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3" r:id="rId2"/>
    <p:sldId id="284" r:id="rId3"/>
    <p:sldId id="285" r:id="rId4"/>
    <p:sldId id="281" r:id="rId5"/>
    <p:sldId id="282" r:id="rId6"/>
    <p:sldId id="258" r:id="rId7"/>
    <p:sldId id="286" r:id="rId8"/>
    <p:sldId id="287" r:id="rId9"/>
    <p:sldId id="288" r:id="rId10"/>
    <p:sldId id="289" r:id="rId11"/>
    <p:sldId id="273" r:id="rId12"/>
    <p:sldId id="274" r:id="rId13"/>
    <p:sldId id="277" r:id="rId14"/>
    <p:sldId id="260" r:id="rId15"/>
    <p:sldId id="261" r:id="rId16"/>
    <p:sldId id="262" r:id="rId17"/>
    <p:sldId id="263" r:id="rId18"/>
    <p:sldId id="265" r:id="rId19"/>
    <p:sldId id="264" r:id="rId20"/>
    <p:sldId id="266" r:id="rId21"/>
    <p:sldId id="267" r:id="rId22"/>
    <p:sldId id="268" r:id="rId23"/>
    <p:sldId id="269" r:id="rId24"/>
    <p:sldId id="271" r:id="rId25"/>
    <p:sldId id="270" r:id="rId26"/>
    <p:sldId id="291" r:id="rId27"/>
    <p:sldId id="292" r:id="rId28"/>
    <p:sldId id="293" r:id="rId29"/>
    <p:sldId id="294" r:id="rId30"/>
    <p:sldId id="272"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64B"/>
    <a:srgbClr val="2D6E76"/>
    <a:srgbClr val="27B3B1"/>
    <a:srgbClr val="37869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80" d="100"/>
        <a:sy n="80" d="100"/>
      </p:scale>
      <p:origin x="0" y="-16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9CA32-B8BC-42C8-9874-F941B616351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DE"/>
        </a:p>
      </dgm:t>
    </dgm:pt>
    <dgm:pt modelId="{C21F981D-9998-4FA4-BCE8-A41F26B18A91}">
      <dgm:prSet phldrT="[Text]" custT="1"/>
      <dgm:spPr>
        <a:solidFill>
          <a:srgbClr val="2D6E76"/>
        </a:solidFill>
        <a:ln>
          <a:solidFill>
            <a:srgbClr val="2D6E76"/>
          </a:solidFill>
        </a:ln>
      </dgm:spPr>
      <dgm:t>
        <a:bodyPr/>
        <a:lstStyle/>
        <a:p>
          <a:r>
            <a:rPr lang="de-DE" sz="3200" dirty="0" err="1"/>
            <a:t>Humanitarian</a:t>
          </a:r>
          <a:r>
            <a:rPr lang="de-DE" sz="3600" dirty="0"/>
            <a:t> </a:t>
          </a:r>
          <a:r>
            <a:rPr lang="de-DE" sz="3200" dirty="0"/>
            <a:t>Response</a:t>
          </a:r>
        </a:p>
      </dgm:t>
    </dgm:pt>
    <dgm:pt modelId="{0007D9DD-2F1D-4C4D-98D0-1C618AFDAD25}" type="parTrans" cxnId="{1429414F-9618-4F22-BD77-7F54DEDDBDF4}">
      <dgm:prSet/>
      <dgm:spPr/>
      <dgm:t>
        <a:bodyPr/>
        <a:lstStyle/>
        <a:p>
          <a:endParaRPr lang="de-DE"/>
        </a:p>
      </dgm:t>
    </dgm:pt>
    <dgm:pt modelId="{0067CE24-F44C-4D2A-92A5-ADECECBA0B7A}" type="sibTrans" cxnId="{1429414F-9618-4F22-BD77-7F54DEDDBDF4}">
      <dgm:prSet/>
      <dgm:spPr/>
      <dgm:t>
        <a:bodyPr/>
        <a:lstStyle/>
        <a:p>
          <a:endParaRPr lang="de-DE"/>
        </a:p>
      </dgm:t>
    </dgm:pt>
    <dgm:pt modelId="{3C46489A-8AD8-47D7-B9EB-71DE91EBB1E1}">
      <dgm:prSet phldrT="[Text]" custT="1"/>
      <dgm:spPr>
        <a:solidFill>
          <a:srgbClr val="27B3B1"/>
        </a:solidFill>
      </dgm:spPr>
      <dgm:t>
        <a:bodyPr/>
        <a:lstStyle/>
        <a:p>
          <a:r>
            <a:rPr lang="de-DE" sz="2500" dirty="0"/>
            <a:t>Food</a:t>
          </a:r>
        </a:p>
      </dgm:t>
    </dgm:pt>
    <dgm:pt modelId="{45F533CA-B17B-4A9D-8A6E-4DDEE37BAEC4}" type="parTrans" cxnId="{584EBE6A-AE62-4580-88D9-23D385FD2A57}">
      <dgm:prSet/>
      <dgm:spPr/>
      <dgm:t>
        <a:bodyPr/>
        <a:lstStyle/>
        <a:p>
          <a:endParaRPr lang="de-DE"/>
        </a:p>
      </dgm:t>
    </dgm:pt>
    <dgm:pt modelId="{231A1215-DE3B-4B1C-A95F-4FBD329763B7}" type="sibTrans" cxnId="{584EBE6A-AE62-4580-88D9-23D385FD2A57}">
      <dgm:prSet/>
      <dgm:spPr/>
      <dgm:t>
        <a:bodyPr/>
        <a:lstStyle/>
        <a:p>
          <a:endParaRPr lang="de-DE"/>
        </a:p>
      </dgm:t>
    </dgm:pt>
    <dgm:pt modelId="{060551F3-6FBC-418D-B393-69FE9C9942E2}">
      <dgm:prSet phldrT="[Text]" custT="1"/>
      <dgm:spPr>
        <a:solidFill>
          <a:srgbClr val="378691"/>
        </a:solidFill>
      </dgm:spPr>
      <dgm:t>
        <a:bodyPr/>
        <a:lstStyle/>
        <a:p>
          <a:r>
            <a:rPr lang="de-DE" sz="2500" dirty="0" err="1"/>
            <a:t>Shelter</a:t>
          </a:r>
          <a:endParaRPr lang="de-DE" sz="2500" dirty="0"/>
        </a:p>
      </dgm:t>
    </dgm:pt>
    <dgm:pt modelId="{A23174D2-7FB8-4369-81CA-71DB9255B2AB}" type="parTrans" cxnId="{11C156AA-DD37-4BFA-B9DC-2039D3BE0935}">
      <dgm:prSet/>
      <dgm:spPr/>
      <dgm:t>
        <a:bodyPr/>
        <a:lstStyle/>
        <a:p>
          <a:endParaRPr lang="de-DE"/>
        </a:p>
      </dgm:t>
    </dgm:pt>
    <dgm:pt modelId="{294E3B36-A999-443C-895E-6332D0B93766}" type="sibTrans" cxnId="{11C156AA-DD37-4BFA-B9DC-2039D3BE0935}">
      <dgm:prSet/>
      <dgm:spPr/>
      <dgm:t>
        <a:bodyPr/>
        <a:lstStyle/>
        <a:p>
          <a:endParaRPr lang="de-DE"/>
        </a:p>
      </dgm:t>
    </dgm:pt>
    <dgm:pt modelId="{DB19AC50-BCA2-427C-9D1B-C3FCE4ED4BAF}">
      <dgm:prSet phldrT="[Text]" custT="1"/>
      <dgm:spPr>
        <a:solidFill>
          <a:srgbClr val="27B3B1"/>
        </a:solidFill>
      </dgm:spPr>
      <dgm:t>
        <a:bodyPr/>
        <a:lstStyle/>
        <a:p>
          <a:r>
            <a:rPr lang="de-DE" sz="2500" dirty="0" err="1"/>
            <a:t>Health</a:t>
          </a:r>
          <a:endParaRPr lang="de-DE" sz="2500" dirty="0"/>
        </a:p>
      </dgm:t>
    </dgm:pt>
    <dgm:pt modelId="{7F2995A7-FF51-40E2-AC19-92ECD8CA7143}" type="parTrans" cxnId="{006B218F-BD60-4AC5-A687-36FD07280343}">
      <dgm:prSet/>
      <dgm:spPr/>
      <dgm:t>
        <a:bodyPr/>
        <a:lstStyle/>
        <a:p>
          <a:endParaRPr lang="de-DE"/>
        </a:p>
      </dgm:t>
    </dgm:pt>
    <dgm:pt modelId="{5E12494D-9E5B-4F42-9BFE-364EBD302D3A}" type="sibTrans" cxnId="{006B218F-BD60-4AC5-A687-36FD07280343}">
      <dgm:prSet/>
      <dgm:spPr/>
      <dgm:t>
        <a:bodyPr/>
        <a:lstStyle/>
        <a:p>
          <a:endParaRPr lang="de-DE"/>
        </a:p>
      </dgm:t>
    </dgm:pt>
    <dgm:pt modelId="{79032446-BC57-4660-8E89-2D9466661040}" type="pres">
      <dgm:prSet presAssocID="{1789CA32-B8BC-42C8-9874-F941B6163516}" presName="composite" presStyleCnt="0">
        <dgm:presLayoutVars>
          <dgm:chMax val="1"/>
          <dgm:dir/>
          <dgm:resizeHandles val="exact"/>
        </dgm:presLayoutVars>
      </dgm:prSet>
      <dgm:spPr/>
    </dgm:pt>
    <dgm:pt modelId="{BC626A20-1316-425E-88A7-AE39EADE25E7}" type="pres">
      <dgm:prSet presAssocID="{C21F981D-9998-4FA4-BCE8-A41F26B18A91}" presName="roof" presStyleLbl="dkBgShp" presStyleIdx="0" presStyleCnt="2" custLinFactNeighborX="-47853" custLinFactNeighborY="-27742"/>
      <dgm:spPr/>
    </dgm:pt>
    <dgm:pt modelId="{3D2F54DA-36D4-46DF-910F-470B51BC0D4C}" type="pres">
      <dgm:prSet presAssocID="{C21F981D-9998-4FA4-BCE8-A41F26B18A91}" presName="pillars" presStyleCnt="0"/>
      <dgm:spPr/>
    </dgm:pt>
    <dgm:pt modelId="{44054564-B7B9-4571-85AF-E5A0503D11FF}" type="pres">
      <dgm:prSet presAssocID="{C21F981D-9998-4FA4-BCE8-A41F26B18A91}" presName="pillar1" presStyleLbl="node1" presStyleIdx="0" presStyleCnt="3">
        <dgm:presLayoutVars>
          <dgm:bulletEnabled val="1"/>
        </dgm:presLayoutVars>
      </dgm:prSet>
      <dgm:spPr/>
    </dgm:pt>
    <dgm:pt modelId="{01E20AE6-B75E-43B9-86B9-216D94485DF4}" type="pres">
      <dgm:prSet presAssocID="{060551F3-6FBC-418D-B393-69FE9C9942E2}" presName="pillarX" presStyleLbl="node1" presStyleIdx="1" presStyleCnt="3">
        <dgm:presLayoutVars>
          <dgm:bulletEnabled val="1"/>
        </dgm:presLayoutVars>
      </dgm:prSet>
      <dgm:spPr/>
    </dgm:pt>
    <dgm:pt modelId="{257296CF-5F3D-4EBA-B906-CC79BEE0D32E}" type="pres">
      <dgm:prSet presAssocID="{DB19AC50-BCA2-427C-9D1B-C3FCE4ED4BAF}" presName="pillarX" presStyleLbl="node1" presStyleIdx="2" presStyleCnt="3">
        <dgm:presLayoutVars>
          <dgm:bulletEnabled val="1"/>
        </dgm:presLayoutVars>
      </dgm:prSet>
      <dgm:spPr/>
    </dgm:pt>
    <dgm:pt modelId="{D5BCFED7-31A2-44B4-AABE-2E200BFE93A5}" type="pres">
      <dgm:prSet presAssocID="{C21F981D-9998-4FA4-BCE8-A41F26B18A91}" presName="base" presStyleLbl="dkBgShp" presStyleIdx="1" presStyleCnt="2"/>
      <dgm:spPr>
        <a:solidFill>
          <a:srgbClr val="2D6E76"/>
        </a:solidFill>
      </dgm:spPr>
    </dgm:pt>
  </dgm:ptLst>
  <dgm:cxnLst>
    <dgm:cxn modelId="{774F2223-6031-4544-AB8B-DDE1AA885D0D}" type="presOf" srcId="{060551F3-6FBC-418D-B393-69FE9C9942E2}" destId="{01E20AE6-B75E-43B9-86B9-216D94485DF4}" srcOrd="0" destOrd="0" presId="urn:microsoft.com/office/officeart/2005/8/layout/hList3"/>
    <dgm:cxn modelId="{EA9D345B-AC5D-4EE6-9A9E-94E0158D7B2C}" type="presOf" srcId="{C21F981D-9998-4FA4-BCE8-A41F26B18A91}" destId="{BC626A20-1316-425E-88A7-AE39EADE25E7}" srcOrd="0" destOrd="0" presId="urn:microsoft.com/office/officeart/2005/8/layout/hList3"/>
    <dgm:cxn modelId="{584EBE6A-AE62-4580-88D9-23D385FD2A57}" srcId="{C21F981D-9998-4FA4-BCE8-A41F26B18A91}" destId="{3C46489A-8AD8-47D7-B9EB-71DE91EBB1E1}" srcOrd="0" destOrd="0" parTransId="{45F533CA-B17B-4A9D-8A6E-4DDEE37BAEC4}" sibTransId="{231A1215-DE3B-4B1C-A95F-4FBD329763B7}"/>
    <dgm:cxn modelId="{1429414F-9618-4F22-BD77-7F54DEDDBDF4}" srcId="{1789CA32-B8BC-42C8-9874-F941B6163516}" destId="{C21F981D-9998-4FA4-BCE8-A41F26B18A91}" srcOrd="0" destOrd="0" parTransId="{0007D9DD-2F1D-4C4D-98D0-1C618AFDAD25}" sibTransId="{0067CE24-F44C-4D2A-92A5-ADECECBA0B7A}"/>
    <dgm:cxn modelId="{4EC55152-A068-441D-A9E6-087B04739A5E}" type="presOf" srcId="{3C46489A-8AD8-47D7-B9EB-71DE91EBB1E1}" destId="{44054564-B7B9-4571-85AF-E5A0503D11FF}" srcOrd="0" destOrd="0" presId="urn:microsoft.com/office/officeart/2005/8/layout/hList3"/>
    <dgm:cxn modelId="{006B218F-BD60-4AC5-A687-36FD07280343}" srcId="{C21F981D-9998-4FA4-BCE8-A41F26B18A91}" destId="{DB19AC50-BCA2-427C-9D1B-C3FCE4ED4BAF}" srcOrd="2" destOrd="0" parTransId="{7F2995A7-FF51-40E2-AC19-92ECD8CA7143}" sibTransId="{5E12494D-9E5B-4F42-9BFE-364EBD302D3A}"/>
    <dgm:cxn modelId="{F51BB694-8E73-43E7-8351-D63E505045D7}" type="presOf" srcId="{DB19AC50-BCA2-427C-9D1B-C3FCE4ED4BAF}" destId="{257296CF-5F3D-4EBA-B906-CC79BEE0D32E}" srcOrd="0" destOrd="0" presId="urn:microsoft.com/office/officeart/2005/8/layout/hList3"/>
    <dgm:cxn modelId="{11C156AA-DD37-4BFA-B9DC-2039D3BE0935}" srcId="{C21F981D-9998-4FA4-BCE8-A41F26B18A91}" destId="{060551F3-6FBC-418D-B393-69FE9C9942E2}" srcOrd="1" destOrd="0" parTransId="{A23174D2-7FB8-4369-81CA-71DB9255B2AB}" sibTransId="{294E3B36-A999-443C-895E-6332D0B93766}"/>
    <dgm:cxn modelId="{749178D2-442A-4E39-828A-44ABCAA376E6}" type="presOf" srcId="{1789CA32-B8BC-42C8-9874-F941B6163516}" destId="{79032446-BC57-4660-8E89-2D9466661040}" srcOrd="0" destOrd="0" presId="urn:microsoft.com/office/officeart/2005/8/layout/hList3"/>
    <dgm:cxn modelId="{4B7E9DBD-7F64-4B55-9370-46EF0DB5AEDA}" type="presParOf" srcId="{79032446-BC57-4660-8E89-2D9466661040}" destId="{BC626A20-1316-425E-88A7-AE39EADE25E7}" srcOrd="0" destOrd="0" presId="urn:microsoft.com/office/officeart/2005/8/layout/hList3"/>
    <dgm:cxn modelId="{E96D7D84-5B59-4CD8-8AEA-EE33BF589503}" type="presParOf" srcId="{79032446-BC57-4660-8E89-2D9466661040}" destId="{3D2F54DA-36D4-46DF-910F-470B51BC0D4C}" srcOrd="1" destOrd="0" presId="urn:microsoft.com/office/officeart/2005/8/layout/hList3"/>
    <dgm:cxn modelId="{C924A4E0-525D-4018-BE7D-4524EE3B36DB}" type="presParOf" srcId="{3D2F54DA-36D4-46DF-910F-470B51BC0D4C}" destId="{44054564-B7B9-4571-85AF-E5A0503D11FF}" srcOrd="0" destOrd="0" presId="urn:microsoft.com/office/officeart/2005/8/layout/hList3"/>
    <dgm:cxn modelId="{3EB7A80D-EFEE-4490-B38C-6D724DF67282}" type="presParOf" srcId="{3D2F54DA-36D4-46DF-910F-470B51BC0D4C}" destId="{01E20AE6-B75E-43B9-86B9-216D94485DF4}" srcOrd="1" destOrd="0" presId="urn:microsoft.com/office/officeart/2005/8/layout/hList3"/>
    <dgm:cxn modelId="{84C2E916-3054-488F-A8BA-A51E2F807A53}" type="presParOf" srcId="{3D2F54DA-36D4-46DF-910F-470B51BC0D4C}" destId="{257296CF-5F3D-4EBA-B906-CC79BEE0D32E}" srcOrd="2" destOrd="0" presId="urn:microsoft.com/office/officeart/2005/8/layout/hList3"/>
    <dgm:cxn modelId="{717B2C83-AFF9-4FC4-9A8B-3996C53DEB42}" type="presParOf" srcId="{79032446-BC57-4660-8E89-2D9466661040}" destId="{D5BCFED7-31A2-44B4-AABE-2E200BFE93A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51B265-C80E-42C0-8905-839540B5C4B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DE"/>
        </a:p>
      </dgm:t>
    </dgm:pt>
    <dgm:pt modelId="{09455BC6-FD2F-491E-88B9-5B4501664055}" type="pres">
      <dgm:prSet presAssocID="{0A51B265-C80E-42C0-8905-839540B5C4B7}" presName="composite" presStyleCnt="0">
        <dgm:presLayoutVars>
          <dgm:chMax val="1"/>
          <dgm:dir/>
          <dgm:resizeHandles val="exact"/>
        </dgm:presLayoutVars>
      </dgm:prSet>
      <dgm:spPr/>
    </dgm:pt>
  </dgm:ptLst>
  <dgm:cxnLst>
    <dgm:cxn modelId="{4C3838D6-4ACC-4013-B6D0-713A14BF168B}" type="presOf" srcId="{0A51B265-C80E-42C0-8905-839540B5C4B7}" destId="{09455BC6-FD2F-491E-88B9-5B4501664055}" srcOrd="0"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92D897-815D-413A-A852-D693B8A2B53D}"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de-DE"/>
        </a:p>
      </dgm:t>
    </dgm:pt>
    <dgm:pt modelId="{60E3361F-C02F-4B97-9177-5819794BEE50}">
      <dgm:prSet phldrT="[Text]"/>
      <dgm:spPr>
        <a:solidFill>
          <a:srgbClr val="27B3B1"/>
        </a:solidFill>
        <a:ln>
          <a:solidFill>
            <a:srgbClr val="2D6E76"/>
          </a:solidFill>
        </a:ln>
      </dgm:spPr>
      <dgm:t>
        <a:bodyPr/>
        <a:lstStyle/>
        <a:p>
          <a:r>
            <a:rPr lang="de-DE" dirty="0"/>
            <a:t>Mixed </a:t>
          </a:r>
          <a:r>
            <a:rPr lang="de-DE" dirty="0" err="1"/>
            <a:t>Methods</a:t>
          </a:r>
          <a:endParaRPr lang="de-DE" dirty="0"/>
        </a:p>
      </dgm:t>
    </dgm:pt>
    <dgm:pt modelId="{7098E2E9-9017-4D1B-B3BF-5F1741E23F5A}" type="parTrans" cxnId="{A65CB529-FD40-4824-A545-A6465CBEF559}">
      <dgm:prSet/>
      <dgm:spPr/>
      <dgm:t>
        <a:bodyPr/>
        <a:lstStyle/>
        <a:p>
          <a:endParaRPr lang="de-DE"/>
        </a:p>
      </dgm:t>
    </dgm:pt>
    <dgm:pt modelId="{FC2F0958-BFD7-45E9-98E4-3C75414452F9}" type="sibTrans" cxnId="{A65CB529-FD40-4824-A545-A6465CBEF559}">
      <dgm:prSet/>
      <dgm:spPr>
        <a:ln>
          <a:solidFill>
            <a:srgbClr val="2D6E76"/>
          </a:solidFill>
        </a:ln>
      </dgm:spPr>
      <dgm:t>
        <a:bodyPr/>
        <a:lstStyle/>
        <a:p>
          <a:endParaRPr lang="de-DE"/>
        </a:p>
      </dgm:t>
    </dgm:pt>
    <dgm:pt modelId="{B974542C-71B9-4D5A-BC7E-2C00B6ADE30B}">
      <dgm:prSet phldrT="[Text]"/>
      <dgm:spPr>
        <a:solidFill>
          <a:srgbClr val="378691"/>
        </a:solidFill>
        <a:ln>
          <a:solidFill>
            <a:srgbClr val="27B3B1"/>
          </a:solidFill>
        </a:ln>
      </dgm:spPr>
      <dgm:t>
        <a:bodyPr/>
        <a:lstStyle/>
        <a:p>
          <a:r>
            <a:rPr lang="de-DE" dirty="0"/>
            <a:t>Surveys</a:t>
          </a:r>
        </a:p>
      </dgm:t>
    </dgm:pt>
    <dgm:pt modelId="{D8FFF76D-31F7-40EE-87E3-6F451808CDFB}" type="parTrans" cxnId="{EA405E41-7F34-4D45-9DE8-C895BEC5C9C2}">
      <dgm:prSet/>
      <dgm:spPr/>
      <dgm:t>
        <a:bodyPr/>
        <a:lstStyle/>
        <a:p>
          <a:endParaRPr lang="de-DE"/>
        </a:p>
      </dgm:t>
    </dgm:pt>
    <dgm:pt modelId="{F37B2269-9B17-41BA-B3FA-2E817FC633F6}" type="sibTrans" cxnId="{EA405E41-7F34-4D45-9DE8-C895BEC5C9C2}">
      <dgm:prSet/>
      <dgm:spPr>
        <a:ln>
          <a:solidFill>
            <a:srgbClr val="2D6E76"/>
          </a:solidFill>
        </a:ln>
      </dgm:spPr>
      <dgm:t>
        <a:bodyPr/>
        <a:lstStyle/>
        <a:p>
          <a:endParaRPr lang="de-DE"/>
        </a:p>
      </dgm:t>
    </dgm:pt>
    <dgm:pt modelId="{979C87DA-551C-4459-9CEE-44BAA85DB3F8}">
      <dgm:prSet phldrT="[Text]"/>
      <dgm:spPr>
        <a:solidFill>
          <a:srgbClr val="2D6E76"/>
        </a:solidFill>
        <a:ln>
          <a:solidFill>
            <a:srgbClr val="27B3B1"/>
          </a:solidFill>
        </a:ln>
      </dgm:spPr>
      <dgm:t>
        <a:bodyPr/>
        <a:lstStyle/>
        <a:p>
          <a:r>
            <a:rPr lang="de-DE" dirty="0"/>
            <a:t>Interviews</a:t>
          </a:r>
        </a:p>
      </dgm:t>
    </dgm:pt>
    <dgm:pt modelId="{A852CAFB-DE63-4F88-A505-D0D3F8E337DE}" type="parTrans" cxnId="{97012D00-B556-4FAF-A8EC-0EDE9C150D57}">
      <dgm:prSet/>
      <dgm:spPr/>
      <dgm:t>
        <a:bodyPr/>
        <a:lstStyle/>
        <a:p>
          <a:endParaRPr lang="de-DE"/>
        </a:p>
      </dgm:t>
    </dgm:pt>
    <dgm:pt modelId="{5667BFB3-48D8-464F-8E5C-B78336E8E870}" type="sibTrans" cxnId="{97012D00-B556-4FAF-A8EC-0EDE9C150D57}">
      <dgm:prSet/>
      <dgm:spPr>
        <a:ln>
          <a:solidFill>
            <a:srgbClr val="2D6E76"/>
          </a:solidFill>
        </a:ln>
      </dgm:spPr>
      <dgm:t>
        <a:bodyPr/>
        <a:lstStyle/>
        <a:p>
          <a:endParaRPr lang="de-DE"/>
        </a:p>
      </dgm:t>
    </dgm:pt>
    <dgm:pt modelId="{56AFA1D6-4024-4374-BA45-DCEF4C9FD178}">
      <dgm:prSet phldrT="[Text]"/>
      <dgm:spPr>
        <a:solidFill>
          <a:srgbClr val="2D6E76"/>
        </a:solidFill>
      </dgm:spPr>
      <dgm:t>
        <a:bodyPr/>
        <a:lstStyle/>
        <a:p>
          <a:r>
            <a:rPr lang="de-DE" dirty="0" err="1"/>
            <a:t>Literature</a:t>
          </a:r>
          <a:r>
            <a:rPr lang="de-DE" dirty="0"/>
            <a:t> Review</a:t>
          </a:r>
        </a:p>
      </dgm:t>
    </dgm:pt>
    <dgm:pt modelId="{B8FFC0B3-2E3C-4AF6-921D-481B9A6FD8EC}" type="parTrans" cxnId="{975A160B-A014-4F5A-802D-F25B6FD770F2}">
      <dgm:prSet/>
      <dgm:spPr/>
      <dgm:t>
        <a:bodyPr/>
        <a:lstStyle/>
        <a:p>
          <a:endParaRPr lang="de-DE"/>
        </a:p>
      </dgm:t>
    </dgm:pt>
    <dgm:pt modelId="{33992151-7EFD-45DA-97F4-6424F9FAE6AD}" type="sibTrans" cxnId="{975A160B-A014-4F5A-802D-F25B6FD770F2}">
      <dgm:prSet/>
      <dgm:spPr>
        <a:ln>
          <a:solidFill>
            <a:srgbClr val="2D6E76"/>
          </a:solidFill>
        </a:ln>
      </dgm:spPr>
      <dgm:t>
        <a:bodyPr/>
        <a:lstStyle/>
        <a:p>
          <a:endParaRPr lang="de-DE"/>
        </a:p>
      </dgm:t>
    </dgm:pt>
    <dgm:pt modelId="{F0B4083D-6ED2-4624-AE2F-7074D4F67652}" type="pres">
      <dgm:prSet presAssocID="{DD92D897-815D-413A-A852-D693B8A2B53D}" presName="Name0" presStyleCnt="0">
        <dgm:presLayoutVars>
          <dgm:chMax val="21"/>
          <dgm:chPref val="21"/>
        </dgm:presLayoutVars>
      </dgm:prSet>
      <dgm:spPr/>
    </dgm:pt>
    <dgm:pt modelId="{EF134C9B-78CD-4C45-92F3-56173224BCFB}" type="pres">
      <dgm:prSet presAssocID="{60E3361F-C02F-4B97-9177-5819794BEE50}" presName="text1" presStyleCnt="0"/>
      <dgm:spPr/>
    </dgm:pt>
    <dgm:pt modelId="{B799A001-03EF-4578-9CE4-C1611E39DB4A}" type="pres">
      <dgm:prSet presAssocID="{60E3361F-C02F-4B97-9177-5819794BEE50}" presName="textRepeatNode" presStyleLbl="alignNode1" presStyleIdx="0" presStyleCnt="4">
        <dgm:presLayoutVars>
          <dgm:chMax val="0"/>
          <dgm:chPref val="0"/>
          <dgm:bulletEnabled val="1"/>
        </dgm:presLayoutVars>
      </dgm:prSet>
      <dgm:spPr/>
    </dgm:pt>
    <dgm:pt modelId="{B8C5C457-D737-418E-B7C2-2758DB2DB4E0}" type="pres">
      <dgm:prSet presAssocID="{60E3361F-C02F-4B97-9177-5819794BEE50}" presName="textaccent1" presStyleCnt="0"/>
      <dgm:spPr/>
    </dgm:pt>
    <dgm:pt modelId="{17FE1AA7-3615-4669-8E27-3BC7295B8E01}" type="pres">
      <dgm:prSet presAssocID="{60E3361F-C02F-4B97-9177-5819794BEE50}" presName="accentRepeatNode" presStyleLbl="solidAlignAcc1" presStyleIdx="0" presStyleCnt="8"/>
      <dgm:spPr>
        <a:ln>
          <a:solidFill>
            <a:srgbClr val="2D6E76"/>
          </a:solidFill>
        </a:ln>
      </dgm:spPr>
    </dgm:pt>
    <dgm:pt modelId="{81D701F1-8EAB-447C-ABFF-D404BD949E0F}" type="pres">
      <dgm:prSet presAssocID="{FC2F0958-BFD7-45E9-98E4-3C75414452F9}" presName="image1" presStyleCnt="0"/>
      <dgm:spPr/>
    </dgm:pt>
    <dgm:pt modelId="{A6458067-5E62-421E-8645-8FEA92CC8B45}" type="pres">
      <dgm:prSet presAssocID="{FC2F0958-BFD7-45E9-98E4-3C75414452F9}" presName="imageRepeatNode" presStyleLbl="alignAcc1" presStyleIdx="0" presStyleCnt="4"/>
      <dgm:spPr/>
    </dgm:pt>
    <dgm:pt modelId="{186D5C79-2C6A-4033-A0FC-0D76A6F401D1}" type="pres">
      <dgm:prSet presAssocID="{FC2F0958-BFD7-45E9-98E4-3C75414452F9}" presName="imageaccent1" presStyleCnt="0"/>
      <dgm:spPr/>
    </dgm:pt>
    <dgm:pt modelId="{58D7BBAE-56D7-4634-BFCA-FBCE7BC21C1D}" type="pres">
      <dgm:prSet presAssocID="{FC2F0958-BFD7-45E9-98E4-3C75414452F9}" presName="accentRepeatNode" presStyleLbl="solidAlignAcc1" presStyleIdx="1" presStyleCnt="8"/>
      <dgm:spPr>
        <a:ln>
          <a:solidFill>
            <a:srgbClr val="2D6E76"/>
          </a:solidFill>
        </a:ln>
      </dgm:spPr>
    </dgm:pt>
    <dgm:pt modelId="{01F57134-6461-4026-9846-E77718702F98}" type="pres">
      <dgm:prSet presAssocID="{B974542C-71B9-4D5A-BC7E-2C00B6ADE30B}" presName="text2" presStyleCnt="0"/>
      <dgm:spPr/>
    </dgm:pt>
    <dgm:pt modelId="{62B22087-CCBD-43B3-B728-3775F61B1FAB}" type="pres">
      <dgm:prSet presAssocID="{B974542C-71B9-4D5A-BC7E-2C00B6ADE30B}" presName="textRepeatNode" presStyleLbl="alignNode1" presStyleIdx="1" presStyleCnt="4">
        <dgm:presLayoutVars>
          <dgm:chMax val="0"/>
          <dgm:chPref val="0"/>
          <dgm:bulletEnabled val="1"/>
        </dgm:presLayoutVars>
      </dgm:prSet>
      <dgm:spPr/>
    </dgm:pt>
    <dgm:pt modelId="{2AD4EE97-08CF-46CC-8225-C2D10D3CE587}" type="pres">
      <dgm:prSet presAssocID="{B974542C-71B9-4D5A-BC7E-2C00B6ADE30B}" presName="textaccent2" presStyleCnt="0"/>
      <dgm:spPr/>
    </dgm:pt>
    <dgm:pt modelId="{5AE999D1-6A09-4C0C-B66B-E8B3910B88A3}" type="pres">
      <dgm:prSet presAssocID="{B974542C-71B9-4D5A-BC7E-2C00B6ADE30B}" presName="accentRepeatNode" presStyleLbl="solidAlignAcc1" presStyleIdx="2" presStyleCnt="8"/>
      <dgm:spPr>
        <a:ln>
          <a:solidFill>
            <a:srgbClr val="2D6E76"/>
          </a:solidFill>
        </a:ln>
      </dgm:spPr>
    </dgm:pt>
    <dgm:pt modelId="{14131320-8AE0-4156-9578-59168B97AB6F}" type="pres">
      <dgm:prSet presAssocID="{F37B2269-9B17-41BA-B3FA-2E817FC633F6}" presName="image2" presStyleCnt="0"/>
      <dgm:spPr/>
    </dgm:pt>
    <dgm:pt modelId="{415BC00D-E8B1-4CD2-B2D7-305CF27BEB53}" type="pres">
      <dgm:prSet presAssocID="{F37B2269-9B17-41BA-B3FA-2E817FC633F6}" presName="imageRepeatNode" presStyleLbl="alignAcc1" presStyleIdx="1" presStyleCnt="4"/>
      <dgm:spPr/>
    </dgm:pt>
    <dgm:pt modelId="{117BDC5E-FC80-41F2-98FF-718CF036113A}" type="pres">
      <dgm:prSet presAssocID="{F37B2269-9B17-41BA-B3FA-2E817FC633F6}" presName="imageaccent2" presStyleCnt="0"/>
      <dgm:spPr/>
    </dgm:pt>
    <dgm:pt modelId="{79B6DBE6-84B9-4D5D-AA37-652816DB22C3}" type="pres">
      <dgm:prSet presAssocID="{F37B2269-9B17-41BA-B3FA-2E817FC633F6}" presName="accentRepeatNode" presStyleLbl="solidAlignAcc1" presStyleIdx="3" presStyleCnt="8"/>
      <dgm:spPr>
        <a:ln>
          <a:solidFill>
            <a:srgbClr val="2D6E76"/>
          </a:solidFill>
        </a:ln>
      </dgm:spPr>
    </dgm:pt>
    <dgm:pt modelId="{41D02981-A9FD-4C58-8931-131921F91D49}" type="pres">
      <dgm:prSet presAssocID="{979C87DA-551C-4459-9CEE-44BAA85DB3F8}" presName="text3" presStyleCnt="0"/>
      <dgm:spPr/>
    </dgm:pt>
    <dgm:pt modelId="{AFFE5F6E-6122-40C1-88DB-3C8A0B963815}" type="pres">
      <dgm:prSet presAssocID="{979C87DA-551C-4459-9CEE-44BAA85DB3F8}" presName="textRepeatNode" presStyleLbl="alignNode1" presStyleIdx="2" presStyleCnt="4">
        <dgm:presLayoutVars>
          <dgm:chMax val="0"/>
          <dgm:chPref val="0"/>
          <dgm:bulletEnabled val="1"/>
        </dgm:presLayoutVars>
      </dgm:prSet>
      <dgm:spPr/>
    </dgm:pt>
    <dgm:pt modelId="{417D01FE-E8D8-471E-8C42-C2AFAB01351B}" type="pres">
      <dgm:prSet presAssocID="{979C87DA-551C-4459-9CEE-44BAA85DB3F8}" presName="textaccent3" presStyleCnt="0"/>
      <dgm:spPr/>
    </dgm:pt>
    <dgm:pt modelId="{6B2DF90C-4E01-4CD7-8D40-4280A0233AC3}" type="pres">
      <dgm:prSet presAssocID="{979C87DA-551C-4459-9CEE-44BAA85DB3F8}" presName="accentRepeatNode" presStyleLbl="solidAlignAcc1" presStyleIdx="4" presStyleCnt="8"/>
      <dgm:spPr>
        <a:ln>
          <a:solidFill>
            <a:srgbClr val="2D6E76"/>
          </a:solidFill>
        </a:ln>
      </dgm:spPr>
    </dgm:pt>
    <dgm:pt modelId="{84081E4A-34E8-40E3-B0A0-F02397386E54}" type="pres">
      <dgm:prSet presAssocID="{5667BFB3-48D8-464F-8E5C-B78336E8E870}" presName="image3" presStyleCnt="0"/>
      <dgm:spPr/>
    </dgm:pt>
    <dgm:pt modelId="{015CD9E7-679B-4712-BDF9-32E820054017}" type="pres">
      <dgm:prSet presAssocID="{5667BFB3-48D8-464F-8E5C-B78336E8E870}" presName="imageRepeatNode" presStyleLbl="alignAcc1" presStyleIdx="2" presStyleCnt="4"/>
      <dgm:spPr/>
    </dgm:pt>
    <dgm:pt modelId="{A451516F-09BE-473C-88A1-71B130788E36}" type="pres">
      <dgm:prSet presAssocID="{5667BFB3-48D8-464F-8E5C-B78336E8E870}" presName="imageaccent3" presStyleCnt="0"/>
      <dgm:spPr/>
    </dgm:pt>
    <dgm:pt modelId="{8A3DAAA9-D4F8-4D8D-AE5E-BEDBC1EAB61D}" type="pres">
      <dgm:prSet presAssocID="{5667BFB3-48D8-464F-8E5C-B78336E8E870}" presName="accentRepeatNode" presStyleLbl="solidAlignAcc1" presStyleIdx="5" presStyleCnt="8"/>
      <dgm:spPr>
        <a:ln>
          <a:solidFill>
            <a:srgbClr val="2D6E76"/>
          </a:solidFill>
        </a:ln>
      </dgm:spPr>
    </dgm:pt>
    <dgm:pt modelId="{8E1C5487-42AB-407B-87E6-4835C50FC465}" type="pres">
      <dgm:prSet presAssocID="{56AFA1D6-4024-4374-BA45-DCEF4C9FD178}" presName="text4" presStyleCnt="0"/>
      <dgm:spPr/>
    </dgm:pt>
    <dgm:pt modelId="{4E4B2C08-8D2B-4E23-8D04-BFCA97B94411}" type="pres">
      <dgm:prSet presAssocID="{56AFA1D6-4024-4374-BA45-DCEF4C9FD178}" presName="textRepeatNode" presStyleLbl="alignNode1" presStyleIdx="3" presStyleCnt="4">
        <dgm:presLayoutVars>
          <dgm:chMax val="0"/>
          <dgm:chPref val="0"/>
          <dgm:bulletEnabled val="1"/>
        </dgm:presLayoutVars>
      </dgm:prSet>
      <dgm:spPr/>
    </dgm:pt>
    <dgm:pt modelId="{90577653-7580-4CE0-9CEB-0E4419DE8681}" type="pres">
      <dgm:prSet presAssocID="{56AFA1D6-4024-4374-BA45-DCEF4C9FD178}" presName="textaccent4" presStyleCnt="0"/>
      <dgm:spPr/>
    </dgm:pt>
    <dgm:pt modelId="{3F734F93-267C-4118-9063-D1C2F0F0275C}" type="pres">
      <dgm:prSet presAssocID="{56AFA1D6-4024-4374-BA45-DCEF4C9FD178}" presName="accentRepeatNode" presStyleLbl="solidAlignAcc1" presStyleIdx="6" presStyleCnt="8"/>
      <dgm:spPr>
        <a:ln>
          <a:solidFill>
            <a:srgbClr val="2D6E76"/>
          </a:solidFill>
        </a:ln>
      </dgm:spPr>
    </dgm:pt>
    <dgm:pt modelId="{CE9B86F7-7F93-4B36-A89C-F3A3836DB60A}" type="pres">
      <dgm:prSet presAssocID="{33992151-7EFD-45DA-97F4-6424F9FAE6AD}" presName="image4" presStyleCnt="0"/>
      <dgm:spPr/>
    </dgm:pt>
    <dgm:pt modelId="{7AE06698-9D1B-4C61-80CF-395EF4B0F699}" type="pres">
      <dgm:prSet presAssocID="{33992151-7EFD-45DA-97F4-6424F9FAE6AD}" presName="imageRepeatNode" presStyleLbl="alignAcc1" presStyleIdx="3" presStyleCnt="4"/>
      <dgm:spPr/>
    </dgm:pt>
    <dgm:pt modelId="{D6C691E9-D5C6-4662-860E-6B41B207F572}" type="pres">
      <dgm:prSet presAssocID="{33992151-7EFD-45DA-97F4-6424F9FAE6AD}" presName="imageaccent4" presStyleCnt="0"/>
      <dgm:spPr/>
    </dgm:pt>
    <dgm:pt modelId="{CDD5AAA0-82CA-4413-88F4-C514A3A8AF9D}" type="pres">
      <dgm:prSet presAssocID="{33992151-7EFD-45DA-97F4-6424F9FAE6AD}" presName="accentRepeatNode" presStyleLbl="solidAlignAcc1" presStyleIdx="7" presStyleCnt="8"/>
      <dgm:spPr>
        <a:ln>
          <a:solidFill>
            <a:srgbClr val="2D6E76"/>
          </a:solidFill>
        </a:ln>
      </dgm:spPr>
    </dgm:pt>
  </dgm:ptLst>
  <dgm:cxnLst>
    <dgm:cxn modelId="{97012D00-B556-4FAF-A8EC-0EDE9C150D57}" srcId="{DD92D897-815D-413A-A852-D693B8A2B53D}" destId="{979C87DA-551C-4459-9CEE-44BAA85DB3F8}" srcOrd="2" destOrd="0" parTransId="{A852CAFB-DE63-4F88-A505-D0D3F8E337DE}" sibTransId="{5667BFB3-48D8-464F-8E5C-B78336E8E870}"/>
    <dgm:cxn modelId="{975A160B-A014-4F5A-802D-F25B6FD770F2}" srcId="{DD92D897-815D-413A-A852-D693B8A2B53D}" destId="{56AFA1D6-4024-4374-BA45-DCEF4C9FD178}" srcOrd="3" destOrd="0" parTransId="{B8FFC0B3-2E3C-4AF6-921D-481B9A6FD8EC}" sibTransId="{33992151-7EFD-45DA-97F4-6424F9FAE6AD}"/>
    <dgm:cxn modelId="{32801B1E-C93E-49E3-8ACF-C61C847E6020}" type="presOf" srcId="{5667BFB3-48D8-464F-8E5C-B78336E8E870}" destId="{015CD9E7-679B-4712-BDF9-32E820054017}" srcOrd="0" destOrd="0" presId="urn:microsoft.com/office/officeart/2008/layout/HexagonCluster"/>
    <dgm:cxn modelId="{151C0724-954F-4D54-91A0-1B992FE20281}" type="presOf" srcId="{B974542C-71B9-4D5A-BC7E-2C00B6ADE30B}" destId="{62B22087-CCBD-43B3-B728-3775F61B1FAB}" srcOrd="0" destOrd="0" presId="urn:microsoft.com/office/officeart/2008/layout/HexagonCluster"/>
    <dgm:cxn modelId="{A65CB529-FD40-4824-A545-A6465CBEF559}" srcId="{DD92D897-815D-413A-A852-D693B8A2B53D}" destId="{60E3361F-C02F-4B97-9177-5819794BEE50}" srcOrd="0" destOrd="0" parTransId="{7098E2E9-9017-4D1B-B3BF-5F1741E23F5A}" sibTransId="{FC2F0958-BFD7-45E9-98E4-3C75414452F9}"/>
    <dgm:cxn modelId="{2ACCFE2A-09CD-4D5A-BC9F-50372A7AA85B}" type="presOf" srcId="{F37B2269-9B17-41BA-B3FA-2E817FC633F6}" destId="{415BC00D-E8B1-4CD2-B2D7-305CF27BEB53}" srcOrd="0" destOrd="0" presId="urn:microsoft.com/office/officeart/2008/layout/HexagonCluster"/>
    <dgm:cxn modelId="{EA405E41-7F34-4D45-9DE8-C895BEC5C9C2}" srcId="{DD92D897-815D-413A-A852-D693B8A2B53D}" destId="{B974542C-71B9-4D5A-BC7E-2C00B6ADE30B}" srcOrd="1" destOrd="0" parTransId="{D8FFF76D-31F7-40EE-87E3-6F451808CDFB}" sibTransId="{F37B2269-9B17-41BA-B3FA-2E817FC633F6}"/>
    <dgm:cxn modelId="{DD374AAF-C6AD-42AF-BE71-656D62A81462}" type="presOf" srcId="{56AFA1D6-4024-4374-BA45-DCEF4C9FD178}" destId="{4E4B2C08-8D2B-4E23-8D04-BFCA97B94411}" srcOrd="0" destOrd="0" presId="urn:microsoft.com/office/officeart/2008/layout/HexagonCluster"/>
    <dgm:cxn modelId="{933125BD-94ED-47E9-8039-0C80CE23020B}" type="presOf" srcId="{33992151-7EFD-45DA-97F4-6424F9FAE6AD}" destId="{7AE06698-9D1B-4C61-80CF-395EF4B0F699}" srcOrd="0" destOrd="0" presId="urn:microsoft.com/office/officeart/2008/layout/HexagonCluster"/>
    <dgm:cxn modelId="{3A0CFBF5-54E3-4E10-B709-ED11F6BFA342}" type="presOf" srcId="{979C87DA-551C-4459-9CEE-44BAA85DB3F8}" destId="{AFFE5F6E-6122-40C1-88DB-3C8A0B963815}" srcOrd="0" destOrd="0" presId="urn:microsoft.com/office/officeart/2008/layout/HexagonCluster"/>
    <dgm:cxn modelId="{D06F7DF7-10FC-488C-A660-17B9D074796B}" type="presOf" srcId="{DD92D897-815D-413A-A852-D693B8A2B53D}" destId="{F0B4083D-6ED2-4624-AE2F-7074D4F67652}" srcOrd="0" destOrd="0" presId="urn:microsoft.com/office/officeart/2008/layout/HexagonCluster"/>
    <dgm:cxn modelId="{DB388EF9-AC5A-4FED-8637-3F6C7EECF08D}" type="presOf" srcId="{FC2F0958-BFD7-45E9-98E4-3C75414452F9}" destId="{A6458067-5E62-421E-8645-8FEA92CC8B45}" srcOrd="0" destOrd="0" presId="urn:microsoft.com/office/officeart/2008/layout/HexagonCluster"/>
    <dgm:cxn modelId="{E28C9FFA-D6A5-498E-9743-64AB85C19626}" type="presOf" srcId="{60E3361F-C02F-4B97-9177-5819794BEE50}" destId="{B799A001-03EF-4578-9CE4-C1611E39DB4A}" srcOrd="0" destOrd="0" presId="urn:microsoft.com/office/officeart/2008/layout/HexagonCluster"/>
    <dgm:cxn modelId="{A4AA4977-8FBC-4268-BF18-0625B2DD644C}" type="presParOf" srcId="{F0B4083D-6ED2-4624-AE2F-7074D4F67652}" destId="{EF134C9B-78CD-4C45-92F3-56173224BCFB}" srcOrd="0" destOrd="0" presId="urn:microsoft.com/office/officeart/2008/layout/HexagonCluster"/>
    <dgm:cxn modelId="{90305255-D711-4AAE-9D59-D49E55C7EEC7}" type="presParOf" srcId="{EF134C9B-78CD-4C45-92F3-56173224BCFB}" destId="{B799A001-03EF-4578-9CE4-C1611E39DB4A}" srcOrd="0" destOrd="0" presId="urn:microsoft.com/office/officeart/2008/layout/HexagonCluster"/>
    <dgm:cxn modelId="{A42E0EE9-2618-45D8-A5CE-2C7A1F498415}" type="presParOf" srcId="{F0B4083D-6ED2-4624-AE2F-7074D4F67652}" destId="{B8C5C457-D737-418E-B7C2-2758DB2DB4E0}" srcOrd="1" destOrd="0" presId="urn:microsoft.com/office/officeart/2008/layout/HexagonCluster"/>
    <dgm:cxn modelId="{395F13BA-2391-4BCE-A464-423201876D43}" type="presParOf" srcId="{B8C5C457-D737-418E-B7C2-2758DB2DB4E0}" destId="{17FE1AA7-3615-4669-8E27-3BC7295B8E01}" srcOrd="0" destOrd="0" presId="urn:microsoft.com/office/officeart/2008/layout/HexagonCluster"/>
    <dgm:cxn modelId="{BEB8A8B7-FFA2-4466-98F9-8DA1782894C1}" type="presParOf" srcId="{F0B4083D-6ED2-4624-AE2F-7074D4F67652}" destId="{81D701F1-8EAB-447C-ABFF-D404BD949E0F}" srcOrd="2" destOrd="0" presId="urn:microsoft.com/office/officeart/2008/layout/HexagonCluster"/>
    <dgm:cxn modelId="{77020BBE-4C53-4A4E-B083-918B52578156}" type="presParOf" srcId="{81D701F1-8EAB-447C-ABFF-D404BD949E0F}" destId="{A6458067-5E62-421E-8645-8FEA92CC8B45}" srcOrd="0" destOrd="0" presId="urn:microsoft.com/office/officeart/2008/layout/HexagonCluster"/>
    <dgm:cxn modelId="{B72B6001-E4E2-45BC-B5D4-6F8F025104D4}" type="presParOf" srcId="{F0B4083D-6ED2-4624-AE2F-7074D4F67652}" destId="{186D5C79-2C6A-4033-A0FC-0D76A6F401D1}" srcOrd="3" destOrd="0" presId="urn:microsoft.com/office/officeart/2008/layout/HexagonCluster"/>
    <dgm:cxn modelId="{32876785-ABD1-44D6-9E58-155230447A83}" type="presParOf" srcId="{186D5C79-2C6A-4033-A0FC-0D76A6F401D1}" destId="{58D7BBAE-56D7-4634-BFCA-FBCE7BC21C1D}" srcOrd="0" destOrd="0" presId="urn:microsoft.com/office/officeart/2008/layout/HexagonCluster"/>
    <dgm:cxn modelId="{147A22D9-8745-4593-9F40-EB55961CEB79}" type="presParOf" srcId="{F0B4083D-6ED2-4624-AE2F-7074D4F67652}" destId="{01F57134-6461-4026-9846-E77718702F98}" srcOrd="4" destOrd="0" presId="urn:microsoft.com/office/officeart/2008/layout/HexagonCluster"/>
    <dgm:cxn modelId="{BE3FC0CF-9F50-44BA-94CE-539DDDCF36E3}" type="presParOf" srcId="{01F57134-6461-4026-9846-E77718702F98}" destId="{62B22087-CCBD-43B3-B728-3775F61B1FAB}" srcOrd="0" destOrd="0" presId="urn:microsoft.com/office/officeart/2008/layout/HexagonCluster"/>
    <dgm:cxn modelId="{FDB8DCD5-767C-41C9-856B-ECD0032A9853}" type="presParOf" srcId="{F0B4083D-6ED2-4624-AE2F-7074D4F67652}" destId="{2AD4EE97-08CF-46CC-8225-C2D10D3CE587}" srcOrd="5" destOrd="0" presId="urn:microsoft.com/office/officeart/2008/layout/HexagonCluster"/>
    <dgm:cxn modelId="{042FEA16-8DE0-4517-A3A2-09315C6A2158}" type="presParOf" srcId="{2AD4EE97-08CF-46CC-8225-C2D10D3CE587}" destId="{5AE999D1-6A09-4C0C-B66B-E8B3910B88A3}" srcOrd="0" destOrd="0" presId="urn:microsoft.com/office/officeart/2008/layout/HexagonCluster"/>
    <dgm:cxn modelId="{0E23E2F3-B380-437B-97B9-F6BEA0CF956A}" type="presParOf" srcId="{F0B4083D-6ED2-4624-AE2F-7074D4F67652}" destId="{14131320-8AE0-4156-9578-59168B97AB6F}" srcOrd="6" destOrd="0" presId="urn:microsoft.com/office/officeart/2008/layout/HexagonCluster"/>
    <dgm:cxn modelId="{C78E4379-A9FD-4907-90EF-40EE40453232}" type="presParOf" srcId="{14131320-8AE0-4156-9578-59168B97AB6F}" destId="{415BC00D-E8B1-4CD2-B2D7-305CF27BEB53}" srcOrd="0" destOrd="0" presId="urn:microsoft.com/office/officeart/2008/layout/HexagonCluster"/>
    <dgm:cxn modelId="{C454F94A-9232-4582-B388-03E8CAAC6AE4}" type="presParOf" srcId="{F0B4083D-6ED2-4624-AE2F-7074D4F67652}" destId="{117BDC5E-FC80-41F2-98FF-718CF036113A}" srcOrd="7" destOrd="0" presId="urn:microsoft.com/office/officeart/2008/layout/HexagonCluster"/>
    <dgm:cxn modelId="{4EF5EB67-E0C0-4456-B540-02E33EB50A70}" type="presParOf" srcId="{117BDC5E-FC80-41F2-98FF-718CF036113A}" destId="{79B6DBE6-84B9-4D5D-AA37-652816DB22C3}" srcOrd="0" destOrd="0" presId="urn:microsoft.com/office/officeart/2008/layout/HexagonCluster"/>
    <dgm:cxn modelId="{91AD63B5-6B35-4EB8-860D-FE8D561907B9}" type="presParOf" srcId="{F0B4083D-6ED2-4624-AE2F-7074D4F67652}" destId="{41D02981-A9FD-4C58-8931-131921F91D49}" srcOrd="8" destOrd="0" presId="urn:microsoft.com/office/officeart/2008/layout/HexagonCluster"/>
    <dgm:cxn modelId="{9898664A-C751-489E-8C91-D704AC6305BB}" type="presParOf" srcId="{41D02981-A9FD-4C58-8931-131921F91D49}" destId="{AFFE5F6E-6122-40C1-88DB-3C8A0B963815}" srcOrd="0" destOrd="0" presId="urn:microsoft.com/office/officeart/2008/layout/HexagonCluster"/>
    <dgm:cxn modelId="{92C625FC-6C8C-4A5F-BEEC-56875938E703}" type="presParOf" srcId="{F0B4083D-6ED2-4624-AE2F-7074D4F67652}" destId="{417D01FE-E8D8-471E-8C42-C2AFAB01351B}" srcOrd="9" destOrd="0" presId="urn:microsoft.com/office/officeart/2008/layout/HexagonCluster"/>
    <dgm:cxn modelId="{37EE542F-6A38-4F70-B2B7-0B12E2537D7C}" type="presParOf" srcId="{417D01FE-E8D8-471E-8C42-C2AFAB01351B}" destId="{6B2DF90C-4E01-4CD7-8D40-4280A0233AC3}" srcOrd="0" destOrd="0" presId="urn:microsoft.com/office/officeart/2008/layout/HexagonCluster"/>
    <dgm:cxn modelId="{26E27B13-4386-4DC5-B32F-2EF9AFB22EA9}" type="presParOf" srcId="{F0B4083D-6ED2-4624-AE2F-7074D4F67652}" destId="{84081E4A-34E8-40E3-B0A0-F02397386E54}" srcOrd="10" destOrd="0" presId="urn:microsoft.com/office/officeart/2008/layout/HexagonCluster"/>
    <dgm:cxn modelId="{929D3633-35C9-4337-A7B6-7973E3964BDE}" type="presParOf" srcId="{84081E4A-34E8-40E3-B0A0-F02397386E54}" destId="{015CD9E7-679B-4712-BDF9-32E820054017}" srcOrd="0" destOrd="0" presId="urn:microsoft.com/office/officeart/2008/layout/HexagonCluster"/>
    <dgm:cxn modelId="{9D2ACB25-FAD2-45F9-B826-42F3F59DB3C9}" type="presParOf" srcId="{F0B4083D-6ED2-4624-AE2F-7074D4F67652}" destId="{A451516F-09BE-473C-88A1-71B130788E36}" srcOrd="11" destOrd="0" presId="urn:microsoft.com/office/officeart/2008/layout/HexagonCluster"/>
    <dgm:cxn modelId="{28B6D687-86C2-469A-B989-79128F0E5CBF}" type="presParOf" srcId="{A451516F-09BE-473C-88A1-71B130788E36}" destId="{8A3DAAA9-D4F8-4D8D-AE5E-BEDBC1EAB61D}" srcOrd="0" destOrd="0" presId="urn:microsoft.com/office/officeart/2008/layout/HexagonCluster"/>
    <dgm:cxn modelId="{6AE1DA21-EA4E-4D8E-8812-60BEC3E9DF0F}" type="presParOf" srcId="{F0B4083D-6ED2-4624-AE2F-7074D4F67652}" destId="{8E1C5487-42AB-407B-87E6-4835C50FC465}" srcOrd="12" destOrd="0" presId="urn:microsoft.com/office/officeart/2008/layout/HexagonCluster"/>
    <dgm:cxn modelId="{36D2DF91-2C21-4F6D-B42D-D24851072B62}" type="presParOf" srcId="{8E1C5487-42AB-407B-87E6-4835C50FC465}" destId="{4E4B2C08-8D2B-4E23-8D04-BFCA97B94411}" srcOrd="0" destOrd="0" presId="urn:microsoft.com/office/officeart/2008/layout/HexagonCluster"/>
    <dgm:cxn modelId="{2BCB35C2-1AE4-4691-A092-9F9121ED2778}" type="presParOf" srcId="{F0B4083D-6ED2-4624-AE2F-7074D4F67652}" destId="{90577653-7580-4CE0-9CEB-0E4419DE8681}" srcOrd="13" destOrd="0" presId="urn:microsoft.com/office/officeart/2008/layout/HexagonCluster"/>
    <dgm:cxn modelId="{CAB2A545-2E22-43D1-8F0C-AAFBDE5D61C7}" type="presParOf" srcId="{90577653-7580-4CE0-9CEB-0E4419DE8681}" destId="{3F734F93-267C-4118-9063-D1C2F0F0275C}" srcOrd="0" destOrd="0" presId="urn:microsoft.com/office/officeart/2008/layout/HexagonCluster"/>
    <dgm:cxn modelId="{C0391C9A-67AE-451C-889F-F1C45C77625F}" type="presParOf" srcId="{F0B4083D-6ED2-4624-AE2F-7074D4F67652}" destId="{CE9B86F7-7F93-4B36-A89C-F3A3836DB60A}" srcOrd="14" destOrd="0" presId="urn:microsoft.com/office/officeart/2008/layout/HexagonCluster"/>
    <dgm:cxn modelId="{F2B629AE-8EB3-411F-B784-37426491722E}" type="presParOf" srcId="{CE9B86F7-7F93-4B36-A89C-F3A3836DB60A}" destId="{7AE06698-9D1B-4C61-80CF-395EF4B0F699}" srcOrd="0" destOrd="0" presId="urn:microsoft.com/office/officeart/2008/layout/HexagonCluster"/>
    <dgm:cxn modelId="{D044017E-6E45-4107-B421-4697486E3AB5}" type="presParOf" srcId="{F0B4083D-6ED2-4624-AE2F-7074D4F67652}" destId="{D6C691E9-D5C6-4662-860E-6B41B207F572}" srcOrd="15" destOrd="0" presId="urn:microsoft.com/office/officeart/2008/layout/HexagonCluster"/>
    <dgm:cxn modelId="{90057162-A041-4C82-A0B4-BF4198DE5601}" type="presParOf" srcId="{D6C691E9-D5C6-4662-860E-6B41B207F572}" destId="{CDD5AAA0-82CA-4413-88F4-C514A3A8AF9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D3657D-895F-4627-A55F-5DE452F06507}"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de-DE"/>
        </a:p>
      </dgm:t>
    </dgm:pt>
    <dgm:pt modelId="{E9862CD5-9BA0-4018-B417-A7AB0F177E23}">
      <dgm:prSet phldrT="[Text]"/>
      <dgm:spPr>
        <a:solidFill>
          <a:srgbClr val="1D464B"/>
        </a:solidFill>
      </dgm:spPr>
      <dgm:t>
        <a:bodyPr/>
        <a:lstStyle/>
        <a:p>
          <a:r>
            <a:rPr lang="de-DE" dirty="0"/>
            <a:t>Student</a:t>
          </a:r>
        </a:p>
      </dgm:t>
    </dgm:pt>
    <dgm:pt modelId="{36EB0F46-46E5-4F25-B793-C4B9F1367BF8}" type="parTrans" cxnId="{97B623A9-565E-4652-987F-24AB8C9BD36D}">
      <dgm:prSet/>
      <dgm:spPr/>
      <dgm:t>
        <a:bodyPr/>
        <a:lstStyle/>
        <a:p>
          <a:endParaRPr lang="de-DE"/>
        </a:p>
      </dgm:t>
    </dgm:pt>
    <dgm:pt modelId="{B678B0A0-19ED-4680-BC76-D8C6466E42EE}" type="sibTrans" cxnId="{97B623A9-565E-4652-987F-24AB8C9BD36D}">
      <dgm:prSet/>
      <dgm:spPr/>
      <dgm:t>
        <a:bodyPr/>
        <a:lstStyle/>
        <a:p>
          <a:endParaRPr lang="de-DE"/>
        </a:p>
      </dgm:t>
    </dgm:pt>
    <dgm:pt modelId="{4F9FEA03-8DA8-4281-AD14-91E2329506AC}">
      <dgm:prSet phldrT="[Text]"/>
      <dgm:spPr>
        <a:solidFill>
          <a:srgbClr val="378691"/>
        </a:solidFill>
      </dgm:spPr>
      <dgm:t>
        <a:bodyPr/>
        <a:lstStyle/>
        <a:p>
          <a:r>
            <a:rPr lang="de-DE" dirty="0"/>
            <a:t>Personal</a:t>
          </a:r>
        </a:p>
      </dgm:t>
    </dgm:pt>
    <dgm:pt modelId="{78629CB1-5853-41D7-B978-0011DA9AF7D6}" type="parTrans" cxnId="{36BD0000-A36B-45F9-931B-931067D03EAC}">
      <dgm:prSet/>
      <dgm:spPr/>
      <dgm:t>
        <a:bodyPr/>
        <a:lstStyle/>
        <a:p>
          <a:endParaRPr lang="de-DE"/>
        </a:p>
      </dgm:t>
    </dgm:pt>
    <dgm:pt modelId="{D3828140-93F5-40C6-B1E2-FD1B5F4DC5C9}" type="sibTrans" cxnId="{36BD0000-A36B-45F9-931B-931067D03EAC}">
      <dgm:prSet/>
      <dgm:spPr/>
      <dgm:t>
        <a:bodyPr/>
        <a:lstStyle/>
        <a:p>
          <a:endParaRPr lang="de-DE"/>
        </a:p>
      </dgm:t>
    </dgm:pt>
    <dgm:pt modelId="{0BDFDF88-C687-4BEF-8E21-DA04C9A49F06}">
      <dgm:prSet phldrT="[Text]"/>
      <dgm:spPr>
        <a:solidFill>
          <a:srgbClr val="27B3B1"/>
        </a:solidFill>
      </dgm:spPr>
      <dgm:t>
        <a:bodyPr/>
        <a:lstStyle/>
        <a:p>
          <a:r>
            <a:rPr lang="de-DE" dirty="0"/>
            <a:t>System</a:t>
          </a:r>
        </a:p>
      </dgm:t>
    </dgm:pt>
    <dgm:pt modelId="{7CD2B12B-6B54-41B2-A979-A5652344D53C}" type="parTrans" cxnId="{89B8F14C-5AC2-4FED-BF19-036764515CF8}">
      <dgm:prSet/>
      <dgm:spPr/>
      <dgm:t>
        <a:bodyPr/>
        <a:lstStyle/>
        <a:p>
          <a:endParaRPr lang="de-DE"/>
        </a:p>
      </dgm:t>
    </dgm:pt>
    <dgm:pt modelId="{83CC6F32-7ABB-44AE-A5F6-545C13715C70}" type="sibTrans" cxnId="{89B8F14C-5AC2-4FED-BF19-036764515CF8}">
      <dgm:prSet/>
      <dgm:spPr/>
      <dgm:t>
        <a:bodyPr/>
        <a:lstStyle/>
        <a:p>
          <a:endParaRPr lang="de-DE"/>
        </a:p>
      </dgm:t>
    </dgm:pt>
    <dgm:pt modelId="{5E4E7782-3E9C-42BA-8CF0-709C8B78E5BB}">
      <dgm:prSet phldrT="[Text]"/>
      <dgm:spPr>
        <a:solidFill>
          <a:srgbClr val="2D6E76"/>
        </a:solidFill>
      </dgm:spPr>
      <dgm:t>
        <a:bodyPr/>
        <a:lstStyle/>
        <a:p>
          <a:r>
            <a:rPr lang="de-DE" dirty="0"/>
            <a:t>Interpersonal</a:t>
          </a:r>
        </a:p>
      </dgm:t>
    </dgm:pt>
    <dgm:pt modelId="{6AAF56F3-A334-4E3F-BD4A-72D2A36508CC}" type="parTrans" cxnId="{8B686626-E16B-49ED-8BFE-122CF7E34EDE}">
      <dgm:prSet/>
      <dgm:spPr/>
      <dgm:t>
        <a:bodyPr/>
        <a:lstStyle/>
        <a:p>
          <a:endParaRPr lang="de-DE"/>
        </a:p>
      </dgm:t>
    </dgm:pt>
    <dgm:pt modelId="{E1CF426F-8342-4529-BC58-0CC74E829BCE}" type="sibTrans" cxnId="{8B686626-E16B-49ED-8BFE-122CF7E34EDE}">
      <dgm:prSet/>
      <dgm:spPr/>
      <dgm:t>
        <a:bodyPr/>
        <a:lstStyle/>
        <a:p>
          <a:endParaRPr lang="de-DE"/>
        </a:p>
      </dgm:t>
    </dgm:pt>
    <dgm:pt modelId="{095D536B-1CB6-4C52-A59B-F86531169DBC}" type="pres">
      <dgm:prSet presAssocID="{4DD3657D-895F-4627-A55F-5DE452F06507}" presName="cycle" presStyleCnt="0">
        <dgm:presLayoutVars>
          <dgm:chMax val="1"/>
          <dgm:dir/>
          <dgm:animLvl val="ctr"/>
          <dgm:resizeHandles val="exact"/>
        </dgm:presLayoutVars>
      </dgm:prSet>
      <dgm:spPr/>
    </dgm:pt>
    <dgm:pt modelId="{1BD01926-4734-42DE-8341-B55C1BA5C3FA}" type="pres">
      <dgm:prSet presAssocID="{E9862CD5-9BA0-4018-B417-A7AB0F177E23}" presName="centerShape" presStyleLbl="node0" presStyleIdx="0" presStyleCnt="1"/>
      <dgm:spPr/>
    </dgm:pt>
    <dgm:pt modelId="{EFFEBBAB-226B-4A3F-A8DC-034F11C6416A}" type="pres">
      <dgm:prSet presAssocID="{78629CB1-5853-41D7-B978-0011DA9AF7D6}" presName="parTrans" presStyleLbl="bgSibTrans2D1" presStyleIdx="0" presStyleCnt="3"/>
      <dgm:spPr/>
    </dgm:pt>
    <dgm:pt modelId="{2E5793FF-781A-4844-977B-944FD656E529}" type="pres">
      <dgm:prSet presAssocID="{4F9FEA03-8DA8-4281-AD14-91E2329506AC}" presName="node" presStyleLbl="node1" presStyleIdx="0" presStyleCnt="3">
        <dgm:presLayoutVars>
          <dgm:bulletEnabled val="1"/>
        </dgm:presLayoutVars>
      </dgm:prSet>
      <dgm:spPr/>
    </dgm:pt>
    <dgm:pt modelId="{C73B3946-6230-467C-8312-B7131B2AB71D}" type="pres">
      <dgm:prSet presAssocID="{7CD2B12B-6B54-41B2-A979-A5652344D53C}" presName="parTrans" presStyleLbl="bgSibTrans2D1" presStyleIdx="1" presStyleCnt="3"/>
      <dgm:spPr/>
    </dgm:pt>
    <dgm:pt modelId="{0C353C96-6F8E-46FD-BD64-119CC5D590AF}" type="pres">
      <dgm:prSet presAssocID="{0BDFDF88-C687-4BEF-8E21-DA04C9A49F06}" presName="node" presStyleLbl="node1" presStyleIdx="1" presStyleCnt="3">
        <dgm:presLayoutVars>
          <dgm:bulletEnabled val="1"/>
        </dgm:presLayoutVars>
      </dgm:prSet>
      <dgm:spPr/>
    </dgm:pt>
    <dgm:pt modelId="{8E832840-42B4-47B0-9DCA-2FBABF397C58}" type="pres">
      <dgm:prSet presAssocID="{6AAF56F3-A334-4E3F-BD4A-72D2A36508CC}" presName="parTrans" presStyleLbl="bgSibTrans2D1" presStyleIdx="2" presStyleCnt="3"/>
      <dgm:spPr/>
    </dgm:pt>
    <dgm:pt modelId="{A7BD5309-ACF2-4A59-BC11-1C98FE617D11}" type="pres">
      <dgm:prSet presAssocID="{5E4E7782-3E9C-42BA-8CF0-709C8B78E5BB}" presName="node" presStyleLbl="node1" presStyleIdx="2" presStyleCnt="3">
        <dgm:presLayoutVars>
          <dgm:bulletEnabled val="1"/>
        </dgm:presLayoutVars>
      </dgm:prSet>
      <dgm:spPr/>
    </dgm:pt>
  </dgm:ptLst>
  <dgm:cxnLst>
    <dgm:cxn modelId="{36BD0000-A36B-45F9-931B-931067D03EAC}" srcId="{E9862CD5-9BA0-4018-B417-A7AB0F177E23}" destId="{4F9FEA03-8DA8-4281-AD14-91E2329506AC}" srcOrd="0" destOrd="0" parTransId="{78629CB1-5853-41D7-B978-0011DA9AF7D6}" sibTransId="{D3828140-93F5-40C6-B1E2-FD1B5F4DC5C9}"/>
    <dgm:cxn modelId="{8B686626-E16B-49ED-8BFE-122CF7E34EDE}" srcId="{E9862CD5-9BA0-4018-B417-A7AB0F177E23}" destId="{5E4E7782-3E9C-42BA-8CF0-709C8B78E5BB}" srcOrd="2" destOrd="0" parTransId="{6AAF56F3-A334-4E3F-BD4A-72D2A36508CC}" sibTransId="{E1CF426F-8342-4529-BC58-0CC74E829BCE}"/>
    <dgm:cxn modelId="{89B8F14C-5AC2-4FED-BF19-036764515CF8}" srcId="{E9862CD5-9BA0-4018-B417-A7AB0F177E23}" destId="{0BDFDF88-C687-4BEF-8E21-DA04C9A49F06}" srcOrd="1" destOrd="0" parTransId="{7CD2B12B-6B54-41B2-A979-A5652344D53C}" sibTransId="{83CC6F32-7ABB-44AE-A5F6-545C13715C70}"/>
    <dgm:cxn modelId="{1054866F-746C-44CD-83F0-580D1AB794D7}" type="presOf" srcId="{4DD3657D-895F-4627-A55F-5DE452F06507}" destId="{095D536B-1CB6-4C52-A59B-F86531169DBC}" srcOrd="0" destOrd="0" presId="urn:microsoft.com/office/officeart/2005/8/layout/radial4"/>
    <dgm:cxn modelId="{29BAF473-E741-46EB-A85F-26815C5C5928}" type="presOf" srcId="{0BDFDF88-C687-4BEF-8E21-DA04C9A49F06}" destId="{0C353C96-6F8E-46FD-BD64-119CC5D590AF}" srcOrd="0" destOrd="0" presId="urn:microsoft.com/office/officeart/2005/8/layout/radial4"/>
    <dgm:cxn modelId="{987E478A-DDAD-4F13-885B-AA40AE128E7C}" type="presOf" srcId="{5E4E7782-3E9C-42BA-8CF0-709C8B78E5BB}" destId="{A7BD5309-ACF2-4A59-BC11-1C98FE617D11}" srcOrd="0" destOrd="0" presId="urn:microsoft.com/office/officeart/2005/8/layout/radial4"/>
    <dgm:cxn modelId="{97B623A9-565E-4652-987F-24AB8C9BD36D}" srcId="{4DD3657D-895F-4627-A55F-5DE452F06507}" destId="{E9862CD5-9BA0-4018-B417-A7AB0F177E23}" srcOrd="0" destOrd="0" parTransId="{36EB0F46-46E5-4F25-B793-C4B9F1367BF8}" sibTransId="{B678B0A0-19ED-4680-BC76-D8C6466E42EE}"/>
    <dgm:cxn modelId="{ADCC76B8-BB9D-478C-9178-73D41EF0488D}" type="presOf" srcId="{78629CB1-5853-41D7-B978-0011DA9AF7D6}" destId="{EFFEBBAB-226B-4A3F-A8DC-034F11C6416A}" srcOrd="0" destOrd="0" presId="urn:microsoft.com/office/officeart/2005/8/layout/radial4"/>
    <dgm:cxn modelId="{480139E4-474A-4DFF-A0CF-E427955B98DF}" type="presOf" srcId="{6AAF56F3-A334-4E3F-BD4A-72D2A36508CC}" destId="{8E832840-42B4-47B0-9DCA-2FBABF397C58}" srcOrd="0" destOrd="0" presId="urn:microsoft.com/office/officeart/2005/8/layout/radial4"/>
    <dgm:cxn modelId="{6E1F5FE4-E02D-4389-B99D-958C6716DF5C}" type="presOf" srcId="{7CD2B12B-6B54-41B2-A979-A5652344D53C}" destId="{C73B3946-6230-467C-8312-B7131B2AB71D}" srcOrd="0" destOrd="0" presId="urn:microsoft.com/office/officeart/2005/8/layout/radial4"/>
    <dgm:cxn modelId="{59CB33EB-E75B-46A6-A090-96BC83184CF4}" type="presOf" srcId="{4F9FEA03-8DA8-4281-AD14-91E2329506AC}" destId="{2E5793FF-781A-4844-977B-944FD656E529}" srcOrd="0" destOrd="0" presId="urn:microsoft.com/office/officeart/2005/8/layout/radial4"/>
    <dgm:cxn modelId="{108F85EC-0E4E-4933-ABB0-5156B3B3A315}" type="presOf" srcId="{E9862CD5-9BA0-4018-B417-A7AB0F177E23}" destId="{1BD01926-4734-42DE-8341-B55C1BA5C3FA}" srcOrd="0" destOrd="0" presId="urn:microsoft.com/office/officeart/2005/8/layout/radial4"/>
    <dgm:cxn modelId="{DA74BE5D-8982-4230-898B-7F346798053D}" type="presParOf" srcId="{095D536B-1CB6-4C52-A59B-F86531169DBC}" destId="{1BD01926-4734-42DE-8341-B55C1BA5C3FA}" srcOrd="0" destOrd="0" presId="urn:microsoft.com/office/officeart/2005/8/layout/radial4"/>
    <dgm:cxn modelId="{20CFCC5D-A60E-4154-A32A-0051CA5E14C0}" type="presParOf" srcId="{095D536B-1CB6-4C52-A59B-F86531169DBC}" destId="{EFFEBBAB-226B-4A3F-A8DC-034F11C6416A}" srcOrd="1" destOrd="0" presId="urn:microsoft.com/office/officeart/2005/8/layout/radial4"/>
    <dgm:cxn modelId="{63AA0F2B-34C3-4D1B-9513-69823942F86A}" type="presParOf" srcId="{095D536B-1CB6-4C52-A59B-F86531169DBC}" destId="{2E5793FF-781A-4844-977B-944FD656E529}" srcOrd="2" destOrd="0" presId="urn:microsoft.com/office/officeart/2005/8/layout/radial4"/>
    <dgm:cxn modelId="{49016C1F-9269-456F-823C-B7E914257758}" type="presParOf" srcId="{095D536B-1CB6-4C52-A59B-F86531169DBC}" destId="{C73B3946-6230-467C-8312-B7131B2AB71D}" srcOrd="3" destOrd="0" presId="urn:microsoft.com/office/officeart/2005/8/layout/radial4"/>
    <dgm:cxn modelId="{8F7DB5E9-C955-4E99-91CB-A2502F69CFA3}" type="presParOf" srcId="{095D536B-1CB6-4C52-A59B-F86531169DBC}" destId="{0C353C96-6F8E-46FD-BD64-119CC5D590AF}" srcOrd="4" destOrd="0" presId="urn:microsoft.com/office/officeart/2005/8/layout/radial4"/>
    <dgm:cxn modelId="{8A65F0A1-A834-4D29-B4BA-2C38FD05CC89}" type="presParOf" srcId="{095D536B-1CB6-4C52-A59B-F86531169DBC}" destId="{8E832840-42B4-47B0-9DCA-2FBABF397C58}" srcOrd="5" destOrd="0" presId="urn:microsoft.com/office/officeart/2005/8/layout/radial4"/>
    <dgm:cxn modelId="{EA665730-BE5C-4F00-AFBE-7CADFEFC5EC6}" type="presParOf" srcId="{095D536B-1CB6-4C52-A59B-F86531169DBC}" destId="{A7BD5309-ACF2-4A59-BC11-1C98FE617D1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26A20-1316-425E-88A7-AE39EADE25E7}">
      <dsp:nvSpPr>
        <dsp:cNvPr id="0" name=""/>
        <dsp:cNvSpPr/>
      </dsp:nvSpPr>
      <dsp:spPr>
        <a:xfrm>
          <a:off x="0" y="0"/>
          <a:ext cx="5784302" cy="907300"/>
        </a:xfrm>
        <a:prstGeom prst="rect">
          <a:avLst/>
        </a:prstGeom>
        <a:solidFill>
          <a:srgbClr val="2D6E76"/>
        </a:solidFill>
        <a:ln>
          <a:solidFill>
            <a:srgbClr val="2D6E76"/>
          </a:solid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kern="1200" dirty="0" err="1"/>
            <a:t>Humanitarian</a:t>
          </a:r>
          <a:r>
            <a:rPr lang="de-DE" sz="3600" kern="1200" dirty="0"/>
            <a:t> </a:t>
          </a:r>
          <a:r>
            <a:rPr lang="de-DE" sz="3200" kern="1200" dirty="0"/>
            <a:t>Response</a:t>
          </a:r>
        </a:p>
      </dsp:txBody>
      <dsp:txXfrm>
        <a:off x="0" y="0"/>
        <a:ext cx="5784302" cy="907300"/>
      </dsp:txXfrm>
    </dsp:sp>
    <dsp:sp modelId="{44054564-B7B9-4571-85AF-E5A0503D11FF}">
      <dsp:nvSpPr>
        <dsp:cNvPr id="0" name=""/>
        <dsp:cNvSpPr/>
      </dsp:nvSpPr>
      <dsp:spPr>
        <a:xfrm>
          <a:off x="2824" y="907300"/>
          <a:ext cx="1926217" cy="1905331"/>
        </a:xfrm>
        <a:prstGeom prst="rect">
          <a:avLst/>
        </a:prstGeom>
        <a:solidFill>
          <a:srgbClr val="27B3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Food</a:t>
          </a:r>
        </a:p>
      </dsp:txBody>
      <dsp:txXfrm>
        <a:off x="2824" y="907300"/>
        <a:ext cx="1926217" cy="1905331"/>
      </dsp:txXfrm>
    </dsp:sp>
    <dsp:sp modelId="{01E20AE6-B75E-43B9-86B9-216D94485DF4}">
      <dsp:nvSpPr>
        <dsp:cNvPr id="0" name=""/>
        <dsp:cNvSpPr/>
      </dsp:nvSpPr>
      <dsp:spPr>
        <a:xfrm>
          <a:off x="1929042" y="907300"/>
          <a:ext cx="1926217" cy="1905331"/>
        </a:xfrm>
        <a:prstGeom prst="rect">
          <a:avLst/>
        </a:prstGeom>
        <a:solidFill>
          <a:srgbClr val="3786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err="1"/>
            <a:t>Shelter</a:t>
          </a:r>
          <a:endParaRPr lang="de-DE" sz="2500" kern="1200" dirty="0"/>
        </a:p>
      </dsp:txBody>
      <dsp:txXfrm>
        <a:off x="1929042" y="907300"/>
        <a:ext cx="1926217" cy="1905331"/>
      </dsp:txXfrm>
    </dsp:sp>
    <dsp:sp modelId="{257296CF-5F3D-4EBA-B906-CC79BEE0D32E}">
      <dsp:nvSpPr>
        <dsp:cNvPr id="0" name=""/>
        <dsp:cNvSpPr/>
      </dsp:nvSpPr>
      <dsp:spPr>
        <a:xfrm>
          <a:off x="3855259" y="907300"/>
          <a:ext cx="1926217" cy="1905331"/>
        </a:xfrm>
        <a:prstGeom prst="rect">
          <a:avLst/>
        </a:prstGeom>
        <a:solidFill>
          <a:srgbClr val="27B3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err="1"/>
            <a:t>Health</a:t>
          </a:r>
          <a:endParaRPr lang="de-DE" sz="2500" kern="1200" dirty="0"/>
        </a:p>
      </dsp:txBody>
      <dsp:txXfrm>
        <a:off x="3855259" y="907300"/>
        <a:ext cx="1926217" cy="1905331"/>
      </dsp:txXfrm>
    </dsp:sp>
    <dsp:sp modelId="{D5BCFED7-31A2-44B4-AABE-2E200BFE93A5}">
      <dsp:nvSpPr>
        <dsp:cNvPr id="0" name=""/>
        <dsp:cNvSpPr/>
      </dsp:nvSpPr>
      <dsp:spPr>
        <a:xfrm>
          <a:off x="0" y="2812632"/>
          <a:ext cx="5784302" cy="211703"/>
        </a:xfrm>
        <a:prstGeom prst="rect">
          <a:avLst/>
        </a:prstGeom>
        <a:solidFill>
          <a:srgbClr val="2D6E76"/>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9A001-03EF-4578-9CE4-C1611E39DB4A}">
      <dsp:nvSpPr>
        <dsp:cNvPr id="0" name=""/>
        <dsp:cNvSpPr/>
      </dsp:nvSpPr>
      <dsp:spPr>
        <a:xfrm>
          <a:off x="1174699" y="2412882"/>
          <a:ext cx="1383792" cy="1187825"/>
        </a:xfrm>
        <a:prstGeom prst="hexagon">
          <a:avLst>
            <a:gd name="adj" fmla="val 25000"/>
            <a:gd name="vf" fmla="val 115470"/>
          </a:avLst>
        </a:prstGeom>
        <a:solidFill>
          <a:srgbClr val="27B3B1"/>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de-DE" sz="1700" kern="1200" dirty="0"/>
            <a:t>Mixed </a:t>
          </a:r>
          <a:r>
            <a:rPr lang="de-DE" sz="1700" kern="1200" dirty="0" err="1"/>
            <a:t>Methods</a:t>
          </a:r>
          <a:endParaRPr lang="de-DE" sz="1700" kern="1200" dirty="0"/>
        </a:p>
      </dsp:txBody>
      <dsp:txXfrm>
        <a:off x="1389000" y="2596835"/>
        <a:ext cx="955190" cy="819919"/>
      </dsp:txXfrm>
    </dsp:sp>
    <dsp:sp modelId="{17FE1AA7-3615-4669-8E27-3BC7295B8E01}">
      <dsp:nvSpPr>
        <dsp:cNvPr id="0" name=""/>
        <dsp:cNvSpPr/>
      </dsp:nvSpPr>
      <dsp:spPr>
        <a:xfrm>
          <a:off x="1217980" y="2937772"/>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 modelId="{A6458067-5E62-421E-8645-8FEA92CC8B45}">
      <dsp:nvSpPr>
        <dsp:cNvPr id="0" name=""/>
        <dsp:cNvSpPr/>
      </dsp:nvSpPr>
      <dsp:spPr>
        <a:xfrm>
          <a:off x="0" y="1767202"/>
          <a:ext cx="1383792" cy="1187825"/>
        </a:xfrm>
        <a:prstGeom prst="hexagon">
          <a:avLst>
            <a:gd name="adj" fmla="val 25000"/>
            <a:gd name="vf" fmla="val 115470"/>
          </a:avLst>
        </a:prstGeom>
        <a:solidFill>
          <a:schemeClr val="lt1">
            <a:alpha val="90000"/>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 modelId="{58D7BBAE-56D7-4634-BFCA-FBCE7BC21C1D}">
      <dsp:nvSpPr>
        <dsp:cNvPr id="0" name=""/>
        <dsp:cNvSpPr/>
      </dsp:nvSpPr>
      <dsp:spPr>
        <a:xfrm>
          <a:off x="936955" y="2790313"/>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 modelId="{62B22087-CCBD-43B3-B728-3775F61B1FAB}">
      <dsp:nvSpPr>
        <dsp:cNvPr id="0" name=""/>
        <dsp:cNvSpPr/>
      </dsp:nvSpPr>
      <dsp:spPr>
        <a:xfrm>
          <a:off x="2348179" y="1758103"/>
          <a:ext cx="1383792" cy="1187825"/>
        </a:xfrm>
        <a:prstGeom prst="hexagon">
          <a:avLst>
            <a:gd name="adj" fmla="val 25000"/>
            <a:gd name="vf" fmla="val 115470"/>
          </a:avLst>
        </a:prstGeom>
        <a:solidFill>
          <a:srgbClr val="378691"/>
        </a:solidFill>
        <a:ln w="25400" cap="flat" cmpd="sng" algn="ctr">
          <a:solidFill>
            <a:srgbClr val="27B3B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de-DE" sz="1700" kern="1200" dirty="0"/>
            <a:t>Surveys</a:t>
          </a:r>
        </a:p>
      </dsp:txBody>
      <dsp:txXfrm>
        <a:off x="2562480" y="1942056"/>
        <a:ext cx="955190" cy="819919"/>
      </dsp:txXfrm>
    </dsp:sp>
    <dsp:sp modelId="{5AE999D1-6A09-4C0C-B66B-E8B3910B88A3}">
      <dsp:nvSpPr>
        <dsp:cNvPr id="0" name=""/>
        <dsp:cNvSpPr/>
      </dsp:nvSpPr>
      <dsp:spPr>
        <a:xfrm>
          <a:off x="3296107" y="2779960"/>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 modelId="{415BC00D-E8B1-4CD2-B2D7-305CF27BEB53}">
      <dsp:nvSpPr>
        <dsp:cNvPr id="0" name=""/>
        <dsp:cNvSpPr/>
      </dsp:nvSpPr>
      <dsp:spPr>
        <a:xfrm>
          <a:off x="3527755" y="2410999"/>
          <a:ext cx="1383792" cy="1187825"/>
        </a:xfrm>
        <a:prstGeom prst="hexagon">
          <a:avLst>
            <a:gd name="adj" fmla="val 25000"/>
            <a:gd name="vf" fmla="val 115470"/>
          </a:avLst>
        </a:prstGeom>
        <a:solidFill>
          <a:schemeClr val="lt1">
            <a:alpha val="90000"/>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 modelId="{79B6DBE6-84B9-4D5D-AA37-652816DB22C3}">
      <dsp:nvSpPr>
        <dsp:cNvPr id="0" name=""/>
        <dsp:cNvSpPr/>
      </dsp:nvSpPr>
      <dsp:spPr>
        <a:xfrm>
          <a:off x="3559454" y="2943105"/>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 modelId="{AFFE5F6E-6122-40C1-88DB-3C8A0B963815}">
      <dsp:nvSpPr>
        <dsp:cNvPr id="0" name=""/>
        <dsp:cNvSpPr/>
      </dsp:nvSpPr>
      <dsp:spPr>
        <a:xfrm>
          <a:off x="1174699" y="1118070"/>
          <a:ext cx="1383792" cy="1187825"/>
        </a:xfrm>
        <a:prstGeom prst="hexagon">
          <a:avLst>
            <a:gd name="adj" fmla="val 25000"/>
            <a:gd name="vf" fmla="val 115470"/>
          </a:avLst>
        </a:prstGeom>
        <a:solidFill>
          <a:srgbClr val="2D6E76"/>
        </a:solidFill>
        <a:ln w="25400" cap="flat" cmpd="sng" algn="ctr">
          <a:solidFill>
            <a:srgbClr val="27B3B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de-DE" sz="1700" kern="1200" dirty="0"/>
            <a:t>Interviews</a:t>
          </a:r>
        </a:p>
      </dsp:txBody>
      <dsp:txXfrm>
        <a:off x="1389000" y="1302023"/>
        <a:ext cx="955190" cy="819919"/>
      </dsp:txXfrm>
    </dsp:sp>
    <dsp:sp modelId="{6B2DF90C-4E01-4CD7-8D40-4280A0233AC3}">
      <dsp:nvSpPr>
        <dsp:cNvPr id="0" name=""/>
        <dsp:cNvSpPr/>
      </dsp:nvSpPr>
      <dsp:spPr>
        <a:xfrm>
          <a:off x="2116531" y="1142542"/>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 modelId="{015CD9E7-679B-4712-BDF9-32E820054017}">
      <dsp:nvSpPr>
        <dsp:cNvPr id="0" name=""/>
        <dsp:cNvSpPr/>
      </dsp:nvSpPr>
      <dsp:spPr>
        <a:xfrm>
          <a:off x="2348179" y="463291"/>
          <a:ext cx="1383792" cy="1187825"/>
        </a:xfrm>
        <a:prstGeom prst="hexagon">
          <a:avLst>
            <a:gd name="adj" fmla="val 25000"/>
            <a:gd name="vf" fmla="val 115470"/>
          </a:avLst>
        </a:prstGeom>
        <a:solidFill>
          <a:schemeClr val="lt1">
            <a:alpha val="90000"/>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 modelId="{8A3DAAA9-D4F8-4D8D-AE5E-BEDBC1EAB61D}">
      <dsp:nvSpPr>
        <dsp:cNvPr id="0" name=""/>
        <dsp:cNvSpPr/>
      </dsp:nvSpPr>
      <dsp:spPr>
        <a:xfrm>
          <a:off x="2379878" y="989750"/>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 modelId="{4E4B2C08-8D2B-4E23-8D04-BFCA97B94411}">
      <dsp:nvSpPr>
        <dsp:cNvPr id="0" name=""/>
        <dsp:cNvSpPr/>
      </dsp:nvSpPr>
      <dsp:spPr>
        <a:xfrm>
          <a:off x="3527755" y="1116188"/>
          <a:ext cx="1383792" cy="1187825"/>
        </a:xfrm>
        <a:prstGeom prst="hexagon">
          <a:avLst>
            <a:gd name="adj" fmla="val 25000"/>
            <a:gd name="vf" fmla="val 115470"/>
          </a:avLst>
        </a:prstGeom>
        <a:solidFill>
          <a:srgbClr val="2D6E7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de-DE" sz="1700" kern="1200" dirty="0" err="1"/>
            <a:t>Literature</a:t>
          </a:r>
          <a:r>
            <a:rPr lang="de-DE" sz="1700" kern="1200" dirty="0"/>
            <a:t> Review</a:t>
          </a:r>
        </a:p>
      </dsp:txBody>
      <dsp:txXfrm>
        <a:off x="3742056" y="1300141"/>
        <a:ext cx="955190" cy="819919"/>
      </dsp:txXfrm>
    </dsp:sp>
    <dsp:sp modelId="{3F734F93-267C-4118-9063-D1C2F0F0275C}">
      <dsp:nvSpPr>
        <dsp:cNvPr id="0" name=""/>
        <dsp:cNvSpPr/>
      </dsp:nvSpPr>
      <dsp:spPr>
        <a:xfrm>
          <a:off x="4717694" y="1640450"/>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 modelId="{7AE06698-9D1B-4C61-80CF-395EF4B0F699}">
      <dsp:nvSpPr>
        <dsp:cNvPr id="0" name=""/>
        <dsp:cNvSpPr/>
      </dsp:nvSpPr>
      <dsp:spPr>
        <a:xfrm>
          <a:off x="4712208" y="1769084"/>
          <a:ext cx="1383792" cy="1187825"/>
        </a:xfrm>
        <a:prstGeom prst="hexagon">
          <a:avLst>
            <a:gd name="adj" fmla="val 25000"/>
            <a:gd name="vf" fmla="val 115470"/>
          </a:avLst>
        </a:prstGeom>
        <a:solidFill>
          <a:schemeClr val="lt1">
            <a:alpha val="90000"/>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 modelId="{CDD5AAA0-82CA-4413-88F4-C514A3A8AF9D}">
      <dsp:nvSpPr>
        <dsp:cNvPr id="0" name=""/>
        <dsp:cNvSpPr/>
      </dsp:nvSpPr>
      <dsp:spPr>
        <a:xfrm>
          <a:off x="4991404" y="1790105"/>
          <a:ext cx="161544" cy="139301"/>
        </a:xfrm>
        <a:prstGeom prst="hexagon">
          <a:avLst>
            <a:gd name="adj" fmla="val 25000"/>
            <a:gd name="vf" fmla="val 115470"/>
          </a:avLst>
        </a:prstGeom>
        <a:solidFill>
          <a:schemeClr val="lt1">
            <a:hueOff val="0"/>
            <a:satOff val="0"/>
            <a:lumOff val="0"/>
            <a:alphaOff val="0"/>
          </a:schemeClr>
        </a:solidFill>
        <a:ln w="25400" cap="flat" cmpd="sng" algn="ctr">
          <a:solidFill>
            <a:srgbClr val="2D6E76"/>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01926-4734-42DE-8341-B55C1BA5C3FA}">
      <dsp:nvSpPr>
        <dsp:cNvPr id="0" name=""/>
        <dsp:cNvSpPr/>
      </dsp:nvSpPr>
      <dsp:spPr>
        <a:xfrm>
          <a:off x="2244421" y="1887423"/>
          <a:ext cx="1583492" cy="1583492"/>
        </a:xfrm>
        <a:prstGeom prst="ellipse">
          <a:avLst/>
        </a:prstGeom>
        <a:solidFill>
          <a:srgbClr val="1D464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de-DE" sz="2600" kern="1200" dirty="0"/>
            <a:t>Student</a:t>
          </a:r>
        </a:p>
      </dsp:txBody>
      <dsp:txXfrm>
        <a:off x="2476318" y="2119320"/>
        <a:ext cx="1119698" cy="1119698"/>
      </dsp:txXfrm>
    </dsp:sp>
    <dsp:sp modelId="{EFFEBBAB-226B-4A3F-A8DC-034F11C6416A}">
      <dsp:nvSpPr>
        <dsp:cNvPr id="0" name=""/>
        <dsp:cNvSpPr/>
      </dsp:nvSpPr>
      <dsp:spPr>
        <a:xfrm rot="12900000">
          <a:off x="1225689" y="1610769"/>
          <a:ext cx="1213806" cy="45129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E5793FF-781A-4844-977B-944FD656E529}">
      <dsp:nvSpPr>
        <dsp:cNvPr id="0" name=""/>
        <dsp:cNvSpPr/>
      </dsp:nvSpPr>
      <dsp:spPr>
        <a:xfrm>
          <a:off x="583287" y="886584"/>
          <a:ext cx="1504317" cy="1203453"/>
        </a:xfrm>
        <a:prstGeom prst="roundRect">
          <a:avLst>
            <a:gd name="adj" fmla="val 10000"/>
          </a:avLst>
        </a:prstGeom>
        <a:solidFill>
          <a:srgbClr val="37869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de-DE" sz="1900" kern="1200" dirty="0"/>
            <a:t>Personal</a:t>
          </a:r>
        </a:p>
      </dsp:txBody>
      <dsp:txXfrm>
        <a:off x="618535" y="921832"/>
        <a:ext cx="1433821" cy="1132957"/>
      </dsp:txXfrm>
    </dsp:sp>
    <dsp:sp modelId="{C73B3946-6230-467C-8312-B7131B2AB71D}">
      <dsp:nvSpPr>
        <dsp:cNvPr id="0" name=""/>
        <dsp:cNvSpPr/>
      </dsp:nvSpPr>
      <dsp:spPr>
        <a:xfrm rot="16200000">
          <a:off x="2429264" y="984227"/>
          <a:ext cx="1213806" cy="45129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353C96-6F8E-46FD-BD64-119CC5D590AF}">
      <dsp:nvSpPr>
        <dsp:cNvPr id="0" name=""/>
        <dsp:cNvSpPr/>
      </dsp:nvSpPr>
      <dsp:spPr>
        <a:xfrm>
          <a:off x="2284009" y="1244"/>
          <a:ext cx="1504317" cy="1203453"/>
        </a:xfrm>
        <a:prstGeom prst="roundRect">
          <a:avLst>
            <a:gd name="adj" fmla="val 10000"/>
          </a:avLst>
        </a:prstGeom>
        <a:solidFill>
          <a:srgbClr val="27B3B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de-DE" sz="1900" kern="1200" dirty="0"/>
            <a:t>System</a:t>
          </a:r>
        </a:p>
      </dsp:txBody>
      <dsp:txXfrm>
        <a:off x="2319257" y="36492"/>
        <a:ext cx="1433821" cy="1132957"/>
      </dsp:txXfrm>
    </dsp:sp>
    <dsp:sp modelId="{8E832840-42B4-47B0-9DCA-2FBABF397C58}">
      <dsp:nvSpPr>
        <dsp:cNvPr id="0" name=""/>
        <dsp:cNvSpPr/>
      </dsp:nvSpPr>
      <dsp:spPr>
        <a:xfrm rot="19500000">
          <a:off x="3632840" y="1610769"/>
          <a:ext cx="1213806" cy="45129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BD5309-ACF2-4A59-BC11-1C98FE617D11}">
      <dsp:nvSpPr>
        <dsp:cNvPr id="0" name=""/>
        <dsp:cNvSpPr/>
      </dsp:nvSpPr>
      <dsp:spPr>
        <a:xfrm>
          <a:off x="3984730" y="886584"/>
          <a:ext cx="1504317" cy="1203453"/>
        </a:xfrm>
        <a:prstGeom prst="roundRect">
          <a:avLst>
            <a:gd name="adj" fmla="val 10000"/>
          </a:avLst>
        </a:prstGeom>
        <a:solidFill>
          <a:srgbClr val="2D6E7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de-DE" sz="1900" kern="1200" dirty="0"/>
            <a:t>Interpersonal</a:t>
          </a:r>
        </a:p>
      </dsp:txBody>
      <dsp:txXfrm>
        <a:off x="4019978" y="921832"/>
        <a:ext cx="1433821" cy="1132957"/>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EA448-4E5C-4B83-B003-AB5AC7ED4AA3}" type="datetimeFigureOut">
              <a:rPr lang="de-DE" smtClean="0"/>
              <a:t>15.03.2018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7567E-0531-4437-84B6-C943F3C67F77}" type="slidenum">
              <a:rPr lang="de-DE" smtClean="0"/>
              <a:t>‹#›</a:t>
            </a:fld>
            <a:endParaRPr lang="de-DE"/>
          </a:p>
        </p:txBody>
      </p:sp>
    </p:spTree>
    <p:extLst>
      <p:ext uri="{BB962C8B-B14F-4D97-AF65-F5344CB8AC3E}">
        <p14:creationId xmlns:p14="http://schemas.microsoft.com/office/powerpoint/2010/main" val="396277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287567E-0531-4437-84B6-C943F3C67F77}" type="slidenum">
              <a:rPr lang="de-DE" smtClean="0"/>
              <a:t>15</a:t>
            </a:fld>
            <a:endParaRPr lang="de-DE"/>
          </a:p>
        </p:txBody>
      </p:sp>
    </p:spTree>
    <p:extLst>
      <p:ext uri="{BB962C8B-B14F-4D97-AF65-F5344CB8AC3E}">
        <p14:creationId xmlns:p14="http://schemas.microsoft.com/office/powerpoint/2010/main" val="330471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9B1415-1B9B-4E28-BA28-FDE369059C5F}" type="datetimeFigureOut">
              <a:rPr lang="de-DE" smtClean="0"/>
              <a:t>15.03.2018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168564-C32C-466E-BDA3-CB9B2FFE5E15}" type="slidenum">
              <a:rPr lang="de-DE" smtClean="0"/>
              <a:t>‹#›</a:t>
            </a:fld>
            <a:endParaRPr lang="de-DE"/>
          </a:p>
        </p:txBody>
      </p:sp>
    </p:spTree>
    <p:extLst>
      <p:ext uri="{BB962C8B-B14F-4D97-AF65-F5344CB8AC3E}">
        <p14:creationId xmlns:p14="http://schemas.microsoft.com/office/powerpoint/2010/main" val="138066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9B1415-1B9B-4E28-BA28-FDE369059C5F}" type="datetimeFigureOut">
              <a:rPr lang="de-DE" smtClean="0"/>
              <a:t>15.03.2018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168564-C32C-466E-BDA3-CB9B2FFE5E15}" type="slidenum">
              <a:rPr lang="de-DE" smtClean="0"/>
              <a:t>‹#›</a:t>
            </a:fld>
            <a:endParaRPr lang="de-DE"/>
          </a:p>
        </p:txBody>
      </p:sp>
    </p:spTree>
    <p:extLst>
      <p:ext uri="{BB962C8B-B14F-4D97-AF65-F5344CB8AC3E}">
        <p14:creationId xmlns:p14="http://schemas.microsoft.com/office/powerpoint/2010/main" val="146609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9B1415-1B9B-4E28-BA28-FDE369059C5F}" type="datetimeFigureOut">
              <a:rPr lang="de-DE" smtClean="0"/>
              <a:t>15.03.2018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168564-C32C-466E-BDA3-CB9B2FFE5E15}" type="slidenum">
              <a:rPr lang="de-DE" smtClean="0"/>
              <a:t>‹#›</a:t>
            </a:fld>
            <a:endParaRPr lang="de-DE"/>
          </a:p>
        </p:txBody>
      </p:sp>
    </p:spTree>
    <p:extLst>
      <p:ext uri="{BB962C8B-B14F-4D97-AF65-F5344CB8AC3E}">
        <p14:creationId xmlns:p14="http://schemas.microsoft.com/office/powerpoint/2010/main" val="636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9B1415-1B9B-4E28-BA28-FDE369059C5F}" type="datetimeFigureOut">
              <a:rPr lang="de-DE" smtClean="0"/>
              <a:t>15.03.2018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168564-C32C-466E-BDA3-CB9B2FFE5E15}" type="slidenum">
              <a:rPr lang="de-DE" smtClean="0"/>
              <a:t>‹#›</a:t>
            </a:fld>
            <a:endParaRPr lang="de-DE"/>
          </a:p>
        </p:txBody>
      </p:sp>
    </p:spTree>
    <p:extLst>
      <p:ext uri="{BB962C8B-B14F-4D97-AF65-F5344CB8AC3E}">
        <p14:creationId xmlns:p14="http://schemas.microsoft.com/office/powerpoint/2010/main" val="92555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9B1415-1B9B-4E28-BA28-FDE369059C5F}" type="datetimeFigureOut">
              <a:rPr lang="de-DE" smtClean="0"/>
              <a:t>15.03.2018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168564-C32C-466E-BDA3-CB9B2FFE5E15}" type="slidenum">
              <a:rPr lang="de-DE" smtClean="0"/>
              <a:t>‹#›</a:t>
            </a:fld>
            <a:endParaRPr lang="de-DE"/>
          </a:p>
        </p:txBody>
      </p:sp>
    </p:spTree>
    <p:extLst>
      <p:ext uri="{BB962C8B-B14F-4D97-AF65-F5344CB8AC3E}">
        <p14:creationId xmlns:p14="http://schemas.microsoft.com/office/powerpoint/2010/main" val="136011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9B1415-1B9B-4E28-BA28-FDE369059C5F}" type="datetimeFigureOut">
              <a:rPr lang="de-DE" smtClean="0"/>
              <a:t>15.03.2018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7168564-C32C-466E-BDA3-CB9B2FFE5E15}" type="slidenum">
              <a:rPr lang="de-DE" smtClean="0"/>
              <a:t>‹#›</a:t>
            </a:fld>
            <a:endParaRPr lang="de-DE"/>
          </a:p>
        </p:txBody>
      </p:sp>
    </p:spTree>
    <p:extLst>
      <p:ext uri="{BB962C8B-B14F-4D97-AF65-F5344CB8AC3E}">
        <p14:creationId xmlns:p14="http://schemas.microsoft.com/office/powerpoint/2010/main" val="401713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9B1415-1B9B-4E28-BA28-FDE369059C5F}" type="datetimeFigureOut">
              <a:rPr lang="de-DE" smtClean="0"/>
              <a:t>15.03.2018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7168564-C32C-466E-BDA3-CB9B2FFE5E15}" type="slidenum">
              <a:rPr lang="de-DE" smtClean="0"/>
              <a:t>‹#›</a:t>
            </a:fld>
            <a:endParaRPr lang="de-DE"/>
          </a:p>
        </p:txBody>
      </p:sp>
    </p:spTree>
    <p:extLst>
      <p:ext uri="{BB962C8B-B14F-4D97-AF65-F5344CB8AC3E}">
        <p14:creationId xmlns:p14="http://schemas.microsoft.com/office/powerpoint/2010/main" val="23840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9B1415-1B9B-4E28-BA28-FDE369059C5F}" type="datetimeFigureOut">
              <a:rPr lang="de-DE" smtClean="0"/>
              <a:t>15.03.2018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7168564-C32C-466E-BDA3-CB9B2FFE5E15}" type="slidenum">
              <a:rPr lang="de-DE" smtClean="0"/>
              <a:t>‹#›</a:t>
            </a:fld>
            <a:endParaRPr lang="de-DE"/>
          </a:p>
        </p:txBody>
      </p:sp>
    </p:spTree>
    <p:extLst>
      <p:ext uri="{BB962C8B-B14F-4D97-AF65-F5344CB8AC3E}">
        <p14:creationId xmlns:p14="http://schemas.microsoft.com/office/powerpoint/2010/main" val="1705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9B1415-1B9B-4E28-BA28-FDE369059C5F}" type="datetimeFigureOut">
              <a:rPr lang="de-DE" smtClean="0"/>
              <a:t>15.03.2018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7168564-C32C-466E-BDA3-CB9B2FFE5E15}" type="slidenum">
              <a:rPr lang="de-DE" smtClean="0"/>
              <a:t>‹#›</a:t>
            </a:fld>
            <a:endParaRPr lang="de-DE"/>
          </a:p>
        </p:txBody>
      </p:sp>
    </p:spTree>
    <p:extLst>
      <p:ext uri="{BB962C8B-B14F-4D97-AF65-F5344CB8AC3E}">
        <p14:creationId xmlns:p14="http://schemas.microsoft.com/office/powerpoint/2010/main" val="141188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39B1415-1B9B-4E28-BA28-FDE369059C5F}" type="datetimeFigureOut">
              <a:rPr lang="de-DE" smtClean="0"/>
              <a:t>15.03.2018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7168564-C32C-466E-BDA3-CB9B2FFE5E15}" type="slidenum">
              <a:rPr lang="de-DE" smtClean="0"/>
              <a:t>‹#›</a:t>
            </a:fld>
            <a:endParaRPr lang="de-DE"/>
          </a:p>
        </p:txBody>
      </p:sp>
    </p:spTree>
    <p:extLst>
      <p:ext uri="{BB962C8B-B14F-4D97-AF65-F5344CB8AC3E}">
        <p14:creationId xmlns:p14="http://schemas.microsoft.com/office/powerpoint/2010/main" val="147958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39B1415-1B9B-4E28-BA28-FDE369059C5F}" type="datetimeFigureOut">
              <a:rPr lang="de-DE" smtClean="0"/>
              <a:t>15.03.2018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7168564-C32C-466E-BDA3-CB9B2FFE5E15}" type="slidenum">
              <a:rPr lang="de-DE" smtClean="0"/>
              <a:t>‹#›</a:t>
            </a:fld>
            <a:endParaRPr lang="de-DE"/>
          </a:p>
        </p:txBody>
      </p:sp>
    </p:spTree>
    <p:extLst>
      <p:ext uri="{BB962C8B-B14F-4D97-AF65-F5344CB8AC3E}">
        <p14:creationId xmlns:p14="http://schemas.microsoft.com/office/powerpoint/2010/main" val="359856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B1415-1B9B-4E28-BA28-FDE369059C5F}" type="datetimeFigureOut">
              <a:rPr lang="de-DE" smtClean="0"/>
              <a:t>15.03.2018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68564-C32C-466E-BDA3-CB9B2FFE5E15}" type="slidenum">
              <a:rPr lang="de-DE" smtClean="0"/>
              <a:t>‹#›</a:t>
            </a:fld>
            <a:endParaRPr lang="de-DE"/>
          </a:p>
        </p:txBody>
      </p:sp>
    </p:spTree>
    <p:extLst>
      <p:ext uri="{BB962C8B-B14F-4D97-AF65-F5344CB8AC3E}">
        <p14:creationId xmlns:p14="http://schemas.microsoft.com/office/powerpoint/2010/main" val="4154125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
            <a:ext cx="9143999" cy="6857464"/>
          </a:xfrm>
          <a:prstGeom prst="rect">
            <a:avLst/>
          </a:prstGeom>
        </p:spPr>
      </p:pic>
      <p:sp>
        <p:nvSpPr>
          <p:cNvPr id="2" name="Titel 1"/>
          <p:cNvSpPr>
            <a:spLocks noGrp="1"/>
          </p:cNvSpPr>
          <p:nvPr>
            <p:ph type="ctrTitle"/>
          </p:nvPr>
        </p:nvSpPr>
        <p:spPr>
          <a:xfrm>
            <a:off x="1007603" y="2708920"/>
            <a:ext cx="7128792" cy="1152128"/>
          </a:xfrm>
        </p:spPr>
        <p:txBody>
          <a:bodyPr>
            <a:normAutofit fontScale="90000"/>
          </a:bodyPr>
          <a:lstStyle/>
          <a:p>
            <a:r>
              <a:rPr lang="de-DE" sz="3600" b="1" dirty="0">
                <a:solidFill>
                  <a:srgbClr val="2D6E76"/>
                </a:solidFill>
              </a:rPr>
              <a:t>Intellectual Output 1</a:t>
            </a:r>
            <a:br>
              <a:rPr lang="de-DE" sz="3600" b="1" dirty="0">
                <a:solidFill>
                  <a:srgbClr val="2D6E76"/>
                </a:solidFill>
              </a:rPr>
            </a:br>
            <a:br>
              <a:rPr lang="de-DE" sz="3600" b="1" dirty="0">
                <a:solidFill>
                  <a:srgbClr val="2D6E76"/>
                </a:solidFill>
              </a:rPr>
            </a:br>
            <a:r>
              <a:rPr lang="de-DE" sz="3600" b="1" dirty="0">
                <a:solidFill>
                  <a:srgbClr val="2D6E76"/>
                </a:solidFill>
              </a:rPr>
              <a:t>Accessing Higher Education in Europe: </a:t>
            </a:r>
            <a:br>
              <a:rPr lang="de-DE" sz="4800" b="1" dirty="0">
                <a:solidFill>
                  <a:srgbClr val="2D6E76"/>
                </a:solidFill>
              </a:rPr>
            </a:br>
            <a:r>
              <a:rPr lang="de-DE" sz="3600" dirty="0">
                <a:solidFill>
                  <a:srgbClr val="2D6E76"/>
                </a:solidFill>
              </a:rPr>
              <a:t>Challenges for Refugee Students and Strategies to Overcome Them</a:t>
            </a:r>
            <a:br>
              <a:rPr lang="de-DE" sz="3600" dirty="0">
                <a:solidFill>
                  <a:srgbClr val="2D6E76"/>
                </a:solidFill>
              </a:rPr>
            </a:br>
            <a:br>
              <a:rPr lang="de-DE" sz="3600" dirty="0">
                <a:solidFill>
                  <a:srgbClr val="2D6E76"/>
                </a:solidFill>
              </a:rPr>
            </a:br>
            <a:r>
              <a:rPr lang="de-DE" sz="2200" dirty="0">
                <a:solidFill>
                  <a:srgbClr val="2D6E76"/>
                </a:solidFill>
              </a:rPr>
              <a:t>Mariana Arjona S</a:t>
            </a:r>
            <a:r>
              <a:rPr lang="es-MX" sz="2200" dirty="0" err="1">
                <a:solidFill>
                  <a:srgbClr val="2D6E76"/>
                </a:solidFill>
              </a:rPr>
              <a:t>oberón</a:t>
            </a:r>
            <a:br>
              <a:rPr lang="es-MX" sz="2200" dirty="0">
                <a:solidFill>
                  <a:srgbClr val="2D6E76"/>
                </a:solidFill>
              </a:rPr>
            </a:br>
            <a:r>
              <a:rPr lang="es-MX" sz="2200" dirty="0">
                <a:solidFill>
                  <a:srgbClr val="2D6E76"/>
                </a:solidFill>
              </a:rPr>
              <a:t>Lena Reuter</a:t>
            </a:r>
            <a:br>
              <a:rPr lang="es-MX" sz="2200" dirty="0">
                <a:solidFill>
                  <a:srgbClr val="2D6E76"/>
                </a:solidFill>
              </a:rPr>
            </a:br>
            <a:r>
              <a:rPr lang="es-MX" sz="2200" dirty="0">
                <a:solidFill>
                  <a:srgbClr val="2D6E76"/>
                </a:solidFill>
              </a:rPr>
              <a:t>Antonia </a:t>
            </a:r>
            <a:r>
              <a:rPr lang="es-MX" sz="2200" dirty="0" err="1">
                <a:solidFill>
                  <a:srgbClr val="2D6E76"/>
                </a:solidFill>
              </a:rPr>
              <a:t>Chibuzor</a:t>
            </a:r>
            <a:endParaRPr lang="de-DE" sz="3600" dirty="0">
              <a:solidFill>
                <a:srgbClr val="2D6E76"/>
              </a:solidFill>
            </a:endParaRPr>
          </a:p>
        </p:txBody>
      </p:sp>
    </p:spTree>
    <p:extLst>
      <p:ext uri="{BB962C8B-B14F-4D97-AF65-F5344CB8AC3E}">
        <p14:creationId xmlns:p14="http://schemas.microsoft.com/office/powerpoint/2010/main" val="107939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9762"/>
            <a:ext cx="8229600" cy="1143000"/>
          </a:xfrm>
        </p:spPr>
        <p:txBody>
          <a:bodyPr>
            <a:normAutofit/>
          </a:bodyPr>
          <a:lstStyle/>
          <a:p>
            <a:pPr algn="l"/>
            <a:r>
              <a:rPr lang="en-US" sz="3600" b="1" dirty="0">
                <a:solidFill>
                  <a:srgbClr val="2D6E76"/>
                </a:solidFill>
              </a:rPr>
              <a:t>Activity: Online Survey for Students</a:t>
            </a:r>
            <a:endParaRPr lang="de-DE" sz="3600" b="1" dirty="0">
              <a:solidFill>
                <a:srgbClr val="2D6E76"/>
              </a:solidFill>
            </a:endParaRPr>
          </a:p>
        </p:txBody>
      </p:sp>
      <p:sp>
        <p:nvSpPr>
          <p:cNvPr id="7" name="Inhaltsplatzhalter 2"/>
          <p:cNvSpPr txBox="1">
            <a:spLocks/>
          </p:cNvSpPr>
          <p:nvPr/>
        </p:nvSpPr>
        <p:spPr>
          <a:xfrm>
            <a:off x="4211960" y="1556792"/>
            <a:ext cx="447484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800" dirty="0">
                <a:solidFill>
                  <a:srgbClr val="2D6E76"/>
                </a:solidFill>
              </a:rPr>
              <a:t>An online survey for students was designed, where they were asked to provide information on their </a:t>
            </a:r>
            <a:r>
              <a:rPr lang="en-US" sz="1800" u="sng" dirty="0">
                <a:solidFill>
                  <a:srgbClr val="2D6E76"/>
                </a:solidFill>
              </a:rPr>
              <a:t>experiences at the university </a:t>
            </a:r>
            <a:r>
              <a:rPr lang="en-US" sz="1800" dirty="0">
                <a:solidFill>
                  <a:srgbClr val="2D6E76"/>
                </a:solidFill>
              </a:rPr>
              <a:t>and their challenges with their current educational journey.</a:t>
            </a: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p:txBody>
      </p:sp>
      <p:pic>
        <p:nvPicPr>
          <p:cNvPr id="4" name="Grafik 3"/>
          <p:cNvPicPr>
            <a:picLocks noChangeAspect="1"/>
          </p:cNvPicPr>
          <p:nvPr/>
        </p:nvPicPr>
        <p:blipFill rotWithShape="1">
          <a:blip r:embed="rId2"/>
          <a:srcRect l="64372" t="9401" r="14563" b="-399"/>
          <a:stretch/>
        </p:blipFill>
        <p:spPr>
          <a:xfrm>
            <a:off x="539552" y="1586024"/>
            <a:ext cx="3522884" cy="4280140"/>
          </a:xfrm>
          <a:prstGeom prst="rect">
            <a:avLst/>
          </a:prstGeom>
        </p:spPr>
      </p:pic>
      <p:sp>
        <p:nvSpPr>
          <p:cNvPr id="5" name="Titel 1">
            <a:extLst>
              <a:ext uri="{FF2B5EF4-FFF2-40B4-BE49-F238E27FC236}">
                <a16:creationId xmlns:a16="http://schemas.microsoft.com/office/drawing/2014/main" id="{2337CE92-E493-42A5-8EE6-CAF0559728A3}"/>
              </a:ext>
            </a:extLst>
          </p:cNvPr>
          <p:cNvSpPr txBox="1">
            <a:spLocks/>
          </p:cNvSpPr>
          <p:nvPr/>
        </p:nvSpPr>
        <p:spPr>
          <a:xfrm>
            <a:off x="457200" y="48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solidFill>
                  <a:srgbClr val="2D6E76"/>
                </a:solidFill>
              </a:rPr>
              <a:t>Activity: Student Interviews</a:t>
            </a:r>
            <a:endParaRPr lang="de-DE" sz="3600" b="1" dirty="0">
              <a:solidFill>
                <a:srgbClr val="2D6E76"/>
              </a:solidFill>
            </a:endParaRPr>
          </a:p>
        </p:txBody>
      </p:sp>
    </p:spTree>
    <p:extLst>
      <p:ext uri="{BB962C8B-B14F-4D97-AF65-F5344CB8AC3E}">
        <p14:creationId xmlns:p14="http://schemas.microsoft.com/office/powerpoint/2010/main" val="268206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sp>
        <p:nvSpPr>
          <p:cNvPr id="5" name="Rechteck 4"/>
          <p:cNvSpPr/>
          <p:nvPr/>
        </p:nvSpPr>
        <p:spPr>
          <a:xfrm>
            <a:off x="2699792" y="6021288"/>
            <a:ext cx="3252137" cy="432048"/>
          </a:xfrm>
          <a:prstGeom prst="rect">
            <a:avLst/>
          </a:prstGeom>
          <a:solidFill>
            <a:srgbClr val="27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2"/>
          <p:cNvSpPr>
            <a:spLocks noGrp="1"/>
          </p:cNvSpPr>
          <p:nvPr>
            <p:ph idx="1"/>
          </p:nvPr>
        </p:nvSpPr>
        <p:spPr>
          <a:xfrm>
            <a:off x="2761456" y="6021288"/>
            <a:ext cx="3826768" cy="532656"/>
          </a:xfrm>
        </p:spPr>
        <p:txBody>
          <a:bodyPr>
            <a:normAutofit/>
          </a:bodyPr>
          <a:lstStyle/>
          <a:p>
            <a:pPr marL="0" indent="0">
              <a:buNone/>
            </a:pPr>
            <a:r>
              <a:rPr lang="de-DE" sz="1800" dirty="0" err="1">
                <a:solidFill>
                  <a:schemeClr val="bg1"/>
                </a:solidFill>
              </a:rPr>
              <a:t>Geographic</a:t>
            </a:r>
            <a:r>
              <a:rPr lang="de-DE" sz="1800" dirty="0">
                <a:solidFill>
                  <a:schemeClr val="bg1"/>
                </a:solidFill>
              </a:rPr>
              <a:t> Profile: </a:t>
            </a:r>
            <a:r>
              <a:rPr lang="de-DE" sz="1800" dirty="0" err="1">
                <a:solidFill>
                  <a:schemeClr val="bg1"/>
                </a:solidFill>
              </a:rPr>
              <a:t>Universities</a:t>
            </a:r>
            <a:endParaRPr lang="de-DE" sz="1800" dirty="0">
              <a:solidFill>
                <a:schemeClr val="bg1"/>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Tree>
    <p:extLst>
      <p:ext uri="{BB962C8B-B14F-4D97-AF65-F5344CB8AC3E}">
        <p14:creationId xmlns:p14="http://schemas.microsoft.com/office/powerpoint/2010/main" val="282194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sp>
        <p:nvSpPr>
          <p:cNvPr id="6" name="Rechteck 5"/>
          <p:cNvSpPr/>
          <p:nvPr/>
        </p:nvSpPr>
        <p:spPr>
          <a:xfrm>
            <a:off x="2699792" y="5560640"/>
            <a:ext cx="3252137" cy="432048"/>
          </a:xfrm>
          <a:prstGeom prst="rect">
            <a:avLst/>
          </a:prstGeom>
          <a:solidFill>
            <a:srgbClr val="27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2"/>
          <p:cNvSpPr>
            <a:spLocks noGrp="1"/>
          </p:cNvSpPr>
          <p:nvPr>
            <p:ph idx="1"/>
          </p:nvPr>
        </p:nvSpPr>
        <p:spPr>
          <a:xfrm>
            <a:off x="2843808" y="5560640"/>
            <a:ext cx="3826768" cy="532656"/>
          </a:xfrm>
        </p:spPr>
        <p:txBody>
          <a:bodyPr>
            <a:normAutofit/>
          </a:bodyPr>
          <a:lstStyle/>
          <a:p>
            <a:pPr marL="0" indent="0">
              <a:buNone/>
            </a:pPr>
            <a:r>
              <a:rPr lang="de-DE" sz="1800" dirty="0" err="1">
                <a:solidFill>
                  <a:schemeClr val="bg1"/>
                </a:solidFill>
              </a:rPr>
              <a:t>Geographic</a:t>
            </a:r>
            <a:r>
              <a:rPr lang="de-DE" sz="1800" dirty="0">
                <a:solidFill>
                  <a:schemeClr val="bg1"/>
                </a:solidFill>
              </a:rPr>
              <a:t> Profile: </a:t>
            </a:r>
            <a:r>
              <a:rPr lang="de-DE" sz="1800" dirty="0" err="1">
                <a:solidFill>
                  <a:schemeClr val="bg1"/>
                </a:solidFill>
              </a:rPr>
              <a:t>Students</a:t>
            </a:r>
            <a:endParaRPr lang="de-DE" sz="1800" dirty="0">
              <a:solidFill>
                <a:schemeClr val="bg1"/>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Tree>
    <p:extLst>
      <p:ext uri="{BB962C8B-B14F-4D97-AF65-F5344CB8AC3E}">
        <p14:creationId xmlns:p14="http://schemas.microsoft.com/office/powerpoint/2010/main" val="249088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pPr algn="l"/>
            <a:r>
              <a:rPr lang="de-DE" sz="3600" b="1" dirty="0" err="1">
                <a:solidFill>
                  <a:srgbClr val="2D6E76"/>
                </a:solidFill>
              </a:rPr>
              <a:t>Challenges</a:t>
            </a:r>
            <a:r>
              <a:rPr lang="de-DE" sz="3600" b="1" dirty="0">
                <a:solidFill>
                  <a:srgbClr val="2D6E76"/>
                </a:solidFill>
              </a:rPr>
              <a:t> </a:t>
            </a:r>
            <a:r>
              <a:rPr lang="de-DE" sz="3600" b="1" dirty="0" err="1">
                <a:solidFill>
                  <a:srgbClr val="2D6E76"/>
                </a:solidFill>
              </a:rPr>
              <a:t>and</a:t>
            </a:r>
            <a:r>
              <a:rPr lang="de-DE" sz="3600" b="1" dirty="0">
                <a:solidFill>
                  <a:srgbClr val="2D6E76"/>
                </a:solidFill>
              </a:rPr>
              <a:t> Best Practices</a:t>
            </a:r>
            <a:br>
              <a:rPr lang="de-DE" sz="3600" b="1" dirty="0">
                <a:solidFill>
                  <a:srgbClr val="2D6E76"/>
                </a:solidFill>
              </a:rPr>
            </a:br>
            <a:r>
              <a:rPr lang="de-DE" sz="1600" b="1" dirty="0">
                <a:solidFill>
                  <a:srgbClr val="2D6E76"/>
                </a:solidFill>
              </a:rPr>
              <a:t>PERSPECTIVE</a:t>
            </a:r>
            <a:endParaRPr lang="de-DE" sz="1600" dirty="0">
              <a:solidFill>
                <a:schemeClr val="bg1"/>
              </a:solidFill>
            </a:endParaRPr>
          </a:p>
        </p:txBody>
      </p:sp>
      <p:graphicFrame>
        <p:nvGraphicFramePr>
          <p:cNvPr id="5" name="Diagramm 4"/>
          <p:cNvGraphicFramePr/>
          <p:nvPr>
            <p:extLst>
              <p:ext uri="{D42A27DB-BD31-4B8C-83A1-F6EECF244321}">
                <p14:modId xmlns:p14="http://schemas.microsoft.com/office/powerpoint/2010/main" val="2945464215"/>
              </p:ext>
            </p:extLst>
          </p:nvPr>
        </p:nvGraphicFramePr>
        <p:xfrm>
          <a:off x="1403648" y="2132856"/>
          <a:ext cx="6072336" cy="347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206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pPr algn="l"/>
            <a:r>
              <a:rPr lang="de-DE" sz="3600" b="1" dirty="0" err="1">
                <a:solidFill>
                  <a:srgbClr val="2D6E76"/>
                </a:solidFill>
              </a:rPr>
              <a:t>Challenges</a:t>
            </a:r>
            <a:r>
              <a:rPr lang="de-DE" sz="3600" b="1" dirty="0">
                <a:solidFill>
                  <a:srgbClr val="2D6E76"/>
                </a:solidFill>
              </a:rPr>
              <a:t> </a:t>
            </a:r>
            <a:r>
              <a:rPr lang="de-DE" sz="3600" b="1" dirty="0" err="1">
                <a:solidFill>
                  <a:srgbClr val="2D6E76"/>
                </a:solidFill>
              </a:rPr>
              <a:t>and</a:t>
            </a:r>
            <a:r>
              <a:rPr lang="de-DE" sz="3600" b="1" dirty="0">
                <a:solidFill>
                  <a:srgbClr val="2D6E76"/>
                </a:solidFill>
              </a:rPr>
              <a:t> Best Practices</a:t>
            </a:r>
            <a:br>
              <a:rPr lang="de-DE" sz="3600" b="1" dirty="0">
                <a:solidFill>
                  <a:srgbClr val="2D6E76"/>
                </a:solidFill>
              </a:rPr>
            </a:br>
            <a:r>
              <a:rPr lang="de-DE" sz="1600" b="1" dirty="0">
                <a:solidFill>
                  <a:srgbClr val="2D6E76"/>
                </a:solidFill>
              </a:rPr>
              <a:t>FRAMEWORK</a:t>
            </a:r>
            <a:endParaRPr lang="de-DE" sz="1600" dirty="0">
              <a:solidFill>
                <a:schemeClr val="bg1"/>
              </a:solidFill>
            </a:endParaRPr>
          </a:p>
        </p:txBody>
      </p:sp>
      <p:pic>
        <p:nvPicPr>
          <p:cNvPr id="2" name="Grafik 1"/>
          <p:cNvPicPr>
            <a:picLocks noChangeAspect="1"/>
          </p:cNvPicPr>
          <p:nvPr/>
        </p:nvPicPr>
        <p:blipFill rotWithShape="1">
          <a:blip r:embed="rId2"/>
          <a:srcRect l="68243" t="35313" r="16926" b="62133"/>
          <a:stretch/>
        </p:blipFill>
        <p:spPr>
          <a:xfrm>
            <a:off x="503548" y="2996952"/>
            <a:ext cx="8136904" cy="393970"/>
          </a:xfrm>
          <a:prstGeom prst="rect">
            <a:avLst/>
          </a:prstGeom>
        </p:spPr>
      </p:pic>
    </p:spTree>
    <p:extLst>
      <p:ext uri="{BB962C8B-B14F-4D97-AF65-F5344CB8AC3E}">
        <p14:creationId xmlns:p14="http://schemas.microsoft.com/office/powerpoint/2010/main" val="407957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fontScale="90000"/>
          </a:bodyPr>
          <a:lstStyle/>
          <a:p>
            <a:pPr algn="l"/>
            <a:r>
              <a:rPr lang="de-DE" sz="3600" b="1" dirty="0">
                <a:solidFill>
                  <a:srgbClr val="2D6E76"/>
                </a:solidFill>
              </a:rPr>
              <a:t>Transition </a:t>
            </a:r>
            <a:r>
              <a:rPr lang="de-DE" sz="3600" b="1" dirty="0" err="1">
                <a:solidFill>
                  <a:srgbClr val="2D6E76"/>
                </a:solidFill>
              </a:rPr>
              <a:t>Into</a:t>
            </a:r>
            <a:r>
              <a:rPr lang="de-DE" sz="3600" b="1" dirty="0">
                <a:solidFill>
                  <a:srgbClr val="2D6E76"/>
                </a:solidFill>
              </a:rPr>
              <a:t> </a:t>
            </a:r>
            <a:r>
              <a:rPr lang="de-DE" sz="3600" b="1" dirty="0" err="1">
                <a:solidFill>
                  <a:srgbClr val="2D6E76"/>
                </a:solidFill>
              </a:rPr>
              <a:t>Adulthood</a:t>
            </a:r>
            <a:br>
              <a:rPr lang="de-DE" sz="3600" b="1" dirty="0">
                <a:solidFill>
                  <a:srgbClr val="2D6E76"/>
                </a:solidFill>
              </a:rPr>
            </a:br>
            <a:r>
              <a:rPr lang="de-DE" sz="1200" b="1" dirty="0">
                <a:solidFill>
                  <a:srgbClr val="2D6E76"/>
                </a:solidFill>
              </a:rPr>
              <a:t>CHALLENGES &amp; BEST PRACTICES</a:t>
            </a:r>
            <a:br>
              <a:rPr lang="de-DE" sz="3600" b="1" dirty="0">
                <a:solidFill>
                  <a:srgbClr val="2D6E76"/>
                </a:solidFill>
              </a:rPr>
            </a:br>
            <a:endParaRPr lang="de-DE" sz="3600" dirty="0">
              <a:solidFill>
                <a:schemeClr val="bg1"/>
              </a:solidFill>
            </a:endParaRPr>
          </a:p>
        </p:txBody>
      </p:sp>
      <p:sp>
        <p:nvSpPr>
          <p:cNvPr id="2" name="Textfeld 1"/>
          <p:cNvSpPr txBox="1"/>
          <p:nvPr/>
        </p:nvSpPr>
        <p:spPr>
          <a:xfrm>
            <a:off x="2843808" y="1673335"/>
            <a:ext cx="3816424" cy="1477328"/>
          </a:xfrm>
          <a:prstGeom prst="rect">
            <a:avLst/>
          </a:prstGeom>
          <a:noFill/>
        </p:spPr>
        <p:txBody>
          <a:bodyPr wrap="square" rtlCol="0">
            <a:spAutoFit/>
          </a:bodyPr>
          <a:lstStyle/>
          <a:p>
            <a:r>
              <a:rPr lang="en-US" sz="4000" i="1" dirty="0">
                <a:solidFill>
                  <a:srgbClr val="2D6E76"/>
                </a:solidFill>
              </a:rPr>
              <a:t>Suddenly Adult</a:t>
            </a:r>
          </a:p>
          <a:p>
            <a:endParaRPr lang="en-US" sz="3200" dirty="0"/>
          </a:p>
          <a:p>
            <a:endParaRPr lang="de-DE" dirty="0"/>
          </a:p>
        </p:txBody>
      </p:sp>
      <p:sp>
        <p:nvSpPr>
          <p:cNvPr id="5" name="Rechteck 4"/>
          <p:cNvSpPr/>
          <p:nvPr/>
        </p:nvSpPr>
        <p:spPr>
          <a:xfrm>
            <a:off x="755577" y="2708920"/>
            <a:ext cx="1800200" cy="432048"/>
          </a:xfrm>
          <a:prstGeom prst="rect">
            <a:avLst/>
          </a:prstGeom>
          <a:solidFill>
            <a:srgbClr val="27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2"/>
          <p:cNvSpPr>
            <a:spLocks noGrp="1"/>
          </p:cNvSpPr>
          <p:nvPr>
            <p:ph idx="1"/>
          </p:nvPr>
        </p:nvSpPr>
        <p:spPr>
          <a:xfrm>
            <a:off x="827584" y="2752328"/>
            <a:ext cx="1656184" cy="532656"/>
          </a:xfrm>
        </p:spPr>
        <p:txBody>
          <a:bodyPr>
            <a:normAutofit/>
          </a:bodyPr>
          <a:lstStyle/>
          <a:p>
            <a:pPr marL="0" indent="0">
              <a:buNone/>
            </a:pPr>
            <a:r>
              <a:rPr lang="de-DE" sz="1800" dirty="0">
                <a:solidFill>
                  <a:schemeClr val="bg1"/>
                </a:solidFill>
              </a:rPr>
              <a:t>Best Practices:</a:t>
            </a: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
        <p:nvSpPr>
          <p:cNvPr id="3" name="Rechteck 2"/>
          <p:cNvSpPr/>
          <p:nvPr/>
        </p:nvSpPr>
        <p:spPr>
          <a:xfrm>
            <a:off x="835063" y="3429000"/>
            <a:ext cx="7488832" cy="2677656"/>
          </a:xfrm>
          <a:prstGeom prst="rect">
            <a:avLst/>
          </a:prstGeom>
        </p:spPr>
        <p:txBody>
          <a:bodyPr wrap="square">
            <a:spAutoFit/>
          </a:bodyPr>
          <a:lstStyle/>
          <a:p>
            <a:pPr indent="-342900">
              <a:buFont typeface="Arial" panose="020B0604020202020204" pitchFamily="34" charset="0"/>
              <a:buChar char="•"/>
            </a:pPr>
            <a:r>
              <a:rPr lang="en-US" sz="2400" dirty="0">
                <a:solidFill>
                  <a:srgbClr val="2D6E76"/>
                </a:solidFill>
              </a:rPr>
              <a:t>Comprehensive “all encompassing” Advising</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Psychosocially Sensitive Advising</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Staff Training</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Human Perspective</a:t>
            </a:r>
          </a:p>
        </p:txBody>
      </p:sp>
    </p:spTree>
    <p:extLst>
      <p:ext uri="{BB962C8B-B14F-4D97-AF65-F5344CB8AC3E}">
        <p14:creationId xmlns:p14="http://schemas.microsoft.com/office/powerpoint/2010/main" val="363158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fontScale="90000"/>
          </a:bodyPr>
          <a:lstStyle/>
          <a:p>
            <a:pPr algn="l"/>
            <a:r>
              <a:rPr lang="de-DE" sz="3600" b="1" dirty="0" err="1">
                <a:solidFill>
                  <a:srgbClr val="2D6E76"/>
                </a:solidFill>
              </a:rPr>
              <a:t>Shifting</a:t>
            </a:r>
            <a:r>
              <a:rPr lang="de-DE" sz="3600" b="1" dirty="0">
                <a:solidFill>
                  <a:srgbClr val="2D6E76"/>
                </a:solidFill>
              </a:rPr>
              <a:t> Support </a:t>
            </a:r>
            <a:r>
              <a:rPr lang="de-DE" sz="3600" b="1" dirty="0" err="1">
                <a:solidFill>
                  <a:srgbClr val="2D6E76"/>
                </a:solidFill>
              </a:rPr>
              <a:t>Structures</a:t>
            </a:r>
            <a:br>
              <a:rPr lang="de-DE" sz="3600" b="1" dirty="0">
                <a:solidFill>
                  <a:srgbClr val="2D6E76"/>
                </a:solidFill>
              </a:rPr>
            </a:br>
            <a:r>
              <a:rPr lang="de-DE" sz="1200" b="1" dirty="0">
                <a:solidFill>
                  <a:srgbClr val="2D6E76"/>
                </a:solidFill>
              </a:rPr>
              <a:t>CHALLENGES &amp; BEST PRACTICES</a:t>
            </a:r>
            <a:br>
              <a:rPr lang="de-DE" sz="3600" b="1" dirty="0">
                <a:solidFill>
                  <a:srgbClr val="2D6E76"/>
                </a:solidFill>
              </a:rPr>
            </a:br>
            <a:endParaRPr lang="de-DE" sz="3600" dirty="0">
              <a:solidFill>
                <a:schemeClr val="bg1"/>
              </a:solidFill>
            </a:endParaRPr>
          </a:p>
        </p:txBody>
      </p:sp>
      <p:sp>
        <p:nvSpPr>
          <p:cNvPr id="3" name="Textfeld 2"/>
          <p:cNvSpPr txBox="1"/>
          <p:nvPr/>
        </p:nvSpPr>
        <p:spPr>
          <a:xfrm>
            <a:off x="1187624" y="1412776"/>
            <a:ext cx="6768752" cy="2369880"/>
          </a:xfrm>
          <a:prstGeom prst="rect">
            <a:avLst/>
          </a:prstGeom>
          <a:noFill/>
        </p:spPr>
        <p:txBody>
          <a:bodyPr wrap="square" rtlCol="0">
            <a:spAutoFit/>
          </a:bodyPr>
          <a:lstStyle/>
          <a:p>
            <a:r>
              <a:rPr lang="en-US" sz="2800" i="1" dirty="0">
                <a:solidFill>
                  <a:srgbClr val="2D6E76"/>
                </a:solidFill>
              </a:rPr>
              <a:t>“</a:t>
            </a:r>
            <a:r>
              <a:rPr lang="de-DE" sz="2800" i="1" dirty="0">
                <a:solidFill>
                  <a:srgbClr val="2D6E76"/>
                </a:solidFill>
              </a:rPr>
              <a:t>In </a:t>
            </a:r>
            <a:r>
              <a:rPr lang="de-DE" sz="2800" i="1" dirty="0" err="1">
                <a:solidFill>
                  <a:srgbClr val="2D6E76"/>
                </a:solidFill>
              </a:rPr>
              <a:t>Syria</a:t>
            </a:r>
            <a:r>
              <a:rPr lang="de-DE" sz="2800" i="1" dirty="0">
                <a:solidFill>
                  <a:srgbClr val="2D6E76"/>
                </a:solidFill>
              </a:rPr>
              <a:t>, </a:t>
            </a:r>
            <a:r>
              <a:rPr lang="de-DE" sz="2800" i="1" dirty="0" err="1">
                <a:solidFill>
                  <a:srgbClr val="2D6E76"/>
                </a:solidFill>
              </a:rPr>
              <a:t>we</a:t>
            </a:r>
            <a:r>
              <a:rPr lang="de-DE" sz="2800" i="1" dirty="0">
                <a:solidFill>
                  <a:srgbClr val="2D6E76"/>
                </a:solidFill>
              </a:rPr>
              <a:t> </a:t>
            </a:r>
            <a:r>
              <a:rPr lang="de-DE" sz="2800" i="1" dirty="0" err="1">
                <a:solidFill>
                  <a:srgbClr val="2D6E76"/>
                </a:solidFill>
              </a:rPr>
              <a:t>get</a:t>
            </a:r>
            <a:r>
              <a:rPr lang="de-DE" sz="2800" i="1" dirty="0">
                <a:solidFill>
                  <a:srgbClr val="2D6E76"/>
                </a:solidFill>
              </a:rPr>
              <a:t> </a:t>
            </a:r>
            <a:r>
              <a:rPr lang="de-DE" sz="2800" i="1" dirty="0" err="1">
                <a:solidFill>
                  <a:srgbClr val="2D6E76"/>
                </a:solidFill>
              </a:rPr>
              <a:t>money</a:t>
            </a:r>
            <a:r>
              <a:rPr lang="de-DE" sz="2800" i="1" dirty="0">
                <a:solidFill>
                  <a:srgbClr val="2D6E76"/>
                </a:solidFill>
              </a:rPr>
              <a:t> </a:t>
            </a:r>
            <a:r>
              <a:rPr lang="de-DE" sz="2800" i="1" dirty="0" err="1">
                <a:solidFill>
                  <a:srgbClr val="2D6E76"/>
                </a:solidFill>
              </a:rPr>
              <a:t>from</a:t>
            </a:r>
            <a:r>
              <a:rPr lang="de-DE" sz="2800" i="1" dirty="0">
                <a:solidFill>
                  <a:srgbClr val="2D6E76"/>
                </a:solidFill>
              </a:rPr>
              <a:t> </a:t>
            </a:r>
            <a:r>
              <a:rPr lang="de-DE" sz="2800" i="1" dirty="0" err="1">
                <a:solidFill>
                  <a:srgbClr val="2D6E76"/>
                </a:solidFill>
              </a:rPr>
              <a:t>our</a:t>
            </a:r>
            <a:r>
              <a:rPr lang="de-DE" sz="2800" i="1" dirty="0">
                <a:solidFill>
                  <a:srgbClr val="2D6E76"/>
                </a:solidFill>
              </a:rPr>
              <a:t> </a:t>
            </a:r>
            <a:r>
              <a:rPr lang="de-DE" sz="2800" i="1" dirty="0" err="1">
                <a:solidFill>
                  <a:srgbClr val="2D6E76"/>
                </a:solidFill>
              </a:rPr>
              <a:t>parents</a:t>
            </a:r>
            <a:r>
              <a:rPr lang="de-DE" sz="2800" i="1" dirty="0">
                <a:solidFill>
                  <a:srgbClr val="2D6E76"/>
                </a:solidFill>
              </a:rPr>
              <a:t>, </a:t>
            </a:r>
            <a:r>
              <a:rPr lang="de-DE" sz="2800" i="1" dirty="0" err="1">
                <a:solidFill>
                  <a:srgbClr val="2D6E76"/>
                </a:solidFill>
              </a:rPr>
              <a:t>no</a:t>
            </a:r>
            <a:r>
              <a:rPr lang="de-DE" sz="2800" i="1" dirty="0">
                <a:solidFill>
                  <a:srgbClr val="2D6E76"/>
                </a:solidFill>
              </a:rPr>
              <a:t> </a:t>
            </a:r>
            <a:r>
              <a:rPr lang="de-DE" sz="2800" i="1" dirty="0" err="1">
                <a:solidFill>
                  <a:srgbClr val="2D6E76"/>
                </a:solidFill>
              </a:rPr>
              <a:t>student</a:t>
            </a:r>
            <a:r>
              <a:rPr lang="de-DE" sz="2800" i="1" dirty="0">
                <a:solidFill>
                  <a:srgbClr val="2D6E76"/>
                </a:solidFill>
              </a:rPr>
              <a:t> </a:t>
            </a:r>
            <a:r>
              <a:rPr lang="de-DE" sz="2800" i="1" dirty="0" err="1">
                <a:solidFill>
                  <a:srgbClr val="2D6E76"/>
                </a:solidFill>
              </a:rPr>
              <a:t>is</a:t>
            </a:r>
            <a:r>
              <a:rPr lang="de-DE" sz="2800" i="1" dirty="0">
                <a:solidFill>
                  <a:srgbClr val="2D6E76"/>
                </a:solidFill>
              </a:rPr>
              <a:t> </a:t>
            </a:r>
            <a:r>
              <a:rPr lang="de-DE" sz="2800" i="1" dirty="0" err="1">
                <a:solidFill>
                  <a:srgbClr val="2D6E76"/>
                </a:solidFill>
              </a:rPr>
              <a:t>working</a:t>
            </a:r>
            <a:r>
              <a:rPr lang="de-DE" sz="2800" i="1" dirty="0">
                <a:solidFill>
                  <a:srgbClr val="2D6E76"/>
                </a:solidFill>
              </a:rPr>
              <a:t>, </a:t>
            </a:r>
            <a:r>
              <a:rPr lang="de-DE" sz="2800" i="1" dirty="0" err="1">
                <a:solidFill>
                  <a:srgbClr val="2D6E76"/>
                </a:solidFill>
              </a:rPr>
              <a:t>you</a:t>
            </a:r>
            <a:r>
              <a:rPr lang="de-DE" sz="2800" i="1" dirty="0">
                <a:solidFill>
                  <a:srgbClr val="2D6E76"/>
                </a:solidFill>
              </a:rPr>
              <a:t> </a:t>
            </a:r>
            <a:r>
              <a:rPr lang="de-DE" sz="2800" i="1" dirty="0" err="1">
                <a:solidFill>
                  <a:srgbClr val="2D6E76"/>
                </a:solidFill>
              </a:rPr>
              <a:t>focus</a:t>
            </a:r>
            <a:r>
              <a:rPr lang="de-DE" sz="2800" i="1" dirty="0">
                <a:solidFill>
                  <a:srgbClr val="2D6E76"/>
                </a:solidFill>
              </a:rPr>
              <a:t> on </a:t>
            </a:r>
            <a:r>
              <a:rPr lang="de-DE" sz="2800" i="1" dirty="0" err="1">
                <a:solidFill>
                  <a:srgbClr val="2D6E76"/>
                </a:solidFill>
              </a:rPr>
              <a:t>your</a:t>
            </a:r>
            <a:r>
              <a:rPr lang="de-DE" sz="2800" i="1" dirty="0">
                <a:solidFill>
                  <a:srgbClr val="2D6E76"/>
                </a:solidFill>
              </a:rPr>
              <a:t> </a:t>
            </a:r>
            <a:r>
              <a:rPr lang="de-DE" sz="2800" i="1" dirty="0" err="1">
                <a:solidFill>
                  <a:srgbClr val="2D6E76"/>
                </a:solidFill>
              </a:rPr>
              <a:t>studies</a:t>
            </a:r>
            <a:r>
              <a:rPr lang="de-DE" sz="2800" i="1" dirty="0">
                <a:solidFill>
                  <a:srgbClr val="2D6E76"/>
                </a:solidFill>
              </a:rPr>
              <a:t>. </a:t>
            </a:r>
            <a:r>
              <a:rPr lang="de-DE" sz="2800" i="1" dirty="0" err="1">
                <a:solidFill>
                  <a:srgbClr val="2D6E76"/>
                </a:solidFill>
              </a:rPr>
              <a:t>Here</a:t>
            </a:r>
            <a:r>
              <a:rPr lang="de-DE" sz="2800" i="1" dirty="0">
                <a:solidFill>
                  <a:srgbClr val="2D6E76"/>
                </a:solidFill>
              </a:rPr>
              <a:t>, </a:t>
            </a:r>
            <a:r>
              <a:rPr lang="de-DE" sz="2800" i="1" dirty="0" err="1">
                <a:solidFill>
                  <a:srgbClr val="2D6E76"/>
                </a:solidFill>
              </a:rPr>
              <a:t>you</a:t>
            </a:r>
            <a:r>
              <a:rPr lang="de-DE" sz="2800" i="1" dirty="0">
                <a:solidFill>
                  <a:srgbClr val="2D6E76"/>
                </a:solidFill>
              </a:rPr>
              <a:t> </a:t>
            </a:r>
            <a:r>
              <a:rPr lang="de-DE" sz="2800" i="1" dirty="0" err="1">
                <a:solidFill>
                  <a:srgbClr val="2D6E76"/>
                </a:solidFill>
              </a:rPr>
              <a:t>only</a:t>
            </a:r>
            <a:r>
              <a:rPr lang="de-DE" sz="2800" i="1" dirty="0">
                <a:solidFill>
                  <a:srgbClr val="2D6E76"/>
                </a:solidFill>
              </a:rPr>
              <a:t> </a:t>
            </a:r>
            <a:r>
              <a:rPr lang="de-DE" sz="2800" i="1" dirty="0" err="1">
                <a:solidFill>
                  <a:srgbClr val="2D6E76"/>
                </a:solidFill>
              </a:rPr>
              <a:t>rely</a:t>
            </a:r>
            <a:r>
              <a:rPr lang="de-DE" sz="2800" i="1" dirty="0">
                <a:solidFill>
                  <a:srgbClr val="2D6E76"/>
                </a:solidFill>
              </a:rPr>
              <a:t> on </a:t>
            </a:r>
            <a:r>
              <a:rPr lang="de-DE" sz="2800" i="1" dirty="0" err="1">
                <a:solidFill>
                  <a:srgbClr val="2D6E76"/>
                </a:solidFill>
              </a:rPr>
              <a:t>yourself</a:t>
            </a:r>
            <a:r>
              <a:rPr lang="en-US" sz="2800" i="1" dirty="0">
                <a:solidFill>
                  <a:srgbClr val="2D6E76"/>
                </a:solidFill>
              </a:rPr>
              <a:t>.”</a:t>
            </a:r>
          </a:p>
          <a:p>
            <a:endParaRPr lang="en-US" sz="2800" i="1" dirty="0">
              <a:solidFill>
                <a:srgbClr val="2D6E76"/>
              </a:solidFill>
            </a:endParaRPr>
          </a:p>
          <a:p>
            <a:endParaRPr lang="de-DE" b="1" dirty="0"/>
          </a:p>
          <a:p>
            <a:endParaRPr lang="de-DE" b="1" dirty="0"/>
          </a:p>
        </p:txBody>
      </p:sp>
      <p:sp>
        <p:nvSpPr>
          <p:cNvPr id="2" name="Rechteck 1"/>
          <p:cNvSpPr/>
          <p:nvPr/>
        </p:nvSpPr>
        <p:spPr>
          <a:xfrm>
            <a:off x="1187624" y="2703111"/>
            <a:ext cx="6768752" cy="1661993"/>
          </a:xfrm>
          <a:prstGeom prst="rect">
            <a:avLst/>
          </a:prstGeom>
        </p:spPr>
        <p:txBody>
          <a:bodyPr wrap="square">
            <a:spAutoFit/>
          </a:bodyPr>
          <a:lstStyle/>
          <a:p>
            <a:endParaRPr lang="en-US" i="1" dirty="0">
              <a:solidFill>
                <a:srgbClr val="2D6E76"/>
              </a:solidFill>
            </a:endParaRPr>
          </a:p>
          <a:p>
            <a:r>
              <a:rPr lang="en-US" sz="2800" i="1" dirty="0">
                <a:solidFill>
                  <a:srgbClr val="2D6E76"/>
                </a:solidFill>
              </a:rPr>
              <a:t>“Each refugee student was supported by two students who helped to integrate into campus life and society as a whole.”</a:t>
            </a:r>
          </a:p>
        </p:txBody>
      </p:sp>
      <p:sp>
        <p:nvSpPr>
          <p:cNvPr id="5" name="Rechteck 4"/>
          <p:cNvSpPr/>
          <p:nvPr/>
        </p:nvSpPr>
        <p:spPr>
          <a:xfrm>
            <a:off x="683569" y="5061084"/>
            <a:ext cx="1800200" cy="432048"/>
          </a:xfrm>
          <a:prstGeom prst="rect">
            <a:avLst/>
          </a:prstGeom>
          <a:solidFill>
            <a:srgbClr val="27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2"/>
          <p:cNvSpPr>
            <a:spLocks noGrp="1"/>
          </p:cNvSpPr>
          <p:nvPr>
            <p:ph idx="1"/>
          </p:nvPr>
        </p:nvSpPr>
        <p:spPr>
          <a:xfrm>
            <a:off x="755576" y="5104492"/>
            <a:ext cx="1656184" cy="532656"/>
          </a:xfrm>
        </p:spPr>
        <p:txBody>
          <a:bodyPr>
            <a:normAutofit/>
          </a:bodyPr>
          <a:lstStyle/>
          <a:p>
            <a:pPr marL="0" indent="0">
              <a:buNone/>
            </a:pPr>
            <a:r>
              <a:rPr lang="de-DE" sz="1800" dirty="0">
                <a:solidFill>
                  <a:schemeClr val="bg1"/>
                </a:solidFill>
              </a:rPr>
              <a:t>Best Practices:</a:t>
            </a: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
        <p:nvSpPr>
          <p:cNvPr id="7" name="Rechteck 6"/>
          <p:cNvSpPr/>
          <p:nvPr/>
        </p:nvSpPr>
        <p:spPr>
          <a:xfrm>
            <a:off x="3275856" y="5036983"/>
            <a:ext cx="7488832" cy="1200329"/>
          </a:xfrm>
          <a:prstGeom prst="rect">
            <a:avLst/>
          </a:prstGeom>
        </p:spPr>
        <p:txBody>
          <a:bodyPr wrap="square">
            <a:spAutoFit/>
          </a:bodyPr>
          <a:lstStyle/>
          <a:p>
            <a:pPr indent="-342900">
              <a:buFont typeface="Arial" panose="020B0604020202020204" pitchFamily="34" charset="0"/>
              <a:buChar char="•"/>
            </a:pPr>
            <a:r>
              <a:rPr lang="en-US" sz="2400" dirty="0">
                <a:solidFill>
                  <a:srgbClr val="2D6E76"/>
                </a:solidFill>
              </a:rPr>
              <a:t>Structured Buddy Programs</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Long-term Advising</a:t>
            </a:r>
          </a:p>
        </p:txBody>
      </p:sp>
    </p:spTree>
    <p:extLst>
      <p:ext uri="{BB962C8B-B14F-4D97-AF65-F5344CB8AC3E}">
        <p14:creationId xmlns:p14="http://schemas.microsoft.com/office/powerpoint/2010/main" val="135720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fontScale="90000"/>
          </a:bodyPr>
          <a:lstStyle/>
          <a:p>
            <a:pPr algn="l"/>
            <a:r>
              <a:rPr lang="de-DE" sz="3600" b="1" dirty="0">
                <a:solidFill>
                  <a:srgbClr val="2D6E76"/>
                </a:solidFill>
              </a:rPr>
              <a:t>Information </a:t>
            </a:r>
            <a:r>
              <a:rPr lang="de-DE" sz="3600" b="1" dirty="0" err="1">
                <a:solidFill>
                  <a:srgbClr val="2D6E76"/>
                </a:solidFill>
              </a:rPr>
              <a:t>Barriers</a:t>
            </a:r>
            <a:br>
              <a:rPr lang="de-DE" sz="3600" b="1" dirty="0">
                <a:solidFill>
                  <a:srgbClr val="2D6E76"/>
                </a:solidFill>
              </a:rPr>
            </a:br>
            <a:r>
              <a:rPr lang="de-DE" sz="1200" b="1" dirty="0">
                <a:solidFill>
                  <a:srgbClr val="2D6E76"/>
                </a:solidFill>
              </a:rPr>
              <a:t>CHALLENGES &amp; BEST PRACTICES</a:t>
            </a:r>
            <a:br>
              <a:rPr lang="de-DE" sz="3600" b="1" dirty="0">
                <a:solidFill>
                  <a:srgbClr val="2D6E76"/>
                </a:solidFill>
              </a:rPr>
            </a:br>
            <a:endParaRPr lang="de-DE" sz="3600" dirty="0">
              <a:solidFill>
                <a:schemeClr val="bg1"/>
              </a:solidFill>
            </a:endParaRPr>
          </a:p>
        </p:txBody>
      </p:sp>
      <p:sp>
        <p:nvSpPr>
          <p:cNvPr id="8" name="Rechteck 7"/>
          <p:cNvSpPr/>
          <p:nvPr/>
        </p:nvSpPr>
        <p:spPr>
          <a:xfrm>
            <a:off x="1547664" y="1516664"/>
            <a:ext cx="6768752" cy="800219"/>
          </a:xfrm>
          <a:prstGeom prst="rect">
            <a:avLst/>
          </a:prstGeom>
        </p:spPr>
        <p:txBody>
          <a:bodyPr wrap="square">
            <a:spAutoFit/>
          </a:bodyPr>
          <a:lstStyle/>
          <a:p>
            <a:endParaRPr lang="en-US" i="1" dirty="0">
              <a:solidFill>
                <a:srgbClr val="2D6E76"/>
              </a:solidFill>
            </a:endParaRPr>
          </a:p>
          <a:p>
            <a:r>
              <a:rPr lang="en-US" sz="2800" i="1" dirty="0">
                <a:solidFill>
                  <a:srgbClr val="2D6E76"/>
                </a:solidFill>
              </a:rPr>
              <a:t>Finding the </a:t>
            </a:r>
            <a:r>
              <a:rPr lang="en-US" sz="2800" b="1" i="1" dirty="0">
                <a:solidFill>
                  <a:srgbClr val="2D6E76"/>
                </a:solidFill>
              </a:rPr>
              <a:t>right</a:t>
            </a:r>
            <a:r>
              <a:rPr lang="en-US" sz="2800" i="1" dirty="0">
                <a:solidFill>
                  <a:srgbClr val="2D6E76"/>
                </a:solidFill>
              </a:rPr>
              <a:t> kind of information </a:t>
            </a:r>
          </a:p>
        </p:txBody>
      </p:sp>
      <p:sp>
        <p:nvSpPr>
          <p:cNvPr id="9" name="Rechteck 8"/>
          <p:cNvSpPr/>
          <p:nvPr/>
        </p:nvSpPr>
        <p:spPr>
          <a:xfrm>
            <a:off x="2627784" y="2415910"/>
            <a:ext cx="3888432" cy="800219"/>
          </a:xfrm>
          <a:prstGeom prst="rect">
            <a:avLst/>
          </a:prstGeom>
        </p:spPr>
        <p:txBody>
          <a:bodyPr wrap="square">
            <a:spAutoFit/>
          </a:bodyPr>
          <a:lstStyle/>
          <a:p>
            <a:endParaRPr lang="en-US" i="1" dirty="0">
              <a:solidFill>
                <a:srgbClr val="2D6E76"/>
              </a:solidFill>
            </a:endParaRPr>
          </a:p>
          <a:p>
            <a:r>
              <a:rPr lang="en-US" sz="2800" i="1" dirty="0">
                <a:solidFill>
                  <a:srgbClr val="2D6E76"/>
                </a:solidFill>
              </a:rPr>
              <a:t>Ethnocentric Perspective</a:t>
            </a:r>
          </a:p>
        </p:txBody>
      </p:sp>
      <p:sp>
        <p:nvSpPr>
          <p:cNvPr id="10" name="Rechteck 9"/>
          <p:cNvSpPr/>
          <p:nvPr/>
        </p:nvSpPr>
        <p:spPr>
          <a:xfrm>
            <a:off x="467544" y="3284984"/>
            <a:ext cx="1800200" cy="432048"/>
          </a:xfrm>
          <a:prstGeom prst="rect">
            <a:avLst/>
          </a:prstGeom>
          <a:solidFill>
            <a:srgbClr val="27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Inhaltsplatzhalter 2"/>
          <p:cNvSpPr>
            <a:spLocks noGrp="1"/>
          </p:cNvSpPr>
          <p:nvPr>
            <p:ph idx="1"/>
          </p:nvPr>
        </p:nvSpPr>
        <p:spPr>
          <a:xfrm>
            <a:off x="539551" y="3328392"/>
            <a:ext cx="1656184" cy="532656"/>
          </a:xfrm>
        </p:spPr>
        <p:txBody>
          <a:bodyPr>
            <a:normAutofit/>
          </a:bodyPr>
          <a:lstStyle/>
          <a:p>
            <a:pPr marL="0" indent="0">
              <a:buNone/>
            </a:pPr>
            <a:r>
              <a:rPr lang="de-DE" sz="1800" dirty="0">
                <a:solidFill>
                  <a:schemeClr val="bg1"/>
                </a:solidFill>
              </a:rPr>
              <a:t>Best Practices:</a:t>
            </a: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
        <p:nvSpPr>
          <p:cNvPr id="12" name="Rechteck 11"/>
          <p:cNvSpPr/>
          <p:nvPr/>
        </p:nvSpPr>
        <p:spPr>
          <a:xfrm>
            <a:off x="457200" y="3861048"/>
            <a:ext cx="8147248" cy="2677656"/>
          </a:xfrm>
          <a:prstGeom prst="rect">
            <a:avLst/>
          </a:prstGeom>
        </p:spPr>
        <p:txBody>
          <a:bodyPr wrap="square">
            <a:spAutoFit/>
          </a:bodyPr>
          <a:lstStyle/>
          <a:p>
            <a:pPr indent="-342900">
              <a:buFont typeface="Arial" panose="020B0604020202020204" pitchFamily="34" charset="0"/>
              <a:buChar char="•"/>
            </a:pPr>
            <a:r>
              <a:rPr lang="en-US" sz="2400" dirty="0">
                <a:solidFill>
                  <a:srgbClr val="2D6E76"/>
                </a:solidFill>
              </a:rPr>
              <a:t>Inclusive Informative Website</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Make Use of Community Resources</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Talk to and LISTEN to Refugee Students</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Comprehensive Information About the Educational System</a:t>
            </a:r>
          </a:p>
        </p:txBody>
      </p:sp>
    </p:spTree>
    <p:extLst>
      <p:ext uri="{BB962C8B-B14F-4D97-AF65-F5344CB8AC3E}">
        <p14:creationId xmlns:p14="http://schemas.microsoft.com/office/powerpoint/2010/main" val="229742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fontScale="90000"/>
          </a:bodyPr>
          <a:lstStyle/>
          <a:p>
            <a:pPr algn="l"/>
            <a:r>
              <a:rPr lang="de-DE" sz="3600" b="1" dirty="0" err="1">
                <a:solidFill>
                  <a:srgbClr val="2D6E76"/>
                </a:solidFill>
              </a:rPr>
              <a:t>Linguistic</a:t>
            </a:r>
            <a:r>
              <a:rPr lang="de-DE" sz="3600" b="1" dirty="0">
                <a:solidFill>
                  <a:srgbClr val="2D6E76"/>
                </a:solidFill>
              </a:rPr>
              <a:t> </a:t>
            </a:r>
            <a:r>
              <a:rPr lang="de-DE" sz="3600" b="1" dirty="0" err="1">
                <a:solidFill>
                  <a:srgbClr val="2D6E76"/>
                </a:solidFill>
              </a:rPr>
              <a:t>Barriers</a:t>
            </a:r>
            <a:br>
              <a:rPr lang="de-DE" sz="3600" b="1" dirty="0">
                <a:solidFill>
                  <a:srgbClr val="2D6E76"/>
                </a:solidFill>
              </a:rPr>
            </a:br>
            <a:r>
              <a:rPr lang="de-DE" sz="1600" b="1" dirty="0">
                <a:solidFill>
                  <a:srgbClr val="2D6E76"/>
                </a:solidFill>
              </a:rPr>
              <a:t>CHALLENGES &amp; BEST PRACTICES</a:t>
            </a:r>
            <a:br>
              <a:rPr lang="de-DE" sz="3600" b="1" dirty="0">
                <a:solidFill>
                  <a:srgbClr val="2D6E76"/>
                </a:solidFill>
              </a:rPr>
            </a:br>
            <a:endParaRPr lang="de-DE" sz="3600" dirty="0">
              <a:solidFill>
                <a:schemeClr val="bg1"/>
              </a:solidFill>
            </a:endParaRPr>
          </a:p>
        </p:txBody>
      </p:sp>
      <p:sp>
        <p:nvSpPr>
          <p:cNvPr id="5" name="Rechteck 4"/>
          <p:cNvSpPr/>
          <p:nvPr/>
        </p:nvSpPr>
        <p:spPr>
          <a:xfrm>
            <a:off x="467544" y="3794264"/>
            <a:ext cx="1800200" cy="432048"/>
          </a:xfrm>
          <a:prstGeom prst="rect">
            <a:avLst/>
          </a:prstGeom>
          <a:solidFill>
            <a:srgbClr val="27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2"/>
          <p:cNvSpPr>
            <a:spLocks noGrp="1"/>
          </p:cNvSpPr>
          <p:nvPr>
            <p:ph idx="1"/>
          </p:nvPr>
        </p:nvSpPr>
        <p:spPr>
          <a:xfrm>
            <a:off x="539551" y="3837672"/>
            <a:ext cx="1656184" cy="532656"/>
          </a:xfrm>
        </p:spPr>
        <p:txBody>
          <a:bodyPr>
            <a:normAutofit/>
          </a:bodyPr>
          <a:lstStyle/>
          <a:p>
            <a:pPr marL="0" indent="0">
              <a:buNone/>
            </a:pPr>
            <a:r>
              <a:rPr lang="de-DE" sz="1800" dirty="0">
                <a:solidFill>
                  <a:schemeClr val="bg1"/>
                </a:solidFill>
              </a:rPr>
              <a:t>Best Practices:</a:t>
            </a: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
        <p:nvSpPr>
          <p:cNvPr id="7" name="Rechteck 6"/>
          <p:cNvSpPr/>
          <p:nvPr/>
        </p:nvSpPr>
        <p:spPr>
          <a:xfrm>
            <a:off x="457200" y="4370328"/>
            <a:ext cx="8147248" cy="1938992"/>
          </a:xfrm>
          <a:prstGeom prst="rect">
            <a:avLst/>
          </a:prstGeom>
        </p:spPr>
        <p:txBody>
          <a:bodyPr wrap="square">
            <a:spAutoFit/>
          </a:bodyPr>
          <a:lstStyle/>
          <a:p>
            <a:pPr indent="-342900">
              <a:buFont typeface="Arial" panose="020B0604020202020204" pitchFamily="34" charset="0"/>
              <a:buChar char="•"/>
            </a:pPr>
            <a:r>
              <a:rPr lang="en-US" sz="2400" dirty="0">
                <a:solidFill>
                  <a:srgbClr val="2D6E76"/>
                </a:solidFill>
              </a:rPr>
              <a:t>Language Courses</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Translated Information</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Multi-lingual Advisors</a:t>
            </a:r>
          </a:p>
        </p:txBody>
      </p:sp>
      <p:sp>
        <p:nvSpPr>
          <p:cNvPr id="8" name="Rechteck 7"/>
          <p:cNvSpPr/>
          <p:nvPr/>
        </p:nvSpPr>
        <p:spPr>
          <a:xfrm>
            <a:off x="1043608" y="2336068"/>
            <a:ext cx="6768752" cy="1231106"/>
          </a:xfrm>
          <a:prstGeom prst="rect">
            <a:avLst/>
          </a:prstGeom>
        </p:spPr>
        <p:txBody>
          <a:bodyPr wrap="square">
            <a:spAutoFit/>
          </a:bodyPr>
          <a:lstStyle/>
          <a:p>
            <a:endParaRPr lang="en-US" i="1" dirty="0">
              <a:solidFill>
                <a:srgbClr val="2D6E76"/>
              </a:solidFill>
            </a:endParaRPr>
          </a:p>
          <a:p>
            <a:pPr algn="ctr"/>
            <a:r>
              <a:rPr lang="en-US" sz="2800" i="1" dirty="0">
                <a:solidFill>
                  <a:srgbClr val="2D6E76"/>
                </a:solidFill>
              </a:rPr>
              <a:t>“I don’t want to study for this (language) exam my whole life.”</a:t>
            </a:r>
          </a:p>
        </p:txBody>
      </p:sp>
      <p:sp>
        <p:nvSpPr>
          <p:cNvPr id="9" name="Rechteck 8"/>
          <p:cNvSpPr/>
          <p:nvPr/>
        </p:nvSpPr>
        <p:spPr>
          <a:xfrm>
            <a:off x="1259632" y="1161386"/>
            <a:ext cx="6768752" cy="1231106"/>
          </a:xfrm>
          <a:prstGeom prst="rect">
            <a:avLst/>
          </a:prstGeom>
        </p:spPr>
        <p:txBody>
          <a:bodyPr wrap="square">
            <a:spAutoFit/>
          </a:bodyPr>
          <a:lstStyle/>
          <a:p>
            <a:endParaRPr lang="en-US" i="1" dirty="0">
              <a:solidFill>
                <a:srgbClr val="2D6E76"/>
              </a:solidFill>
            </a:endParaRPr>
          </a:p>
          <a:p>
            <a:pPr algn="ctr"/>
            <a:r>
              <a:rPr lang="en-US" sz="2800" i="1" dirty="0">
                <a:solidFill>
                  <a:srgbClr val="2D6E76"/>
                </a:solidFill>
              </a:rPr>
              <a:t>The </a:t>
            </a:r>
            <a:r>
              <a:rPr lang="en-US" sz="2800" b="1" i="1" dirty="0">
                <a:solidFill>
                  <a:srgbClr val="2D6E76"/>
                </a:solidFill>
              </a:rPr>
              <a:t>key challenge </a:t>
            </a:r>
            <a:r>
              <a:rPr lang="en-US" sz="2800" i="1" dirty="0">
                <a:solidFill>
                  <a:srgbClr val="2D6E76"/>
                </a:solidFill>
              </a:rPr>
              <a:t>in the educational journey of refugee students. </a:t>
            </a:r>
          </a:p>
        </p:txBody>
      </p:sp>
    </p:spTree>
    <p:extLst>
      <p:ext uri="{BB962C8B-B14F-4D97-AF65-F5344CB8AC3E}">
        <p14:creationId xmlns:p14="http://schemas.microsoft.com/office/powerpoint/2010/main" val="201398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fontScale="90000"/>
          </a:bodyPr>
          <a:lstStyle/>
          <a:p>
            <a:pPr algn="l"/>
            <a:r>
              <a:rPr lang="de-DE" sz="3600" b="1" dirty="0">
                <a:solidFill>
                  <a:srgbClr val="2D6E76"/>
                </a:solidFill>
              </a:rPr>
              <a:t>Non-Recognition </a:t>
            </a:r>
            <a:r>
              <a:rPr lang="de-DE" sz="3600" b="1" dirty="0" err="1">
                <a:solidFill>
                  <a:srgbClr val="2D6E76"/>
                </a:solidFill>
              </a:rPr>
              <a:t>of</a:t>
            </a:r>
            <a:r>
              <a:rPr lang="de-DE" sz="3600" b="1" dirty="0">
                <a:solidFill>
                  <a:srgbClr val="2D6E76"/>
                </a:solidFill>
              </a:rPr>
              <a:t> </a:t>
            </a:r>
            <a:r>
              <a:rPr lang="en-US" sz="3600" b="1" dirty="0">
                <a:solidFill>
                  <a:srgbClr val="2D6E76"/>
                </a:solidFill>
              </a:rPr>
              <a:t>“foreign” Education</a:t>
            </a:r>
            <a:br>
              <a:rPr lang="de-DE" sz="3600" b="1" dirty="0">
                <a:solidFill>
                  <a:srgbClr val="2D6E76"/>
                </a:solidFill>
              </a:rPr>
            </a:br>
            <a:r>
              <a:rPr lang="de-DE" sz="1200" b="1" dirty="0">
                <a:solidFill>
                  <a:srgbClr val="2D6E76"/>
                </a:solidFill>
              </a:rPr>
              <a:t>CHALLENGES &amp; BEST PRACTICES</a:t>
            </a:r>
            <a:br>
              <a:rPr lang="de-DE" sz="3600" b="1" dirty="0">
                <a:solidFill>
                  <a:srgbClr val="2D6E76"/>
                </a:solidFill>
              </a:rPr>
            </a:br>
            <a:endParaRPr lang="de-DE" sz="3600" dirty="0">
              <a:solidFill>
                <a:schemeClr val="bg1"/>
              </a:solidFill>
            </a:endParaRPr>
          </a:p>
        </p:txBody>
      </p:sp>
      <p:sp>
        <p:nvSpPr>
          <p:cNvPr id="7" name="Rechteck 6"/>
          <p:cNvSpPr/>
          <p:nvPr/>
        </p:nvSpPr>
        <p:spPr>
          <a:xfrm>
            <a:off x="1043608" y="1417638"/>
            <a:ext cx="6768752" cy="1661993"/>
          </a:xfrm>
          <a:prstGeom prst="rect">
            <a:avLst/>
          </a:prstGeom>
        </p:spPr>
        <p:txBody>
          <a:bodyPr wrap="square">
            <a:spAutoFit/>
          </a:bodyPr>
          <a:lstStyle/>
          <a:p>
            <a:endParaRPr lang="en-US" i="1" dirty="0">
              <a:solidFill>
                <a:srgbClr val="2D6E76"/>
              </a:solidFill>
            </a:endParaRPr>
          </a:p>
          <a:p>
            <a:pPr algn="ctr"/>
            <a:r>
              <a:rPr lang="en-US" sz="2800" i="1" dirty="0">
                <a:solidFill>
                  <a:srgbClr val="2D6E76"/>
                </a:solidFill>
              </a:rPr>
              <a:t>“The main challenges are clearly the language, and the official documents needed for admission. They are often missing.” </a:t>
            </a:r>
          </a:p>
        </p:txBody>
      </p:sp>
      <p:sp>
        <p:nvSpPr>
          <p:cNvPr id="8" name="Rechteck 7"/>
          <p:cNvSpPr/>
          <p:nvPr/>
        </p:nvSpPr>
        <p:spPr>
          <a:xfrm>
            <a:off x="467544" y="3284984"/>
            <a:ext cx="1800200" cy="432048"/>
          </a:xfrm>
          <a:prstGeom prst="rect">
            <a:avLst/>
          </a:prstGeom>
          <a:solidFill>
            <a:srgbClr val="27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2"/>
          <p:cNvSpPr>
            <a:spLocks noGrp="1"/>
          </p:cNvSpPr>
          <p:nvPr>
            <p:ph idx="1"/>
          </p:nvPr>
        </p:nvSpPr>
        <p:spPr>
          <a:xfrm>
            <a:off x="539551" y="3328392"/>
            <a:ext cx="1656184" cy="532656"/>
          </a:xfrm>
        </p:spPr>
        <p:txBody>
          <a:bodyPr>
            <a:normAutofit/>
          </a:bodyPr>
          <a:lstStyle/>
          <a:p>
            <a:pPr marL="0" indent="0">
              <a:buNone/>
            </a:pPr>
            <a:r>
              <a:rPr lang="de-DE" sz="1800" dirty="0">
                <a:solidFill>
                  <a:schemeClr val="bg1"/>
                </a:solidFill>
              </a:rPr>
              <a:t>Best Practices:</a:t>
            </a: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
        <p:nvSpPr>
          <p:cNvPr id="11" name="Rechteck 10"/>
          <p:cNvSpPr/>
          <p:nvPr/>
        </p:nvSpPr>
        <p:spPr>
          <a:xfrm>
            <a:off x="457200" y="3861048"/>
            <a:ext cx="8147248" cy="1938992"/>
          </a:xfrm>
          <a:prstGeom prst="rect">
            <a:avLst/>
          </a:prstGeom>
        </p:spPr>
        <p:txBody>
          <a:bodyPr wrap="square">
            <a:spAutoFit/>
          </a:bodyPr>
          <a:lstStyle/>
          <a:p>
            <a:pPr indent="-342900">
              <a:buFont typeface="Arial" panose="020B0604020202020204" pitchFamily="34" charset="0"/>
              <a:buChar char="•"/>
            </a:pPr>
            <a:r>
              <a:rPr lang="en-US" sz="2400" dirty="0">
                <a:solidFill>
                  <a:srgbClr val="2D6E76"/>
                </a:solidFill>
              </a:rPr>
              <a:t>Transparent evaluation procedures</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Alternative evaluation pathways</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Respect and appreciation to applicants</a:t>
            </a:r>
          </a:p>
        </p:txBody>
      </p:sp>
    </p:spTree>
    <p:extLst>
      <p:ext uri="{BB962C8B-B14F-4D97-AF65-F5344CB8AC3E}">
        <p14:creationId xmlns:p14="http://schemas.microsoft.com/office/powerpoint/2010/main" val="205664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3600" b="1" dirty="0">
                <a:solidFill>
                  <a:srgbClr val="2D6E76"/>
                </a:solidFill>
              </a:rPr>
              <a:t>Description </a:t>
            </a:r>
            <a:endParaRPr lang="de-DE" sz="3600" dirty="0">
              <a:solidFill>
                <a:schemeClr val="bg1"/>
              </a:solidFill>
            </a:endParaRPr>
          </a:p>
        </p:txBody>
      </p:sp>
      <p:sp>
        <p:nvSpPr>
          <p:cNvPr id="6" name="Inhaltsplatzhalter 2"/>
          <p:cNvSpPr txBox="1">
            <a:spLocks/>
          </p:cNvSpPr>
          <p:nvPr/>
        </p:nvSpPr>
        <p:spPr>
          <a:xfrm>
            <a:off x="457200" y="155679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200000"/>
              </a:lnSpc>
              <a:buNone/>
            </a:pPr>
            <a:r>
              <a:rPr lang="en-US" sz="1800" i="1" dirty="0">
                <a:solidFill>
                  <a:srgbClr val="2D6E76"/>
                </a:solidFill>
              </a:rPr>
              <a:t>This output will critically analyze and further develop </a:t>
            </a:r>
            <a:r>
              <a:rPr lang="en-US" sz="1800" i="1" u="sng" dirty="0">
                <a:solidFill>
                  <a:srgbClr val="2D6E76"/>
                </a:solidFill>
              </a:rPr>
              <a:t>admissions criteria </a:t>
            </a:r>
            <a:r>
              <a:rPr lang="en-US" sz="1800" i="1" dirty="0">
                <a:solidFill>
                  <a:srgbClr val="2D6E76"/>
                </a:solidFill>
              </a:rPr>
              <a:t>established by European universities, it will look into </a:t>
            </a:r>
            <a:r>
              <a:rPr lang="en-US" sz="1800" i="1" u="sng" dirty="0">
                <a:solidFill>
                  <a:srgbClr val="2D6E76"/>
                </a:solidFill>
              </a:rPr>
              <a:t>preparatory programs </a:t>
            </a:r>
            <a:r>
              <a:rPr lang="en-US" sz="1800" i="1" dirty="0">
                <a:solidFill>
                  <a:srgbClr val="2D6E76"/>
                </a:solidFill>
              </a:rPr>
              <a:t>for higher education that can serve as </a:t>
            </a:r>
            <a:r>
              <a:rPr lang="en-US" sz="1800" i="1" u="sng" dirty="0">
                <a:solidFill>
                  <a:srgbClr val="2D6E76"/>
                </a:solidFill>
              </a:rPr>
              <a:t>intermediary solutions </a:t>
            </a:r>
            <a:r>
              <a:rPr lang="en-US" sz="1800" i="1" dirty="0">
                <a:solidFill>
                  <a:srgbClr val="2D6E76"/>
                </a:solidFill>
              </a:rPr>
              <a:t>for refugees on </a:t>
            </a:r>
            <a:r>
              <a:rPr lang="en-US" sz="1800" i="1" u="sng" dirty="0">
                <a:solidFill>
                  <a:srgbClr val="2D6E76"/>
                </a:solidFill>
              </a:rPr>
              <a:t>the road to integration </a:t>
            </a:r>
            <a:r>
              <a:rPr lang="en-US" sz="1800" i="1" dirty="0">
                <a:solidFill>
                  <a:srgbClr val="2D6E76"/>
                </a:solidFill>
              </a:rPr>
              <a:t>in university degree programs. </a:t>
            </a:r>
          </a:p>
          <a:p>
            <a:pPr marL="0" indent="0" algn="ctr">
              <a:lnSpc>
                <a:spcPct val="200000"/>
              </a:lnSpc>
              <a:buNone/>
            </a:pPr>
            <a:r>
              <a:rPr lang="en-US" sz="1800" i="1" dirty="0">
                <a:solidFill>
                  <a:srgbClr val="2D6E76"/>
                </a:solidFill>
              </a:rPr>
              <a:t>The main interest group is refugee applicants looking to be admitted to an institution of higher education or seeking support from such an institution. </a:t>
            </a:r>
            <a:endParaRPr lang="de-DE" sz="1800" i="1" dirty="0">
              <a:solidFill>
                <a:srgbClr val="2D6E76"/>
              </a:solidFill>
            </a:endParaRPr>
          </a:p>
          <a:p>
            <a:pPr marL="0" indent="0" algn="ctr">
              <a:lnSpc>
                <a:spcPct val="200000"/>
              </a:lnSpc>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p:txBody>
      </p:sp>
    </p:spTree>
    <p:extLst>
      <p:ext uri="{BB962C8B-B14F-4D97-AF65-F5344CB8AC3E}">
        <p14:creationId xmlns:p14="http://schemas.microsoft.com/office/powerpoint/2010/main" val="292652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fontScale="90000"/>
          </a:bodyPr>
          <a:lstStyle/>
          <a:p>
            <a:pPr algn="l"/>
            <a:r>
              <a:rPr lang="de-DE" sz="3600" b="1" dirty="0">
                <a:solidFill>
                  <a:srgbClr val="2D6E76"/>
                </a:solidFill>
              </a:rPr>
              <a:t>Financial </a:t>
            </a:r>
            <a:r>
              <a:rPr lang="de-DE" sz="3600" b="1" dirty="0" err="1">
                <a:solidFill>
                  <a:srgbClr val="2D6E76"/>
                </a:solidFill>
              </a:rPr>
              <a:t>Barriers</a:t>
            </a:r>
            <a:br>
              <a:rPr lang="de-DE" sz="3600" b="1" dirty="0">
                <a:solidFill>
                  <a:srgbClr val="2D6E76"/>
                </a:solidFill>
              </a:rPr>
            </a:br>
            <a:r>
              <a:rPr lang="de-DE" sz="1600" b="1" dirty="0">
                <a:solidFill>
                  <a:srgbClr val="2D6E76"/>
                </a:solidFill>
              </a:rPr>
              <a:t>CHALLENGES &amp; BEST PRACTICES</a:t>
            </a:r>
            <a:br>
              <a:rPr lang="de-DE" sz="3600" b="1" dirty="0">
                <a:solidFill>
                  <a:srgbClr val="2D6E76"/>
                </a:solidFill>
              </a:rPr>
            </a:br>
            <a:endParaRPr lang="de-DE" sz="3600" dirty="0">
              <a:solidFill>
                <a:schemeClr val="bg1"/>
              </a:solidFill>
            </a:endParaRPr>
          </a:p>
        </p:txBody>
      </p:sp>
      <p:sp>
        <p:nvSpPr>
          <p:cNvPr id="3" name="Rechteck 2"/>
          <p:cNvSpPr/>
          <p:nvPr/>
        </p:nvSpPr>
        <p:spPr>
          <a:xfrm>
            <a:off x="467544" y="4326195"/>
            <a:ext cx="1800200" cy="432048"/>
          </a:xfrm>
          <a:prstGeom prst="rect">
            <a:avLst/>
          </a:prstGeom>
          <a:solidFill>
            <a:srgbClr val="27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splatzhalter 2"/>
          <p:cNvSpPr>
            <a:spLocks noGrp="1"/>
          </p:cNvSpPr>
          <p:nvPr>
            <p:ph idx="1"/>
          </p:nvPr>
        </p:nvSpPr>
        <p:spPr>
          <a:xfrm>
            <a:off x="539551" y="4369603"/>
            <a:ext cx="1656184" cy="532656"/>
          </a:xfrm>
        </p:spPr>
        <p:txBody>
          <a:bodyPr>
            <a:normAutofit/>
          </a:bodyPr>
          <a:lstStyle/>
          <a:p>
            <a:pPr marL="0" indent="0">
              <a:buNone/>
            </a:pPr>
            <a:r>
              <a:rPr lang="de-DE" sz="1800" dirty="0">
                <a:solidFill>
                  <a:schemeClr val="bg1"/>
                </a:solidFill>
              </a:rPr>
              <a:t>Best Practices:</a:t>
            </a: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
        <p:nvSpPr>
          <p:cNvPr id="6" name="Rechteck 5"/>
          <p:cNvSpPr/>
          <p:nvPr/>
        </p:nvSpPr>
        <p:spPr>
          <a:xfrm>
            <a:off x="457200" y="4902259"/>
            <a:ext cx="8147248" cy="1200329"/>
          </a:xfrm>
          <a:prstGeom prst="rect">
            <a:avLst/>
          </a:prstGeom>
        </p:spPr>
        <p:txBody>
          <a:bodyPr wrap="square">
            <a:spAutoFit/>
          </a:bodyPr>
          <a:lstStyle/>
          <a:p>
            <a:pPr indent="-342900">
              <a:buFont typeface="Arial" panose="020B0604020202020204" pitchFamily="34" charset="0"/>
              <a:buChar char="•"/>
            </a:pPr>
            <a:r>
              <a:rPr lang="en-US" sz="2400" dirty="0">
                <a:solidFill>
                  <a:srgbClr val="2D6E76"/>
                </a:solidFill>
              </a:rPr>
              <a:t>Comprehensive Information About Funding Opportunities</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Creative Funds</a:t>
            </a:r>
          </a:p>
        </p:txBody>
      </p:sp>
      <p:sp>
        <p:nvSpPr>
          <p:cNvPr id="7" name="Rechteck 6"/>
          <p:cNvSpPr/>
          <p:nvPr/>
        </p:nvSpPr>
        <p:spPr>
          <a:xfrm>
            <a:off x="1146448" y="1046855"/>
            <a:ext cx="6768752" cy="2092881"/>
          </a:xfrm>
          <a:prstGeom prst="rect">
            <a:avLst/>
          </a:prstGeom>
        </p:spPr>
        <p:txBody>
          <a:bodyPr wrap="square">
            <a:spAutoFit/>
          </a:bodyPr>
          <a:lstStyle/>
          <a:p>
            <a:endParaRPr lang="en-US" i="1" dirty="0">
              <a:solidFill>
                <a:srgbClr val="2D6E76"/>
              </a:solidFill>
            </a:endParaRPr>
          </a:p>
          <a:p>
            <a:pPr algn="ctr"/>
            <a:r>
              <a:rPr lang="en-US" sz="2800" i="1" dirty="0">
                <a:solidFill>
                  <a:srgbClr val="2D6E76"/>
                </a:solidFill>
              </a:rPr>
              <a:t>“Based on our experience, many students faced difficulties to follow courses mainly because they were still struggling with their personal material condition” </a:t>
            </a:r>
          </a:p>
        </p:txBody>
      </p:sp>
    </p:spTree>
    <p:extLst>
      <p:ext uri="{BB962C8B-B14F-4D97-AF65-F5344CB8AC3E}">
        <p14:creationId xmlns:p14="http://schemas.microsoft.com/office/powerpoint/2010/main" val="207330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fontScale="90000"/>
          </a:bodyPr>
          <a:lstStyle/>
          <a:p>
            <a:pPr algn="l"/>
            <a:r>
              <a:rPr lang="de-DE" sz="3600" b="1" dirty="0">
                <a:solidFill>
                  <a:srgbClr val="2D6E76"/>
                </a:solidFill>
              </a:rPr>
              <a:t>Lack </a:t>
            </a:r>
            <a:r>
              <a:rPr lang="de-DE" sz="3600" b="1" dirty="0" err="1">
                <a:solidFill>
                  <a:srgbClr val="2D6E76"/>
                </a:solidFill>
              </a:rPr>
              <a:t>of</a:t>
            </a:r>
            <a:r>
              <a:rPr lang="de-DE" sz="3600" b="1" dirty="0">
                <a:solidFill>
                  <a:srgbClr val="2D6E76"/>
                </a:solidFill>
              </a:rPr>
              <a:t> Administrative </a:t>
            </a:r>
            <a:r>
              <a:rPr lang="de-DE" sz="3600" b="1" dirty="0" err="1">
                <a:solidFill>
                  <a:srgbClr val="2D6E76"/>
                </a:solidFill>
              </a:rPr>
              <a:t>Harmonization</a:t>
            </a:r>
            <a:br>
              <a:rPr lang="de-DE" sz="3600" b="1" dirty="0">
                <a:solidFill>
                  <a:srgbClr val="2D6E76"/>
                </a:solidFill>
              </a:rPr>
            </a:br>
            <a:r>
              <a:rPr lang="de-DE" sz="1600" b="1" dirty="0">
                <a:solidFill>
                  <a:srgbClr val="2D6E76"/>
                </a:solidFill>
              </a:rPr>
              <a:t>CHALLENGES &amp; BEST PRACTICES</a:t>
            </a:r>
            <a:br>
              <a:rPr lang="de-DE" sz="3600" b="1" dirty="0">
                <a:solidFill>
                  <a:srgbClr val="2D6E76"/>
                </a:solidFill>
              </a:rPr>
            </a:br>
            <a:endParaRPr lang="de-DE" sz="3600" dirty="0">
              <a:solidFill>
                <a:schemeClr val="bg1"/>
              </a:solidFill>
            </a:endParaRPr>
          </a:p>
        </p:txBody>
      </p:sp>
      <p:sp>
        <p:nvSpPr>
          <p:cNvPr id="3" name="Rechteck 2"/>
          <p:cNvSpPr/>
          <p:nvPr/>
        </p:nvSpPr>
        <p:spPr>
          <a:xfrm>
            <a:off x="467544" y="3789040"/>
            <a:ext cx="1800200" cy="432048"/>
          </a:xfrm>
          <a:prstGeom prst="rect">
            <a:avLst/>
          </a:prstGeom>
          <a:solidFill>
            <a:srgbClr val="27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splatzhalter 2"/>
          <p:cNvSpPr>
            <a:spLocks noGrp="1"/>
          </p:cNvSpPr>
          <p:nvPr>
            <p:ph idx="1"/>
          </p:nvPr>
        </p:nvSpPr>
        <p:spPr>
          <a:xfrm>
            <a:off x="539551" y="3832448"/>
            <a:ext cx="1656184" cy="532656"/>
          </a:xfrm>
        </p:spPr>
        <p:txBody>
          <a:bodyPr>
            <a:normAutofit/>
          </a:bodyPr>
          <a:lstStyle/>
          <a:p>
            <a:pPr marL="0" indent="0">
              <a:buNone/>
            </a:pPr>
            <a:r>
              <a:rPr lang="de-DE" sz="1800" dirty="0">
                <a:solidFill>
                  <a:schemeClr val="bg1"/>
                </a:solidFill>
              </a:rPr>
              <a:t>Best Practices:</a:t>
            </a: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
        <p:nvSpPr>
          <p:cNvPr id="6" name="Rechteck 5"/>
          <p:cNvSpPr/>
          <p:nvPr/>
        </p:nvSpPr>
        <p:spPr>
          <a:xfrm>
            <a:off x="457200" y="4365104"/>
            <a:ext cx="8147248" cy="1938992"/>
          </a:xfrm>
          <a:prstGeom prst="rect">
            <a:avLst/>
          </a:prstGeom>
        </p:spPr>
        <p:txBody>
          <a:bodyPr wrap="square">
            <a:spAutoFit/>
          </a:bodyPr>
          <a:lstStyle/>
          <a:p>
            <a:pPr indent="-342900">
              <a:buFont typeface="Arial" panose="020B0604020202020204" pitchFamily="34" charset="0"/>
              <a:buChar char="•"/>
            </a:pPr>
            <a:r>
              <a:rPr lang="en-US" sz="2400" dirty="0">
                <a:solidFill>
                  <a:srgbClr val="2D6E76"/>
                </a:solidFill>
              </a:rPr>
              <a:t>Transparency is the Best Policy</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Create Clear Communication Channels</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Grow Your Network</a:t>
            </a:r>
          </a:p>
        </p:txBody>
      </p:sp>
      <p:sp>
        <p:nvSpPr>
          <p:cNvPr id="7" name="Rechteck 6"/>
          <p:cNvSpPr/>
          <p:nvPr/>
        </p:nvSpPr>
        <p:spPr>
          <a:xfrm>
            <a:off x="1146448" y="1046855"/>
            <a:ext cx="6768752" cy="1661993"/>
          </a:xfrm>
          <a:prstGeom prst="rect">
            <a:avLst/>
          </a:prstGeom>
        </p:spPr>
        <p:txBody>
          <a:bodyPr wrap="square">
            <a:spAutoFit/>
          </a:bodyPr>
          <a:lstStyle/>
          <a:p>
            <a:endParaRPr lang="en-US" i="1" dirty="0">
              <a:solidFill>
                <a:srgbClr val="2D6E76"/>
              </a:solidFill>
            </a:endParaRPr>
          </a:p>
          <a:p>
            <a:pPr algn="ctr"/>
            <a:r>
              <a:rPr lang="en-US" sz="2800" i="1" dirty="0">
                <a:solidFill>
                  <a:srgbClr val="2D6E76"/>
                </a:solidFill>
              </a:rPr>
              <a:t>“Informing the staff of new rules about accepting refugees in courses - having a common procedure” </a:t>
            </a:r>
          </a:p>
        </p:txBody>
      </p:sp>
    </p:spTree>
    <p:extLst>
      <p:ext uri="{BB962C8B-B14F-4D97-AF65-F5344CB8AC3E}">
        <p14:creationId xmlns:p14="http://schemas.microsoft.com/office/powerpoint/2010/main" val="113573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fontScale="90000"/>
          </a:bodyPr>
          <a:lstStyle/>
          <a:p>
            <a:pPr algn="l"/>
            <a:r>
              <a:rPr lang="de-DE" sz="3600" b="1" dirty="0" err="1">
                <a:solidFill>
                  <a:srgbClr val="2D6E76"/>
                </a:solidFill>
              </a:rPr>
              <a:t>Intercultural</a:t>
            </a:r>
            <a:r>
              <a:rPr lang="de-DE" sz="3600" b="1" dirty="0">
                <a:solidFill>
                  <a:srgbClr val="2D6E76"/>
                </a:solidFill>
              </a:rPr>
              <a:t> Gap</a:t>
            </a:r>
            <a:br>
              <a:rPr lang="de-DE" sz="3600" b="1" dirty="0">
                <a:solidFill>
                  <a:srgbClr val="2D6E76"/>
                </a:solidFill>
              </a:rPr>
            </a:br>
            <a:r>
              <a:rPr lang="de-DE" sz="1600" b="1" dirty="0">
                <a:solidFill>
                  <a:srgbClr val="2D6E76"/>
                </a:solidFill>
              </a:rPr>
              <a:t>CHALLENGES &amp; BEST PRACTICES</a:t>
            </a:r>
            <a:br>
              <a:rPr lang="de-DE" sz="3600" b="1" dirty="0">
                <a:solidFill>
                  <a:srgbClr val="2D6E76"/>
                </a:solidFill>
              </a:rPr>
            </a:br>
            <a:endParaRPr lang="de-DE" sz="3600" dirty="0">
              <a:solidFill>
                <a:schemeClr val="bg1"/>
              </a:solidFill>
            </a:endParaRPr>
          </a:p>
        </p:txBody>
      </p:sp>
      <p:sp>
        <p:nvSpPr>
          <p:cNvPr id="3" name="Rechteck 2"/>
          <p:cNvSpPr/>
          <p:nvPr/>
        </p:nvSpPr>
        <p:spPr>
          <a:xfrm>
            <a:off x="467544" y="3650248"/>
            <a:ext cx="1800200" cy="432048"/>
          </a:xfrm>
          <a:prstGeom prst="rect">
            <a:avLst/>
          </a:prstGeom>
          <a:solidFill>
            <a:srgbClr val="27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splatzhalter 2"/>
          <p:cNvSpPr>
            <a:spLocks noGrp="1"/>
          </p:cNvSpPr>
          <p:nvPr>
            <p:ph idx="1"/>
          </p:nvPr>
        </p:nvSpPr>
        <p:spPr>
          <a:xfrm>
            <a:off x="539551" y="3693656"/>
            <a:ext cx="1656184" cy="532656"/>
          </a:xfrm>
        </p:spPr>
        <p:txBody>
          <a:bodyPr>
            <a:normAutofit/>
          </a:bodyPr>
          <a:lstStyle/>
          <a:p>
            <a:pPr marL="0" indent="0">
              <a:buNone/>
            </a:pPr>
            <a:r>
              <a:rPr lang="de-DE" sz="1800" dirty="0">
                <a:solidFill>
                  <a:schemeClr val="bg1"/>
                </a:solidFill>
              </a:rPr>
              <a:t>Best Practices:</a:t>
            </a: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
        <p:nvSpPr>
          <p:cNvPr id="6" name="Rechteck 5"/>
          <p:cNvSpPr/>
          <p:nvPr/>
        </p:nvSpPr>
        <p:spPr>
          <a:xfrm>
            <a:off x="457200" y="4226312"/>
            <a:ext cx="8147248" cy="1938992"/>
          </a:xfrm>
          <a:prstGeom prst="rect">
            <a:avLst/>
          </a:prstGeom>
        </p:spPr>
        <p:txBody>
          <a:bodyPr wrap="square">
            <a:spAutoFit/>
          </a:bodyPr>
          <a:lstStyle/>
          <a:p>
            <a:pPr indent="-342900">
              <a:buFont typeface="Arial" panose="020B0604020202020204" pitchFamily="34" charset="0"/>
              <a:buChar char="•"/>
            </a:pPr>
            <a:r>
              <a:rPr lang="en-US" sz="2400" dirty="0">
                <a:solidFill>
                  <a:srgbClr val="2D6E76"/>
                </a:solidFill>
              </a:rPr>
              <a:t>Intercultural Communication Trainings</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Feedback Sessions</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Auditing Classes</a:t>
            </a:r>
          </a:p>
        </p:txBody>
      </p:sp>
      <p:sp>
        <p:nvSpPr>
          <p:cNvPr id="7" name="Rechteck 6"/>
          <p:cNvSpPr/>
          <p:nvPr/>
        </p:nvSpPr>
        <p:spPr>
          <a:xfrm>
            <a:off x="457200" y="764704"/>
            <a:ext cx="8136904" cy="2616101"/>
          </a:xfrm>
          <a:prstGeom prst="rect">
            <a:avLst/>
          </a:prstGeom>
        </p:spPr>
        <p:txBody>
          <a:bodyPr wrap="square">
            <a:spAutoFit/>
          </a:bodyPr>
          <a:lstStyle/>
          <a:p>
            <a:endParaRPr lang="en-US" sz="2400" i="1" dirty="0">
              <a:solidFill>
                <a:srgbClr val="2D6E76"/>
              </a:solidFill>
            </a:endParaRPr>
          </a:p>
          <a:p>
            <a:pPr algn="ctr"/>
            <a:r>
              <a:rPr lang="en-US" sz="2800" i="1" dirty="0">
                <a:solidFill>
                  <a:srgbClr val="2D6E76"/>
                </a:solidFill>
              </a:rPr>
              <a:t>“Culture provides diverse ways of interpreting the environment and the world, as well as relating to other peoples. To recognize that other people see the world differently is one thing. To view their interpretations as less perfect than our own is another.”- </a:t>
            </a:r>
            <a:r>
              <a:rPr lang="en-US" sz="2400" i="1" dirty="0">
                <a:solidFill>
                  <a:srgbClr val="2D6E76"/>
                </a:solidFill>
              </a:rPr>
              <a:t>F. </a:t>
            </a:r>
            <a:r>
              <a:rPr lang="en-US" sz="2400" i="1" dirty="0" err="1">
                <a:solidFill>
                  <a:srgbClr val="2D6E76"/>
                </a:solidFill>
              </a:rPr>
              <a:t>Jandt</a:t>
            </a:r>
            <a:r>
              <a:rPr lang="en-US" sz="2400" i="1" dirty="0">
                <a:solidFill>
                  <a:srgbClr val="2D6E76"/>
                </a:solidFill>
              </a:rPr>
              <a:t>, 2013 </a:t>
            </a:r>
          </a:p>
        </p:txBody>
      </p:sp>
    </p:spTree>
    <p:extLst>
      <p:ext uri="{BB962C8B-B14F-4D97-AF65-F5344CB8AC3E}">
        <p14:creationId xmlns:p14="http://schemas.microsoft.com/office/powerpoint/2010/main" val="178172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fontScale="90000"/>
          </a:bodyPr>
          <a:lstStyle/>
          <a:p>
            <a:pPr algn="l"/>
            <a:r>
              <a:rPr lang="de-DE" sz="3600" b="1" dirty="0" err="1">
                <a:solidFill>
                  <a:srgbClr val="2D6E76"/>
                </a:solidFill>
              </a:rPr>
              <a:t>Social</a:t>
            </a:r>
            <a:r>
              <a:rPr lang="de-DE" sz="3600" b="1" dirty="0">
                <a:solidFill>
                  <a:srgbClr val="2D6E76"/>
                </a:solidFill>
              </a:rPr>
              <a:t> </a:t>
            </a:r>
            <a:r>
              <a:rPr lang="de-DE" sz="3600" b="1" dirty="0" err="1">
                <a:solidFill>
                  <a:srgbClr val="2D6E76"/>
                </a:solidFill>
              </a:rPr>
              <a:t>Discrimination</a:t>
            </a:r>
            <a:br>
              <a:rPr lang="de-DE" sz="3600" b="1" dirty="0">
                <a:solidFill>
                  <a:srgbClr val="2D6E76"/>
                </a:solidFill>
              </a:rPr>
            </a:br>
            <a:r>
              <a:rPr lang="de-DE" sz="1600" b="1" dirty="0">
                <a:solidFill>
                  <a:srgbClr val="2D6E76"/>
                </a:solidFill>
              </a:rPr>
              <a:t>CHALLENGES &amp; BEST PRACTICES</a:t>
            </a:r>
            <a:br>
              <a:rPr lang="de-DE" sz="3600" b="1" dirty="0">
                <a:solidFill>
                  <a:srgbClr val="2D6E76"/>
                </a:solidFill>
              </a:rPr>
            </a:br>
            <a:endParaRPr lang="de-DE" sz="3600" dirty="0">
              <a:solidFill>
                <a:schemeClr val="bg1"/>
              </a:solidFill>
            </a:endParaRPr>
          </a:p>
        </p:txBody>
      </p:sp>
      <p:sp>
        <p:nvSpPr>
          <p:cNvPr id="3" name="Rechteck 2"/>
          <p:cNvSpPr/>
          <p:nvPr/>
        </p:nvSpPr>
        <p:spPr>
          <a:xfrm>
            <a:off x="467544" y="4388911"/>
            <a:ext cx="1800200" cy="432048"/>
          </a:xfrm>
          <a:prstGeom prst="rect">
            <a:avLst/>
          </a:prstGeom>
          <a:solidFill>
            <a:srgbClr val="27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splatzhalter 2"/>
          <p:cNvSpPr>
            <a:spLocks noGrp="1"/>
          </p:cNvSpPr>
          <p:nvPr>
            <p:ph idx="1"/>
          </p:nvPr>
        </p:nvSpPr>
        <p:spPr>
          <a:xfrm>
            <a:off x="539551" y="4432319"/>
            <a:ext cx="1656184" cy="532656"/>
          </a:xfrm>
        </p:spPr>
        <p:txBody>
          <a:bodyPr>
            <a:normAutofit/>
          </a:bodyPr>
          <a:lstStyle/>
          <a:p>
            <a:pPr marL="0" indent="0">
              <a:buNone/>
            </a:pPr>
            <a:r>
              <a:rPr lang="de-DE" sz="1800" dirty="0">
                <a:solidFill>
                  <a:schemeClr val="bg1"/>
                </a:solidFill>
              </a:rPr>
              <a:t>Best Practices:</a:t>
            </a: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
        <p:nvSpPr>
          <p:cNvPr id="6" name="Rechteck 5"/>
          <p:cNvSpPr/>
          <p:nvPr/>
        </p:nvSpPr>
        <p:spPr>
          <a:xfrm>
            <a:off x="457200" y="4964975"/>
            <a:ext cx="8147248" cy="1200329"/>
          </a:xfrm>
          <a:prstGeom prst="rect">
            <a:avLst/>
          </a:prstGeom>
        </p:spPr>
        <p:txBody>
          <a:bodyPr wrap="square">
            <a:spAutoFit/>
          </a:bodyPr>
          <a:lstStyle/>
          <a:p>
            <a:pPr indent="-342900">
              <a:buFont typeface="Arial" panose="020B0604020202020204" pitchFamily="34" charset="0"/>
              <a:buChar char="•"/>
            </a:pPr>
            <a:r>
              <a:rPr lang="en-US" sz="2400" dirty="0">
                <a:solidFill>
                  <a:srgbClr val="2D6E76"/>
                </a:solidFill>
              </a:rPr>
              <a:t>Openness and Acknowledgement</a:t>
            </a:r>
          </a:p>
          <a:p>
            <a:pPr indent="-342900">
              <a:buFont typeface="Arial" panose="020B0604020202020204" pitchFamily="34" charset="0"/>
              <a:buChar char="•"/>
            </a:pPr>
            <a:endParaRPr lang="en-US" sz="2400" dirty="0">
              <a:solidFill>
                <a:srgbClr val="2D6E76"/>
              </a:solidFill>
            </a:endParaRPr>
          </a:p>
          <a:p>
            <a:pPr indent="-342900">
              <a:buFont typeface="Arial" panose="020B0604020202020204" pitchFamily="34" charset="0"/>
              <a:buChar char="•"/>
            </a:pPr>
            <a:r>
              <a:rPr lang="en-US" sz="2400" dirty="0">
                <a:solidFill>
                  <a:srgbClr val="2D6E76"/>
                </a:solidFill>
              </a:rPr>
              <a:t>Staff Training</a:t>
            </a:r>
          </a:p>
        </p:txBody>
      </p:sp>
      <p:sp>
        <p:nvSpPr>
          <p:cNvPr id="7" name="Rechteck 6"/>
          <p:cNvSpPr/>
          <p:nvPr/>
        </p:nvSpPr>
        <p:spPr>
          <a:xfrm>
            <a:off x="467544" y="1944804"/>
            <a:ext cx="8136904" cy="1754326"/>
          </a:xfrm>
          <a:prstGeom prst="rect">
            <a:avLst/>
          </a:prstGeom>
        </p:spPr>
        <p:txBody>
          <a:bodyPr wrap="square">
            <a:spAutoFit/>
          </a:bodyPr>
          <a:lstStyle/>
          <a:p>
            <a:endParaRPr lang="en-US" sz="2400" i="1" dirty="0">
              <a:solidFill>
                <a:srgbClr val="2D6E76"/>
              </a:solidFill>
            </a:endParaRPr>
          </a:p>
          <a:p>
            <a:pPr algn="ctr"/>
            <a:r>
              <a:rPr lang="en-US" sz="2800" i="1" dirty="0">
                <a:solidFill>
                  <a:srgbClr val="2D6E76"/>
                </a:solidFill>
              </a:rPr>
              <a:t>“on the basis of “race” and ethnicity, faith, sexual orientation, gender expression and identity, political belief and socio-economic status”</a:t>
            </a:r>
            <a:endParaRPr lang="en-US" sz="2400" i="1" dirty="0">
              <a:solidFill>
                <a:srgbClr val="2D6E76"/>
              </a:solidFill>
            </a:endParaRPr>
          </a:p>
        </p:txBody>
      </p:sp>
      <p:sp>
        <p:nvSpPr>
          <p:cNvPr id="2" name="Rechteck 1"/>
          <p:cNvSpPr/>
          <p:nvPr/>
        </p:nvSpPr>
        <p:spPr>
          <a:xfrm>
            <a:off x="2337194" y="1217256"/>
            <a:ext cx="4376916" cy="523220"/>
          </a:xfrm>
          <a:prstGeom prst="rect">
            <a:avLst/>
          </a:prstGeom>
        </p:spPr>
        <p:txBody>
          <a:bodyPr wrap="square">
            <a:spAutoFit/>
          </a:bodyPr>
          <a:lstStyle/>
          <a:p>
            <a:r>
              <a:rPr lang="en-US" sz="2800" b="1" i="1" dirty="0">
                <a:solidFill>
                  <a:srgbClr val="2D6E76"/>
                </a:solidFill>
              </a:rPr>
              <a:t>Intersectional</a:t>
            </a:r>
            <a:r>
              <a:rPr lang="en-US" sz="2800" i="1" dirty="0">
                <a:solidFill>
                  <a:srgbClr val="2D6E76"/>
                </a:solidFill>
              </a:rPr>
              <a:t> discrimination </a:t>
            </a:r>
            <a:endParaRPr lang="de-DE" sz="2800" dirty="0"/>
          </a:p>
        </p:txBody>
      </p:sp>
    </p:spTree>
    <p:extLst>
      <p:ext uri="{BB962C8B-B14F-4D97-AF65-F5344CB8AC3E}">
        <p14:creationId xmlns:p14="http://schemas.microsoft.com/office/powerpoint/2010/main" val="86171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3600" b="1" dirty="0">
                <a:solidFill>
                  <a:srgbClr val="2D6E76"/>
                </a:solidFill>
              </a:rPr>
              <a:t>Roadmap </a:t>
            </a:r>
            <a:r>
              <a:rPr lang="de-DE" sz="3600" b="1" dirty="0" err="1">
                <a:solidFill>
                  <a:srgbClr val="2D6E76"/>
                </a:solidFill>
              </a:rPr>
              <a:t>for</a:t>
            </a:r>
            <a:r>
              <a:rPr lang="de-DE" sz="3600" b="1" dirty="0">
                <a:solidFill>
                  <a:srgbClr val="2D6E76"/>
                </a:solidFill>
              </a:rPr>
              <a:t> </a:t>
            </a:r>
            <a:r>
              <a:rPr lang="de-DE" sz="3600" b="1" dirty="0" err="1">
                <a:solidFill>
                  <a:srgbClr val="2D6E76"/>
                </a:solidFill>
              </a:rPr>
              <a:t>Improvement</a:t>
            </a:r>
            <a:br>
              <a:rPr lang="de-DE" sz="3600" b="1" dirty="0">
                <a:solidFill>
                  <a:srgbClr val="2D6E76"/>
                </a:solidFill>
              </a:rPr>
            </a:br>
            <a:r>
              <a:rPr lang="de-DE" sz="1400" b="1" dirty="0">
                <a:solidFill>
                  <a:srgbClr val="2D6E76"/>
                </a:solidFill>
              </a:rPr>
              <a:t>FROM THEORY TO PRACTICE</a:t>
            </a:r>
            <a:endParaRPr lang="de-DE" sz="1400" dirty="0">
              <a:solidFill>
                <a:schemeClr val="bg1"/>
              </a:solidFill>
            </a:endParaRPr>
          </a:p>
        </p:txBody>
      </p:sp>
      <p:pic>
        <p:nvPicPr>
          <p:cNvPr id="4" name="Grafik 3"/>
          <p:cNvPicPr>
            <a:picLocks noChangeAspect="1"/>
          </p:cNvPicPr>
          <p:nvPr/>
        </p:nvPicPr>
        <p:blipFill rotWithShape="1">
          <a:blip r:embed="rId2">
            <a:extLst>
              <a:ext uri="{BEBA8EAE-BF5A-486C-A8C5-ECC9F3942E4B}">
                <a14:imgProps xmlns:a14="http://schemas.microsoft.com/office/drawing/2010/main">
                  <a14:imgLayer r:embed="rId3">
                    <a14:imgEffect>
                      <a14:backgroundRemoval t="21019" b="82130" l="70964" r="81927">
                        <a14:foregroundMark x1="80599" y1="31296" x2="80599" y2="31296"/>
                        <a14:foregroundMark x1="81641" y1="22963" x2="81641" y2="22963"/>
                        <a14:foregroundMark x1="81589" y1="21389" x2="81589" y2="21389"/>
                        <a14:foregroundMark x1="82005" y1="21111" x2="82005" y2="21111"/>
                        <a14:foregroundMark x1="77422" y1="80556" x2="77422" y2="80556"/>
                        <a14:foregroundMark x1="77188" y1="82130" x2="77188" y2="82130"/>
                        <a14:foregroundMark x1="70964" y1="53981" x2="70964" y2="53981"/>
                        <a14:foregroundMark x1="79557" y1="65741" x2="79557" y2="65741"/>
                        <a14:foregroundMark x1="77734" y1="39907" x2="77734" y2="39907"/>
                        <a14:foregroundMark x1="73464" y1="23426" x2="73464" y2="23426"/>
                      </a14:backgroundRemoval>
                    </a14:imgEffect>
                  </a14:imgLayer>
                </a14:imgProps>
              </a:ext>
            </a:extLst>
          </a:blip>
          <a:srcRect l="69884" t="17802" r="17319" b="15000"/>
          <a:stretch/>
        </p:blipFill>
        <p:spPr>
          <a:xfrm>
            <a:off x="2123728" y="1018686"/>
            <a:ext cx="3851920" cy="5688990"/>
          </a:xfrm>
          <a:prstGeom prst="rect">
            <a:avLst/>
          </a:prstGeom>
        </p:spPr>
      </p:pic>
    </p:spTree>
    <p:extLst>
      <p:ext uri="{BB962C8B-B14F-4D97-AF65-F5344CB8AC3E}">
        <p14:creationId xmlns:p14="http://schemas.microsoft.com/office/powerpoint/2010/main" val="28357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3600" b="1" dirty="0" err="1">
                <a:solidFill>
                  <a:srgbClr val="2D6E76"/>
                </a:solidFill>
              </a:rPr>
              <a:t>Advice</a:t>
            </a:r>
            <a:r>
              <a:rPr lang="de-DE" sz="3600" b="1" dirty="0">
                <a:solidFill>
                  <a:srgbClr val="2D6E76"/>
                </a:solidFill>
              </a:rPr>
              <a:t> </a:t>
            </a:r>
            <a:r>
              <a:rPr lang="de-DE" sz="3600" b="1" dirty="0" err="1">
                <a:solidFill>
                  <a:srgbClr val="2D6E76"/>
                </a:solidFill>
              </a:rPr>
              <a:t>from</a:t>
            </a:r>
            <a:r>
              <a:rPr lang="de-DE" sz="3600" b="1" dirty="0">
                <a:solidFill>
                  <a:srgbClr val="2D6E76"/>
                </a:solidFill>
              </a:rPr>
              <a:t> </a:t>
            </a:r>
            <a:r>
              <a:rPr lang="de-DE" sz="3600" b="1" dirty="0" err="1">
                <a:solidFill>
                  <a:srgbClr val="2D6E76"/>
                </a:solidFill>
              </a:rPr>
              <a:t>Around</a:t>
            </a:r>
            <a:r>
              <a:rPr lang="de-DE" sz="3600" b="1" dirty="0">
                <a:solidFill>
                  <a:srgbClr val="2D6E76"/>
                </a:solidFill>
              </a:rPr>
              <a:t> Europe</a:t>
            </a:r>
            <a:endParaRPr lang="de-DE" sz="3600" dirty="0">
              <a:solidFill>
                <a:schemeClr val="bg1"/>
              </a:solidFill>
            </a:endParaRPr>
          </a:p>
        </p:txBody>
      </p:sp>
      <p:pic>
        <p:nvPicPr>
          <p:cNvPr id="5" name="Grafik 4"/>
          <p:cNvPicPr>
            <a:picLocks noChangeAspect="1"/>
          </p:cNvPicPr>
          <p:nvPr/>
        </p:nvPicPr>
        <p:blipFill rotWithShape="1">
          <a:blip r:embed="rId2"/>
          <a:srcRect l="56009" t="30833" r="25091" b="46068"/>
          <a:stretch/>
        </p:blipFill>
        <p:spPr>
          <a:xfrm>
            <a:off x="899592" y="2276872"/>
            <a:ext cx="6912768" cy="2376264"/>
          </a:xfrm>
          <a:prstGeom prst="rect">
            <a:avLst/>
          </a:prstGeom>
        </p:spPr>
      </p:pic>
      <p:pic>
        <p:nvPicPr>
          <p:cNvPr id="6" name="Grafik 5"/>
          <p:cNvPicPr>
            <a:picLocks noChangeAspect="1"/>
          </p:cNvPicPr>
          <p:nvPr/>
        </p:nvPicPr>
        <p:blipFill rotWithShape="1">
          <a:blip r:embed="rId3"/>
          <a:srcRect l="70868" t="61599" r="4523" b="24401"/>
          <a:stretch/>
        </p:blipFill>
        <p:spPr>
          <a:xfrm>
            <a:off x="477888" y="2808291"/>
            <a:ext cx="8208912" cy="1313426"/>
          </a:xfrm>
          <a:prstGeom prst="rect">
            <a:avLst/>
          </a:prstGeom>
        </p:spPr>
      </p:pic>
      <p:pic>
        <p:nvPicPr>
          <p:cNvPr id="7" name="Grafik 6"/>
          <p:cNvPicPr>
            <a:picLocks noChangeAspect="1"/>
          </p:cNvPicPr>
          <p:nvPr/>
        </p:nvPicPr>
        <p:blipFill rotWithShape="1">
          <a:blip r:embed="rId4"/>
          <a:srcRect l="75270" t="26552" r="10751" b="32849"/>
          <a:stretch/>
        </p:blipFill>
        <p:spPr>
          <a:xfrm>
            <a:off x="1907704" y="1772816"/>
            <a:ext cx="5112568" cy="4176464"/>
          </a:xfrm>
          <a:prstGeom prst="rect">
            <a:avLst/>
          </a:prstGeom>
        </p:spPr>
      </p:pic>
    </p:spTree>
    <p:extLst>
      <p:ext uri="{BB962C8B-B14F-4D97-AF65-F5344CB8AC3E}">
        <p14:creationId xmlns:p14="http://schemas.microsoft.com/office/powerpoint/2010/main" val="61450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3600" b="1" dirty="0">
                <a:solidFill>
                  <a:srgbClr val="2D6E76"/>
                </a:solidFill>
              </a:rPr>
              <a:t>Output</a:t>
            </a:r>
            <a:endParaRPr lang="de-DE" sz="3600" b="1" dirty="0">
              <a:solidFill>
                <a:srgbClr val="2D6E76"/>
              </a:solidFill>
            </a:endParaRPr>
          </a:p>
        </p:txBody>
      </p:sp>
      <p:pic>
        <p:nvPicPr>
          <p:cNvPr id="3" name="Grafik 2"/>
          <p:cNvPicPr>
            <a:picLocks noChangeAspect="1"/>
          </p:cNvPicPr>
          <p:nvPr/>
        </p:nvPicPr>
        <p:blipFill rotWithShape="1">
          <a:blip r:embed="rId2"/>
          <a:srcRect l="16926" t="11389" r="66340" b="4500"/>
          <a:stretch/>
        </p:blipFill>
        <p:spPr>
          <a:xfrm>
            <a:off x="2591780" y="1016000"/>
            <a:ext cx="3960440" cy="5598593"/>
          </a:xfrm>
          <a:prstGeom prst="rect">
            <a:avLst/>
          </a:prstGeom>
        </p:spPr>
      </p:pic>
    </p:spTree>
    <p:extLst>
      <p:ext uri="{BB962C8B-B14F-4D97-AF65-F5344CB8AC3E}">
        <p14:creationId xmlns:p14="http://schemas.microsoft.com/office/powerpoint/2010/main" val="286413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
            <a:ext cx="9143999" cy="6857464"/>
          </a:xfrm>
          <a:prstGeom prst="rect">
            <a:avLst/>
          </a:prstGeom>
        </p:spPr>
      </p:pic>
      <p:sp>
        <p:nvSpPr>
          <p:cNvPr id="2" name="Titel 1"/>
          <p:cNvSpPr>
            <a:spLocks noGrp="1"/>
          </p:cNvSpPr>
          <p:nvPr>
            <p:ph type="ctrTitle"/>
          </p:nvPr>
        </p:nvSpPr>
        <p:spPr>
          <a:xfrm>
            <a:off x="755576" y="3140968"/>
            <a:ext cx="7128792" cy="1152128"/>
          </a:xfrm>
        </p:spPr>
        <p:txBody>
          <a:bodyPr>
            <a:normAutofit fontScale="90000"/>
          </a:bodyPr>
          <a:lstStyle/>
          <a:p>
            <a:r>
              <a:rPr lang="de-DE" sz="3600" b="1" dirty="0">
                <a:solidFill>
                  <a:srgbClr val="2D6E76"/>
                </a:solidFill>
              </a:rPr>
              <a:t>Intellectual Output 2</a:t>
            </a:r>
            <a:br>
              <a:rPr lang="de-DE" sz="3600" b="1" dirty="0">
                <a:solidFill>
                  <a:srgbClr val="2D6E76"/>
                </a:solidFill>
              </a:rPr>
            </a:br>
            <a:r>
              <a:rPr lang="de-DE" sz="3600" b="1" dirty="0">
                <a:solidFill>
                  <a:srgbClr val="2D6E76"/>
                </a:solidFill>
              </a:rPr>
              <a:t>University Support for Refugee Students</a:t>
            </a:r>
            <a:endParaRPr lang="de-DE" sz="3600" dirty="0">
              <a:solidFill>
                <a:srgbClr val="2D6E76"/>
              </a:solidFill>
            </a:endParaRPr>
          </a:p>
        </p:txBody>
      </p:sp>
    </p:spTree>
    <p:extLst>
      <p:ext uri="{BB962C8B-B14F-4D97-AF65-F5344CB8AC3E}">
        <p14:creationId xmlns:p14="http://schemas.microsoft.com/office/powerpoint/2010/main" val="101872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3600" b="1" dirty="0">
                <a:solidFill>
                  <a:srgbClr val="2D6E76"/>
                </a:solidFill>
              </a:rPr>
              <a:t>Description </a:t>
            </a:r>
            <a:endParaRPr lang="de-DE" sz="3600" dirty="0">
              <a:solidFill>
                <a:schemeClr val="bg1"/>
              </a:solidFill>
            </a:endParaRPr>
          </a:p>
        </p:txBody>
      </p:sp>
      <p:sp>
        <p:nvSpPr>
          <p:cNvPr id="6" name="Inhaltsplatzhalter 2"/>
          <p:cNvSpPr txBox="1">
            <a:spLocks/>
          </p:cNvSpPr>
          <p:nvPr/>
        </p:nvSpPr>
        <p:spPr>
          <a:xfrm>
            <a:off x="457200" y="155679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200000"/>
              </a:lnSpc>
              <a:buNone/>
            </a:pPr>
            <a:r>
              <a:rPr lang="en-US" sz="1800" i="1" dirty="0">
                <a:solidFill>
                  <a:srgbClr val="2D6E76"/>
                </a:solidFill>
              </a:rPr>
              <a:t>This output is concerned with refugee students that have </a:t>
            </a:r>
            <a:r>
              <a:rPr lang="en-US" sz="1800" i="1" u="sng" dirty="0">
                <a:solidFill>
                  <a:srgbClr val="2D6E76"/>
                </a:solidFill>
              </a:rPr>
              <a:t>successfully been admitted </a:t>
            </a:r>
            <a:r>
              <a:rPr lang="en-US" sz="1800" i="1" dirty="0">
                <a:solidFill>
                  <a:srgbClr val="2D6E76"/>
                </a:solidFill>
              </a:rPr>
              <a:t>to a university program. All new students have a learning curve when adjusting to higher education. It is understood, however, that </a:t>
            </a:r>
            <a:r>
              <a:rPr lang="en-US" sz="1800" i="1" u="sng" dirty="0">
                <a:solidFill>
                  <a:srgbClr val="2D6E76"/>
                </a:solidFill>
              </a:rPr>
              <a:t>this student group may have additional challenges </a:t>
            </a:r>
            <a:r>
              <a:rPr lang="en-US" sz="1800" i="1" dirty="0">
                <a:solidFill>
                  <a:srgbClr val="2D6E76"/>
                </a:solidFill>
              </a:rPr>
              <a:t>in navigating the European university structure be it because of language challenges, financial hurdles, cultural differences and the newness of the actual university structure. This output will look into </a:t>
            </a:r>
            <a:r>
              <a:rPr lang="en-US" sz="1800" i="1" u="sng" dirty="0">
                <a:solidFill>
                  <a:srgbClr val="2D6E76"/>
                </a:solidFill>
              </a:rPr>
              <a:t>the university structure and student support systems</a:t>
            </a:r>
            <a:r>
              <a:rPr lang="en-US" sz="1800" i="1" dirty="0">
                <a:solidFill>
                  <a:srgbClr val="2D6E76"/>
                </a:solidFill>
              </a:rPr>
              <a:t>, to be able to identify and improve upon the needs of this particular student population</a:t>
            </a:r>
            <a:r>
              <a:rPr lang="en-US" sz="1800" dirty="0">
                <a:solidFill>
                  <a:srgbClr val="2D6E76"/>
                </a:solidFill>
              </a:rPr>
              <a:t>. </a:t>
            </a: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p:txBody>
      </p:sp>
    </p:spTree>
    <p:extLst>
      <p:ext uri="{BB962C8B-B14F-4D97-AF65-F5344CB8AC3E}">
        <p14:creationId xmlns:p14="http://schemas.microsoft.com/office/powerpoint/2010/main" val="14232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3600" b="1" dirty="0" err="1">
                <a:solidFill>
                  <a:srgbClr val="2D6E76"/>
                </a:solidFill>
              </a:rPr>
              <a:t>Objectives</a:t>
            </a:r>
            <a:r>
              <a:rPr lang="de-DE" sz="3600" b="1" dirty="0">
                <a:solidFill>
                  <a:srgbClr val="2D6E76"/>
                </a:solidFill>
              </a:rPr>
              <a:t> </a:t>
            </a:r>
            <a:endParaRPr lang="de-DE" sz="3600" dirty="0">
              <a:solidFill>
                <a:schemeClr val="bg1"/>
              </a:solidFill>
            </a:endParaRPr>
          </a:p>
        </p:txBody>
      </p:sp>
      <p:sp>
        <p:nvSpPr>
          <p:cNvPr id="6" name="Inhaltsplatzhalter 2"/>
          <p:cNvSpPr txBox="1">
            <a:spLocks/>
          </p:cNvSpPr>
          <p:nvPr/>
        </p:nvSpPr>
        <p:spPr>
          <a:xfrm>
            <a:off x="457200" y="155679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800" dirty="0">
                <a:solidFill>
                  <a:srgbClr val="2D6E76"/>
                </a:solidFill>
              </a:rPr>
              <a:t>Participating higher education institutions are better prepared to provide continued support for refugee students through their academic journey. </a:t>
            </a:r>
          </a:p>
          <a:p>
            <a:pPr marL="0" lvl="0" indent="0">
              <a:buNone/>
            </a:pPr>
            <a:endParaRPr lang="de-DE" sz="1800" dirty="0">
              <a:solidFill>
                <a:srgbClr val="2D6E76"/>
              </a:solidFill>
            </a:endParaRPr>
          </a:p>
          <a:p>
            <a:pPr lvl="0"/>
            <a:r>
              <a:rPr lang="en-US" sz="1800" dirty="0">
                <a:solidFill>
                  <a:srgbClr val="2D6E76"/>
                </a:solidFill>
              </a:rPr>
              <a:t>To curb potential drop-out rates due to lack of institutional support. </a:t>
            </a:r>
          </a:p>
          <a:p>
            <a:pPr marL="0" lvl="0" indent="0">
              <a:buNone/>
            </a:pPr>
            <a:endParaRPr lang="de-DE" sz="1800" dirty="0">
              <a:solidFill>
                <a:srgbClr val="2D6E76"/>
              </a:solidFill>
            </a:endParaRPr>
          </a:p>
          <a:p>
            <a:pPr lvl="0"/>
            <a:r>
              <a:rPr lang="en-US" sz="1800" dirty="0">
                <a:solidFill>
                  <a:srgbClr val="2D6E76"/>
                </a:solidFill>
              </a:rPr>
              <a:t>To build bridges between communities by including European peers in the social integration efforts of refugee students.</a:t>
            </a:r>
          </a:p>
          <a:p>
            <a:pPr marL="0" lvl="0" indent="0">
              <a:buNone/>
            </a:pPr>
            <a:endParaRPr lang="de-DE" sz="1800" dirty="0">
              <a:solidFill>
                <a:srgbClr val="2D6E76"/>
              </a:solidFill>
            </a:endParaRPr>
          </a:p>
          <a:p>
            <a:pPr lvl="0"/>
            <a:r>
              <a:rPr lang="en-US" sz="1800" dirty="0">
                <a:solidFill>
                  <a:srgbClr val="2D6E76"/>
                </a:solidFill>
              </a:rPr>
              <a:t>To provide a visible and simple network that refugee students can turn to when in need of support.</a:t>
            </a:r>
            <a:endParaRPr lang="de-DE" sz="1800" dirty="0">
              <a:solidFill>
                <a:srgbClr val="2D6E76"/>
              </a:solidFill>
            </a:endParaRPr>
          </a:p>
          <a:p>
            <a:pPr marL="0" indent="0" algn="ctr">
              <a:lnSpc>
                <a:spcPct val="200000"/>
              </a:lnSpc>
              <a:buNone/>
            </a:pPr>
            <a:r>
              <a:rPr lang="en-US" sz="1800" dirty="0">
                <a:solidFill>
                  <a:srgbClr val="2D6E76"/>
                </a:solidFill>
              </a:rPr>
              <a:t>. </a:t>
            </a: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p:txBody>
      </p:sp>
    </p:spTree>
    <p:extLst>
      <p:ext uri="{BB962C8B-B14F-4D97-AF65-F5344CB8AC3E}">
        <p14:creationId xmlns:p14="http://schemas.microsoft.com/office/powerpoint/2010/main" val="377138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3600" b="1" dirty="0" err="1">
                <a:solidFill>
                  <a:srgbClr val="2D6E76"/>
                </a:solidFill>
              </a:rPr>
              <a:t>Objectives</a:t>
            </a:r>
            <a:r>
              <a:rPr lang="de-DE" sz="3600" b="1" dirty="0">
                <a:solidFill>
                  <a:srgbClr val="2D6E76"/>
                </a:solidFill>
              </a:rPr>
              <a:t> </a:t>
            </a:r>
            <a:endParaRPr lang="de-DE" sz="3600" dirty="0">
              <a:solidFill>
                <a:schemeClr val="bg1"/>
              </a:solidFill>
            </a:endParaRPr>
          </a:p>
        </p:txBody>
      </p:sp>
      <p:sp>
        <p:nvSpPr>
          <p:cNvPr id="6" name="Inhaltsplatzhalter 2"/>
          <p:cNvSpPr txBox="1">
            <a:spLocks/>
          </p:cNvSpPr>
          <p:nvPr/>
        </p:nvSpPr>
        <p:spPr>
          <a:xfrm>
            <a:off x="457200" y="155679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800" dirty="0">
                <a:solidFill>
                  <a:srgbClr val="2D6E76"/>
                </a:solidFill>
              </a:rPr>
              <a:t>Participating higher education institutions are better prepared to provide a humane and realistic path for integration in higher education.</a:t>
            </a:r>
          </a:p>
          <a:p>
            <a:pPr lvl="0"/>
            <a:endParaRPr lang="de-DE" sz="1800" dirty="0">
              <a:solidFill>
                <a:srgbClr val="2D6E76"/>
              </a:solidFill>
            </a:endParaRPr>
          </a:p>
          <a:p>
            <a:pPr lvl="0"/>
            <a:r>
              <a:rPr lang="en-US" sz="1800" dirty="0">
                <a:solidFill>
                  <a:srgbClr val="2D6E76"/>
                </a:solidFill>
              </a:rPr>
              <a:t>To support university administrations at a European level by discussing and addressing commonly faced issues.  </a:t>
            </a:r>
          </a:p>
          <a:p>
            <a:pPr lvl="0"/>
            <a:endParaRPr lang="de-DE" sz="1800" dirty="0">
              <a:solidFill>
                <a:srgbClr val="2D6E76"/>
              </a:solidFill>
            </a:endParaRPr>
          </a:p>
          <a:p>
            <a:pPr lvl="0"/>
            <a:r>
              <a:rPr lang="en-US" sz="1800" dirty="0">
                <a:solidFill>
                  <a:srgbClr val="2D6E76"/>
                </a:solidFill>
              </a:rPr>
              <a:t>To level the playing field and chances of successfully integrating into higher education, regardless of the country of residence. </a:t>
            </a:r>
            <a:endParaRPr lang="de-DE" sz="1800" dirty="0">
              <a:solidFill>
                <a:srgbClr val="2D6E76"/>
              </a:solidFill>
            </a:endParaRPr>
          </a:p>
          <a:p>
            <a:pPr marL="0" indent="0" algn="ctr">
              <a:lnSpc>
                <a:spcPct val="200000"/>
              </a:lnSpc>
              <a:buNone/>
            </a:pPr>
            <a:r>
              <a:rPr lang="en-US" sz="1800" dirty="0">
                <a:solidFill>
                  <a:srgbClr val="2D6E76"/>
                </a:solidFill>
              </a:rPr>
              <a:t>. </a:t>
            </a: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p:txBody>
      </p:sp>
    </p:spTree>
    <p:extLst>
      <p:ext uri="{BB962C8B-B14F-4D97-AF65-F5344CB8AC3E}">
        <p14:creationId xmlns:p14="http://schemas.microsoft.com/office/powerpoint/2010/main" val="39593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755576" y="2564904"/>
            <a:ext cx="6768752" cy="1261884"/>
          </a:xfrm>
          <a:prstGeom prst="rect">
            <a:avLst/>
          </a:prstGeom>
        </p:spPr>
        <p:txBody>
          <a:bodyPr wrap="square">
            <a:spAutoFit/>
          </a:bodyPr>
          <a:lstStyle/>
          <a:p>
            <a:endParaRPr lang="en-US" sz="3200" i="1" dirty="0">
              <a:solidFill>
                <a:srgbClr val="2D6E76"/>
              </a:solidFill>
            </a:endParaRPr>
          </a:p>
          <a:p>
            <a:pPr algn="ctr"/>
            <a:r>
              <a:rPr lang="en-US" sz="4400" i="1" dirty="0">
                <a:solidFill>
                  <a:srgbClr val="2D6E76"/>
                </a:solidFill>
              </a:rPr>
              <a:t>Thank you!</a:t>
            </a:r>
          </a:p>
        </p:txBody>
      </p:sp>
      <p:sp>
        <p:nvSpPr>
          <p:cNvPr id="4" name="Title 3">
            <a:extLst>
              <a:ext uri="{FF2B5EF4-FFF2-40B4-BE49-F238E27FC236}">
                <a16:creationId xmlns:a16="http://schemas.microsoft.com/office/drawing/2014/main" id="{3F9E7328-C91C-4080-BE48-F03F1A14CFD9}"/>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404943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3600" b="1" dirty="0">
                <a:solidFill>
                  <a:srgbClr val="2D6E76"/>
                </a:solidFill>
              </a:rPr>
              <a:t>General Background</a:t>
            </a:r>
            <a:endParaRPr lang="de-DE" sz="3600" dirty="0">
              <a:solidFill>
                <a:schemeClr val="bg1"/>
              </a:solidFill>
            </a:endParaRPr>
          </a:p>
        </p:txBody>
      </p:sp>
      <p:sp>
        <p:nvSpPr>
          <p:cNvPr id="3" name="Inhaltsplatzhalter 2"/>
          <p:cNvSpPr>
            <a:spLocks noGrp="1"/>
          </p:cNvSpPr>
          <p:nvPr>
            <p:ph idx="1"/>
          </p:nvPr>
        </p:nvSpPr>
        <p:spPr/>
        <p:txBody>
          <a:bodyPr>
            <a:normAutofit/>
          </a:bodyPr>
          <a:lstStyle/>
          <a:p>
            <a:pPr marL="0" indent="0">
              <a:buNone/>
            </a:pPr>
            <a:r>
              <a:rPr lang="en-US" sz="1800" b="1" dirty="0">
                <a:solidFill>
                  <a:srgbClr val="2D6E76"/>
                </a:solidFill>
              </a:rPr>
              <a:t>Primary education </a:t>
            </a:r>
          </a:p>
          <a:p>
            <a:pPr marL="0" indent="0">
              <a:buNone/>
            </a:pPr>
            <a:r>
              <a:rPr lang="en-US" sz="1800" dirty="0">
                <a:solidFill>
                  <a:srgbClr val="2D6E76"/>
                </a:solidFill>
              </a:rPr>
              <a:t>only </a:t>
            </a:r>
            <a:r>
              <a:rPr lang="en-US" sz="1800" b="1" dirty="0">
                <a:solidFill>
                  <a:srgbClr val="2D6E76"/>
                </a:solidFill>
              </a:rPr>
              <a:t>50 per cent </a:t>
            </a:r>
            <a:r>
              <a:rPr lang="en-US" sz="1800" dirty="0">
                <a:solidFill>
                  <a:srgbClr val="2D6E76"/>
                </a:solidFill>
              </a:rPr>
              <a:t>of refugee children have access to primary education, in contrast to a global average of 90 per cent</a:t>
            </a:r>
          </a:p>
          <a:p>
            <a:pPr marL="0" indent="0">
              <a:buNone/>
            </a:pPr>
            <a:endParaRPr lang="de-DE" sz="1800" dirty="0">
              <a:solidFill>
                <a:srgbClr val="2D6E76"/>
              </a:solidFill>
            </a:endParaRPr>
          </a:p>
          <a:p>
            <a:pPr marL="0" indent="0">
              <a:buNone/>
            </a:pPr>
            <a:r>
              <a:rPr lang="en-US" sz="1800" b="1" dirty="0">
                <a:solidFill>
                  <a:srgbClr val="2D6E76"/>
                </a:solidFill>
              </a:rPr>
              <a:t>Secondary education </a:t>
            </a:r>
          </a:p>
          <a:p>
            <a:pPr marL="0" lvl="0" indent="0">
              <a:buNone/>
            </a:pPr>
            <a:r>
              <a:rPr lang="en-US" sz="1800" dirty="0">
                <a:solidFill>
                  <a:srgbClr val="2D6E76"/>
                </a:solidFill>
              </a:rPr>
              <a:t>the gap becomes wider: just </a:t>
            </a:r>
            <a:r>
              <a:rPr lang="en-US" sz="1800" b="1" dirty="0">
                <a:solidFill>
                  <a:srgbClr val="2D6E76"/>
                </a:solidFill>
              </a:rPr>
              <a:t>22 per cent </a:t>
            </a:r>
            <a:r>
              <a:rPr lang="en-US" sz="1800" dirty="0">
                <a:solidFill>
                  <a:srgbClr val="2D6E76"/>
                </a:solidFill>
              </a:rPr>
              <a:t>of refugee adolescents attend secondary school compared to a global average of 84 per cent</a:t>
            </a:r>
            <a:endParaRPr lang="de-DE" sz="1800" dirty="0">
              <a:solidFill>
                <a:srgbClr val="2D6E76"/>
              </a:solidFill>
            </a:endParaRPr>
          </a:p>
          <a:p>
            <a:pPr marL="0" lvl="0" indent="0">
              <a:buNone/>
            </a:pPr>
            <a:endParaRPr lang="en-US" sz="1800" dirty="0">
              <a:solidFill>
                <a:srgbClr val="2D6E76"/>
              </a:solidFill>
            </a:endParaRPr>
          </a:p>
          <a:p>
            <a:pPr marL="0" lvl="0" indent="0">
              <a:buNone/>
            </a:pPr>
            <a:r>
              <a:rPr lang="en-US" sz="1800" b="1" dirty="0">
                <a:solidFill>
                  <a:srgbClr val="2D6E76"/>
                </a:solidFill>
              </a:rPr>
              <a:t>Tertiary education</a:t>
            </a:r>
          </a:p>
          <a:p>
            <a:pPr marL="0" lvl="0" indent="0">
              <a:buNone/>
            </a:pPr>
            <a:r>
              <a:rPr lang="en-US" sz="1800" dirty="0">
                <a:solidFill>
                  <a:srgbClr val="2D6E76"/>
                </a:solidFill>
              </a:rPr>
              <a:t>At the higher education level, we observe that </a:t>
            </a:r>
            <a:r>
              <a:rPr lang="en-US" sz="1800" b="1" dirty="0">
                <a:solidFill>
                  <a:srgbClr val="2D6E76"/>
                </a:solidFill>
              </a:rPr>
              <a:t>one per cent</a:t>
            </a:r>
            <a:r>
              <a:rPr lang="en-US" sz="1800" dirty="0">
                <a:solidFill>
                  <a:srgbClr val="2D6E76"/>
                </a:solidFill>
              </a:rPr>
              <a:t> of refugees attend university when 34 per cent of youth around the world do so.</a:t>
            </a:r>
            <a:endParaRPr lang="de-DE" sz="1800" dirty="0">
              <a:solidFill>
                <a:srgbClr val="2D6E76"/>
              </a:solidFill>
            </a:endParaRPr>
          </a:p>
          <a:p>
            <a:pPr marL="0" indent="0">
              <a:buNone/>
            </a:pPr>
            <a:endParaRPr lang="en-US" sz="2000" b="1" i="1" dirty="0"/>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8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a:p>
            <a:pPr marL="0" indent="0">
              <a:buNone/>
            </a:pPr>
            <a:endParaRPr lang="de-DE" sz="1200" dirty="0">
              <a:solidFill>
                <a:srgbClr val="2D6E76"/>
              </a:solidFill>
            </a:endParaRPr>
          </a:p>
        </p:txBody>
      </p:sp>
    </p:spTree>
    <p:extLst>
      <p:ext uri="{BB962C8B-B14F-4D97-AF65-F5344CB8AC3E}">
        <p14:creationId xmlns:p14="http://schemas.microsoft.com/office/powerpoint/2010/main" val="428558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3600" b="1" dirty="0">
                <a:solidFill>
                  <a:srgbClr val="2D6E76"/>
                </a:solidFill>
              </a:rPr>
              <a:t>General Background</a:t>
            </a:r>
            <a:endParaRPr lang="de-DE" sz="3600" dirty="0">
              <a:solidFill>
                <a:schemeClr val="bg1"/>
              </a:solidFill>
            </a:endParaRPr>
          </a:p>
        </p:txBody>
      </p:sp>
      <p:graphicFrame>
        <p:nvGraphicFramePr>
          <p:cNvPr id="7" name="Diagramm 6"/>
          <p:cNvGraphicFramePr/>
          <p:nvPr>
            <p:extLst>
              <p:ext uri="{D42A27DB-BD31-4B8C-83A1-F6EECF244321}">
                <p14:modId xmlns:p14="http://schemas.microsoft.com/office/powerpoint/2010/main" val="2225579883"/>
              </p:ext>
            </p:extLst>
          </p:nvPr>
        </p:nvGraphicFramePr>
        <p:xfrm>
          <a:off x="1691680" y="2067313"/>
          <a:ext cx="5784302"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9" name="Diagramm 38"/>
          <p:cNvGraphicFramePr/>
          <p:nvPr>
            <p:extLst>
              <p:ext uri="{D42A27DB-BD31-4B8C-83A1-F6EECF244321}">
                <p14:modId xmlns:p14="http://schemas.microsoft.com/office/powerpoint/2010/main" val="3307582206"/>
              </p:ext>
            </p:extLst>
          </p:nvPr>
        </p:nvGraphicFramePr>
        <p:xfrm>
          <a:off x="1596008" y="3269208"/>
          <a:ext cx="5784304" cy="3040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6" name="Gruppieren 55"/>
          <p:cNvGrpSpPr/>
          <p:nvPr/>
        </p:nvGrpSpPr>
        <p:grpSpPr>
          <a:xfrm>
            <a:off x="1691680" y="2042543"/>
            <a:ext cx="5784304" cy="3060946"/>
            <a:chOff x="1679848" y="2024238"/>
            <a:chExt cx="5784304" cy="3060946"/>
          </a:xfrm>
        </p:grpSpPr>
        <p:sp>
          <p:nvSpPr>
            <p:cNvPr id="54" name="Rechteck 53"/>
            <p:cNvSpPr/>
            <p:nvPr/>
          </p:nvSpPr>
          <p:spPr>
            <a:xfrm>
              <a:off x="1679848" y="2024238"/>
              <a:ext cx="5784304" cy="912033"/>
            </a:xfrm>
            <a:prstGeom prst="rect">
              <a:avLst/>
            </a:prstGeom>
            <a:no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sp>
        <p:grpSp>
          <p:nvGrpSpPr>
            <p:cNvPr id="41" name="Gruppieren 40"/>
            <p:cNvGrpSpPr/>
            <p:nvPr/>
          </p:nvGrpSpPr>
          <p:grpSpPr>
            <a:xfrm>
              <a:off x="1679848" y="2957106"/>
              <a:ext cx="1446076" cy="1915270"/>
              <a:chOff x="0" y="912033"/>
              <a:chExt cx="1446076" cy="1915270"/>
            </a:xfrm>
          </p:grpSpPr>
          <p:sp>
            <p:nvSpPr>
              <p:cNvPr id="52" name="Rechteck 51"/>
              <p:cNvSpPr/>
              <p:nvPr/>
            </p:nvSpPr>
            <p:spPr>
              <a:xfrm>
                <a:off x="0" y="912033"/>
                <a:ext cx="1446076" cy="1915270"/>
              </a:xfrm>
              <a:prstGeom prst="rect">
                <a:avLst/>
              </a:prstGeom>
              <a:solidFill>
                <a:srgbClr val="27B3B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Textfeld 52"/>
              <p:cNvSpPr txBox="1"/>
              <p:nvPr/>
            </p:nvSpPr>
            <p:spPr>
              <a:xfrm>
                <a:off x="0" y="912033"/>
                <a:ext cx="1446076" cy="1915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a:t>Food</a:t>
                </a:r>
              </a:p>
            </p:txBody>
          </p:sp>
        </p:grpSp>
        <p:grpSp>
          <p:nvGrpSpPr>
            <p:cNvPr id="42" name="Gruppieren 41"/>
            <p:cNvGrpSpPr/>
            <p:nvPr/>
          </p:nvGrpSpPr>
          <p:grpSpPr>
            <a:xfrm>
              <a:off x="3125924" y="2957106"/>
              <a:ext cx="1446076" cy="1915270"/>
              <a:chOff x="1446076" y="912033"/>
              <a:chExt cx="1446076" cy="1915270"/>
            </a:xfrm>
          </p:grpSpPr>
          <p:sp>
            <p:nvSpPr>
              <p:cNvPr id="50" name="Rechteck 49"/>
              <p:cNvSpPr/>
              <p:nvPr/>
            </p:nvSpPr>
            <p:spPr>
              <a:xfrm>
                <a:off x="1446076" y="912033"/>
                <a:ext cx="1446076" cy="1915270"/>
              </a:xfrm>
              <a:prstGeom prst="rect">
                <a:avLst/>
              </a:prstGeom>
              <a:solidFill>
                <a:srgbClr val="3786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Textfeld 50"/>
              <p:cNvSpPr txBox="1"/>
              <p:nvPr/>
            </p:nvSpPr>
            <p:spPr>
              <a:xfrm>
                <a:off x="1446076" y="912033"/>
                <a:ext cx="1446076" cy="1915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err="1"/>
                  <a:t>Shelter</a:t>
                </a:r>
                <a:endParaRPr lang="de-DE" sz="2400" kern="1200" dirty="0"/>
              </a:p>
            </p:txBody>
          </p:sp>
        </p:grpSp>
        <p:grpSp>
          <p:nvGrpSpPr>
            <p:cNvPr id="43" name="Gruppieren 42"/>
            <p:cNvGrpSpPr/>
            <p:nvPr/>
          </p:nvGrpSpPr>
          <p:grpSpPr>
            <a:xfrm>
              <a:off x="4572000" y="2957106"/>
              <a:ext cx="1446076" cy="1915270"/>
              <a:chOff x="2892152" y="912033"/>
              <a:chExt cx="1446076" cy="1915270"/>
            </a:xfrm>
          </p:grpSpPr>
          <p:sp>
            <p:nvSpPr>
              <p:cNvPr id="48" name="Rechteck 47"/>
              <p:cNvSpPr/>
              <p:nvPr/>
            </p:nvSpPr>
            <p:spPr>
              <a:xfrm>
                <a:off x="2892152" y="912033"/>
                <a:ext cx="1446076" cy="1915270"/>
              </a:xfrm>
              <a:prstGeom prst="rect">
                <a:avLst/>
              </a:prstGeom>
              <a:solidFill>
                <a:srgbClr val="27B3B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Textfeld 48"/>
              <p:cNvSpPr txBox="1"/>
              <p:nvPr/>
            </p:nvSpPr>
            <p:spPr>
              <a:xfrm>
                <a:off x="2892152" y="912033"/>
                <a:ext cx="1446076" cy="1915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err="1"/>
                  <a:t>Health</a:t>
                </a:r>
                <a:endParaRPr lang="de-DE" sz="2400" kern="1200" dirty="0"/>
              </a:p>
            </p:txBody>
          </p:sp>
        </p:grpSp>
        <p:grpSp>
          <p:nvGrpSpPr>
            <p:cNvPr id="44" name="Gruppieren 43"/>
            <p:cNvGrpSpPr/>
            <p:nvPr/>
          </p:nvGrpSpPr>
          <p:grpSpPr>
            <a:xfrm>
              <a:off x="6018075" y="2957106"/>
              <a:ext cx="1446076" cy="1915270"/>
              <a:chOff x="4338227" y="912033"/>
              <a:chExt cx="1446076" cy="1915270"/>
            </a:xfrm>
          </p:grpSpPr>
          <p:sp>
            <p:nvSpPr>
              <p:cNvPr id="46" name="Rechteck 45"/>
              <p:cNvSpPr/>
              <p:nvPr/>
            </p:nvSpPr>
            <p:spPr>
              <a:xfrm>
                <a:off x="4338227" y="912033"/>
                <a:ext cx="1446076" cy="1915270"/>
              </a:xfrm>
              <a:prstGeom prst="rect">
                <a:avLst/>
              </a:prstGeom>
              <a:solidFill>
                <a:srgbClr val="3786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Textfeld 46"/>
              <p:cNvSpPr txBox="1"/>
              <p:nvPr/>
            </p:nvSpPr>
            <p:spPr>
              <a:xfrm>
                <a:off x="4338227" y="912033"/>
                <a:ext cx="1446076" cy="1915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a:t>Education</a:t>
                </a:r>
              </a:p>
            </p:txBody>
          </p:sp>
        </p:grpSp>
        <p:sp>
          <p:nvSpPr>
            <p:cNvPr id="45" name="Rechteck 44"/>
            <p:cNvSpPr/>
            <p:nvPr/>
          </p:nvSpPr>
          <p:spPr>
            <a:xfrm>
              <a:off x="1679848" y="4872377"/>
              <a:ext cx="5784304" cy="212807"/>
            </a:xfrm>
            <a:prstGeom prst="rect">
              <a:avLst/>
            </a:prstGeom>
            <a:solidFill>
              <a:srgbClr val="2D6E76"/>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43126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3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pPr algn="l"/>
            <a:r>
              <a:rPr lang="de-DE" sz="3600" b="1" dirty="0">
                <a:solidFill>
                  <a:srgbClr val="2D6E76"/>
                </a:solidFill>
              </a:rPr>
              <a:t>Study </a:t>
            </a:r>
            <a:r>
              <a:rPr lang="de-DE" sz="3600" b="1" dirty="0" err="1">
                <a:solidFill>
                  <a:srgbClr val="2D6E76"/>
                </a:solidFill>
              </a:rPr>
              <a:t>Objective</a:t>
            </a:r>
            <a:r>
              <a:rPr lang="de-DE" sz="3600" b="1" dirty="0">
                <a:solidFill>
                  <a:srgbClr val="2D6E76"/>
                </a:solidFill>
              </a:rPr>
              <a:t> &amp; </a:t>
            </a:r>
            <a:r>
              <a:rPr lang="de-DE" sz="3600" b="1" dirty="0" err="1">
                <a:solidFill>
                  <a:srgbClr val="2D6E76"/>
                </a:solidFill>
              </a:rPr>
              <a:t>Method</a:t>
            </a:r>
            <a:endParaRPr lang="de-DE" sz="3600" dirty="0">
              <a:solidFill>
                <a:schemeClr val="bg1"/>
              </a:solidFill>
            </a:endParaRPr>
          </a:p>
        </p:txBody>
      </p:sp>
      <p:graphicFrame>
        <p:nvGraphicFramePr>
          <p:cNvPr id="3" name="Diagramm 2"/>
          <p:cNvGraphicFramePr/>
          <p:nvPr>
            <p:extLst>
              <p:ext uri="{D42A27DB-BD31-4B8C-83A1-F6EECF244321}">
                <p14:modId xmlns:p14="http://schemas.microsoft.com/office/powerpoint/2010/main" val="415476242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19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3600" b="1" dirty="0">
                <a:solidFill>
                  <a:srgbClr val="2D6E76"/>
                </a:solidFill>
              </a:rPr>
              <a:t>Activity: Desk Study</a:t>
            </a:r>
            <a:endParaRPr lang="de-DE" sz="3600" b="1" dirty="0">
              <a:solidFill>
                <a:srgbClr val="2D6E76"/>
              </a:solidFill>
            </a:endParaRPr>
          </a:p>
        </p:txBody>
      </p:sp>
      <p:sp>
        <p:nvSpPr>
          <p:cNvPr id="6" name="Inhaltsplatzhalter 2"/>
          <p:cNvSpPr txBox="1">
            <a:spLocks/>
          </p:cNvSpPr>
          <p:nvPr/>
        </p:nvSpPr>
        <p:spPr>
          <a:xfrm>
            <a:off x="4211960" y="1556792"/>
            <a:ext cx="447484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800" dirty="0">
                <a:solidFill>
                  <a:srgbClr val="2D6E76"/>
                </a:solidFill>
              </a:rPr>
              <a:t>A desk-study was developed were over 120 universities were researched based on their refugee related activities. The output of the desk study was a 46-page report detailing the refugee-initiatives of 39 European institutions. This desk study served as the groundwork for IO1.</a:t>
            </a: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p:txBody>
      </p:sp>
      <p:pic>
        <p:nvPicPr>
          <p:cNvPr id="4" name="Grafik 3"/>
          <p:cNvPicPr/>
          <p:nvPr/>
        </p:nvPicPr>
        <p:blipFill rotWithShape="1">
          <a:blip r:embed="rId2" cstate="print">
            <a:extLst>
              <a:ext uri="{28A0092B-C50C-407E-A947-70E740481C1C}">
                <a14:useLocalDpi xmlns:a14="http://schemas.microsoft.com/office/drawing/2010/main" val="0"/>
              </a:ext>
            </a:extLst>
          </a:blip>
          <a:srcRect l="17361" t="13519" r="67758" b="11246"/>
          <a:stretch/>
        </p:blipFill>
        <p:spPr bwMode="auto">
          <a:xfrm>
            <a:off x="683568" y="1417638"/>
            <a:ext cx="3168352" cy="41716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670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3600" b="1" dirty="0">
                <a:solidFill>
                  <a:srgbClr val="2D6E76"/>
                </a:solidFill>
              </a:rPr>
              <a:t>Activity: Round Table Discussion</a:t>
            </a:r>
            <a:endParaRPr lang="de-DE" sz="3600" b="1" dirty="0">
              <a:solidFill>
                <a:srgbClr val="2D6E76"/>
              </a:solidFill>
            </a:endParaRPr>
          </a:p>
        </p:txBody>
      </p:sp>
      <p:sp>
        <p:nvSpPr>
          <p:cNvPr id="6" name="Inhaltsplatzhalter 2"/>
          <p:cNvSpPr txBox="1">
            <a:spLocks/>
          </p:cNvSpPr>
          <p:nvPr/>
        </p:nvSpPr>
        <p:spPr>
          <a:xfrm>
            <a:off x="791580" y="3933056"/>
            <a:ext cx="756084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800" dirty="0">
                <a:solidFill>
                  <a:srgbClr val="2D6E76"/>
                </a:solidFill>
              </a:rPr>
              <a:t>A round table discussion took place via-Skype, participating institutions were the University of Bergen, the VU Amsterdam, the University of Cologne, the Aristotle University of Thessaloniki and Piraeus University. The round table discussion was filmed and </a:t>
            </a:r>
            <a:r>
              <a:rPr lang="en-US" sz="1800" b="1" dirty="0">
                <a:solidFill>
                  <a:srgbClr val="2D6E76"/>
                </a:solidFill>
              </a:rPr>
              <a:t>challenges</a:t>
            </a:r>
            <a:r>
              <a:rPr lang="en-US" sz="1800" dirty="0">
                <a:solidFill>
                  <a:srgbClr val="2D6E76"/>
                </a:solidFill>
              </a:rPr>
              <a:t> surrounding, </a:t>
            </a:r>
            <a:r>
              <a:rPr lang="en-US" sz="1800" u="sng" dirty="0">
                <a:solidFill>
                  <a:srgbClr val="2D6E76"/>
                </a:solidFill>
              </a:rPr>
              <a:t>application procedures</a:t>
            </a:r>
            <a:r>
              <a:rPr lang="en-US" sz="1800" dirty="0">
                <a:solidFill>
                  <a:srgbClr val="2D6E76"/>
                </a:solidFill>
              </a:rPr>
              <a:t>, </a:t>
            </a:r>
            <a:r>
              <a:rPr lang="en-US" sz="1800" u="sng" dirty="0">
                <a:solidFill>
                  <a:srgbClr val="2D6E76"/>
                </a:solidFill>
              </a:rPr>
              <a:t>language courses</a:t>
            </a:r>
            <a:r>
              <a:rPr lang="en-US" sz="1800" dirty="0">
                <a:solidFill>
                  <a:srgbClr val="2D6E76"/>
                </a:solidFill>
              </a:rPr>
              <a:t>, and </a:t>
            </a:r>
            <a:r>
              <a:rPr lang="en-US" sz="1800" u="sng" dirty="0">
                <a:solidFill>
                  <a:srgbClr val="2D6E76"/>
                </a:solidFill>
              </a:rPr>
              <a:t>preparatory programs </a:t>
            </a:r>
            <a:r>
              <a:rPr lang="en-US" sz="1800" dirty="0">
                <a:solidFill>
                  <a:srgbClr val="2D6E76"/>
                </a:solidFill>
              </a:rPr>
              <a:t>were discussed. </a:t>
            </a: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p:txBody>
      </p:sp>
      <p:pic>
        <p:nvPicPr>
          <p:cNvPr id="5" name="Grafik 4"/>
          <p:cNvPicPr/>
          <p:nvPr/>
        </p:nvPicPr>
        <p:blipFill rotWithShape="1">
          <a:blip r:embed="rId2"/>
          <a:srcRect l="2150" t="2939" r="51389" b="4193"/>
          <a:stretch/>
        </p:blipFill>
        <p:spPr bwMode="auto">
          <a:xfrm>
            <a:off x="2195736" y="1417638"/>
            <a:ext cx="4400550" cy="2473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08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US" sz="3600" b="1" dirty="0">
                <a:solidFill>
                  <a:srgbClr val="2D6E76"/>
                </a:solidFill>
              </a:rPr>
              <a:t>Activity: Online Survey for Universities</a:t>
            </a:r>
            <a:endParaRPr lang="de-DE" sz="3600" b="1" dirty="0">
              <a:solidFill>
                <a:srgbClr val="2D6E76"/>
              </a:solidFill>
            </a:endParaRPr>
          </a:p>
        </p:txBody>
      </p:sp>
      <p:sp>
        <p:nvSpPr>
          <p:cNvPr id="7" name="Inhaltsplatzhalter 2"/>
          <p:cNvSpPr txBox="1">
            <a:spLocks/>
          </p:cNvSpPr>
          <p:nvPr/>
        </p:nvSpPr>
        <p:spPr>
          <a:xfrm>
            <a:off x="4211960" y="1556792"/>
            <a:ext cx="447484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800" dirty="0">
                <a:solidFill>
                  <a:srgbClr val="2D6E76"/>
                </a:solidFill>
              </a:rPr>
              <a:t>An online survey for universities was designed, where they were asked to provide information on contact they have had with refugee students, and any initiatives they may have, universities spoke about challenges and best practices in areas like </a:t>
            </a:r>
            <a:r>
              <a:rPr lang="en-US" sz="1800" u="sng" dirty="0">
                <a:solidFill>
                  <a:srgbClr val="2D6E76"/>
                </a:solidFill>
              </a:rPr>
              <a:t>admissions procedures</a:t>
            </a:r>
            <a:r>
              <a:rPr lang="en-US" sz="1800" dirty="0">
                <a:solidFill>
                  <a:srgbClr val="2D6E76"/>
                </a:solidFill>
              </a:rPr>
              <a:t>, </a:t>
            </a:r>
            <a:r>
              <a:rPr lang="en-US" sz="1800" u="sng" dirty="0">
                <a:solidFill>
                  <a:srgbClr val="2D6E76"/>
                </a:solidFill>
              </a:rPr>
              <a:t>language courses</a:t>
            </a:r>
            <a:r>
              <a:rPr lang="en-US" sz="1800" dirty="0">
                <a:solidFill>
                  <a:srgbClr val="2D6E76"/>
                </a:solidFill>
              </a:rPr>
              <a:t>, and </a:t>
            </a:r>
            <a:r>
              <a:rPr lang="en-US" sz="1800" u="sng" dirty="0">
                <a:solidFill>
                  <a:srgbClr val="2D6E76"/>
                </a:solidFill>
              </a:rPr>
              <a:t>financial aid </a:t>
            </a:r>
            <a:r>
              <a:rPr lang="en-US" sz="1800" dirty="0">
                <a:solidFill>
                  <a:srgbClr val="2D6E76"/>
                </a:solidFill>
              </a:rPr>
              <a:t>and alternatives to traditional enrollment.</a:t>
            </a:r>
            <a:endParaRPr lang="de-DE" sz="1800" dirty="0">
              <a:solidFill>
                <a:srgbClr val="2D6E76"/>
              </a:solidFill>
            </a:endParaRPr>
          </a:p>
          <a:p>
            <a:pPr marL="0" indent="0" algn="ctr">
              <a:lnSpc>
                <a:spcPct val="150000"/>
              </a:lnSpc>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8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a:p>
            <a:pPr marL="0" indent="0">
              <a:buFont typeface="Arial" panose="020B0604020202020204" pitchFamily="34" charset="0"/>
              <a:buNone/>
            </a:pPr>
            <a:endParaRPr lang="de-DE" sz="1200" dirty="0">
              <a:solidFill>
                <a:srgbClr val="2D6E76"/>
              </a:solidFill>
            </a:endParaRPr>
          </a:p>
        </p:txBody>
      </p:sp>
      <p:pic>
        <p:nvPicPr>
          <p:cNvPr id="3" name="Grafik 2"/>
          <p:cNvPicPr>
            <a:picLocks noChangeAspect="1"/>
          </p:cNvPicPr>
          <p:nvPr/>
        </p:nvPicPr>
        <p:blipFill rotWithShape="1">
          <a:blip r:embed="rId2"/>
          <a:srcRect l="64569" t="10101" r="14563" b="301"/>
          <a:stretch/>
        </p:blipFill>
        <p:spPr>
          <a:xfrm>
            <a:off x="430274" y="1556792"/>
            <a:ext cx="3709677" cy="4479610"/>
          </a:xfrm>
          <a:prstGeom prst="rect">
            <a:avLst/>
          </a:prstGeom>
        </p:spPr>
      </p:pic>
    </p:spTree>
    <p:extLst>
      <p:ext uri="{BB962C8B-B14F-4D97-AF65-F5344CB8AC3E}">
        <p14:creationId xmlns:p14="http://schemas.microsoft.com/office/powerpoint/2010/main" val="130322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1027</Words>
  <Application>Microsoft Office PowerPoint</Application>
  <PresentationFormat>On-screen Show (4:3)</PresentationFormat>
  <Paragraphs>301</Paragraphs>
  <Slides>30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Larissa</vt:lpstr>
      <vt:lpstr>Intellectual Output 1  Accessing Higher Education in Europe:  Challenges for Refugee Students and Strategies to Overcome Them  Mariana Arjona Soberón Lena Reuter Antonia Chibuzor</vt:lpstr>
      <vt:lpstr>Description </vt:lpstr>
      <vt:lpstr>Objectives </vt:lpstr>
      <vt:lpstr>General Background</vt:lpstr>
      <vt:lpstr>General Background</vt:lpstr>
      <vt:lpstr>Study Objective &amp; Method</vt:lpstr>
      <vt:lpstr>Activity: Desk Study</vt:lpstr>
      <vt:lpstr>Activity: Round Table Discussion</vt:lpstr>
      <vt:lpstr>Activity: Online Survey for Universities</vt:lpstr>
      <vt:lpstr>Activity: Online Survey for Students</vt:lpstr>
      <vt:lpstr>PowerPoint Presentation</vt:lpstr>
      <vt:lpstr>PowerPoint Presentation</vt:lpstr>
      <vt:lpstr>Challenges and Best Practices PERSPECTIVE</vt:lpstr>
      <vt:lpstr>Challenges and Best Practices FRAMEWORK</vt:lpstr>
      <vt:lpstr>Transition Into Adulthood CHALLENGES &amp; BEST PRACTICES </vt:lpstr>
      <vt:lpstr>Shifting Support Structures CHALLENGES &amp; BEST PRACTICES </vt:lpstr>
      <vt:lpstr>Information Barriers CHALLENGES &amp; BEST PRACTICES </vt:lpstr>
      <vt:lpstr>Linguistic Barriers CHALLENGES &amp; BEST PRACTICES </vt:lpstr>
      <vt:lpstr>Non-Recognition of “foreign” Education CHALLENGES &amp; BEST PRACTICES </vt:lpstr>
      <vt:lpstr>Financial Barriers CHALLENGES &amp; BEST PRACTICES </vt:lpstr>
      <vt:lpstr>Lack of Administrative Harmonization CHALLENGES &amp; BEST PRACTICES </vt:lpstr>
      <vt:lpstr>Intercultural Gap CHALLENGES &amp; BEST PRACTICES </vt:lpstr>
      <vt:lpstr>Social Discrimination CHALLENGES &amp; BEST PRACTICES </vt:lpstr>
      <vt:lpstr>Roadmap for Improvement FROM THEORY TO PRACTICE</vt:lpstr>
      <vt:lpstr>Advice from Around Europe</vt:lpstr>
      <vt:lpstr>Output</vt:lpstr>
      <vt:lpstr>Intellectual Output 2 University Support for Refugee Students</vt:lpstr>
      <vt:lpstr>Description </vt:lpstr>
      <vt:lpstr>Objectives </vt:lpstr>
      <vt:lpstr>PowerPoint Presentation</vt:lpstr>
    </vt:vector>
  </TitlesOfParts>
  <Company>Universität zu Köln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Hei_Wa Wong</dc:creator>
  <cp:lastModifiedBy>Alexandros Triantafyllidis</cp:lastModifiedBy>
  <cp:revision>58</cp:revision>
  <dcterms:created xsi:type="dcterms:W3CDTF">2017-09-21T12:06:30Z</dcterms:created>
  <dcterms:modified xsi:type="dcterms:W3CDTF">2018-03-15T10:24:42Z</dcterms:modified>
</cp:coreProperties>
</file>