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8" r:id="rId3"/>
    <p:sldId id="279" r:id="rId4"/>
    <p:sldId id="280" r:id="rId5"/>
    <p:sldId id="284" r:id="rId6"/>
    <p:sldId id="285" r:id="rId7"/>
    <p:sldId id="286" r:id="rId8"/>
    <p:sldId id="282" r:id="rId9"/>
    <p:sldId id="288" r:id="rId10"/>
    <p:sldId id="287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B3B1"/>
    <a:srgbClr val="2D6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5B97B-D99A-482F-BB90-160E9EF6BA25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BE920-9D88-4F96-AC37-FD1D5884B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7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BE920-9D88-4F96-AC37-FD1D5884BC2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92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15-1B9B-4E28-BA28-FDE369059C5F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564-C32C-466E-BDA3-CB9B2FFE5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66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15-1B9B-4E28-BA28-FDE369059C5F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564-C32C-466E-BDA3-CB9B2FFE5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09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15-1B9B-4E28-BA28-FDE369059C5F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564-C32C-466E-BDA3-CB9B2FFE5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6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15-1B9B-4E28-BA28-FDE369059C5F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564-C32C-466E-BDA3-CB9B2FFE5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55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15-1B9B-4E28-BA28-FDE369059C5F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564-C32C-466E-BDA3-CB9B2FFE5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11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15-1B9B-4E28-BA28-FDE369059C5F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564-C32C-466E-BDA3-CB9B2FFE5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13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15-1B9B-4E28-BA28-FDE369059C5F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564-C32C-466E-BDA3-CB9B2FFE5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09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15-1B9B-4E28-BA28-FDE369059C5F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564-C32C-466E-BDA3-CB9B2FFE5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3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15-1B9B-4E28-BA28-FDE369059C5F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564-C32C-466E-BDA3-CB9B2FFE5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88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15-1B9B-4E28-BA28-FDE369059C5F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564-C32C-466E-BDA3-CB9B2FFE5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58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15-1B9B-4E28-BA28-FDE369059C5F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564-C32C-466E-BDA3-CB9B2FFE5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6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B1415-1B9B-4E28-BA28-FDE369059C5F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68564-C32C-466E-BDA3-CB9B2FFE5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12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.mueller@verw.uni-koeln.de" TargetMode="External"/><Relationship Id="rId2" Type="http://schemas.openxmlformats.org/officeDocument/2006/relationships/hyperlink" Target="mailto:m.kool@vu.n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.guenther@verw.uni-koeln.de" TargetMode="External"/><Relationship Id="rId4" Type="http://schemas.openxmlformats.org/officeDocument/2006/relationships/hyperlink" Target="mailto:h.berner@verw.uni-koeln.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7603" y="2420888"/>
            <a:ext cx="7128792" cy="1152128"/>
          </a:xfrm>
        </p:spPr>
        <p:txBody>
          <a:bodyPr>
            <a:normAutofit fontScale="90000"/>
          </a:bodyPr>
          <a:lstStyle/>
          <a:p>
            <a:r>
              <a:rPr lang="de-DE" sz="3600" b="1" dirty="0">
                <a:solidFill>
                  <a:srgbClr val="2D6E76"/>
                </a:solidFill>
              </a:rPr>
              <a:t>IO3: </a:t>
            </a:r>
            <a:br>
              <a:rPr lang="de-DE" sz="3600" b="1" dirty="0">
                <a:solidFill>
                  <a:srgbClr val="2D6E76"/>
                </a:solidFill>
              </a:rPr>
            </a:br>
            <a:br>
              <a:rPr lang="de-DE" sz="3600" b="1" dirty="0">
                <a:solidFill>
                  <a:srgbClr val="2D6E76"/>
                </a:solidFill>
              </a:rPr>
            </a:br>
            <a:r>
              <a:rPr lang="de-DE" sz="3600" b="1" dirty="0" err="1">
                <a:solidFill>
                  <a:srgbClr val="2D6E76"/>
                </a:solidFill>
              </a:rPr>
              <a:t>Institutional</a:t>
            </a:r>
            <a:r>
              <a:rPr lang="de-DE" sz="3600" b="1" dirty="0">
                <a:solidFill>
                  <a:srgbClr val="2D6E76"/>
                </a:solidFill>
              </a:rPr>
              <a:t> Support </a:t>
            </a:r>
            <a:r>
              <a:rPr lang="de-DE" sz="3600" b="1" dirty="0" err="1">
                <a:solidFill>
                  <a:srgbClr val="2D6E76"/>
                </a:solidFill>
              </a:rPr>
              <a:t>for</a:t>
            </a:r>
            <a:r>
              <a:rPr lang="de-DE" sz="3600" b="1" dirty="0">
                <a:solidFill>
                  <a:srgbClr val="2D6E76"/>
                </a:solidFill>
              </a:rPr>
              <a:t> </a:t>
            </a:r>
            <a:r>
              <a:rPr lang="de-DE" sz="3600" b="1" dirty="0" err="1">
                <a:solidFill>
                  <a:srgbClr val="2D6E76"/>
                </a:solidFill>
              </a:rPr>
              <a:t>Refugee</a:t>
            </a:r>
            <a:r>
              <a:rPr lang="de-DE" sz="3600" b="1" dirty="0">
                <a:solidFill>
                  <a:srgbClr val="2D6E76"/>
                </a:solidFill>
              </a:rPr>
              <a:t> </a:t>
            </a:r>
            <a:r>
              <a:rPr lang="de-DE" sz="3600" b="1" dirty="0" err="1">
                <a:solidFill>
                  <a:srgbClr val="2D6E76"/>
                </a:solidFill>
              </a:rPr>
              <a:t>Scholars</a:t>
            </a:r>
            <a:r>
              <a:rPr lang="de-DE" sz="3600" b="1" dirty="0">
                <a:solidFill>
                  <a:srgbClr val="2D6E76"/>
                </a:solidFill>
              </a:rPr>
              <a:t> in Higher Education </a:t>
            </a:r>
            <a:br>
              <a:rPr lang="de-DE" sz="4800" b="1" dirty="0">
                <a:solidFill>
                  <a:srgbClr val="2D6E76"/>
                </a:solidFill>
              </a:rPr>
            </a:br>
            <a:endParaRPr lang="de-DE" sz="3600" dirty="0">
              <a:solidFill>
                <a:srgbClr val="2D6E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2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b="1" dirty="0">
                <a:solidFill>
                  <a:srgbClr val="2D6E76"/>
                </a:solidFill>
              </a:rPr>
              <a:t>Future Actions 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rgbClr val="2D6E76"/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33400" y="16001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rgbClr val="2D6E76"/>
              </a:solidFill>
            </a:endParaRPr>
          </a:p>
        </p:txBody>
      </p:sp>
      <p:sp>
        <p:nvSpPr>
          <p:cNvPr id="7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sz="2000" dirty="0" err="1"/>
              <a:t>Preparation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SAR Conference in Berlin (April 23-27)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 err="1"/>
              <a:t>Finalize</a:t>
            </a:r>
            <a:r>
              <a:rPr lang="de-DE" sz="2000" dirty="0"/>
              <a:t> </a:t>
            </a:r>
            <a:r>
              <a:rPr lang="de-DE" sz="2000" dirty="0" err="1"/>
              <a:t>analysis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Q2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/>
              <a:t>In-</a:t>
            </a:r>
            <a:r>
              <a:rPr lang="de-DE" sz="2000" dirty="0" err="1"/>
              <a:t>depth</a:t>
            </a:r>
            <a:r>
              <a:rPr lang="de-DE" sz="2000" dirty="0"/>
              <a:t> qualitative </a:t>
            </a:r>
            <a:r>
              <a:rPr lang="de-DE" sz="2000" dirty="0" err="1"/>
              <a:t>interviews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small</a:t>
            </a:r>
            <a:r>
              <a:rPr lang="de-DE" sz="2000" dirty="0"/>
              <a:t> </a:t>
            </a:r>
            <a:r>
              <a:rPr lang="de-DE" sz="2000" dirty="0" err="1"/>
              <a:t>number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scholars</a:t>
            </a:r>
            <a:r>
              <a:rPr lang="de-DE" sz="2000" dirty="0"/>
              <a:t>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 err="1"/>
              <a:t>Analyze</a:t>
            </a:r>
            <a:r>
              <a:rPr lang="de-DE" sz="2000" dirty="0"/>
              <a:t> </a:t>
            </a:r>
            <a:r>
              <a:rPr lang="de-DE" sz="2000" dirty="0" err="1"/>
              <a:t>results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Q3 </a:t>
            </a:r>
          </a:p>
          <a:p>
            <a:pPr>
              <a:buFont typeface="Symbol" panose="05050102010706020507" pitchFamily="18" charset="2"/>
              <a:buChar char="-"/>
            </a:pPr>
            <a:endParaRPr lang="de-DE" sz="2000" dirty="0"/>
          </a:p>
          <a:p>
            <a:pPr>
              <a:buFont typeface="Symbol" panose="05050102010706020507" pitchFamily="18" charset="2"/>
              <a:buChar char="-"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Contact: </a:t>
            </a:r>
          </a:p>
          <a:p>
            <a:pPr marL="0" indent="0">
              <a:buNone/>
            </a:pPr>
            <a:r>
              <a:rPr lang="de-DE" sz="2000" dirty="0"/>
              <a:t>Dr. Marinus Kool - </a:t>
            </a:r>
            <a:r>
              <a:rPr lang="de-DE" sz="2000" u="sng" dirty="0">
                <a:hlinkClick r:id="rId2"/>
              </a:rPr>
              <a:t>m.kool@vu.nl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Dr. Johannes Müller – </a:t>
            </a:r>
            <a:r>
              <a:rPr lang="de-DE" sz="2000" dirty="0">
                <a:hlinkClick r:id="rId3"/>
              </a:rPr>
              <a:t>j.mueller@verw.uni-koeln.de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Dr. Heike Berner - </a:t>
            </a:r>
            <a:r>
              <a:rPr lang="de-DE" sz="2000" dirty="0">
                <a:hlinkClick r:id="rId4"/>
              </a:rPr>
              <a:t>h.berner@verw.uni-koeln.de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Julia Günther – </a:t>
            </a:r>
            <a:r>
              <a:rPr lang="de-DE" sz="2000" dirty="0">
                <a:hlinkClick r:id="rId5"/>
              </a:rPr>
              <a:t>j.guenther@verw.uni-koeln.de</a:t>
            </a:r>
            <a:r>
              <a:rPr lang="de-D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569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b="1" dirty="0">
                <a:solidFill>
                  <a:srgbClr val="2D6E76"/>
                </a:solidFill>
              </a:rPr>
              <a:t>General </a:t>
            </a:r>
            <a:r>
              <a:rPr lang="de-DE" sz="3600" b="1" dirty="0" err="1">
                <a:solidFill>
                  <a:srgbClr val="2D6E76"/>
                </a:solidFill>
              </a:rPr>
              <a:t>Activities</a:t>
            </a:r>
            <a:r>
              <a:rPr lang="de-DE" sz="3600" b="1" dirty="0">
                <a:solidFill>
                  <a:srgbClr val="2D6E76"/>
                </a:solidFill>
              </a:rPr>
              <a:t> 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 err="1"/>
              <a:t>Contributors</a:t>
            </a:r>
            <a:r>
              <a:rPr lang="de-DE" sz="2000" b="1" dirty="0"/>
              <a:t> </a:t>
            </a:r>
            <a:endParaRPr lang="de-DE" sz="2000" dirty="0"/>
          </a:p>
          <a:p>
            <a:pPr lvl="1"/>
            <a:r>
              <a:rPr lang="de-DE" sz="2000" dirty="0"/>
              <a:t>Dr. Johannes Müller &amp;  Dr. Heike Berner (University </a:t>
            </a:r>
            <a:r>
              <a:rPr lang="de-DE" sz="2000" dirty="0" err="1"/>
              <a:t>of</a:t>
            </a:r>
            <a:r>
              <a:rPr lang="de-DE" sz="2000" dirty="0"/>
              <a:t> Cologne)</a:t>
            </a:r>
          </a:p>
          <a:p>
            <a:pPr lvl="1"/>
            <a:r>
              <a:rPr lang="de-DE" sz="2000" dirty="0"/>
              <a:t>Dr. Marinus Kool (VU Amsterdam) </a:t>
            </a:r>
          </a:p>
          <a:p>
            <a:pPr lvl="1"/>
            <a:endParaRPr lang="de-DE" sz="2000" dirty="0"/>
          </a:p>
          <a:p>
            <a:pPr marL="457200" lvl="1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 err="1"/>
              <a:t>Activities</a:t>
            </a:r>
            <a:r>
              <a:rPr lang="de-DE" sz="2000" b="1" dirty="0"/>
              <a:t>: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 err="1"/>
              <a:t>development</a:t>
            </a:r>
            <a:r>
              <a:rPr lang="de-DE" sz="2000" dirty="0"/>
              <a:t>, </a:t>
            </a:r>
            <a:r>
              <a:rPr lang="de-DE" sz="2000" dirty="0" err="1"/>
              <a:t>distribution</a:t>
            </a:r>
            <a:r>
              <a:rPr lang="de-DE" sz="2000" dirty="0"/>
              <a:t>, and </a:t>
            </a:r>
            <a:r>
              <a:rPr lang="de-DE" sz="2000" dirty="0" err="1"/>
              <a:t>analysis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questionnaires</a:t>
            </a:r>
            <a:r>
              <a:rPr lang="de-DE" sz="2000" dirty="0"/>
              <a:t> </a:t>
            </a:r>
            <a:r>
              <a:rPr lang="de-DE" sz="2000" dirty="0" err="1"/>
              <a:t>directed</a:t>
            </a:r>
            <a:r>
              <a:rPr lang="de-DE" sz="2000" dirty="0"/>
              <a:t> at </a:t>
            </a:r>
            <a:r>
              <a:rPr lang="de-DE" sz="2000" dirty="0" err="1"/>
              <a:t>institutions</a:t>
            </a:r>
            <a:r>
              <a:rPr lang="de-DE" sz="2000" dirty="0"/>
              <a:t>, </a:t>
            </a:r>
            <a:r>
              <a:rPr lang="de-DE" sz="2000" dirty="0" err="1"/>
              <a:t>scholars</a:t>
            </a:r>
            <a:r>
              <a:rPr lang="de-DE" sz="2000" dirty="0"/>
              <a:t> and </a:t>
            </a:r>
            <a:r>
              <a:rPr lang="de-DE" sz="2000" dirty="0" err="1"/>
              <a:t>academic</a:t>
            </a:r>
            <a:r>
              <a:rPr lang="de-DE" sz="2000" dirty="0"/>
              <a:t> </a:t>
            </a:r>
            <a:r>
              <a:rPr lang="de-DE" sz="2000" dirty="0" err="1"/>
              <a:t>hosts</a:t>
            </a:r>
            <a:r>
              <a:rPr lang="de-DE" sz="2000" dirty="0"/>
              <a:t> </a:t>
            </a:r>
            <a:r>
              <a:rPr lang="de-DE" sz="2000" dirty="0" err="1"/>
              <a:t>across</a:t>
            </a:r>
            <a:r>
              <a:rPr lang="de-DE" sz="2000" dirty="0"/>
              <a:t> Europe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 err="1"/>
              <a:t>supporting</a:t>
            </a:r>
            <a:r>
              <a:rPr lang="de-DE" sz="2000" dirty="0"/>
              <a:t> </a:t>
            </a:r>
            <a:r>
              <a:rPr lang="de-DE" sz="2000" dirty="0" err="1"/>
              <a:t>institutions</a:t>
            </a:r>
            <a:r>
              <a:rPr lang="de-DE" sz="2000" dirty="0"/>
              <a:t> </a:t>
            </a:r>
            <a:r>
              <a:rPr lang="de-DE" sz="2000" dirty="0" err="1"/>
              <a:t>hosting</a:t>
            </a:r>
            <a:r>
              <a:rPr lang="de-DE" sz="2000" dirty="0"/>
              <a:t> </a:t>
            </a:r>
            <a:r>
              <a:rPr lang="de-DE" sz="2000" dirty="0" err="1"/>
              <a:t>refugee</a:t>
            </a:r>
            <a:r>
              <a:rPr lang="de-DE" sz="2000" dirty="0"/>
              <a:t> </a:t>
            </a:r>
            <a:r>
              <a:rPr lang="de-DE" sz="2000" dirty="0" err="1"/>
              <a:t>scholars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providing</a:t>
            </a:r>
            <a:r>
              <a:rPr lang="de-DE" sz="2000" dirty="0"/>
              <a:t> </a:t>
            </a:r>
            <a:r>
              <a:rPr lang="de-DE" sz="2000" dirty="0" err="1"/>
              <a:t>good</a:t>
            </a:r>
            <a:r>
              <a:rPr lang="de-DE" sz="2000" dirty="0"/>
              <a:t> </a:t>
            </a:r>
            <a:r>
              <a:rPr lang="de-DE" sz="2000" dirty="0" err="1"/>
              <a:t>practice</a:t>
            </a:r>
            <a:r>
              <a:rPr lang="de-DE" sz="2000" dirty="0"/>
              <a:t> </a:t>
            </a:r>
            <a:r>
              <a:rPr lang="de-DE" sz="2000" dirty="0" err="1"/>
              <a:t>examples</a:t>
            </a:r>
            <a:endParaRPr lang="de-DE" sz="2000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 err="1"/>
              <a:t>networking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organizations</a:t>
            </a:r>
            <a:r>
              <a:rPr lang="de-DE" sz="2000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oversee</a:t>
            </a:r>
            <a:r>
              <a:rPr lang="de-DE" sz="2000" dirty="0"/>
              <a:t> </a:t>
            </a:r>
            <a:r>
              <a:rPr lang="de-DE" sz="2000" dirty="0" err="1"/>
              <a:t>placement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scholars</a:t>
            </a:r>
            <a:r>
              <a:rPr lang="de-DE" sz="2000" dirty="0"/>
              <a:t> </a:t>
            </a:r>
          </a:p>
          <a:p>
            <a:pPr marL="457200" lvl="1" indent="0">
              <a:buNone/>
            </a:pPr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5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8077200" cy="1084982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>
                <a:solidFill>
                  <a:srgbClr val="2D6E76"/>
                </a:solidFill>
              </a:rPr>
              <a:t>3 Surveys  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2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2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200" dirty="0">
              <a:solidFill>
                <a:srgbClr val="2D6E76"/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rgbClr val="2D6E76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52883"/>
              </p:ext>
            </p:extLst>
          </p:nvPr>
        </p:nvGraphicFramePr>
        <p:xfrm>
          <a:off x="609600" y="1570038"/>
          <a:ext cx="7994847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949">
                  <a:extLst>
                    <a:ext uri="{9D8B030D-6E8A-4147-A177-3AD203B41FA5}">
                      <a16:colId xmlns:a16="http://schemas.microsoft.com/office/drawing/2014/main" val="4092807749"/>
                    </a:ext>
                  </a:extLst>
                </a:gridCol>
                <a:gridCol w="2664949">
                  <a:extLst>
                    <a:ext uri="{9D8B030D-6E8A-4147-A177-3AD203B41FA5}">
                      <a16:colId xmlns:a16="http://schemas.microsoft.com/office/drawing/2014/main" val="1838914997"/>
                    </a:ext>
                  </a:extLst>
                </a:gridCol>
                <a:gridCol w="2664949">
                  <a:extLst>
                    <a:ext uri="{9D8B030D-6E8A-4147-A177-3AD203B41FA5}">
                      <a16:colId xmlns:a16="http://schemas.microsoft.com/office/drawing/2014/main" val="382401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Q1: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Institutions</a:t>
                      </a:r>
                      <a:endParaRPr lang="de-DE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Q2: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Scholars</a:t>
                      </a:r>
                      <a:endParaRPr lang="de-DE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Q3: Hosts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8353"/>
                  </a:ext>
                </a:extLst>
              </a:tr>
              <a:tr h="483274">
                <a:tc>
                  <a:txBody>
                    <a:bodyPr/>
                    <a:lstStyle/>
                    <a:p>
                      <a:pPr marL="285750" indent="-285750" algn="l">
                        <a:buFont typeface="Symbol" panose="05050102010706020507" pitchFamily="18" charset="2"/>
                        <a:buChar char="-"/>
                      </a:pP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circulated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120+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institutions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across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Europe </a:t>
                      </a:r>
                    </a:p>
                    <a:p>
                      <a:pPr marL="0" indent="0" algn="l">
                        <a:buFont typeface="Symbol" panose="05050102010706020507" pitchFamily="18" charset="2"/>
                        <a:buNone/>
                      </a:pPr>
                      <a:endParaRPr lang="de-DE" sz="20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Symbol" panose="05050102010706020507" pitchFamily="18" charset="2"/>
                        <a:buChar char="-"/>
                      </a:pP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summary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circulated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60 </a:t>
                      </a: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responding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institutions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indent="0" algn="l">
                        <a:buFont typeface="Symbol" panose="05050102010706020507" pitchFamily="18" charset="2"/>
                        <a:buNone/>
                      </a:pPr>
                      <a:endParaRPr lang="de-DE" sz="20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Symbol" panose="05050102010706020507" pitchFamily="18" charset="2"/>
                        <a:buChar char="-"/>
                      </a:pP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reported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in last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meeting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endParaRPr lang="de-DE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Symbol" panose="05050102010706020507" pitchFamily="18" charset="2"/>
                        <a:buChar char="-"/>
                      </a:pP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directed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refugee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scholars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scholars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285750" indent="-285750" algn="l">
                        <a:buFont typeface="Symbol" panose="05050102010706020507" pitchFamily="18" charset="2"/>
                        <a:buChar char="-"/>
                      </a:pPr>
                      <a:endParaRPr lang="de-DE" sz="20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Symbol" panose="05050102010706020507" pitchFamily="18" charset="2"/>
                        <a:buChar char="-"/>
                      </a:pP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120+ </a:t>
                      </a: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institutions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indent="0" algn="l">
                        <a:buFont typeface="Symbol" panose="05050102010706020507" pitchFamily="18" charset="2"/>
                        <a:buNone/>
                      </a:pPr>
                      <a:endParaRPr lang="de-DE" sz="20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Symbol" panose="05050102010706020507" pitchFamily="18" charset="2"/>
                        <a:buChar char="-"/>
                      </a:pP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November / </a:t>
                      </a: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December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2017 </a:t>
                      </a:r>
                    </a:p>
                    <a:p>
                      <a:pPr marL="0" indent="0" algn="l">
                        <a:buFont typeface="Symbol" panose="05050102010706020507" pitchFamily="18" charset="2"/>
                        <a:buNone/>
                      </a:pPr>
                      <a:endParaRPr lang="de-DE" sz="20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Symbol" panose="05050102010706020507" pitchFamily="18" charset="2"/>
                        <a:buChar char="-"/>
                      </a:pP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60 </a:t>
                      </a: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responses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scholars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indent="0" algn="l">
                        <a:buFont typeface="Symbol" panose="05050102010706020507" pitchFamily="18" charset="2"/>
                        <a:buNone/>
                      </a:pPr>
                      <a:endParaRPr lang="de-DE" sz="20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Symbol" panose="05050102010706020507" pitchFamily="18" charset="2"/>
                        <a:buChar char="-"/>
                      </a:pP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analysis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on-</a:t>
                      </a: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going</a:t>
                      </a:r>
                      <a:endParaRPr lang="de-DE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Symbol" panose="05050102010706020507" pitchFamily="18" charset="2"/>
                        <a:buChar char="-"/>
                      </a:pP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directed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academic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hosts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indent="0" algn="l">
                        <a:buFont typeface="Symbol" panose="05050102010706020507" pitchFamily="18" charset="2"/>
                        <a:buNone/>
                      </a:pPr>
                      <a:endParaRPr lang="de-DE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Symbol" panose="05050102010706020507" pitchFamily="18" charset="2"/>
                        <a:buChar char="-"/>
                      </a:pP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questionaires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circulated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March 2018</a:t>
                      </a:r>
                    </a:p>
                    <a:p>
                      <a:pPr marL="0" indent="0" algn="l">
                        <a:buFont typeface="Symbol" panose="05050102010706020507" pitchFamily="18" charset="2"/>
                        <a:buNone/>
                      </a:pPr>
                      <a:endParaRPr lang="de-DE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Symbol" panose="05050102010706020507" pitchFamily="18" charset="2"/>
                        <a:buChar char="-"/>
                      </a:pP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no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responses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yet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285750" indent="-285750" algn="l">
                        <a:buFont typeface="Symbol" panose="05050102010706020507" pitchFamily="18" charset="2"/>
                        <a:buChar char="-"/>
                      </a:pPr>
                      <a:endParaRPr lang="de-DE" sz="20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285750" indent="-285750" algn="l">
                        <a:buFont typeface="Symbol" panose="05050102010706020507" pitchFamily="18" charset="2"/>
                        <a:buChar char="-"/>
                      </a:pP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results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will </a:t>
                      </a: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be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reported</a:t>
                      </a:r>
                      <a:r>
                        <a:rPr lang="de-DE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endParaRPr lang="de-DE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44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38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3600" b="1" dirty="0">
                <a:solidFill>
                  <a:srgbClr val="2D6E76"/>
                </a:solidFill>
              </a:rPr>
              <a:t>Q2: Problems in Academic Career  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" y="1484784"/>
            <a:ext cx="8229600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09600" y="1637184"/>
            <a:ext cx="8229600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8" name="Inhaltsplatzhalter 3"/>
          <p:cNvPicPr>
            <a:picLocks noChangeAspect="1"/>
          </p:cNvPicPr>
          <p:nvPr/>
        </p:nvPicPr>
        <p:blipFill rotWithShape="1">
          <a:blip r:embed="rId2"/>
          <a:srcRect l="39500" t="20095" r="19375" b="31684"/>
          <a:stretch/>
        </p:blipFill>
        <p:spPr>
          <a:xfrm>
            <a:off x="1403353" y="1620824"/>
            <a:ext cx="6642093" cy="438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3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0421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3600" b="1" dirty="0">
                <a:solidFill>
                  <a:srgbClr val="2D6E76"/>
                </a:solidFill>
              </a:rPr>
              <a:t>Q2: Problems in Academic Career  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0" y="5229200"/>
            <a:ext cx="2736304" cy="941966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/>
              <a:t>“I still feel insecure professionally and in my job prospects.“</a:t>
            </a:r>
            <a:endParaRPr lang="de-DE" sz="26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3275856" y="1572035"/>
            <a:ext cx="3312370" cy="16312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“The institution helped me reconstruct my compromised academic career by providing a unique research environment.“ 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158797" y="3669258"/>
            <a:ext cx="3285411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“I missed to be treated as a respected scientist instead of a threatened scholar.“ 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6876256" y="2305615"/>
            <a:ext cx="2088232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“I don‘t have enough publications, as I worked in different directions since I left my country.“ 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667138" y="1465677"/>
            <a:ext cx="1888638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“Language! In my mother tongue, I am a famous and beloved writer. </a:t>
            </a:r>
            <a:r>
              <a:rPr lang="de-DE" sz="2000" dirty="0"/>
              <a:t>But in English… </a:t>
            </a:r>
            <a:r>
              <a:rPr lang="de-DE" sz="2000" dirty="0" err="1"/>
              <a:t>everything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different.“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54706" y="4869160"/>
            <a:ext cx="2005126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“I am losing my self-esteem and am questioning my real value and contributions.“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7572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992" y="12576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3600" b="1" dirty="0">
                <a:solidFill>
                  <a:srgbClr val="2D6E76"/>
                </a:solidFill>
              </a:rPr>
              <a:t>Q2: Problems in Private Life 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431D52-2EF8-440C-AE38-BE4911B3B85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2" t="16277" r="12023" b="23432"/>
          <a:stretch/>
        </p:blipFill>
        <p:spPr bwMode="auto">
          <a:xfrm>
            <a:off x="742085" y="1052736"/>
            <a:ext cx="7659830" cy="5256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860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3600" b="1" dirty="0">
                <a:solidFill>
                  <a:srgbClr val="2D6E76"/>
                </a:solidFill>
              </a:rPr>
              <a:t>Q2: Problems in Private Life  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4088" y="1712344"/>
            <a:ext cx="3047482" cy="96326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“Especially the spouse is isolated and there is no opportunity for her.“ 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5" name="Rechteck 4"/>
          <p:cNvSpPr/>
          <p:nvPr/>
        </p:nvSpPr>
        <p:spPr>
          <a:xfrm>
            <a:off x="899592" y="2009311"/>
            <a:ext cx="3653244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/>
              <a:t>“We lost the hope in our future.“ </a:t>
            </a:r>
            <a:endParaRPr lang="de-DE" sz="2000" dirty="0"/>
          </a:p>
        </p:txBody>
      </p:sp>
      <p:sp>
        <p:nvSpPr>
          <p:cNvPr id="6" name="Rechteck 5"/>
          <p:cNvSpPr/>
          <p:nvPr/>
        </p:nvSpPr>
        <p:spPr>
          <a:xfrm>
            <a:off x="3275856" y="3054224"/>
            <a:ext cx="273630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“I wish my children could grow up in a safe and modern country.“</a:t>
            </a:r>
            <a:endParaRPr lang="de-DE" sz="2000" dirty="0"/>
          </a:p>
        </p:txBody>
      </p:sp>
      <p:sp>
        <p:nvSpPr>
          <p:cNvPr id="9" name="Rechteck 8"/>
          <p:cNvSpPr/>
          <p:nvPr/>
        </p:nvSpPr>
        <p:spPr>
          <a:xfrm>
            <a:off x="1379217" y="4623755"/>
            <a:ext cx="6433143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“(…) housing here in Germany,  the German law and general directions, the new language, and new culture - I think new arrivals need some instructions and help in these ways.“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69775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sz="3600" b="1" dirty="0" err="1">
                <a:solidFill>
                  <a:srgbClr val="2D6E76"/>
                </a:solidFill>
              </a:rPr>
              <a:t>Example</a:t>
            </a:r>
            <a:r>
              <a:rPr lang="de-DE" sz="3600" b="1" dirty="0">
                <a:solidFill>
                  <a:srgbClr val="2D6E76"/>
                </a:solidFill>
              </a:rPr>
              <a:t> </a:t>
            </a:r>
            <a:r>
              <a:rPr lang="de-DE" sz="3600" b="1" dirty="0" err="1">
                <a:solidFill>
                  <a:srgbClr val="2D6E76"/>
                </a:solidFill>
              </a:rPr>
              <a:t>from</a:t>
            </a:r>
            <a:r>
              <a:rPr lang="de-DE" sz="3600" b="1" dirty="0">
                <a:solidFill>
                  <a:srgbClr val="2D6E76"/>
                </a:solidFill>
              </a:rPr>
              <a:t> Practice: Family Support (</a:t>
            </a:r>
            <a:r>
              <a:rPr lang="de-DE" sz="3600" b="1" dirty="0" err="1">
                <a:solidFill>
                  <a:srgbClr val="2D6E76"/>
                </a:solidFill>
              </a:rPr>
              <a:t>UoC</a:t>
            </a:r>
            <a:r>
              <a:rPr lang="de-DE" sz="3600" b="1" dirty="0">
                <a:solidFill>
                  <a:srgbClr val="2D6E76"/>
                </a:solidFill>
              </a:rPr>
              <a:t>) 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2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2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2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200" dirty="0">
              <a:solidFill>
                <a:srgbClr val="2D6E76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09600" y="1417638"/>
            <a:ext cx="8229600" cy="486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Outcome: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/>
              <a:t>Q2 </a:t>
            </a:r>
            <a:r>
              <a:rPr lang="de-DE" sz="2000" dirty="0" err="1"/>
              <a:t>reveals</a:t>
            </a:r>
            <a:r>
              <a:rPr lang="de-DE" sz="2000" dirty="0"/>
              <a:t>: </a:t>
            </a:r>
            <a:r>
              <a:rPr lang="de-DE" sz="2000" dirty="0" err="1"/>
              <a:t>special</a:t>
            </a:r>
            <a:r>
              <a:rPr lang="de-DE" sz="2000" dirty="0"/>
              <a:t> </a:t>
            </a:r>
            <a:r>
              <a:rPr lang="de-DE" sz="2000" dirty="0" err="1"/>
              <a:t>needs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refugee</a:t>
            </a:r>
            <a:r>
              <a:rPr lang="de-DE" sz="2000" dirty="0"/>
              <a:t>/</a:t>
            </a:r>
            <a:r>
              <a:rPr lang="de-DE" sz="2000" dirty="0" err="1"/>
              <a:t>threatened</a:t>
            </a:r>
            <a:r>
              <a:rPr lang="de-DE" sz="2000" dirty="0"/>
              <a:t> </a:t>
            </a:r>
            <a:r>
              <a:rPr lang="de-DE" sz="2000" dirty="0" err="1"/>
              <a:t>scholars</a:t>
            </a:r>
            <a:r>
              <a:rPr lang="de-DE" sz="2000" dirty="0"/>
              <a:t>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/>
              <a:t>high </a:t>
            </a:r>
            <a:r>
              <a:rPr lang="de-DE" sz="2000" dirty="0" err="1"/>
              <a:t>levels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stress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scholars</a:t>
            </a:r>
            <a:r>
              <a:rPr lang="de-DE" sz="2000" dirty="0"/>
              <a:t>, </a:t>
            </a:r>
            <a:r>
              <a:rPr lang="de-DE" sz="2000" dirty="0" err="1"/>
              <a:t>because</a:t>
            </a:r>
            <a:r>
              <a:rPr lang="de-DE" sz="2000" dirty="0"/>
              <a:t> </a:t>
            </a:r>
            <a:r>
              <a:rPr lang="de-DE" sz="2000" dirty="0" err="1"/>
              <a:t>family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isolated</a:t>
            </a:r>
            <a:r>
              <a:rPr lang="de-DE" sz="2000" dirty="0"/>
              <a:t>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 err="1"/>
              <a:t>wish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 </a:t>
            </a:r>
            <a:r>
              <a:rPr lang="de-DE" sz="2000" dirty="0" err="1"/>
              <a:t>family</a:t>
            </a:r>
            <a:r>
              <a:rPr lang="de-DE" sz="2000" dirty="0"/>
              <a:t> support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At </a:t>
            </a:r>
            <a:r>
              <a:rPr lang="de-DE" sz="2000" b="1" dirty="0" err="1"/>
              <a:t>UoC</a:t>
            </a:r>
            <a:r>
              <a:rPr lang="de-DE" sz="2000" b="1" dirty="0"/>
              <a:t>: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/>
              <a:t>Welcome Center </a:t>
            </a:r>
            <a:r>
              <a:rPr lang="de-DE" sz="2000" dirty="0" err="1"/>
              <a:t>helps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housing</a:t>
            </a:r>
            <a:r>
              <a:rPr lang="de-DE" sz="2000" dirty="0"/>
              <a:t>, </a:t>
            </a:r>
            <a:r>
              <a:rPr lang="de-DE" sz="2000" dirty="0" err="1"/>
              <a:t>visa</a:t>
            </a:r>
            <a:r>
              <a:rPr lang="de-DE" sz="2000" dirty="0"/>
              <a:t>, etc.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/>
              <a:t>but </a:t>
            </a:r>
            <a:r>
              <a:rPr lang="de-DE" sz="2000" dirty="0" err="1"/>
              <a:t>needs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refugee</a:t>
            </a:r>
            <a:r>
              <a:rPr lang="de-DE" sz="2000" dirty="0"/>
              <a:t>/</a:t>
            </a:r>
            <a:r>
              <a:rPr lang="de-DE" sz="2000" dirty="0" err="1"/>
              <a:t>threatened</a:t>
            </a:r>
            <a:r>
              <a:rPr lang="de-DE" sz="2000" dirty="0"/>
              <a:t> </a:t>
            </a:r>
            <a:r>
              <a:rPr lang="de-DE" sz="2000" dirty="0" err="1"/>
              <a:t>scholars</a:t>
            </a:r>
            <a:r>
              <a:rPr lang="de-DE" sz="2000" dirty="0"/>
              <a:t> </a:t>
            </a:r>
            <a:r>
              <a:rPr lang="de-DE" sz="2000" dirty="0" err="1"/>
              <a:t>exceed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support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offered</a:t>
            </a:r>
            <a:endParaRPr lang="de-DE" sz="2000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 err="1"/>
              <a:t>Since</a:t>
            </a:r>
            <a:r>
              <a:rPr lang="de-DE" sz="2000" dirty="0"/>
              <a:t> </a:t>
            </a:r>
            <a:r>
              <a:rPr lang="de-DE" sz="2000" dirty="0" err="1"/>
              <a:t>February</a:t>
            </a:r>
            <a:r>
              <a:rPr lang="de-DE" sz="2000" dirty="0"/>
              <a:t> 2018: </a:t>
            </a:r>
            <a:r>
              <a:rPr lang="de-DE" sz="2000" dirty="0" err="1"/>
              <a:t>new</a:t>
            </a:r>
            <a:r>
              <a:rPr lang="de-DE" sz="2000" dirty="0"/>
              <a:t> </a:t>
            </a:r>
            <a:r>
              <a:rPr lang="de-DE" sz="2000" dirty="0" err="1"/>
              <a:t>project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family</a:t>
            </a:r>
            <a:r>
              <a:rPr lang="de-DE" sz="2000" dirty="0"/>
              <a:t> support </a:t>
            </a:r>
          </a:p>
          <a:p>
            <a:pPr marL="0" indent="0">
              <a:buNone/>
            </a:pPr>
            <a:endParaRPr lang="de-DE" sz="2900" dirty="0"/>
          </a:p>
          <a:p>
            <a:pPr marL="0" indent="0">
              <a:buNone/>
            </a:pPr>
            <a:endParaRPr lang="de-DE" sz="1900" b="1" dirty="0"/>
          </a:p>
          <a:p>
            <a:pPr marL="0" indent="0">
              <a:buNone/>
            </a:pPr>
            <a:endParaRPr lang="de-DE" sz="1900" b="1" dirty="0"/>
          </a:p>
          <a:p>
            <a:pPr marL="0" indent="0">
              <a:buNone/>
            </a:pPr>
            <a:endParaRPr lang="de-DE" sz="1900" b="1" dirty="0"/>
          </a:p>
          <a:p>
            <a:pPr marL="0" indent="0">
              <a:buNone/>
            </a:pPr>
            <a:endParaRPr lang="de-DE" sz="1900" b="1" dirty="0"/>
          </a:p>
          <a:p>
            <a:pPr marL="0" indent="0">
              <a:buNone/>
            </a:pPr>
            <a:endParaRPr lang="de-DE" sz="1900" b="1" dirty="0"/>
          </a:p>
          <a:p>
            <a:pPr marL="0" indent="0">
              <a:buNone/>
            </a:pPr>
            <a:endParaRPr lang="de-DE" sz="1900" b="1" dirty="0"/>
          </a:p>
          <a:p>
            <a:pPr>
              <a:buFont typeface="Symbol" panose="05050102010706020507" pitchFamily="18" charset="2"/>
              <a:buChar char="-"/>
            </a:pPr>
            <a:endParaRPr lang="de-DE" sz="19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rgbClr val="2D6E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6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sz="3600" b="1" dirty="0" err="1">
                <a:solidFill>
                  <a:srgbClr val="2D6E76"/>
                </a:solidFill>
              </a:rPr>
              <a:t>Example</a:t>
            </a:r>
            <a:r>
              <a:rPr lang="de-DE" sz="3600" b="1" dirty="0">
                <a:solidFill>
                  <a:srgbClr val="2D6E76"/>
                </a:solidFill>
              </a:rPr>
              <a:t> </a:t>
            </a:r>
            <a:r>
              <a:rPr lang="de-DE" sz="3600" b="1" dirty="0" err="1">
                <a:solidFill>
                  <a:srgbClr val="2D6E76"/>
                </a:solidFill>
              </a:rPr>
              <a:t>from</a:t>
            </a:r>
            <a:r>
              <a:rPr lang="de-DE" sz="3600" b="1" dirty="0">
                <a:solidFill>
                  <a:srgbClr val="2D6E76"/>
                </a:solidFill>
              </a:rPr>
              <a:t> Practice: Family Support (</a:t>
            </a:r>
            <a:r>
              <a:rPr lang="de-DE" sz="3600" b="1" dirty="0" err="1">
                <a:solidFill>
                  <a:srgbClr val="2D6E76"/>
                </a:solidFill>
              </a:rPr>
              <a:t>UoC</a:t>
            </a:r>
            <a:r>
              <a:rPr lang="de-DE" sz="3600" b="1" dirty="0">
                <a:solidFill>
                  <a:srgbClr val="2D6E76"/>
                </a:solidFill>
              </a:rPr>
              <a:t>) 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2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2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200" dirty="0">
              <a:solidFill>
                <a:srgbClr val="2D6E76"/>
              </a:solidFill>
            </a:endParaRPr>
          </a:p>
          <a:p>
            <a:pPr marL="0" indent="0">
              <a:buNone/>
            </a:pPr>
            <a:endParaRPr lang="de-DE" sz="1200" dirty="0">
              <a:solidFill>
                <a:srgbClr val="2D6E76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09600" y="1417638"/>
            <a:ext cx="8229600" cy="4860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900" b="1" dirty="0" err="1"/>
              <a:t>Objectives</a:t>
            </a:r>
            <a:endParaRPr lang="de-DE" sz="1900" b="1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1900" dirty="0" err="1"/>
              <a:t>help</a:t>
            </a:r>
            <a:r>
              <a:rPr lang="de-DE" sz="1900" dirty="0"/>
              <a:t> </a:t>
            </a:r>
            <a:r>
              <a:rPr lang="de-DE" sz="1900" dirty="0" err="1"/>
              <a:t>families</a:t>
            </a:r>
            <a:r>
              <a:rPr lang="de-DE" sz="1900" dirty="0"/>
              <a:t> </a:t>
            </a:r>
            <a:r>
              <a:rPr lang="de-DE" sz="1900" dirty="0" err="1"/>
              <a:t>overcome</a:t>
            </a:r>
            <a:r>
              <a:rPr lang="de-DE" sz="1900" dirty="0"/>
              <a:t> </a:t>
            </a:r>
            <a:r>
              <a:rPr lang="de-DE" sz="1900" dirty="0" err="1"/>
              <a:t>language</a:t>
            </a:r>
            <a:r>
              <a:rPr lang="de-DE" sz="1900" dirty="0"/>
              <a:t> </a:t>
            </a:r>
            <a:r>
              <a:rPr lang="de-DE" sz="1900" dirty="0" err="1"/>
              <a:t>barriers</a:t>
            </a:r>
            <a:r>
              <a:rPr lang="de-DE" sz="1900" dirty="0"/>
              <a:t> and </a:t>
            </a:r>
            <a:r>
              <a:rPr lang="de-DE" sz="1900" dirty="0" err="1"/>
              <a:t>escape</a:t>
            </a:r>
            <a:r>
              <a:rPr lang="de-DE" sz="1900" dirty="0"/>
              <a:t> </a:t>
            </a:r>
            <a:r>
              <a:rPr lang="de-DE" sz="1900" dirty="0" err="1"/>
              <a:t>isolation</a:t>
            </a:r>
            <a:r>
              <a:rPr lang="de-DE" sz="1900" dirty="0"/>
              <a:t>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900" dirty="0" err="1"/>
              <a:t>connect</a:t>
            </a:r>
            <a:r>
              <a:rPr lang="de-DE" sz="1900" dirty="0"/>
              <a:t> </a:t>
            </a:r>
            <a:r>
              <a:rPr lang="de-DE" sz="1900" dirty="0" err="1"/>
              <a:t>families</a:t>
            </a:r>
            <a:r>
              <a:rPr lang="de-DE" sz="1900" dirty="0"/>
              <a:t> and </a:t>
            </a:r>
            <a:r>
              <a:rPr lang="de-DE" sz="1900" dirty="0" err="1"/>
              <a:t>enable</a:t>
            </a:r>
            <a:r>
              <a:rPr lang="de-DE" sz="1900" dirty="0"/>
              <a:t> social </a:t>
            </a:r>
            <a:r>
              <a:rPr lang="de-DE" sz="1900" dirty="0" err="1"/>
              <a:t>contacts</a:t>
            </a:r>
            <a:r>
              <a:rPr lang="de-DE" sz="1900" dirty="0"/>
              <a:t> 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900" dirty="0" err="1"/>
              <a:t>get</a:t>
            </a:r>
            <a:r>
              <a:rPr lang="de-DE" sz="1900" dirty="0"/>
              <a:t> </a:t>
            </a:r>
            <a:r>
              <a:rPr lang="de-DE" sz="1900" dirty="0" err="1"/>
              <a:t>to</a:t>
            </a:r>
            <a:r>
              <a:rPr lang="de-DE" sz="1900" dirty="0"/>
              <a:t> </a:t>
            </a:r>
            <a:r>
              <a:rPr lang="de-DE" sz="1900" dirty="0" err="1"/>
              <a:t>know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city</a:t>
            </a:r>
            <a:r>
              <a:rPr lang="de-DE" sz="1900" dirty="0"/>
              <a:t> </a:t>
            </a:r>
            <a:r>
              <a:rPr lang="de-DE" sz="1900" dirty="0" err="1"/>
              <a:t>and</a:t>
            </a:r>
            <a:r>
              <a:rPr lang="de-DE" sz="1900" dirty="0"/>
              <a:t> </a:t>
            </a:r>
            <a:r>
              <a:rPr lang="de-DE" sz="1900" dirty="0" err="1"/>
              <a:t>solve</a:t>
            </a:r>
            <a:r>
              <a:rPr lang="de-DE" sz="1900" dirty="0"/>
              <a:t> </a:t>
            </a:r>
            <a:r>
              <a:rPr lang="de-DE" sz="1900" dirty="0" err="1"/>
              <a:t>everyday</a:t>
            </a:r>
            <a:r>
              <a:rPr lang="de-DE" sz="1900" dirty="0"/>
              <a:t> </a:t>
            </a:r>
            <a:r>
              <a:rPr lang="de-DE" sz="1900" dirty="0" err="1"/>
              <a:t>problems</a:t>
            </a:r>
            <a:r>
              <a:rPr lang="de-DE" sz="1900" dirty="0"/>
              <a:t> (</a:t>
            </a:r>
            <a:r>
              <a:rPr lang="de-DE" sz="1900" dirty="0" err="1"/>
              <a:t>transportation</a:t>
            </a:r>
            <a:r>
              <a:rPr lang="de-DE" sz="1900" dirty="0"/>
              <a:t>, …) </a:t>
            </a:r>
          </a:p>
          <a:p>
            <a:pPr>
              <a:buFont typeface="Symbol" panose="05050102010706020507" pitchFamily="18" charset="2"/>
              <a:buChar char="-"/>
            </a:pPr>
            <a:endParaRPr lang="de-DE" sz="1900" dirty="0"/>
          </a:p>
          <a:p>
            <a:pPr marL="0" indent="0">
              <a:buNone/>
            </a:pPr>
            <a:r>
              <a:rPr lang="de-DE" sz="1900" b="1" dirty="0" err="1"/>
              <a:t>Activities</a:t>
            </a:r>
            <a:endParaRPr lang="de-DE" sz="1900" b="1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1900" dirty="0" err="1"/>
              <a:t>support</a:t>
            </a:r>
            <a:r>
              <a:rPr lang="de-DE" sz="1900" dirty="0"/>
              <a:t> </a:t>
            </a:r>
            <a:r>
              <a:rPr lang="de-DE" sz="1900" dirty="0" err="1"/>
              <a:t>with</a:t>
            </a:r>
            <a:r>
              <a:rPr lang="de-DE" sz="1900" dirty="0"/>
              <a:t> </a:t>
            </a:r>
            <a:r>
              <a:rPr lang="de-DE" sz="1900" dirty="0" err="1"/>
              <a:t>language</a:t>
            </a:r>
            <a:r>
              <a:rPr lang="de-DE" sz="1900" dirty="0"/>
              <a:t> </a:t>
            </a:r>
            <a:r>
              <a:rPr lang="de-DE" sz="1900" dirty="0" err="1"/>
              <a:t>courses</a:t>
            </a:r>
            <a:r>
              <a:rPr lang="de-DE" sz="1900" dirty="0"/>
              <a:t>, </a:t>
            </a:r>
            <a:r>
              <a:rPr lang="de-DE" sz="1900" dirty="0" err="1"/>
              <a:t>child</a:t>
            </a:r>
            <a:r>
              <a:rPr lang="de-DE" sz="1900" dirty="0"/>
              <a:t> care, </a:t>
            </a:r>
            <a:r>
              <a:rPr lang="de-DE" sz="1900" dirty="0" err="1"/>
              <a:t>doctors</a:t>
            </a:r>
            <a:r>
              <a:rPr lang="de-DE" sz="1900" dirty="0"/>
              <a:t>, …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900" dirty="0" err="1"/>
              <a:t>visit</a:t>
            </a:r>
            <a:r>
              <a:rPr lang="de-DE" sz="1900" dirty="0"/>
              <a:t> </a:t>
            </a:r>
            <a:r>
              <a:rPr lang="de-DE" sz="1900" dirty="0" err="1"/>
              <a:t>interesting</a:t>
            </a:r>
            <a:r>
              <a:rPr lang="de-DE" sz="1900" dirty="0"/>
              <a:t> </a:t>
            </a:r>
            <a:r>
              <a:rPr lang="de-DE" sz="1900" dirty="0" err="1"/>
              <a:t>places</a:t>
            </a:r>
            <a:r>
              <a:rPr lang="de-DE" sz="1900" dirty="0"/>
              <a:t> </a:t>
            </a:r>
            <a:r>
              <a:rPr lang="de-DE" sz="1900" dirty="0" err="1"/>
              <a:t>and</a:t>
            </a:r>
            <a:r>
              <a:rPr lang="de-DE" sz="1900" dirty="0"/>
              <a:t> initiatives in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city</a:t>
            </a:r>
            <a:r>
              <a:rPr lang="de-DE" sz="1900" dirty="0"/>
              <a:t>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900" dirty="0" err="1"/>
              <a:t>sports</a:t>
            </a:r>
            <a:r>
              <a:rPr lang="de-DE" sz="1900" dirty="0"/>
              <a:t> </a:t>
            </a:r>
            <a:r>
              <a:rPr lang="de-DE" sz="1900" dirty="0" err="1"/>
              <a:t>and</a:t>
            </a:r>
            <a:r>
              <a:rPr lang="de-DE" sz="1900" dirty="0"/>
              <a:t> </a:t>
            </a:r>
            <a:r>
              <a:rPr lang="de-DE" sz="1900" dirty="0" err="1"/>
              <a:t>cultural</a:t>
            </a:r>
            <a:r>
              <a:rPr lang="de-DE" sz="1900" dirty="0"/>
              <a:t> </a:t>
            </a:r>
            <a:r>
              <a:rPr lang="de-DE" sz="1900" dirty="0" err="1"/>
              <a:t>activities</a:t>
            </a:r>
            <a:r>
              <a:rPr lang="de-DE" sz="1900" dirty="0"/>
              <a:t>, </a:t>
            </a:r>
            <a:r>
              <a:rPr lang="de-DE" sz="1900" dirty="0" err="1"/>
              <a:t>cultural</a:t>
            </a:r>
            <a:r>
              <a:rPr lang="de-DE" sz="1900" dirty="0"/>
              <a:t> </a:t>
            </a:r>
            <a:r>
              <a:rPr lang="de-DE" sz="1900" dirty="0" err="1"/>
              <a:t>festivals</a:t>
            </a:r>
            <a:r>
              <a:rPr lang="de-DE" sz="1900" dirty="0"/>
              <a:t>/</a:t>
            </a:r>
            <a:r>
              <a:rPr lang="de-DE" sz="1900" dirty="0" err="1"/>
              <a:t>recommendation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events</a:t>
            </a:r>
            <a:endParaRPr lang="de-DE" sz="1900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1900" dirty="0" err="1"/>
              <a:t>consultation</a:t>
            </a:r>
            <a:r>
              <a:rPr lang="de-DE" sz="1900" dirty="0"/>
              <a:t> </a:t>
            </a:r>
            <a:r>
              <a:rPr lang="de-DE" sz="1900" dirty="0" err="1"/>
              <a:t>and</a:t>
            </a:r>
            <a:r>
              <a:rPr lang="de-DE" sz="1900" dirty="0"/>
              <a:t> </a:t>
            </a:r>
            <a:r>
              <a:rPr lang="de-DE" sz="1900" dirty="0" err="1"/>
              <a:t>home</a:t>
            </a:r>
            <a:r>
              <a:rPr lang="de-DE" sz="1900" dirty="0"/>
              <a:t> </a:t>
            </a:r>
            <a:r>
              <a:rPr lang="de-DE" sz="1900" dirty="0" err="1"/>
              <a:t>visits</a:t>
            </a:r>
            <a:r>
              <a:rPr lang="de-DE" sz="1900" dirty="0"/>
              <a:t> </a:t>
            </a:r>
          </a:p>
          <a:p>
            <a:pPr marL="0" indent="0">
              <a:buNone/>
            </a:pPr>
            <a:r>
              <a:rPr lang="de-DE" sz="1900" dirty="0"/>
              <a:t> </a:t>
            </a:r>
          </a:p>
          <a:p>
            <a:pPr marL="0" indent="0">
              <a:buNone/>
            </a:pPr>
            <a:r>
              <a:rPr lang="de-DE" sz="1900" b="1" dirty="0" err="1"/>
              <a:t>Challenges</a:t>
            </a:r>
            <a:endParaRPr lang="de-DE" sz="1900" b="1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1900" dirty="0" err="1"/>
              <a:t>language</a:t>
            </a:r>
            <a:r>
              <a:rPr lang="de-DE" sz="1900" dirty="0"/>
              <a:t>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900" dirty="0" err="1"/>
              <a:t>scarce</a:t>
            </a:r>
            <a:r>
              <a:rPr lang="de-DE" sz="1900" dirty="0"/>
              <a:t> </a:t>
            </a:r>
            <a:r>
              <a:rPr lang="de-DE" sz="1900" dirty="0" err="1"/>
              <a:t>leisure</a:t>
            </a:r>
            <a:r>
              <a:rPr lang="de-DE" sz="1900" dirty="0"/>
              <a:t> time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scholars</a:t>
            </a:r>
            <a:r>
              <a:rPr lang="de-DE" sz="1900" dirty="0"/>
              <a:t>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900" dirty="0" err="1"/>
              <a:t>far</a:t>
            </a:r>
            <a:r>
              <a:rPr lang="de-DE" sz="1900" dirty="0"/>
              <a:t> </a:t>
            </a:r>
            <a:r>
              <a:rPr lang="de-DE" sz="1900" dirty="0" err="1"/>
              <a:t>distances</a:t>
            </a:r>
            <a:r>
              <a:rPr lang="de-DE" sz="1900" dirty="0"/>
              <a:t> / </a:t>
            </a:r>
            <a:r>
              <a:rPr lang="de-DE" sz="1900" dirty="0" err="1"/>
              <a:t>transportation</a:t>
            </a:r>
            <a:r>
              <a:rPr lang="de-DE" sz="19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rgbClr val="2D6E7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rgbClr val="2D6E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5990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Bildschirmpräsentation (4:3)</PresentationFormat>
  <Paragraphs>148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Larissa</vt:lpstr>
      <vt:lpstr>IO3:   Institutional Support for Refugee Scholars in Higher Education  </vt:lpstr>
      <vt:lpstr>General Activities </vt:lpstr>
      <vt:lpstr>3 Surveys  </vt:lpstr>
      <vt:lpstr>Q2: Problems in Academic Career   </vt:lpstr>
      <vt:lpstr>Q2: Problems in Academic Career   </vt:lpstr>
      <vt:lpstr>Q2: Problems in Private Life   </vt:lpstr>
      <vt:lpstr>Q2: Problems in Private Life   </vt:lpstr>
      <vt:lpstr>Example from Practice: Family Support (UoC) </vt:lpstr>
      <vt:lpstr>Example from Practice: Family Support (UoC) </vt:lpstr>
      <vt:lpstr>Future Actions </vt:lpstr>
    </vt:vector>
  </TitlesOfParts>
  <Company>Universität zu Köln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Hei_Wa Wong</dc:creator>
  <cp:lastModifiedBy>Julia Guenther</cp:lastModifiedBy>
  <cp:revision>59</cp:revision>
  <dcterms:created xsi:type="dcterms:W3CDTF">2017-09-21T12:06:30Z</dcterms:created>
  <dcterms:modified xsi:type="dcterms:W3CDTF">2018-03-15T09:23:50Z</dcterms:modified>
</cp:coreProperties>
</file>