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notesMasterIdLst>
    <p:notesMasterId r:id="rId12"/>
  </p:notesMasterIdLst>
  <p:handoutMasterIdLst>
    <p:handoutMasterId r:id="rId13"/>
  </p:handoutMasterIdLst>
  <p:sldIdLst>
    <p:sldId id="257" r:id="rId3"/>
    <p:sldId id="329" r:id="rId4"/>
    <p:sldId id="330" r:id="rId5"/>
    <p:sldId id="335" r:id="rId6"/>
    <p:sldId id="323" r:id="rId7"/>
    <p:sldId id="333" r:id="rId8"/>
    <p:sldId id="332" r:id="rId9"/>
    <p:sldId id="336" r:id="rId10"/>
    <p:sldId id="334" r:id="rId11"/>
  </p:sldIdLst>
  <p:sldSz cx="9144000" cy="6858000" type="screen4x3"/>
  <p:notesSz cx="6797675" cy="99266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5" autoAdjust="0"/>
    <p:restoredTop sz="94660"/>
  </p:normalViewPr>
  <p:slideViewPr>
    <p:cSldViewPr>
      <p:cViewPr>
        <p:scale>
          <a:sx n="95" d="100"/>
          <a:sy n="95" d="100"/>
        </p:scale>
        <p:origin x="-14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2B110-C3AA-4C6D-926F-415F805CEB69}" type="datetimeFigureOut">
              <a:rPr lang="en-US" smtClean="0"/>
              <a:pPr/>
              <a:t>3/15/2018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47CD06-A61B-47F6-9C8B-4D6FD867B9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095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9DFA4D-CA53-4FE5-B843-370261C966B6}" type="datetimeFigureOut">
              <a:rPr lang="el-GR" smtClean="0"/>
              <a:t>15/3/2018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2B2E9-FC4E-4FA7-A150-CA4B5886774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4666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2B2E9-FC4E-4FA7-A150-CA4B58867746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2903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6FED1B6-E026-4763-99AA-0E4DDFF723F3}" type="datetimeFigureOut">
              <a:rPr lang="el-GR" smtClean="0"/>
              <a:pPr/>
              <a:t>15/3/2018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7746B4B-10BE-459F-A620-C4B3BCE838D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Ορθογώνιο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- Ορθογώνιο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- Ορθογώνιο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D1B6-E026-4763-99AA-0E4DDFF723F3}" type="datetimeFigureOut">
              <a:rPr lang="el-GR" smtClean="0"/>
              <a:pPr/>
              <a:t>15/3/2018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46B4B-10BE-459F-A620-C4B3BCE838D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D1B6-E026-4763-99AA-0E4DDFF723F3}" type="datetimeFigureOut">
              <a:rPr lang="el-GR" smtClean="0"/>
              <a:pPr/>
              <a:t>15/3/2018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46B4B-10BE-459F-A620-C4B3BCE838D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D1B6-E026-4763-99AA-0E4DDFF723F3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15/3/2018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46B4B-10BE-459F-A620-C4B3BCE838DA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988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D1B6-E026-4763-99AA-0E4DDFF723F3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15/3/2018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46B4B-10BE-459F-A620-C4B3BCE838DA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383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D1B6-E026-4763-99AA-0E4DDFF723F3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15/3/2018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46B4B-10BE-459F-A620-C4B3BCE838DA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2448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D1B6-E026-4763-99AA-0E4DDFF723F3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15/3/2018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46B4B-10BE-459F-A620-C4B3BCE838DA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841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D1B6-E026-4763-99AA-0E4DDFF723F3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15/3/2018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46B4B-10BE-459F-A620-C4B3BCE838DA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7116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D1B6-E026-4763-99AA-0E4DDFF723F3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15/3/2018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46B4B-10BE-459F-A620-C4B3BCE838DA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5422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D1B6-E026-4763-99AA-0E4DDFF723F3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15/3/2018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46B4B-10BE-459F-A620-C4B3BCE838DA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392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D1B6-E026-4763-99AA-0E4DDFF723F3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15/3/2018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46B4B-10BE-459F-A620-C4B3BCE838DA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14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D1B6-E026-4763-99AA-0E4DDFF723F3}" type="datetimeFigureOut">
              <a:rPr lang="el-GR" smtClean="0"/>
              <a:pPr/>
              <a:t>15/3/2018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46B4B-10BE-459F-A620-C4B3BCE838D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D1B6-E026-4763-99AA-0E4DDFF723F3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15/3/2018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46B4B-10BE-459F-A620-C4B3BCE838DA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010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D1B6-E026-4763-99AA-0E4DDFF723F3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15/3/2018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46B4B-10BE-459F-A620-C4B3BCE838DA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2309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D1B6-E026-4763-99AA-0E4DDFF723F3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15/3/2018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46B4B-10BE-459F-A620-C4B3BCE838DA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408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6FED1B6-E026-4763-99AA-0E4DDFF723F3}" type="datetimeFigureOut">
              <a:rPr lang="el-GR" smtClean="0"/>
              <a:pPr/>
              <a:t>15/3/2018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7746B4B-10BE-459F-A620-C4B3BCE838D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D1B6-E026-4763-99AA-0E4DDFF723F3}" type="datetimeFigureOut">
              <a:rPr lang="el-GR" smtClean="0"/>
              <a:pPr/>
              <a:t>15/3/2018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46B4B-10BE-459F-A620-C4B3BCE838D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D1B6-E026-4763-99AA-0E4DDFF723F3}" type="datetimeFigureOut">
              <a:rPr lang="el-GR" smtClean="0"/>
              <a:pPr/>
              <a:t>15/3/2018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46B4B-10BE-459F-A620-C4B3BCE838D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D1B6-E026-4763-99AA-0E4DDFF723F3}" type="datetimeFigureOut">
              <a:rPr lang="el-GR" smtClean="0"/>
              <a:pPr/>
              <a:t>15/3/2018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46B4B-10BE-459F-A620-C4B3BCE838D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D1B6-E026-4763-99AA-0E4DDFF723F3}" type="datetimeFigureOut">
              <a:rPr lang="el-GR" smtClean="0"/>
              <a:pPr/>
              <a:t>15/3/2018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46B4B-10BE-459F-A620-C4B3BCE838D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5" name="4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D1B6-E026-4763-99AA-0E4DDFF723F3}" type="datetimeFigureOut">
              <a:rPr lang="el-GR" smtClean="0"/>
              <a:pPr/>
              <a:t>15/3/2018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46B4B-10BE-459F-A620-C4B3BCE838D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D1B6-E026-4763-99AA-0E4DDFF723F3}" type="datetimeFigureOut">
              <a:rPr lang="el-GR" smtClean="0"/>
              <a:pPr/>
              <a:t>15/3/2018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46B4B-10BE-459F-A620-C4B3BCE838D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ED1B6-E026-4763-99AA-0E4DDFF723F3}" type="datetimeFigureOut">
              <a:rPr lang="el-GR" smtClean="0"/>
              <a:pPr/>
              <a:t>15/3/2018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7746B4B-10BE-459F-A620-C4B3BCE838D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27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Ευθεία γραμμή σύνδεσης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t="-2000" r="-1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ED1B6-E026-4763-99AA-0E4DDFF723F3}" type="datetimeFigureOut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15/3/2018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46B4B-10BE-459F-A620-C4B3BCE838DA}" type="slidenum">
              <a:rPr lang="el-G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691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Εικόνα" descr="picture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8430" y="360045"/>
            <a:ext cx="9144000" cy="6857999"/>
          </a:xfrm>
          <a:prstGeom prst="rect">
            <a:avLst/>
          </a:prstGeom>
        </p:spPr>
      </p:pic>
      <p:pic>
        <p:nvPicPr>
          <p:cNvPr id="5" name="4 - Εικόνα" descr="all log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062627"/>
            <a:ext cx="9144000" cy="795373"/>
          </a:xfrm>
          <a:prstGeom prst="rect">
            <a:avLst/>
          </a:prstGeom>
        </p:spPr>
      </p:pic>
      <p:pic>
        <p:nvPicPr>
          <p:cNvPr id="7" name="6 - Εικόνα" descr="SUCRE-final-transp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-609601" y="-342901"/>
            <a:ext cx="3908107" cy="4131945"/>
          </a:xfrm>
          <a:prstGeom prst="rect">
            <a:avLst/>
          </a:prstGeom>
        </p:spPr>
      </p:pic>
      <p:pic>
        <p:nvPicPr>
          <p:cNvPr id="10" name="Picture 2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23825"/>
            <a:ext cx="6648450" cy="236220"/>
          </a:xfrm>
          <a:prstGeom prst="rect">
            <a:avLst/>
          </a:prstGeom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43808" y="360045"/>
            <a:ext cx="4536503" cy="4365099"/>
          </a:xfrm>
          <a:ln>
            <a:solidFill>
              <a:srgbClr val="92D050"/>
            </a:solidFill>
          </a:ln>
        </p:spPr>
        <p:txBody>
          <a:bodyPr>
            <a:noAutofit/>
          </a:bodyPr>
          <a:lstStyle/>
          <a:p>
            <a:pPr algn="ctr"/>
            <a:r>
              <a:rPr lang="el-GR" sz="28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ΙΟ4</a:t>
            </a:r>
            <a:r>
              <a:rPr lang="el-GR" sz="2800" b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: Ψυχοκοινωνική Στήριξη μέσω της εμπλοκής και κινητοποίησης της κοινότητας: Εκπαιδευτικό </a:t>
            </a:r>
            <a:r>
              <a:rPr lang="el-GR" sz="28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υλικό</a:t>
            </a:r>
            <a:br>
              <a:rPr lang="el-GR" sz="28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el-GR" sz="28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el-GR" sz="2800" b="1" dirty="0" smtClean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el-GR" sz="1800" b="1" i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ΙΟ4-</a:t>
            </a:r>
            <a:r>
              <a:rPr lang="en-US" sz="1800" b="1" i="1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</a:rPr>
              <a:t>Psychosocial Support through Communities’ engagement &amp; mobilization: Training</a:t>
            </a:r>
            <a:endParaRPr lang="el-GR" sz="1800" b="1" i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2828836"/>
            <a:ext cx="4572000" cy="344709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lvl="0" indent="-228600">
              <a:lnSpc>
                <a:spcPct val="120000"/>
              </a:lnSpc>
              <a:spcBef>
                <a:spcPts val="1000"/>
              </a:spcBef>
              <a:buClr>
                <a:srgbClr val="415588"/>
              </a:buClr>
              <a:buSzPct val="100000"/>
              <a:buFont typeface="Arial" panose="020B0604020202020204" pitchFamily="34" charset="0"/>
              <a:buChar char="•"/>
            </a:pPr>
            <a:endParaRPr lang="en-US" sz="2000" i="1" dirty="0">
              <a:solidFill>
                <a:prstClr val="black"/>
              </a:solidFill>
              <a:latin typeface="Century Gothic" panose="020B0502020202020204"/>
            </a:endParaRPr>
          </a:p>
          <a:p>
            <a:pPr marL="228600" lvl="0" indent="-228600">
              <a:lnSpc>
                <a:spcPct val="120000"/>
              </a:lnSpc>
              <a:spcBef>
                <a:spcPts val="1000"/>
              </a:spcBef>
              <a:buClr>
                <a:srgbClr val="415588"/>
              </a:buClr>
              <a:buSzPct val="100000"/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prstClr val="black"/>
              </a:solidFill>
              <a:latin typeface="Century Gothic" panose="020B0502020202020204"/>
            </a:endParaRPr>
          </a:p>
          <a:p>
            <a:pPr marL="228600" lvl="0" indent="-228600">
              <a:lnSpc>
                <a:spcPct val="120000"/>
              </a:lnSpc>
              <a:spcBef>
                <a:spcPts val="1000"/>
              </a:spcBef>
              <a:buClr>
                <a:srgbClr val="415588"/>
              </a:buClr>
              <a:buSzPct val="100000"/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prstClr val="black"/>
              </a:solidFill>
              <a:latin typeface="Century Gothic" panose="020B0502020202020204"/>
            </a:endParaRPr>
          </a:p>
          <a:p>
            <a:pPr marL="228600" lvl="0" indent="-228600">
              <a:lnSpc>
                <a:spcPct val="120000"/>
              </a:lnSpc>
              <a:spcBef>
                <a:spcPts val="1000"/>
              </a:spcBef>
              <a:buClr>
                <a:srgbClr val="415588"/>
              </a:buClr>
              <a:buSzPct val="100000"/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latin typeface="Century Gothic" panose="020B0502020202020204"/>
            </a:endParaRPr>
          </a:p>
          <a:p>
            <a:pPr marL="228600" lvl="0" indent="-228600">
              <a:lnSpc>
                <a:spcPct val="120000"/>
              </a:lnSpc>
              <a:spcBef>
                <a:spcPts val="1000"/>
              </a:spcBef>
              <a:buClr>
                <a:srgbClr val="415588"/>
              </a:buClr>
              <a:buSzPct val="100000"/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prstClr val="black"/>
              </a:solidFill>
              <a:latin typeface="Century Gothic" panose="020B0502020202020204"/>
            </a:endParaRPr>
          </a:p>
          <a:p>
            <a:pPr marL="228600" lvl="0" indent="-228600">
              <a:lnSpc>
                <a:spcPct val="120000"/>
              </a:lnSpc>
              <a:spcBef>
                <a:spcPts val="1000"/>
              </a:spcBef>
              <a:buClr>
                <a:srgbClr val="415588"/>
              </a:buClr>
              <a:buSzPct val="100000"/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latin typeface="Century Gothic" panose="020B0502020202020204"/>
            </a:endParaRPr>
          </a:p>
          <a:p>
            <a:pPr marL="228600" lvl="0" indent="-228600">
              <a:lnSpc>
                <a:spcPct val="120000"/>
              </a:lnSpc>
              <a:spcBef>
                <a:spcPts val="1000"/>
              </a:spcBef>
              <a:buClr>
                <a:srgbClr val="415588"/>
              </a:buClr>
              <a:buSzPct val="100000"/>
              <a:buFont typeface="Arial" panose="020B0604020202020204" pitchFamily="34" charset="0"/>
              <a:buChar char="•"/>
            </a:pPr>
            <a:endParaRPr lang="el-GR" sz="2000" dirty="0">
              <a:solidFill>
                <a:prstClr val="black"/>
              </a:solidFill>
              <a:latin typeface="Century Gothic" panose="020B0502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606DA33-70C3-4F98-9B6B-DE9B507E6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b="1" dirty="0">
                <a:solidFill>
                  <a:prstClr val="white"/>
                </a:solidFill>
              </a:rPr>
              <a:t>Project activities and objectives progress</a:t>
            </a:r>
            <a:r>
              <a:rPr lang="en-US" sz="2500" dirty="0">
                <a:solidFill>
                  <a:prstClr val="white"/>
                </a:solidFill>
              </a:rPr>
              <a:t/>
            </a:r>
            <a:br>
              <a:rPr lang="en-US" sz="2500" dirty="0">
                <a:solidFill>
                  <a:prstClr val="white"/>
                </a:solidFill>
              </a:rPr>
            </a:br>
            <a:r>
              <a:rPr lang="el-GR" sz="40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Στόχοι </a:t>
            </a:r>
            <a:r>
              <a:rPr lang="en-US" sz="2500" dirty="0" smtClean="0">
                <a:solidFill>
                  <a:prstClr val="white"/>
                </a:solidFill>
              </a:rPr>
              <a:t>unities</a:t>
            </a:r>
            <a:r>
              <a:rPr lang="en-US" sz="2500" dirty="0">
                <a:solidFill>
                  <a:prstClr val="white"/>
                </a:solidFill>
              </a:rPr>
              <a:t>'’ engagement and mobilization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F781E836-701C-41DC-83E1-9AFD96331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693241"/>
            <a:ext cx="8109476" cy="4525963"/>
          </a:xfrm>
        </p:spPr>
        <p:txBody>
          <a:bodyPr>
            <a:noAutofit/>
          </a:bodyPr>
          <a:lstStyle/>
          <a:p>
            <a:pPr algn="just"/>
            <a:endParaRPr lang="el-GR" sz="2800" b="1" dirty="0" smtClean="0">
              <a:solidFill>
                <a:schemeClr val="tx2"/>
              </a:solidFill>
            </a:endParaRPr>
          </a:p>
          <a:p>
            <a:pPr algn="just"/>
            <a:r>
              <a:rPr lang="el-GR" sz="2800" b="1" dirty="0" smtClean="0">
                <a:solidFill>
                  <a:schemeClr val="tx2"/>
                </a:solidFill>
              </a:rPr>
              <a:t>Ψηφιακό </a:t>
            </a:r>
            <a:r>
              <a:rPr lang="el-GR" sz="2800" b="1" dirty="0">
                <a:solidFill>
                  <a:schemeClr val="tx2"/>
                </a:solidFill>
              </a:rPr>
              <a:t>εκπαιδευτικό υλικό για επαγγελματίες </a:t>
            </a:r>
            <a:r>
              <a:rPr lang="el-GR" sz="2800" b="1" dirty="0" smtClean="0">
                <a:solidFill>
                  <a:schemeClr val="tx2"/>
                </a:solidFill>
              </a:rPr>
              <a:t>που </a:t>
            </a:r>
            <a:r>
              <a:rPr lang="el-GR" sz="2800" b="1" dirty="0">
                <a:solidFill>
                  <a:schemeClr val="tx2"/>
                </a:solidFill>
              </a:rPr>
              <a:t>εμπλέκονται σε δράσεις ψυχοκοινωνικής υποστήριξης των </a:t>
            </a:r>
            <a:r>
              <a:rPr lang="el-GR" sz="2800" b="1" dirty="0" smtClean="0">
                <a:solidFill>
                  <a:schemeClr val="tx2"/>
                </a:solidFill>
              </a:rPr>
              <a:t>προσφύγων. </a:t>
            </a:r>
            <a:endParaRPr lang="el-GR" sz="2800" b="1" dirty="0">
              <a:solidFill>
                <a:schemeClr val="tx2"/>
              </a:solidFill>
            </a:endParaRPr>
          </a:p>
          <a:p>
            <a:pPr algn="just"/>
            <a:r>
              <a:rPr lang="el-GR" sz="2800" b="1" dirty="0">
                <a:solidFill>
                  <a:schemeClr val="tx2"/>
                </a:solidFill>
              </a:rPr>
              <a:t>Ψηφιακό </a:t>
            </a:r>
            <a:r>
              <a:rPr lang="el-GR" sz="2800" b="1" dirty="0" smtClean="0">
                <a:solidFill>
                  <a:schemeClr val="tx2"/>
                </a:solidFill>
              </a:rPr>
              <a:t>εγχειρίδιο «καλών πρακτικών» </a:t>
            </a:r>
            <a:r>
              <a:rPr lang="el-GR" sz="2800" b="1" dirty="0">
                <a:solidFill>
                  <a:schemeClr val="tx2"/>
                </a:solidFill>
              </a:rPr>
              <a:t>(που θα βασίζεται τόσο σε </a:t>
            </a:r>
            <a:r>
              <a:rPr lang="el-GR" sz="2800" b="1" dirty="0" smtClean="0">
                <a:solidFill>
                  <a:schemeClr val="tx2"/>
                </a:solidFill>
              </a:rPr>
              <a:t>διερεύνηση </a:t>
            </a:r>
            <a:r>
              <a:rPr lang="el-GR" sz="2800" b="1" dirty="0">
                <a:solidFill>
                  <a:schemeClr val="tx2"/>
                </a:solidFill>
              </a:rPr>
              <a:t>των εμπειριών των ήδη εμπλεκομένων στο πεδίο όσο και σε επισκόπηση των υπαρχουσών </a:t>
            </a:r>
            <a:r>
              <a:rPr lang="el-GR" sz="2800" b="1" dirty="0" smtClean="0">
                <a:solidFill>
                  <a:schemeClr val="tx2"/>
                </a:solidFill>
              </a:rPr>
              <a:t>«καλών πρακτικών»).</a:t>
            </a:r>
            <a:endParaRPr lang="el-GR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928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b="1" dirty="0">
                <a:solidFill>
                  <a:schemeClr val="tx2"/>
                </a:solidFill>
                <a:latin typeface="Cambria" panose="02040503050406030204" pitchFamily="18" charset="0"/>
              </a:rPr>
              <a:t>Δράσεις/στάδια</a:t>
            </a:r>
            <a:br>
              <a:rPr lang="el-GR" sz="4000" b="1" dirty="0">
                <a:solidFill>
                  <a:schemeClr val="tx2"/>
                </a:solidFill>
                <a:latin typeface="Cambria" panose="02040503050406030204" pitchFamily="18" charset="0"/>
              </a:rPr>
            </a:br>
            <a:endParaRPr lang="el-GR" sz="4000" b="1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136904" cy="528945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l-GR" b="1" dirty="0" smtClean="0">
              <a:solidFill>
                <a:schemeClr val="tx2"/>
              </a:solidFill>
            </a:endParaRPr>
          </a:p>
          <a:p>
            <a:pPr marL="0" indent="0" algn="just">
              <a:buNone/>
            </a:pPr>
            <a:r>
              <a:rPr lang="el-GR" b="1" dirty="0" smtClean="0">
                <a:solidFill>
                  <a:schemeClr val="tx2"/>
                </a:solidFill>
              </a:rPr>
              <a:t>1. Χαρτογράφηση των αναγκών και των δυνατοτήτων και </a:t>
            </a:r>
            <a:r>
              <a:rPr lang="el-GR" b="1" dirty="0">
                <a:solidFill>
                  <a:schemeClr val="tx2"/>
                </a:solidFill>
              </a:rPr>
              <a:t>κινητοποίηση της «κοινότητας» </a:t>
            </a:r>
            <a:endParaRPr lang="el-GR" b="1" dirty="0" smtClean="0">
              <a:solidFill>
                <a:schemeClr val="tx2"/>
              </a:solidFill>
            </a:endParaRPr>
          </a:p>
          <a:p>
            <a:pPr algn="just"/>
            <a:r>
              <a:rPr lang="el-GR" sz="2400" b="1" dirty="0" smtClean="0">
                <a:solidFill>
                  <a:schemeClr val="tx2"/>
                </a:solidFill>
              </a:rPr>
              <a:t>Εντοπισμός </a:t>
            </a:r>
            <a:r>
              <a:rPr lang="el-GR" sz="2400" b="1" dirty="0">
                <a:solidFill>
                  <a:schemeClr val="tx2"/>
                </a:solidFill>
              </a:rPr>
              <a:t>δυνητικών συμμετεχόντων (οργανώσεων και ατόμων, εργαζομένων σε ΜΚΟ και προσφύγων</a:t>
            </a:r>
            <a:r>
              <a:rPr lang="el-GR" sz="2400" b="1" dirty="0" smtClean="0">
                <a:solidFill>
                  <a:schemeClr val="tx2"/>
                </a:solidFill>
              </a:rPr>
              <a:t>). </a:t>
            </a:r>
            <a:endParaRPr lang="el-GR" sz="2400" b="1" dirty="0">
              <a:solidFill>
                <a:schemeClr val="tx2"/>
              </a:solidFill>
            </a:endParaRPr>
          </a:p>
          <a:p>
            <a:pPr algn="just"/>
            <a:r>
              <a:rPr lang="el-GR" sz="2400" b="1" dirty="0">
                <a:solidFill>
                  <a:schemeClr val="tx2"/>
                </a:solidFill>
              </a:rPr>
              <a:t>Κινητοποίηση συμμετεχόντων, διενέργεια συνεντεύξεων και δημιουργία ομάδων </a:t>
            </a:r>
            <a:r>
              <a:rPr lang="el-GR" sz="2400" b="1" dirty="0" smtClean="0">
                <a:solidFill>
                  <a:schemeClr val="tx2"/>
                </a:solidFill>
              </a:rPr>
              <a:t>εστίασης. </a:t>
            </a:r>
            <a:endParaRPr lang="el-GR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132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778098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l-GR" sz="40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Δράσεις/στάδια</a:t>
            </a:r>
            <a:endParaRPr lang="el-GR" sz="4000" b="1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136904" cy="5001419"/>
          </a:xfrm>
        </p:spPr>
        <p:txBody>
          <a:bodyPr/>
          <a:lstStyle/>
          <a:p>
            <a:pPr marL="0" lvl="0" indent="0" algn="just">
              <a:buNone/>
            </a:pPr>
            <a:r>
              <a:rPr lang="el-GR" sz="2400" b="1" dirty="0" smtClean="0">
                <a:solidFill>
                  <a:srgbClr val="1F497D"/>
                </a:solidFill>
              </a:rPr>
              <a:t>2. Ανάλυση </a:t>
            </a:r>
            <a:r>
              <a:rPr lang="el-GR" sz="2400" b="1" dirty="0">
                <a:solidFill>
                  <a:srgbClr val="1F497D"/>
                </a:solidFill>
              </a:rPr>
              <a:t>του υλικού  με βάση τους εξής αναλυτικούς άξονες</a:t>
            </a:r>
          </a:p>
          <a:p>
            <a:pPr marL="742950" lvl="2" indent="-342900" algn="just"/>
            <a:r>
              <a:rPr lang="el-GR" sz="2000" b="1" dirty="0">
                <a:solidFill>
                  <a:srgbClr val="1F497D"/>
                </a:solidFill>
              </a:rPr>
              <a:t>Καταγραφή των ψυχοκοινωνικών αναγκών των προσφύγων (με βάση την οπτική των ίδιων αλλά και των εργαζομένων)</a:t>
            </a:r>
          </a:p>
          <a:p>
            <a:pPr marL="742950" lvl="2" indent="-342900" algn="just"/>
            <a:r>
              <a:rPr lang="el-GR" sz="2000" b="1" dirty="0">
                <a:solidFill>
                  <a:srgbClr val="1F497D"/>
                </a:solidFill>
              </a:rPr>
              <a:t>Καταγραφή των αναγκών των εργαζομένων </a:t>
            </a:r>
          </a:p>
          <a:p>
            <a:pPr marL="742950" lvl="2" indent="-342900" algn="just"/>
            <a:r>
              <a:rPr lang="el-GR" sz="2000" b="1" dirty="0">
                <a:solidFill>
                  <a:srgbClr val="1F497D"/>
                </a:solidFill>
              </a:rPr>
              <a:t>Χαρτογράφηση της δυναμικής /των δυνατοτήτων της κοινότητας</a:t>
            </a:r>
            <a:r>
              <a:rPr lang="en-US" sz="2000" b="1" dirty="0">
                <a:solidFill>
                  <a:srgbClr val="1F497D"/>
                </a:solidFill>
              </a:rPr>
              <a:t> </a:t>
            </a:r>
          </a:p>
          <a:p>
            <a:pPr marL="742950" lvl="2" indent="-342900" algn="just"/>
            <a:r>
              <a:rPr lang="el-GR" sz="2000" b="1" dirty="0">
                <a:solidFill>
                  <a:srgbClr val="1F497D"/>
                </a:solidFill>
              </a:rPr>
              <a:t>Διερεύνηση της δυνάμει συνεισφοράς του αθλητισμού στην κοινωνική </a:t>
            </a:r>
            <a:r>
              <a:rPr lang="el-GR" sz="2000" b="1" dirty="0" smtClean="0">
                <a:solidFill>
                  <a:srgbClr val="1F497D"/>
                </a:solidFill>
              </a:rPr>
              <a:t>ένταξη</a:t>
            </a:r>
          </a:p>
          <a:p>
            <a:pPr marL="0" lvl="0" indent="0" algn="just">
              <a:buNone/>
            </a:pPr>
            <a:endParaRPr lang="el-GR" sz="2000" b="1" dirty="0">
              <a:solidFill>
                <a:srgbClr val="1F497D"/>
              </a:solidFill>
            </a:endParaRPr>
          </a:p>
          <a:p>
            <a:pPr marL="0" lvl="0" indent="0" algn="just">
              <a:buNone/>
            </a:pPr>
            <a:r>
              <a:rPr lang="el-GR" sz="2400" b="1" dirty="0" smtClean="0">
                <a:solidFill>
                  <a:srgbClr val="1F497D"/>
                </a:solidFill>
              </a:rPr>
              <a:t>3. Επισκόπηση </a:t>
            </a:r>
            <a:r>
              <a:rPr lang="el-GR" sz="2400" b="1" dirty="0">
                <a:solidFill>
                  <a:srgbClr val="1F497D"/>
                </a:solidFill>
              </a:rPr>
              <a:t>της σχετικής Εργογραφίας (</a:t>
            </a:r>
            <a:r>
              <a:rPr lang="en-US" sz="2400" b="1" dirty="0">
                <a:solidFill>
                  <a:srgbClr val="1F497D"/>
                </a:solidFill>
              </a:rPr>
              <a:t>Desk Research)</a:t>
            </a:r>
            <a:endParaRPr lang="el-GR" sz="2400" b="1" dirty="0">
              <a:solidFill>
                <a:srgbClr val="1F497D"/>
              </a:solidFill>
            </a:endParaRPr>
          </a:p>
          <a:p>
            <a:pPr marL="0" lvl="0" indent="0" algn="just">
              <a:buNone/>
            </a:pPr>
            <a:endParaRPr lang="el-GR" sz="2400" b="1" dirty="0" smtClean="0">
              <a:solidFill>
                <a:srgbClr val="1F497D"/>
              </a:solidFill>
            </a:endParaRPr>
          </a:p>
          <a:p>
            <a:pPr marL="0" lvl="0" indent="0" algn="just">
              <a:buNone/>
            </a:pPr>
            <a:r>
              <a:rPr lang="el-GR" sz="2400" b="1" dirty="0" smtClean="0">
                <a:solidFill>
                  <a:srgbClr val="1F497D"/>
                </a:solidFill>
              </a:rPr>
              <a:t>4. Δημιουργία </a:t>
            </a:r>
            <a:r>
              <a:rPr lang="el-GR" sz="2400" b="1" dirty="0">
                <a:solidFill>
                  <a:srgbClr val="1F497D"/>
                </a:solidFill>
              </a:rPr>
              <a:t>του εκπαιδευτικού υλικού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54342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606DA33-70C3-4F98-9B6B-DE9B507E6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Autofit/>
          </a:bodyPr>
          <a:lstStyle/>
          <a:p>
            <a:r>
              <a:rPr lang="el-GR" sz="2800" b="1" dirty="0" smtClean="0">
                <a:solidFill>
                  <a:schemeClr val="tx2"/>
                </a:solidFill>
              </a:rPr>
              <a:t>Συμμετέχουσες/οντες στην καταγραφή των αναγκών</a:t>
            </a:r>
            <a:r>
              <a:rPr lang="en-US" sz="2800" dirty="0" smtClean="0">
                <a:solidFill>
                  <a:prstClr val="white"/>
                </a:solidFill>
              </a:rPr>
              <a:t>and </a:t>
            </a:r>
            <a:r>
              <a:rPr lang="en-US" sz="2800" dirty="0">
                <a:solidFill>
                  <a:prstClr val="white"/>
                </a:solidFill>
              </a:rPr>
              <a:t>mobilization</a:t>
            </a:r>
            <a:endParaRPr lang="el-GR" sz="28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F781E836-701C-41DC-83E1-9AFD96331F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endParaRPr lang="el-GR" sz="2400" dirty="0" smtClean="0">
              <a:solidFill>
                <a:schemeClr val="tx2"/>
              </a:solidFill>
            </a:endParaRPr>
          </a:p>
          <a:p>
            <a:r>
              <a:rPr lang="el-GR" sz="2400" dirty="0" smtClean="0">
                <a:solidFill>
                  <a:schemeClr val="tx2"/>
                </a:solidFill>
              </a:rPr>
              <a:t>Στις ομάδες εστίασης συμμετείχαν </a:t>
            </a:r>
            <a:r>
              <a:rPr lang="el-GR" sz="2400" b="1" dirty="0" smtClean="0">
                <a:solidFill>
                  <a:schemeClr val="tx2"/>
                </a:solidFill>
              </a:rPr>
              <a:t>31 </a:t>
            </a:r>
            <a:r>
              <a:rPr lang="el-GR" sz="2400" b="1" dirty="0">
                <a:solidFill>
                  <a:schemeClr val="tx2"/>
                </a:solidFill>
              </a:rPr>
              <a:t>επαγγελματίες (ψυχολόγοι, επαγγελματίες υγείας, νομικοί, εκπαιδευτικοί) </a:t>
            </a:r>
            <a:r>
              <a:rPr lang="el-GR" sz="2400" b="1" dirty="0" smtClean="0">
                <a:solidFill>
                  <a:schemeClr val="tx2"/>
                </a:solidFill>
              </a:rPr>
              <a:t>από 10 ΜΚΟ </a:t>
            </a:r>
            <a:r>
              <a:rPr lang="el-GR" sz="2400" dirty="0" smtClean="0">
                <a:solidFill>
                  <a:schemeClr val="tx2"/>
                </a:solidFill>
              </a:rPr>
              <a:t>που δραστηριοποιούνται στη Θεσσαλονίκη </a:t>
            </a:r>
            <a:r>
              <a:rPr lang="el-GR" sz="2400" dirty="0">
                <a:solidFill>
                  <a:schemeClr val="tx2"/>
                </a:solidFill>
              </a:rPr>
              <a:t>και </a:t>
            </a:r>
            <a:r>
              <a:rPr lang="el-GR" sz="2400" dirty="0" smtClean="0">
                <a:solidFill>
                  <a:schemeClr val="tx2"/>
                </a:solidFill>
              </a:rPr>
              <a:t>στην ευρύτερη </a:t>
            </a:r>
            <a:r>
              <a:rPr lang="el-GR" sz="2400" dirty="0">
                <a:solidFill>
                  <a:schemeClr val="tx2"/>
                </a:solidFill>
              </a:rPr>
              <a:t>περιοχή της Κεντρικής </a:t>
            </a:r>
            <a:r>
              <a:rPr lang="el-GR" sz="2400" dirty="0" smtClean="0">
                <a:solidFill>
                  <a:schemeClr val="tx2"/>
                </a:solidFill>
              </a:rPr>
              <a:t>Μακεδονίας </a:t>
            </a:r>
          </a:p>
          <a:p>
            <a:pPr marL="0" indent="0">
              <a:buNone/>
            </a:pPr>
            <a:endParaRPr lang="el-GR" sz="2400" dirty="0" smtClean="0">
              <a:solidFill>
                <a:schemeClr val="tx2"/>
              </a:solidFill>
            </a:endParaRPr>
          </a:p>
          <a:p>
            <a:r>
              <a:rPr lang="el-GR" sz="2400" dirty="0" smtClean="0">
                <a:solidFill>
                  <a:schemeClr val="tx2"/>
                </a:solidFill>
              </a:rPr>
              <a:t>Πραγματοποιήθηκαν επιπλέον :</a:t>
            </a:r>
          </a:p>
          <a:p>
            <a:pPr lvl="1"/>
            <a:r>
              <a:rPr lang="el-GR" sz="2400" b="1" dirty="0" smtClean="0">
                <a:solidFill>
                  <a:schemeClr val="tx2"/>
                </a:solidFill>
              </a:rPr>
              <a:t>2 </a:t>
            </a:r>
            <a:r>
              <a:rPr lang="el-GR" sz="2400" b="1" dirty="0">
                <a:solidFill>
                  <a:schemeClr val="tx2"/>
                </a:solidFill>
              </a:rPr>
              <a:t>ομάδες εστίασης με τους Συντονιστές Εκπαίδευσης Προσφύγων </a:t>
            </a:r>
            <a:endParaRPr lang="el-GR" sz="2400" b="1" dirty="0" smtClean="0">
              <a:solidFill>
                <a:schemeClr val="tx2"/>
              </a:solidFill>
            </a:endParaRPr>
          </a:p>
          <a:p>
            <a:pPr lvl="1"/>
            <a:r>
              <a:rPr lang="el-GR" sz="2400" b="1" dirty="0" smtClean="0">
                <a:solidFill>
                  <a:schemeClr val="tx2"/>
                </a:solidFill>
              </a:rPr>
              <a:t>14 συνεντεύξεις με πρόσφυγες</a:t>
            </a:r>
          </a:p>
          <a:p>
            <a:pPr marL="400050" lvl="1" indent="0">
              <a:buNone/>
            </a:pPr>
            <a:endParaRPr lang="el-GR" sz="2400" dirty="0"/>
          </a:p>
        </p:txBody>
      </p:sp>
      <p:sp>
        <p:nvSpPr>
          <p:cNvPr id="4" name="Βέλος: Δεξιό 3">
            <a:extLst>
              <a:ext uri="{FF2B5EF4-FFF2-40B4-BE49-F238E27FC236}">
                <a16:creationId xmlns:a16="http://schemas.microsoft.com/office/drawing/2014/main" xmlns="" id="{C6E5EF7F-C470-4122-9CBF-880840A5C96F}"/>
              </a:ext>
            </a:extLst>
          </p:cNvPr>
          <p:cNvSpPr/>
          <p:nvPr/>
        </p:nvSpPr>
        <p:spPr>
          <a:xfrm>
            <a:off x="100696" y="1700808"/>
            <a:ext cx="35650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567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b="1" dirty="0">
                <a:solidFill>
                  <a:schemeClr val="tx2"/>
                </a:solidFill>
                <a:latin typeface="Cambria" panose="02040503050406030204" pitchFamily="18" charset="0"/>
              </a:rPr>
              <a:t>Δυσκολίες στο πεδίο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r>
              <a:rPr lang="el-GR" sz="2400" dirty="0">
                <a:solidFill>
                  <a:schemeClr val="tx2"/>
                </a:solidFill>
              </a:rPr>
              <a:t>Προσέλκυση δυνητικών συμμετεχόντων </a:t>
            </a:r>
            <a:r>
              <a:rPr lang="el-GR" sz="2400" dirty="0" smtClean="0">
                <a:solidFill>
                  <a:schemeClr val="tx2"/>
                </a:solidFill>
              </a:rPr>
              <a:t>από ΜΚΟ </a:t>
            </a:r>
          </a:p>
          <a:p>
            <a:r>
              <a:rPr lang="el-GR" sz="2400" dirty="0" smtClean="0">
                <a:solidFill>
                  <a:schemeClr val="tx2"/>
                </a:solidFill>
              </a:rPr>
              <a:t>Διεξαγωγή </a:t>
            </a:r>
            <a:r>
              <a:rPr lang="el-GR" sz="2400" dirty="0">
                <a:solidFill>
                  <a:schemeClr val="tx2"/>
                </a:solidFill>
              </a:rPr>
              <a:t>συνεντεύξεων με πρόσφυγες</a:t>
            </a:r>
          </a:p>
          <a:p>
            <a:pPr lvl="1"/>
            <a:r>
              <a:rPr lang="el-GR" sz="2000" dirty="0" smtClean="0">
                <a:solidFill>
                  <a:schemeClr val="tx2"/>
                </a:solidFill>
              </a:rPr>
              <a:t>Κατά </a:t>
            </a:r>
            <a:r>
              <a:rPr lang="el-GR" sz="2000" dirty="0">
                <a:solidFill>
                  <a:schemeClr val="tx2"/>
                </a:solidFill>
              </a:rPr>
              <a:t>τη συγκεκριμένη χρονική περίοδο, η πλειονότητα των νεαρών προσφύγων αναζητούσε </a:t>
            </a:r>
            <a:r>
              <a:rPr lang="el-GR" sz="2000" dirty="0" smtClean="0">
                <a:solidFill>
                  <a:schemeClr val="tx2"/>
                </a:solidFill>
              </a:rPr>
              <a:t>μετεγκατάσταση</a:t>
            </a:r>
          </a:p>
          <a:p>
            <a:pPr lvl="1"/>
            <a:r>
              <a:rPr lang="el-GR" sz="2000" dirty="0" smtClean="0">
                <a:solidFill>
                  <a:schemeClr val="tx2"/>
                </a:solidFill>
              </a:rPr>
              <a:t>Ιεράρχηση /προτεραιότητα </a:t>
            </a:r>
            <a:r>
              <a:rPr lang="el-GR" sz="2000" dirty="0">
                <a:solidFill>
                  <a:schemeClr val="tx2"/>
                </a:solidFill>
              </a:rPr>
              <a:t>αναγκών </a:t>
            </a:r>
            <a:r>
              <a:rPr lang="el-GR" sz="2000" dirty="0" smtClean="0">
                <a:solidFill>
                  <a:schemeClr val="tx2"/>
                </a:solidFill>
              </a:rPr>
              <a:t>(επιβίωση και ασφάλεια σε σχέση με την εκπαίδευση).</a:t>
            </a:r>
            <a:endParaRPr lang="el-GR" sz="2000" dirty="0">
              <a:solidFill>
                <a:schemeClr val="tx2"/>
              </a:solidFill>
            </a:endParaRPr>
          </a:p>
          <a:p>
            <a:pPr lvl="1"/>
            <a:r>
              <a:rPr lang="el-GR" sz="2000" dirty="0" smtClean="0">
                <a:solidFill>
                  <a:schemeClr val="tx2"/>
                </a:solidFill>
              </a:rPr>
              <a:t>Τόσο </a:t>
            </a:r>
            <a:r>
              <a:rPr lang="el-GR" sz="2000" dirty="0">
                <a:solidFill>
                  <a:schemeClr val="tx2"/>
                </a:solidFill>
              </a:rPr>
              <a:t>οι επαγγελματίες </a:t>
            </a:r>
            <a:r>
              <a:rPr lang="el-GR" sz="2000" dirty="0" smtClean="0">
                <a:solidFill>
                  <a:schemeClr val="tx2"/>
                </a:solidFill>
              </a:rPr>
              <a:t>όσο </a:t>
            </a:r>
            <a:r>
              <a:rPr lang="el-GR" sz="2000" dirty="0">
                <a:solidFill>
                  <a:schemeClr val="tx2"/>
                </a:solidFill>
              </a:rPr>
              <a:t>και </a:t>
            </a:r>
            <a:r>
              <a:rPr lang="el-GR" sz="2000" dirty="0" smtClean="0">
                <a:solidFill>
                  <a:schemeClr val="tx2"/>
                </a:solidFill>
              </a:rPr>
              <a:t>(κυρίως) οι ίδιοι οι πρόσφυγες δήλωσαν κουρασμένοι από την υπερβολική συμμετοχή σε συνεντεύξεις. </a:t>
            </a:r>
          </a:p>
          <a:p>
            <a:pPr lvl="1"/>
            <a:r>
              <a:rPr lang="el-GR" sz="2000" dirty="0" smtClean="0">
                <a:solidFill>
                  <a:schemeClr val="tx2"/>
                </a:solidFill>
              </a:rPr>
              <a:t>Για τους πρόσφυγες η συμμετοχή σε ερευνητικές δράσεις συχνά δημιουργούσε ψεύτικες ελπίδες και προκαλούσε ματαίωση.</a:t>
            </a:r>
          </a:p>
          <a:p>
            <a:pPr lvl="1"/>
            <a:r>
              <a:rPr lang="el-GR" sz="2000" dirty="0" smtClean="0">
                <a:solidFill>
                  <a:schemeClr val="tx2"/>
                </a:solidFill>
              </a:rPr>
              <a:t>Άλλοι λόγοι (μεταξύ των οποίων και κανόνες εμπιστευτικότητας της Δομής).</a:t>
            </a:r>
          </a:p>
          <a:p>
            <a:pPr lvl="1"/>
            <a:endParaRPr lang="el-GR" sz="2000" dirty="0" smtClean="0">
              <a:solidFill>
                <a:schemeClr val="tx2"/>
              </a:solidFill>
            </a:endParaRPr>
          </a:p>
          <a:p>
            <a:pPr lvl="1"/>
            <a:endParaRPr lang="el-GR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971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b="1" dirty="0">
                <a:solidFill>
                  <a:schemeClr val="tx2"/>
                </a:solidFill>
                <a:latin typeface="Cambria" panose="02040503050406030204" pitchFamily="18" charset="0"/>
              </a:rPr>
              <a:t>Ανάλυση του υλικού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507288" cy="49685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dirty="0">
                <a:solidFill>
                  <a:schemeClr val="tx2"/>
                </a:solidFill>
              </a:rPr>
              <a:t>Η ανάλυση των συζητήσεων </a:t>
            </a:r>
            <a:r>
              <a:rPr lang="el-GR" dirty="0" smtClean="0">
                <a:solidFill>
                  <a:schemeClr val="tx2"/>
                </a:solidFill>
              </a:rPr>
              <a:t>κατέδειξε 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δυσκολίες που αφορούν το ευρύτερο (και το στενότερο) κοινωνικοπολιτικό και οργανωσιακό πλαίσιο</a:t>
            </a:r>
          </a:p>
          <a:p>
            <a:pPr lvl="1"/>
            <a:r>
              <a:rPr lang="el-GR" dirty="0" smtClean="0">
                <a:solidFill>
                  <a:schemeClr val="tx2"/>
                </a:solidFill>
              </a:rPr>
              <a:t>Έλλειψη </a:t>
            </a:r>
            <a:r>
              <a:rPr lang="el-GR" dirty="0">
                <a:solidFill>
                  <a:schemeClr val="tx2"/>
                </a:solidFill>
              </a:rPr>
              <a:t>επαρκών υποδομών για την υποδοχή του πληθυσμού</a:t>
            </a:r>
          </a:p>
          <a:p>
            <a:pPr lvl="1"/>
            <a:r>
              <a:rPr lang="el-GR" dirty="0">
                <a:solidFill>
                  <a:schemeClr val="tx2"/>
                </a:solidFill>
              </a:rPr>
              <a:t>Έλλειψη σαφούς ευρωπαϊκής πολιτικής στάσης για τον πληθυσμό που έχει ανάγκη</a:t>
            </a:r>
          </a:p>
          <a:p>
            <a:pPr lvl="1"/>
            <a:r>
              <a:rPr lang="el-GR" dirty="0">
                <a:solidFill>
                  <a:schemeClr val="tx2"/>
                </a:solidFill>
              </a:rPr>
              <a:t>Διαφοροποίηση των αναγκών ενσωμάτωσης ανάλογα με την προέλευση των προσφύγων</a:t>
            </a:r>
          </a:p>
          <a:p>
            <a:pPr lvl="1"/>
            <a:r>
              <a:rPr lang="el-GR" dirty="0">
                <a:solidFill>
                  <a:schemeClr val="tx2"/>
                </a:solidFill>
              </a:rPr>
              <a:t>Δυσκολία συνεργασίας και συντονισμού μεταξύ ομάδων ή </a:t>
            </a:r>
            <a:r>
              <a:rPr lang="el-GR" dirty="0" smtClean="0">
                <a:solidFill>
                  <a:schemeClr val="tx2"/>
                </a:solidFill>
              </a:rPr>
              <a:t>φορέων.</a:t>
            </a:r>
          </a:p>
        </p:txBody>
      </p:sp>
    </p:spTree>
    <p:extLst>
      <p:ext uri="{BB962C8B-B14F-4D97-AF65-F5344CB8AC3E}">
        <p14:creationId xmlns:p14="http://schemas.microsoft.com/office/powerpoint/2010/main" val="2480874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l-GR" sz="4000" b="1" dirty="0">
                <a:solidFill>
                  <a:schemeClr val="tx2"/>
                </a:solidFill>
                <a:latin typeface="Cambria" panose="02040503050406030204" pitchFamily="18" charset="0"/>
              </a:rPr>
              <a:t>Ανάλυση του υλικού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pPr lvl="0"/>
            <a:r>
              <a:rPr lang="el-GR" sz="2400" dirty="0">
                <a:solidFill>
                  <a:srgbClr val="1F497D"/>
                </a:solidFill>
              </a:rPr>
              <a:t>Ζητήματα που συνδέονται με τη ρευστότητα και μεταβλητότητα της προσφυγικής </a:t>
            </a:r>
            <a:r>
              <a:rPr lang="el-GR" sz="2400" dirty="0" smtClean="0">
                <a:solidFill>
                  <a:srgbClr val="1F497D"/>
                </a:solidFill>
              </a:rPr>
              <a:t>κίνησης, </a:t>
            </a:r>
            <a:r>
              <a:rPr lang="el-GR" sz="2400" dirty="0">
                <a:solidFill>
                  <a:srgbClr val="1F497D"/>
                </a:solidFill>
              </a:rPr>
              <a:t>αλλά και την εργασιακή επισφάλεια των εργαζομένων στις </a:t>
            </a:r>
            <a:r>
              <a:rPr lang="el-GR" sz="2400" dirty="0" smtClean="0">
                <a:solidFill>
                  <a:srgbClr val="1F497D"/>
                </a:solidFill>
              </a:rPr>
              <a:t>ΜΚΟ.</a:t>
            </a:r>
            <a:endParaRPr lang="el-GR" sz="2400" dirty="0">
              <a:solidFill>
                <a:srgbClr val="1F497D"/>
              </a:solidFill>
            </a:endParaRPr>
          </a:p>
          <a:p>
            <a:pPr lvl="0"/>
            <a:r>
              <a:rPr lang="el-GR" sz="2400" dirty="0">
                <a:solidFill>
                  <a:srgbClr val="1F497D"/>
                </a:solidFill>
              </a:rPr>
              <a:t>Ζητήματα που αφορούν την πρόσληψη του ρόλου των εργαζομένων </a:t>
            </a:r>
            <a:r>
              <a:rPr lang="el-GR" sz="2400" dirty="0" smtClean="0">
                <a:solidFill>
                  <a:srgbClr val="1F497D"/>
                </a:solidFill>
              </a:rPr>
              <a:t>και την επαγγελματική τους ταυτότητα.</a:t>
            </a:r>
          </a:p>
          <a:p>
            <a:r>
              <a:rPr lang="el-GR" sz="2400" dirty="0" smtClean="0">
                <a:solidFill>
                  <a:srgbClr val="1F497D"/>
                </a:solidFill>
              </a:rPr>
              <a:t>Ζητήματα ένταξης </a:t>
            </a:r>
            <a:r>
              <a:rPr lang="el-GR" sz="2400" dirty="0">
                <a:solidFill>
                  <a:srgbClr val="1F497D"/>
                </a:solidFill>
              </a:rPr>
              <a:t>ή </a:t>
            </a:r>
            <a:r>
              <a:rPr lang="el-GR" sz="2400" dirty="0" smtClean="0">
                <a:solidFill>
                  <a:srgbClr val="1F497D"/>
                </a:solidFill>
              </a:rPr>
              <a:t>ενδυνάμωσης </a:t>
            </a:r>
            <a:r>
              <a:rPr lang="el-GR" sz="2400" dirty="0">
                <a:solidFill>
                  <a:srgbClr val="1F497D"/>
                </a:solidFill>
              </a:rPr>
              <a:t>της κοινότητας των ίδιων των </a:t>
            </a:r>
            <a:r>
              <a:rPr lang="el-GR" sz="2400" dirty="0" smtClean="0">
                <a:solidFill>
                  <a:srgbClr val="1F497D"/>
                </a:solidFill>
              </a:rPr>
              <a:t>προσφύγων</a:t>
            </a:r>
            <a:endParaRPr lang="el-GR" sz="2400" dirty="0">
              <a:solidFill>
                <a:srgbClr val="1F497D"/>
              </a:solidFill>
            </a:endParaRPr>
          </a:p>
          <a:p>
            <a:pPr lvl="0"/>
            <a:r>
              <a:rPr lang="el-GR" sz="2400" dirty="0">
                <a:solidFill>
                  <a:srgbClr val="1F497D"/>
                </a:solidFill>
              </a:rPr>
              <a:t>Διλήμματα που αφορούν </a:t>
            </a:r>
            <a:r>
              <a:rPr lang="el-GR" sz="2400" dirty="0" smtClean="0">
                <a:solidFill>
                  <a:srgbClr val="1F497D"/>
                </a:solidFill>
              </a:rPr>
              <a:t>το </a:t>
            </a:r>
            <a:r>
              <a:rPr lang="el-GR" sz="2400" dirty="0">
                <a:solidFill>
                  <a:srgbClr val="1F497D"/>
                </a:solidFill>
              </a:rPr>
              <a:t>χαρακτήρα των ψυχοκοινωνικών παρεμβάσεων (</a:t>
            </a:r>
            <a:r>
              <a:rPr lang="el-GR" sz="2400" dirty="0" smtClean="0">
                <a:solidFill>
                  <a:srgbClr val="1F497D"/>
                </a:solidFill>
              </a:rPr>
              <a:t>ανθρωπιστική στάση και πολιτικό πλαίσιο,  </a:t>
            </a:r>
            <a:r>
              <a:rPr lang="el-GR" sz="2400" dirty="0">
                <a:solidFill>
                  <a:srgbClr val="1F497D"/>
                </a:solidFill>
              </a:rPr>
              <a:t>τα </a:t>
            </a:r>
            <a:r>
              <a:rPr lang="el-GR" sz="2400" dirty="0" smtClean="0">
                <a:solidFill>
                  <a:srgbClr val="1F497D"/>
                </a:solidFill>
              </a:rPr>
              <a:t>«διλήμματα </a:t>
            </a:r>
            <a:r>
              <a:rPr lang="el-GR" sz="2400" dirty="0">
                <a:solidFill>
                  <a:srgbClr val="1F497D"/>
                </a:solidFill>
              </a:rPr>
              <a:t>της </a:t>
            </a:r>
            <a:r>
              <a:rPr lang="el-GR" sz="2400" dirty="0" smtClean="0">
                <a:solidFill>
                  <a:srgbClr val="1F497D"/>
                </a:solidFill>
              </a:rPr>
              <a:t>πολυπολιτισμικότητας»)</a:t>
            </a:r>
            <a:endParaRPr lang="el-GR" sz="2400" dirty="0">
              <a:solidFill>
                <a:srgbClr val="1F497D"/>
              </a:solidFill>
            </a:endParaRPr>
          </a:p>
          <a:p>
            <a:r>
              <a:rPr lang="el-GR" sz="2400" dirty="0">
                <a:solidFill>
                  <a:srgbClr val="1F497D"/>
                </a:solidFill>
              </a:rPr>
              <a:t>Ο αθλητισμός συζητήθηκε κυρίως ως μοχλός διομαδικής επαφής</a:t>
            </a:r>
          </a:p>
        </p:txBody>
      </p:sp>
    </p:spTree>
    <p:extLst>
      <p:ext uri="{BB962C8B-B14F-4D97-AF65-F5344CB8AC3E}">
        <p14:creationId xmlns:p14="http://schemas.microsoft.com/office/powerpoint/2010/main" val="889552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b="1" dirty="0">
                <a:solidFill>
                  <a:schemeClr val="tx2"/>
                </a:solidFill>
                <a:latin typeface="Cambria" panose="02040503050406030204" pitchFamily="18" charset="0"/>
              </a:rPr>
              <a:t>…και η παραγωγή του υλικού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525963"/>
          </a:xfrm>
        </p:spPr>
        <p:txBody>
          <a:bodyPr>
            <a:normAutofit fontScale="77500" lnSpcReduction="20000"/>
          </a:bodyPr>
          <a:lstStyle/>
          <a:p>
            <a:endParaRPr lang="el-GR" dirty="0"/>
          </a:p>
          <a:p>
            <a:r>
              <a:rPr lang="el-GR" dirty="0">
                <a:solidFill>
                  <a:schemeClr val="tx2"/>
                </a:solidFill>
              </a:rPr>
              <a:t>Τα παραπάνω σε συνδυασμό με την επισκόπηση της σχετικής εργογραφίας και την διερεύνηση σχετικής </a:t>
            </a:r>
            <a:r>
              <a:rPr lang="el-GR" dirty="0" smtClean="0">
                <a:solidFill>
                  <a:schemeClr val="tx2"/>
                </a:solidFill>
              </a:rPr>
              <a:t>εμπειρίας </a:t>
            </a:r>
            <a:r>
              <a:rPr lang="el-GR" dirty="0">
                <a:solidFill>
                  <a:schemeClr val="tx2"/>
                </a:solidFill>
              </a:rPr>
              <a:t>σε άλλα πλαίσια </a:t>
            </a:r>
            <a:r>
              <a:rPr lang="el-GR" dirty="0" smtClean="0">
                <a:solidFill>
                  <a:schemeClr val="tx2"/>
                </a:solidFill>
              </a:rPr>
              <a:t>έχει </a:t>
            </a:r>
            <a:r>
              <a:rPr lang="el-GR" dirty="0">
                <a:solidFill>
                  <a:schemeClr val="tx2"/>
                </a:solidFill>
              </a:rPr>
              <a:t>οδηγήσει στην </a:t>
            </a:r>
            <a:r>
              <a:rPr lang="el-GR" dirty="0" smtClean="0">
                <a:solidFill>
                  <a:schemeClr val="tx2"/>
                </a:solidFill>
              </a:rPr>
              <a:t>παραγωγή του υλικού το οποίο και θα αποτελέσει τη βάση των δράσεων/συζητήσεων στα σχετικά εργαστήρια </a:t>
            </a:r>
          </a:p>
          <a:p>
            <a:pPr marL="0" indent="0">
              <a:buNone/>
            </a:pPr>
            <a:endParaRPr lang="el-GR" dirty="0" smtClean="0">
              <a:solidFill>
                <a:schemeClr val="tx2"/>
              </a:solidFill>
            </a:endParaRPr>
          </a:p>
          <a:p>
            <a:r>
              <a:rPr lang="el-GR" dirty="0" smtClean="0">
                <a:solidFill>
                  <a:schemeClr val="tx2"/>
                </a:solidFill>
              </a:rPr>
              <a:t>Τα </a:t>
            </a:r>
            <a:r>
              <a:rPr lang="el-GR" dirty="0">
                <a:solidFill>
                  <a:schemeClr val="tx2"/>
                </a:solidFill>
              </a:rPr>
              <a:t>ευρήματα θα παρουσιαστούν και θα συζητηθούν με τους συμμετέχοντες </a:t>
            </a:r>
            <a:r>
              <a:rPr lang="el-GR" dirty="0" smtClean="0">
                <a:solidFill>
                  <a:schemeClr val="tx2"/>
                </a:solidFill>
              </a:rPr>
              <a:t>με στόχο τόσο το δικό τους αναστοχασμό και ενδυνάμωση πάνω σε αυτά τα ζητήματα όσο και τη διεύρυνση </a:t>
            </a:r>
            <a:r>
              <a:rPr lang="el-GR" dirty="0">
                <a:solidFill>
                  <a:schemeClr val="tx2"/>
                </a:solidFill>
              </a:rPr>
              <a:t>της </a:t>
            </a:r>
            <a:r>
              <a:rPr lang="el-GR" dirty="0" smtClean="0">
                <a:solidFill>
                  <a:schemeClr val="tx2"/>
                </a:solidFill>
              </a:rPr>
              <a:t>δικής μας κατανόησης και </a:t>
            </a:r>
            <a:r>
              <a:rPr lang="el-GR" dirty="0">
                <a:solidFill>
                  <a:schemeClr val="tx2"/>
                </a:solidFill>
              </a:rPr>
              <a:t>την ενίσχυση της </a:t>
            </a:r>
            <a:r>
              <a:rPr lang="el-GR" dirty="0" smtClean="0">
                <a:solidFill>
                  <a:schemeClr val="tx2"/>
                </a:solidFill>
              </a:rPr>
              <a:t>«εσωτερικής εγκυρότητας» του παραγόμενου υλικού</a:t>
            </a:r>
            <a:endParaRPr lang="el-GR" dirty="0">
              <a:solidFill>
                <a:schemeClr val="tx2"/>
              </a:solidFill>
            </a:endParaRPr>
          </a:p>
          <a:p>
            <a:endParaRPr lang="el-GR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3740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ίζες">
  <a:themeElements>
    <a:clrScheme name="Τεχνικό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Ρίζες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Ρίζες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2608</TotalTime>
  <Words>535</Words>
  <Application>Microsoft Office PowerPoint</Application>
  <PresentationFormat>On-screen Show (4:3)</PresentationFormat>
  <Paragraphs>59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Ρίζες</vt:lpstr>
      <vt:lpstr>Θέμα του Office</vt:lpstr>
      <vt:lpstr>ΙΟ4: Ψυχοκοινωνική Στήριξη μέσω της εμπλοκής και κινητοποίησης της κοινότητας: Εκπαιδευτικό υλικό  ΙΟ4-Psychosocial Support through Communities’ engagement &amp; mobilization: Training</vt:lpstr>
      <vt:lpstr>Project activities and objectives progress Στόχοι unities'’ engagement and mobilization</vt:lpstr>
      <vt:lpstr>Δράσεις/στάδια </vt:lpstr>
      <vt:lpstr>Δράσεις/στάδια</vt:lpstr>
      <vt:lpstr>Συμμετέχουσες/οντες στην καταγραφή των αναγκώνand mobilization</vt:lpstr>
      <vt:lpstr>Δυσκολίες στο πεδίο</vt:lpstr>
      <vt:lpstr>Ανάλυση του υλικού</vt:lpstr>
      <vt:lpstr>Ανάλυση του υλικού  </vt:lpstr>
      <vt:lpstr>…και η παραγωγή του υλικού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maria mylona</dc:creator>
  <cp:lastModifiedBy>ΛΙΑ</cp:lastModifiedBy>
  <cp:revision>255</cp:revision>
  <dcterms:created xsi:type="dcterms:W3CDTF">2017-09-21T20:57:23Z</dcterms:created>
  <dcterms:modified xsi:type="dcterms:W3CDTF">2018-03-15T11:03:55Z</dcterms:modified>
</cp:coreProperties>
</file>