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64" r:id="rId3"/>
    <p:sldId id="265" r:id="rId4"/>
    <p:sldId id="257" r:id="rId5"/>
    <p:sldId id="270" r:id="rId6"/>
    <p:sldId id="271" r:id="rId7"/>
    <p:sldId id="273" r:id="rId8"/>
    <p:sldId id="274" r:id="rId9"/>
    <p:sldId id="275" r:id="rId10"/>
    <p:sldId id="276" r:id="rId11"/>
    <p:sldId id="277" r:id="rId12"/>
    <p:sldId id="272" r:id="rId13"/>
    <p:sldId id="266" r:id="rId14"/>
    <p:sldId id="278" r:id="rId15"/>
    <p:sldId id="279" r:id="rId16"/>
    <p:sldId id="280" r:id="rId17"/>
    <p:sldId id="281" r:id="rId18"/>
    <p:sldId id="258" r:id="rId19"/>
    <p:sldId id="283" r:id="rId20"/>
    <p:sldId id="284" r:id="rId21"/>
    <p:sldId id="259" r:id="rId22"/>
    <p:sldId id="260" r:id="rId23"/>
    <p:sldId id="261" r:id="rId24"/>
    <p:sldId id="282" r:id="rId25"/>
    <p:sldId id="268" r:id="rId26"/>
    <p:sldId id="263" r:id="rId27"/>
    <p:sldId id="267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1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1074" y="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DCAC7-DFD3-4F85-B485-0926868177E0}" type="datetimeFigureOut">
              <a:rPr lang="el-GR" smtClean="0"/>
              <a:t>15/3/2018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70088-E871-48D1-B9C4-78C53D8169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6755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BDD95-E261-4A4C-8ECD-C6C56C949008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289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826A6B-F392-4BA9-A6FA-0677D96C504F}" type="slidenum">
              <a:rPr lang="el-GR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l-GR" alt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72379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43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F18FAE-B190-4A2B-9381-F90BE6BD2094}" type="slidenum">
              <a:rPr lang="el-GR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19810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70088-E871-48D1-B9C4-78C53D8169D6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720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212C-811D-4799-B006-75504BEC12CC}" type="datetimeFigureOut">
              <a:rPr lang="el-GR" smtClean="0"/>
              <a:t>15/3/2018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94C1-AC0D-4F7A-A3B1-80E1577618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466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212C-811D-4799-B006-75504BEC12CC}" type="datetimeFigureOut">
              <a:rPr lang="el-GR" smtClean="0"/>
              <a:t>15/3/2018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94C1-AC0D-4F7A-A3B1-80E1577618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73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212C-811D-4799-B006-75504BEC12CC}" type="datetimeFigureOut">
              <a:rPr lang="el-GR" smtClean="0"/>
              <a:t>15/3/2018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94C1-AC0D-4F7A-A3B1-80E1577618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9272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32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1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83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66"/>
            <a:ext cx="6912768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4"/>
            <a:ext cx="6912768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15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latinLnBrk="1"/>
            <a:fld id="{37941774-99C6-4CB6-BFBB-BB3F99AD5F06}" type="datetimeFigureOut">
              <a:rPr lang="el-GR" smtClean="0">
                <a:solidFill>
                  <a:prstClr val="black"/>
                </a:solidFill>
              </a:rPr>
              <a:pPr latinLnBrk="1"/>
              <a:t>15/3/2018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latinLnBrk="1"/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latinLnBrk="1"/>
            <a:fld id="{8BD88D49-C2F3-4E3B-83E5-BE04E4181904}" type="slidenum">
              <a:rPr lang="el-GR" smtClean="0">
                <a:solidFill>
                  <a:prstClr val="black"/>
                </a:solidFill>
              </a:rPr>
              <a:pPr latinLnBrk="1"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7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212C-811D-4799-B006-75504BEC12CC}" type="datetimeFigureOut">
              <a:rPr lang="el-GR" smtClean="0"/>
              <a:t>15/3/2018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94C1-AC0D-4F7A-A3B1-80E1577618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461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212C-811D-4799-B006-75504BEC12CC}" type="datetimeFigureOut">
              <a:rPr lang="el-GR" smtClean="0"/>
              <a:t>15/3/2018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94C1-AC0D-4F7A-A3B1-80E1577618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222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212C-811D-4799-B006-75504BEC12CC}" type="datetimeFigureOut">
              <a:rPr lang="el-GR" smtClean="0"/>
              <a:t>15/3/2018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94C1-AC0D-4F7A-A3B1-80E1577618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997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212C-811D-4799-B006-75504BEC12CC}" type="datetimeFigureOut">
              <a:rPr lang="el-GR" smtClean="0"/>
              <a:t>15/3/2018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94C1-AC0D-4F7A-A3B1-80E1577618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209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212C-811D-4799-B006-75504BEC12CC}" type="datetimeFigureOut">
              <a:rPr lang="el-GR" smtClean="0"/>
              <a:t>15/3/2018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94C1-AC0D-4F7A-A3B1-80E1577618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913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212C-811D-4799-B006-75504BEC12CC}" type="datetimeFigureOut">
              <a:rPr lang="el-GR" smtClean="0"/>
              <a:t>15/3/2018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94C1-AC0D-4F7A-A3B1-80E1577618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880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212C-811D-4799-B006-75504BEC12CC}" type="datetimeFigureOut">
              <a:rPr lang="el-GR" smtClean="0"/>
              <a:t>15/3/2018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94C1-AC0D-4F7A-A3B1-80E1577618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446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212C-811D-4799-B006-75504BEC12CC}" type="datetimeFigureOut">
              <a:rPr lang="el-GR" smtClean="0"/>
              <a:t>15/3/2018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94C1-AC0D-4F7A-A3B1-80E1577618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721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0212C-811D-4799-B006-75504BEC12CC}" type="datetimeFigureOut">
              <a:rPr lang="el-GR" smtClean="0"/>
              <a:t>15/3/2018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C94C1-AC0D-4F7A-A3B1-80E1577618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770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4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pictur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pic>
        <p:nvPicPr>
          <p:cNvPr id="5" name="4 - Εικόνα" descr="all log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62627"/>
            <a:ext cx="9144000" cy="795373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67744" y="2060848"/>
            <a:ext cx="5544616" cy="230425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8080"/>
                </a:solidFill>
              </a:rPr>
              <a:t>Supporting Refugees on </a:t>
            </a:r>
            <a:br>
              <a:rPr lang="en-US" sz="3600" b="1" dirty="0" smtClean="0">
                <a:solidFill>
                  <a:srgbClr val="008080"/>
                </a:solidFill>
              </a:rPr>
            </a:br>
            <a:r>
              <a:rPr lang="en-US" sz="3600" b="1" dirty="0" smtClean="0">
                <a:solidFill>
                  <a:srgbClr val="008080"/>
                </a:solidFill>
              </a:rPr>
              <a:t>Health and Law Issues </a:t>
            </a:r>
            <a:r>
              <a:rPr lang="el-GR" sz="36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l-GR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l-GR" b="1" dirty="0">
                <a:solidFill>
                  <a:srgbClr val="008080"/>
                </a:solidFill>
              </a:rPr>
              <a:t/>
            </a:r>
            <a:br>
              <a:rPr lang="el-GR" b="1" dirty="0">
                <a:solidFill>
                  <a:srgbClr val="008080"/>
                </a:solidFill>
              </a:rPr>
            </a:br>
            <a:r>
              <a:rPr lang="en-US" sz="2400" dirty="0" smtClean="0"/>
              <a:t> </a:t>
            </a:r>
            <a:r>
              <a:rPr lang="en-US" sz="1600" dirty="0" smtClean="0"/>
              <a:t>Developing training modules on issues related to health care services</a:t>
            </a:r>
            <a:endParaRPr lang="el-GR" sz="1600" b="1" dirty="0">
              <a:solidFill>
                <a:srgbClr val="008080"/>
              </a:solidFill>
            </a:endParaRPr>
          </a:p>
        </p:txBody>
      </p:sp>
      <p:pic>
        <p:nvPicPr>
          <p:cNvPr id="7" name="6 - Εικόνα" descr="SUCRE-final-trans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09601" y="-342901"/>
            <a:ext cx="3908107" cy="3038475"/>
          </a:xfrm>
          <a:prstGeom prst="rect">
            <a:avLst/>
          </a:prstGeom>
        </p:spPr>
      </p:pic>
      <p:pic>
        <p:nvPicPr>
          <p:cNvPr id="10" name="Picture 2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3825"/>
            <a:ext cx="6648450" cy="23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57250"/>
            <a:ext cx="76328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0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01539" y="1772816"/>
            <a:ext cx="8842461" cy="4248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ΕΚΠΑΙΔΕΥΣΗ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Προσωπική ασφάλεια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Οδηγίες </a:t>
            </a:r>
            <a:r>
              <a:rPr lang="el-GR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πλυσίματος  </a:t>
            </a:r>
            <a:r>
              <a:rPr lang="el-GR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χεριών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Συντήρηση τροφίμων..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Κανόνες υγιεινής σε χώρους μαζικής  συμβίωσης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endParaRPr lang="en-US" b="1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el-GR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b="1" dirty="0" smtClean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l-GR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l-G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301539" y="-99392"/>
            <a:ext cx="8540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SUCRE : </a:t>
            </a:r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Ιατρική συμβολή </a:t>
            </a:r>
            <a:endParaRPr lang="el-G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83568" y="764704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5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(Leading Partner: Aristotle University of Thessaloniki)</a:t>
            </a:r>
            <a:b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Supporting refugees on 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2200" b="1" dirty="0">
                <a:solidFill>
                  <a:srgbClr val="00B050"/>
                </a:solidFill>
              </a:rPr>
              <a:t>Law i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ssues</a:t>
            </a:r>
            <a:endParaRPr lang="el-G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5496" y="5445224"/>
            <a:ext cx="2830301" cy="1368152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ppt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Videos</a:t>
            </a:r>
            <a:endParaRPr lang="el-G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φυλλάδια</a:t>
            </a:r>
            <a:endParaRPr lang="el-G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l-GR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l-GR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el-GR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301539" y="-99392"/>
            <a:ext cx="8540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SUCRE : </a:t>
            </a:r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Ιατρική συμβολή </a:t>
            </a:r>
            <a:endParaRPr lang="el-G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83568" y="764704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5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(Leading Partner: Aristotle University of Thessaloniki)</a:t>
            </a:r>
            <a:b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Supporting refugees on 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2200" b="1" dirty="0">
                <a:solidFill>
                  <a:srgbClr val="00B050"/>
                </a:solidFill>
              </a:rPr>
              <a:t>Law i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ssues</a:t>
            </a:r>
            <a:endParaRPr lang="el-G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35496" y="1700808"/>
            <a:ext cx="9036496" cy="38164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ΕΝΗΜΕΩΣΗ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ΠΡΟΦΥΛΑΞΗ ( αντιμετώπισης επειγουσών </a:t>
            </a:r>
            <a:r>
              <a:rPr lang="el-GR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καταστασεων</a:t>
            </a:r>
            <a:r>
              <a:rPr lang="el-G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στην Καθημερινότητα)</a:t>
            </a:r>
            <a:endParaRPr lang="el-G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Προστασία από 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σεισμό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πυρκαγιά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Πλημμύρες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Έντονα καιρικά φαινόμενα</a:t>
            </a:r>
          </a:p>
          <a:p>
            <a:pPr marL="457200" lvl="1" indent="0">
              <a:buNone/>
            </a:pPr>
            <a:r>
              <a:rPr lang="el-GR" sz="2200" b="1" i="1" dirty="0" smtClean="0">
                <a:solidFill>
                  <a:schemeClr val="tx2">
                    <a:lumMod val="75000"/>
                  </a:schemeClr>
                </a:solidFill>
              </a:rPr>
              <a:t>(θύελλα, χιονοπτώσεις, καύσωνα..)</a:t>
            </a:r>
            <a:endParaRPr lang="el-GR" sz="2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9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857250"/>
            <a:ext cx="44644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8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857250"/>
            <a:ext cx="46805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44" y="860816"/>
            <a:ext cx="74782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57250"/>
            <a:ext cx="74168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835696" y="2359421"/>
            <a:ext cx="5256584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ΕΝΗΜΕΩΣΗ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ΠΡΟΦΥΛΑΞΗ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Εμβόλια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Υποχρεωτικός εμβολιασμός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Πρόγραμμα εθνικού </a:t>
            </a: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εμβολιασμού</a:t>
            </a:r>
            <a:endParaRPr lang="en-US" sz="2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Κανονισμός παροχής υγείας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6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ΦΕΚ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6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Δομή ιατρικών μονάδων στην χώρα μας</a:t>
            </a:r>
            <a:endParaRPr lang="en-US" sz="2600" b="1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endParaRPr lang="el-GR" sz="2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83568" y="1435423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5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(Leading Partner: Aristotle University of Thessaloniki)</a:t>
            </a:r>
            <a:b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Supporting refugees on 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2200" b="1" dirty="0">
                <a:solidFill>
                  <a:srgbClr val="00B050"/>
                </a:solidFill>
              </a:rPr>
              <a:t>Law i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ssues</a:t>
            </a:r>
            <a:endParaRPr lang="el-G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t="13058" r="30529" b="63958"/>
          <a:stretch/>
        </p:blipFill>
        <p:spPr bwMode="auto">
          <a:xfrm>
            <a:off x="539552" y="63239"/>
            <a:ext cx="7639664" cy="120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32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9277" t="36779" r="19540" b="18173"/>
          <a:stretch/>
        </p:blipFill>
        <p:spPr>
          <a:xfrm>
            <a:off x="1331640" y="1628800"/>
            <a:ext cx="6601292" cy="388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1068" y="548680"/>
            <a:ext cx="4682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rgbClr val="00B050"/>
                </a:solidFill>
              </a:rPr>
              <a:t>ΣΥΣΤΗΜΑ ΥΓΕΙΑΣ ΕΛΛΑΔΟΣ</a:t>
            </a:r>
            <a:endParaRPr lang="el-GR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/>
          <a:srcRect t="6442" r="388" b="6442"/>
          <a:stretch/>
        </p:blipFill>
        <p:spPr>
          <a:xfrm>
            <a:off x="23205" y="332656"/>
            <a:ext cx="8975690" cy="627978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/>
          <a:srcRect l="16926" t="14564" r="14563" b="6441"/>
          <a:stretch/>
        </p:blipFill>
        <p:spPr>
          <a:xfrm>
            <a:off x="0" y="2492896"/>
            <a:ext cx="3669043" cy="3672408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79512" y="3573016"/>
            <a:ext cx="180020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310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/>
          <a:srcRect l="18899" t="37371" r="46254" b="25716"/>
          <a:stretch/>
        </p:blipFill>
        <p:spPr>
          <a:xfrm>
            <a:off x="1043608" y="-99392"/>
            <a:ext cx="6264696" cy="5309065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5292080" y="5657671"/>
            <a:ext cx="36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i="1" dirty="0">
                <a:solidFill>
                  <a:srgbClr val="002060"/>
                </a:solidFill>
              </a:rPr>
              <a:t>Δωροθέα </a:t>
            </a:r>
            <a:r>
              <a:rPr lang="en-US" sz="1600" i="1" dirty="0" smtClean="0">
                <a:solidFill>
                  <a:srgbClr val="002060"/>
                </a:solidFill>
              </a:rPr>
              <a:t> </a:t>
            </a:r>
            <a:r>
              <a:rPr lang="el-GR" sz="1600" i="1" dirty="0" err="1" smtClean="0">
                <a:solidFill>
                  <a:srgbClr val="002060"/>
                </a:solidFill>
              </a:rPr>
              <a:t>Καπουκρανίδου</a:t>
            </a:r>
            <a:r>
              <a:rPr lang="el-GR" sz="1600" i="1" dirty="0">
                <a:solidFill>
                  <a:srgbClr val="002060"/>
                </a:solidFill>
              </a:rPr>
              <a:t>, </a:t>
            </a:r>
          </a:p>
          <a:p>
            <a:r>
              <a:rPr lang="el-GR" sz="1600" i="1" dirty="0">
                <a:solidFill>
                  <a:srgbClr val="002060"/>
                </a:solidFill>
              </a:rPr>
              <a:t>Δερματολόγος – Αφροδισιολόγος  </a:t>
            </a:r>
          </a:p>
          <a:p>
            <a:r>
              <a:rPr lang="el-GR" sz="1600" i="1" dirty="0">
                <a:solidFill>
                  <a:srgbClr val="002060"/>
                </a:solidFill>
              </a:rPr>
              <a:t>Αναπληρώτρια  </a:t>
            </a:r>
            <a:r>
              <a:rPr lang="el-GR" sz="1600" i="1" dirty="0" err="1">
                <a:solidFill>
                  <a:srgbClr val="002060"/>
                </a:solidFill>
              </a:rPr>
              <a:t>Καθηγ</a:t>
            </a:r>
            <a:r>
              <a:rPr lang="el-GR" sz="1600" i="1" dirty="0">
                <a:solidFill>
                  <a:srgbClr val="002060"/>
                </a:solidFill>
              </a:rPr>
              <a:t>. Φυσιολογίας</a:t>
            </a:r>
          </a:p>
          <a:p>
            <a:r>
              <a:rPr lang="el-GR" sz="1600" i="1" dirty="0" err="1">
                <a:solidFill>
                  <a:srgbClr val="002060"/>
                </a:solidFill>
              </a:rPr>
              <a:t>mail</a:t>
            </a:r>
            <a:r>
              <a:rPr lang="el-GR" sz="1600" i="1" dirty="0">
                <a:solidFill>
                  <a:srgbClr val="002060"/>
                </a:solidFill>
              </a:rPr>
              <a:t> : dkapoukr@auth.gr</a:t>
            </a:r>
          </a:p>
        </p:txBody>
      </p:sp>
    </p:spTree>
    <p:extLst>
      <p:ext uri="{BB962C8B-B14F-4D97-AF65-F5344CB8AC3E}">
        <p14:creationId xmlns:p14="http://schemas.microsoft.com/office/powerpoint/2010/main" val="29522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33872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n-US" sz="4000" b="1" dirty="0" smtClean="0">
                <a:solidFill>
                  <a:srgbClr val="C00000"/>
                </a:solidFill>
              </a:rPr>
              <a:t>π.χ.  ΕΜΒΟΛΙΑΣΜΟΙ ΣΤΗΝ ΕΛΛΑΔΑ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464296"/>
            <a:ext cx="8229600" cy="3629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altLang="en-US" sz="2400" dirty="0" smtClean="0"/>
              <a:t>   Στην Ελλάδα ακολουθούνται οι συστάσεις του ΠΟΥ για τα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l-GR" altLang="en-US" sz="2400" dirty="0" smtClean="0"/>
              <a:t>εμβόλια που περιλαμβάνονται στο Εθνικό Πρόγραμμα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l-GR" altLang="en-US" sz="2400" dirty="0" smtClean="0"/>
              <a:t>Εμβολιασμών.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altLang="en-US" sz="2400" dirty="0" smtClean="0"/>
              <a:t>   Αυτά τα εμβόλια χορηγούνται δωρεάν από τις υπηρεσίες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l-GR" altLang="en-US" sz="2400" dirty="0" smtClean="0"/>
              <a:t>υγείας ή καλύπτονται από τα ασφαλιστικά ταμεία από το 1999.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altLang="en-US" sz="2400" dirty="0" smtClean="0"/>
              <a:t>   Στο Υπουργείο Υγείας λειτουργεί η Εθνική Επιτροπή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l-GR" altLang="en-US" sz="2400" dirty="0" smtClean="0"/>
              <a:t>Εμβολιασμών η οποία εισηγείται την ένταξη νέων εμβολίων στο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l-GR" altLang="en-US" sz="2400" dirty="0" smtClean="0"/>
              <a:t>Εθνικό Πρόγραμμα.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t="13058" r="30529" b="63958"/>
          <a:stretch/>
        </p:blipFill>
        <p:spPr bwMode="auto">
          <a:xfrm>
            <a:off x="539552" y="63239"/>
            <a:ext cx="7639664" cy="120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4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-1437674"/>
            <a:ext cx="13636277" cy="892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0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8715375" cy="591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9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ropbox\S.U.C.RE. Partners Folder\Dissemination\!Useful Material!\Facebook Cover Photo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31130" y="2780929"/>
            <a:ext cx="7881741" cy="339407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99" y="868602"/>
            <a:ext cx="1963201" cy="188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293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36712"/>
            <a:ext cx="6936771" cy="5202578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2051720" y="1412776"/>
            <a:ext cx="5313442" cy="92333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27000">
              <a:schemeClr val="accent1">
                <a:lumMod val="75000"/>
              </a:schemeClr>
            </a:glow>
            <a:softEdge rad="304800"/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l-GR" sz="5400" b="1" dirty="0" smtClean="0">
                <a:ln w="12700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pattFill prst="pct50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Σας </a:t>
            </a:r>
            <a:r>
              <a:rPr lang="el-GR" sz="5400" b="1" dirty="0">
                <a:ln w="12700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pattFill prst="pct50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ε</a:t>
            </a:r>
            <a:r>
              <a:rPr lang="el-GR" sz="5400" b="1" dirty="0" smtClean="0">
                <a:ln w="12700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pattFill prst="pct50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υχαριστώ </a:t>
            </a:r>
            <a:r>
              <a:rPr lang="el-GR" sz="5400" b="1" dirty="0" smtClean="0">
                <a:ln w="10160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!!!</a:t>
            </a:r>
            <a:endParaRPr lang="el-GR" sz="5400" b="1" dirty="0">
              <a:ln w="1016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pattFill prst="pct50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26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t="13058" r="30529" b="63958"/>
          <a:stretch/>
        </p:blipFill>
        <p:spPr bwMode="auto">
          <a:xfrm>
            <a:off x="539552" y="63239"/>
            <a:ext cx="7639664" cy="120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26886" y="3617729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Αποτελέσματα  :  </a:t>
            </a:r>
          </a:p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Αυτοαξιολόγηση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(ερωτηματολόγια)</a:t>
            </a:r>
          </a:p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</a:t>
            </a:r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5496" y="1484784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Υλικά :  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φυλλάδιο</a:t>
            </a:r>
          </a:p>
          <a:p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αφίσες –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εγχειρίδιο</a:t>
            </a:r>
          </a:p>
          <a:p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videos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smtClean="0">
                <a:solidFill>
                  <a:srgbClr val="C00000"/>
                </a:solidFill>
              </a:rPr>
              <a:t>ίσως … </a:t>
            </a:r>
            <a:r>
              <a:rPr lang="en-US" sz="2400" dirty="0" smtClean="0">
                <a:solidFill>
                  <a:srgbClr val="C00000"/>
                </a:solidFill>
              </a:rPr>
              <a:t>spot </a:t>
            </a:r>
            <a:r>
              <a:rPr lang="el-GR" sz="2400" dirty="0" smtClean="0">
                <a:solidFill>
                  <a:srgbClr val="C00000"/>
                </a:solidFill>
              </a:rPr>
              <a:t>φοιτητών μας…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</a:t>
            </a:r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1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835696" y="2359421"/>
            <a:ext cx="5256584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ΕΝΗΜΕΩΣΗ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ΠΡΟΦΥΛΑΞΗ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Εμβόλια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Υποχρεωτικός εμβολιασμός</a:t>
            </a:r>
            <a:endParaRPr lang="en-US" sz="2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Προστασία από 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σεισμό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πυρκαγιά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Πλημμύρες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Έντονα καιρικά φαινόμενα</a:t>
            </a:r>
          </a:p>
          <a:p>
            <a:pPr marL="457200" lvl="1" indent="0">
              <a:buNone/>
            </a:pPr>
            <a:r>
              <a:rPr lang="el-GR" sz="2200" b="1" i="1" dirty="0" smtClean="0">
                <a:solidFill>
                  <a:schemeClr val="tx2">
                    <a:lumMod val="75000"/>
                  </a:schemeClr>
                </a:solidFill>
              </a:rPr>
              <a:t>(θύελλα, χιονοπτώσεις, καύσωνα..)</a:t>
            </a:r>
            <a:endParaRPr lang="el-GR" sz="2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83568" y="1435423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5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(Leading Partner: Aristotle University of Thessaloniki)</a:t>
            </a:r>
            <a:b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Supporting refugees on 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2200" b="1" dirty="0">
                <a:solidFill>
                  <a:srgbClr val="00B050"/>
                </a:solidFill>
              </a:rPr>
              <a:t>Law i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ssues</a:t>
            </a:r>
            <a:endParaRPr lang="el-G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t="13058" r="30529" b="63958"/>
          <a:stretch/>
        </p:blipFill>
        <p:spPr bwMode="auto">
          <a:xfrm>
            <a:off x="539552" y="63239"/>
            <a:ext cx="7639664" cy="120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3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11042" r="18746" b="63958"/>
          <a:stretch/>
        </p:blipFill>
        <p:spPr bwMode="auto">
          <a:xfrm>
            <a:off x="-25896" y="0"/>
            <a:ext cx="9169896" cy="164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50" y="3204989"/>
            <a:ext cx="3760787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2669862"/>
            <a:ext cx="1851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15.3.2018</a:t>
            </a: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0" y="157943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5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(Leading Partner: Aristotle University of Thessaloniki)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Supporting refugees on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and Law issues</a:t>
            </a:r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5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11042" r="18746" b="63958"/>
          <a:stretch/>
        </p:blipFill>
        <p:spPr bwMode="auto">
          <a:xfrm>
            <a:off x="-25896" y="0"/>
            <a:ext cx="9169896" cy="164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" y="3260076"/>
            <a:ext cx="3760787" cy="36083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76200" prstMaterial="flat">
            <a:bevelB/>
            <a:extrusionClr>
              <a:schemeClr val="tx1">
                <a:lumMod val="75000"/>
                <a:lumOff val="25000"/>
              </a:schemeClr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490060"/>
            <a:ext cx="9173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Group : 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.3.201</a:t>
            </a:r>
            <a:r>
              <a:rPr lang="el-G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l-GR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αντιπροσώπους φορέων </a:t>
            </a:r>
            <a:endParaRPr lang="el-G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0" y="157943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5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(Leading Partner: Aristotle University of Thessaloniki)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Supporting refugees on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and Law issues</a:t>
            </a:r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3260076"/>
            <a:ext cx="35719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rgbClr val="C00000"/>
                </a:solidFill>
              </a:rPr>
              <a:t>Μεθοδολογία :</a:t>
            </a:r>
          </a:p>
          <a:p>
            <a:endParaRPr lang="el-GR" sz="800" dirty="0" smtClean="0">
              <a:solidFill>
                <a:srgbClr val="C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l-GR" sz="2400" dirty="0" smtClean="0">
                <a:solidFill>
                  <a:srgbClr val="0070C0"/>
                </a:solidFill>
              </a:rPr>
              <a:t>ερωτηματολόγια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70C0"/>
                </a:solidFill>
              </a:rPr>
              <a:t> </a:t>
            </a:r>
            <a:r>
              <a:rPr lang="el-GR" sz="2400" dirty="0" smtClean="0">
                <a:solidFill>
                  <a:srgbClr val="0070C0"/>
                </a:solidFill>
              </a:rPr>
              <a:t> συζήτηση αναγκών </a:t>
            </a:r>
          </a:p>
        </p:txBody>
      </p:sp>
      <p:sp>
        <p:nvSpPr>
          <p:cNvPr id="4" name="Βέλος προς τα κάτω 3"/>
          <p:cNvSpPr/>
          <p:nvPr/>
        </p:nvSpPr>
        <p:spPr>
          <a:xfrm>
            <a:off x="6444208" y="4869160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5212723" y="5450835"/>
            <a:ext cx="2947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rgbClr val="00B050"/>
                </a:solidFill>
              </a:rPr>
              <a:t>ΣΥΜΠΕΡΑΣΜΑΤΑ</a:t>
            </a:r>
            <a:endParaRPr lang="el-GR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9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01539" y="1772816"/>
            <a:ext cx="8842461" cy="4248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ΕΚΠΑΙΔΕΥΣΗ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Μαθήματα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Πρώτων βοηθειών</a:t>
            </a:r>
          </a:p>
          <a:p>
            <a:pPr lvl="2"/>
            <a:r>
              <a:rPr lang="en-US" sz="2400" b="1" dirty="0" err="1" smtClean="0">
                <a:solidFill>
                  <a:srgbClr val="7030A0"/>
                </a:solidFill>
              </a:rPr>
              <a:t>Ppt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l-GR" sz="2400" b="1" dirty="0">
                <a:solidFill>
                  <a:srgbClr val="7030A0"/>
                </a:solidFill>
              </a:rPr>
              <a:t>  </a:t>
            </a:r>
            <a:r>
              <a:rPr lang="el-GR" sz="2200" i="1" dirty="0">
                <a:solidFill>
                  <a:srgbClr val="7030A0"/>
                </a:solidFill>
              </a:rPr>
              <a:t>(λιποθυμία, αιμορραγία</a:t>
            </a:r>
            <a:r>
              <a:rPr lang="el-GR" sz="2200" i="1" dirty="0" smtClean="0">
                <a:solidFill>
                  <a:srgbClr val="7030A0"/>
                </a:solidFill>
              </a:rPr>
              <a:t>, έγκαυμα,πνιγμός,πνιγμονή,..</a:t>
            </a:r>
            <a:r>
              <a:rPr lang="el-GR" sz="2200" i="1" dirty="0" err="1" smtClean="0">
                <a:solidFill>
                  <a:srgbClr val="7030A0"/>
                </a:solidFill>
              </a:rPr>
              <a:t>κ.λ.π</a:t>
            </a:r>
            <a:r>
              <a:rPr lang="el-GR" sz="2200" i="1" dirty="0" smtClean="0">
                <a:solidFill>
                  <a:srgbClr val="7030A0"/>
                </a:solidFill>
              </a:rPr>
              <a:t>)</a:t>
            </a:r>
          </a:p>
          <a:p>
            <a:pPr lvl="2"/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CPR K</a:t>
            </a:r>
            <a:r>
              <a:rPr lang="el-GR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ΑΡΠΑ, θέση ανάνηψης, τρόποι μεταφοράς θύματος…</a:t>
            </a:r>
            <a:endParaRPr lang="en-US" sz="2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sz="2400" b="1" dirty="0" smtClean="0">
                <a:solidFill>
                  <a:srgbClr val="7030A0"/>
                </a:solidFill>
              </a:rPr>
              <a:t>Videos</a:t>
            </a:r>
            <a:endParaRPr lang="el-GR" sz="2400" b="1" dirty="0" smtClean="0">
              <a:solidFill>
                <a:srgbClr val="7030A0"/>
              </a:solidFill>
            </a:endParaRPr>
          </a:p>
          <a:p>
            <a:pPr lvl="2"/>
            <a:r>
              <a:rPr lang="el-GR" sz="2400" b="1" dirty="0" smtClean="0">
                <a:solidFill>
                  <a:srgbClr val="7030A0"/>
                </a:solidFill>
              </a:rPr>
              <a:t>εγχειρίδιο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el-GR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b="1" dirty="0" smtClean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l-GR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l-G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301539" y="-99392"/>
            <a:ext cx="8540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SUCRE : </a:t>
            </a:r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Ιατρική συμβολή </a:t>
            </a:r>
            <a:endParaRPr lang="el-G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83568" y="764704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5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(Leading Partner: Aristotle University of Thessaloniki)</a:t>
            </a:r>
            <a:b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Supporting refugees on 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2200" b="1" dirty="0">
                <a:solidFill>
                  <a:srgbClr val="00B050"/>
                </a:solidFill>
              </a:rPr>
              <a:t>Law i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ssues</a:t>
            </a:r>
            <a:endParaRPr lang="el-G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3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880831"/>
            <a:ext cx="82089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4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81098"/>
            <a:ext cx="82809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892439"/>
            <a:ext cx="79928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8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57250"/>
            <a:ext cx="78488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3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319</Words>
  <Application>Microsoft Office PowerPoint</Application>
  <PresentationFormat>Προβολή στην οθόνη (4:3)</PresentationFormat>
  <Paragraphs>99</Paragraphs>
  <Slides>26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26</vt:i4>
      </vt:variant>
    </vt:vector>
  </HeadingPairs>
  <TitlesOfParts>
    <vt:vector size="33" baseType="lpstr">
      <vt:lpstr>맑은 고딕</vt:lpstr>
      <vt:lpstr>Arial</vt:lpstr>
      <vt:lpstr>Calibri</vt:lpstr>
      <vt:lpstr>Courier New</vt:lpstr>
      <vt:lpstr>Wingdings</vt:lpstr>
      <vt:lpstr>Θέμα του Office</vt:lpstr>
      <vt:lpstr>Office Theme</vt:lpstr>
      <vt:lpstr>Supporting Refugees on  Health and Law Issues    Developing training modules on issues related to health care services</vt:lpstr>
      <vt:lpstr>Παρουσίαση του PowerPoint</vt:lpstr>
      <vt:lpstr>Παρουσίαση του PowerPoint</vt:lpstr>
      <vt:lpstr>Παρουσίαση του PowerPoint</vt:lpstr>
      <vt:lpstr>SUCRE : Ιατρική συμβολή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SUCRE : Ιατρική συμβολή </vt:lpstr>
      <vt:lpstr>SUCRE : Ιατρική συμβολή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π.χ.  ΕΜΒΟΛΙΑΣΜΟΙ ΣΤΗΝ ΕΛΛΑΔΑ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USER1</dc:creator>
  <cp:lastModifiedBy>Windows User</cp:lastModifiedBy>
  <cp:revision>33</cp:revision>
  <dcterms:created xsi:type="dcterms:W3CDTF">2017-03-08T21:04:25Z</dcterms:created>
  <dcterms:modified xsi:type="dcterms:W3CDTF">2018-03-15T14:01:48Z</dcterms:modified>
</cp:coreProperties>
</file>