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7" r:id="rId2"/>
    <p:sldId id="305" r:id="rId3"/>
    <p:sldId id="306" r:id="rId4"/>
    <p:sldId id="307" r:id="rId5"/>
    <p:sldId id="308" r:id="rId6"/>
    <p:sldId id="309" r:id="rId7"/>
    <p:sldId id="321" r:id="rId8"/>
    <p:sldId id="310" r:id="rId9"/>
    <p:sldId id="312" r:id="rId10"/>
    <p:sldId id="322" r:id="rId11"/>
    <p:sldId id="326" r:id="rId12"/>
    <p:sldId id="327" r:id="rId13"/>
    <p:sldId id="328" r:id="rId14"/>
    <p:sldId id="329" r:id="rId15"/>
    <p:sldId id="314" r:id="rId16"/>
    <p:sldId id="315" r:id="rId17"/>
    <p:sldId id="319" r:id="rId18"/>
    <p:sldId id="320" r:id="rId19"/>
    <p:sldId id="317"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50F4C4-7F0A-481A-B117-E3A1EFB3D57E}" type="datetimeFigureOut">
              <a:rPr lang="en-US" smtClean="0"/>
              <a:pPr/>
              <a:t>3/15/2018</a:t>
            </a:fld>
            <a:endParaRPr lang="en-US"/>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7A4FA6-0D12-411E-8940-6423DCA59165}" type="slidenum">
              <a:rPr lang="en-US" smtClean="0"/>
              <a:pPr/>
              <a:t>‹#›</a:t>
            </a:fld>
            <a:endParaRPr lang="en-US"/>
          </a:p>
        </p:txBody>
      </p:sp>
    </p:spTree>
    <p:extLst>
      <p:ext uri="{BB962C8B-B14F-4D97-AF65-F5344CB8AC3E}">
        <p14:creationId xmlns:p14="http://schemas.microsoft.com/office/powerpoint/2010/main" xmlns="" val="15501474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FED1B6-E026-4763-99AA-0E4DDFF723F3}" type="datetimeFigureOut">
              <a:rPr lang="el-GR" smtClean="0"/>
              <a:pPr/>
              <a:t>15/3/2018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7746B4B-10BE-459F-A620-C4B3BCE838D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t="-2000" r="-1000" b="-2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ED1B6-E026-4763-99AA-0E4DDFF723F3}" type="datetimeFigureOut">
              <a:rPr lang="el-GR" smtClean="0"/>
              <a:pPr/>
              <a:t>15/3/2018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46B4B-10BE-459F-A620-C4B3BCE838D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picture 1.jpg"/>
          <p:cNvPicPr>
            <a:picLocks noChangeAspect="1"/>
          </p:cNvPicPr>
          <p:nvPr/>
        </p:nvPicPr>
        <p:blipFill>
          <a:blip r:embed="rId2" cstate="print"/>
          <a:stretch>
            <a:fillRect/>
          </a:stretch>
        </p:blipFill>
        <p:spPr>
          <a:xfrm>
            <a:off x="0" y="0"/>
            <a:ext cx="9144000" cy="6857999"/>
          </a:xfrm>
          <a:prstGeom prst="rect">
            <a:avLst/>
          </a:prstGeom>
        </p:spPr>
      </p:pic>
      <p:pic>
        <p:nvPicPr>
          <p:cNvPr id="5" name="4 - Εικόνα" descr="all logos.jpg"/>
          <p:cNvPicPr>
            <a:picLocks noChangeAspect="1"/>
          </p:cNvPicPr>
          <p:nvPr/>
        </p:nvPicPr>
        <p:blipFill>
          <a:blip r:embed="rId3" cstate="print"/>
          <a:stretch>
            <a:fillRect/>
          </a:stretch>
        </p:blipFill>
        <p:spPr>
          <a:xfrm>
            <a:off x="0" y="6062627"/>
            <a:ext cx="9144000" cy="795373"/>
          </a:xfrm>
          <a:prstGeom prst="rect">
            <a:avLst/>
          </a:prstGeom>
        </p:spPr>
      </p:pic>
      <p:pic>
        <p:nvPicPr>
          <p:cNvPr id="7" name="6 - Εικόνα" descr="SUCRE-final-transp.png"/>
          <p:cNvPicPr>
            <a:picLocks noChangeAspect="1"/>
          </p:cNvPicPr>
          <p:nvPr/>
        </p:nvPicPr>
        <p:blipFill>
          <a:blip r:embed="rId4" cstate="print"/>
          <a:stretch>
            <a:fillRect/>
          </a:stretch>
        </p:blipFill>
        <p:spPr>
          <a:xfrm>
            <a:off x="-609601" y="-342901"/>
            <a:ext cx="3908107" cy="3038475"/>
          </a:xfrm>
          <a:prstGeom prst="rect">
            <a:avLst/>
          </a:prstGeom>
        </p:spPr>
      </p:pic>
      <p:pic>
        <p:nvPicPr>
          <p:cNvPr id="10" name="Picture 27"/>
          <p:cNvPicPr/>
          <p:nvPr/>
        </p:nvPicPr>
        <p:blipFill>
          <a:blip r:embed="rId5" cstate="print">
            <a:extLst>
              <a:ext uri="{28A0092B-C50C-407E-A947-70E740481C1C}">
                <a14:useLocalDpi xmlns:a14="http://schemas.microsoft.com/office/drawing/2010/main" xmlns="" val="0"/>
              </a:ext>
            </a:extLst>
          </a:blip>
          <a:stretch>
            <a:fillRect/>
          </a:stretch>
        </p:blipFill>
        <p:spPr>
          <a:xfrm>
            <a:off x="1600200" y="123825"/>
            <a:ext cx="6648450" cy="236220"/>
          </a:xfrm>
          <a:prstGeom prst="rect">
            <a:avLst/>
          </a:prstGeom>
        </p:spPr>
      </p:pic>
      <p:sp>
        <p:nvSpPr>
          <p:cNvPr id="2" name="1 - Τίτλος"/>
          <p:cNvSpPr>
            <a:spLocks noGrp="1"/>
          </p:cNvSpPr>
          <p:nvPr>
            <p:ph type="title"/>
          </p:nvPr>
        </p:nvSpPr>
        <p:spPr>
          <a:xfrm>
            <a:off x="2483769" y="548680"/>
            <a:ext cx="5328592" cy="3603268"/>
          </a:xfrm>
        </p:spPr>
        <p:txBody>
          <a:bodyPr>
            <a:normAutofit fontScale="90000"/>
          </a:bodyPr>
          <a:lstStyle/>
          <a:p>
            <a:r>
              <a:rPr lang="en-US" sz="3600" b="1" dirty="0" err="1" smtClean="0">
                <a:solidFill>
                  <a:srgbClr val="008080"/>
                </a:solidFill>
              </a:rPr>
              <a:t>AUTh</a:t>
            </a:r>
            <a:r>
              <a:rPr lang="en-US" sz="3600" b="1" dirty="0" smtClean="0">
                <a:solidFill>
                  <a:srgbClr val="008080"/>
                </a:solidFill>
              </a:rPr>
              <a:t> IO5</a:t>
            </a:r>
            <a:r>
              <a:rPr lang="en-US" sz="3200" b="1" dirty="0" smtClean="0">
                <a:solidFill>
                  <a:schemeClr val="accent5">
                    <a:lumMod val="75000"/>
                  </a:schemeClr>
                </a:solidFill>
              </a:rPr>
              <a:t/>
            </a:r>
            <a:br>
              <a:rPr lang="en-US" sz="3200" b="1" dirty="0" smtClean="0">
                <a:solidFill>
                  <a:schemeClr val="accent5">
                    <a:lumMod val="75000"/>
                  </a:schemeClr>
                </a:solidFill>
              </a:rPr>
            </a:br>
            <a:r>
              <a:rPr lang="en-US" sz="3200" b="1" dirty="0" smtClean="0">
                <a:solidFill>
                  <a:schemeClr val="accent5">
                    <a:lumMod val="75000"/>
                  </a:schemeClr>
                </a:solidFill>
              </a:rPr>
              <a:t>Supporting </a:t>
            </a:r>
            <a:r>
              <a:rPr lang="en-US" sz="3200" b="1" dirty="0">
                <a:solidFill>
                  <a:schemeClr val="accent5">
                    <a:lumMod val="75000"/>
                  </a:schemeClr>
                </a:solidFill>
              </a:rPr>
              <a:t>R</a:t>
            </a:r>
            <a:r>
              <a:rPr lang="en-US" sz="3200" b="1" dirty="0" smtClean="0">
                <a:solidFill>
                  <a:schemeClr val="accent5">
                    <a:lumMod val="75000"/>
                  </a:schemeClr>
                </a:solidFill>
              </a:rPr>
              <a:t>efugees </a:t>
            </a:r>
            <a:br>
              <a:rPr lang="en-US" sz="3200" b="1" dirty="0" smtClean="0">
                <a:solidFill>
                  <a:schemeClr val="accent5">
                    <a:lumMod val="75000"/>
                  </a:schemeClr>
                </a:solidFill>
              </a:rPr>
            </a:br>
            <a:r>
              <a:rPr lang="en-US" sz="3200" b="1" dirty="0" smtClean="0">
                <a:solidFill>
                  <a:schemeClr val="accent5">
                    <a:lumMod val="75000"/>
                  </a:schemeClr>
                </a:solidFill>
              </a:rPr>
              <a:t>on Health </a:t>
            </a:r>
            <a:r>
              <a:rPr lang="en-US" sz="3200" b="1" dirty="0">
                <a:solidFill>
                  <a:schemeClr val="accent5">
                    <a:lumMod val="75000"/>
                  </a:schemeClr>
                </a:solidFill>
              </a:rPr>
              <a:t>and </a:t>
            </a:r>
            <a:r>
              <a:rPr lang="en-US" sz="3200" b="1" dirty="0" smtClean="0">
                <a:solidFill>
                  <a:schemeClr val="accent5">
                    <a:lumMod val="75000"/>
                  </a:schemeClr>
                </a:solidFill>
              </a:rPr>
              <a:t>Law </a:t>
            </a:r>
            <a:r>
              <a:rPr lang="en-US" sz="3200" b="1" dirty="0">
                <a:solidFill>
                  <a:schemeClr val="accent5">
                    <a:lumMod val="75000"/>
                  </a:schemeClr>
                </a:solidFill>
              </a:rPr>
              <a:t>I</a:t>
            </a:r>
            <a:r>
              <a:rPr lang="en-US" sz="3200" b="1" dirty="0" smtClean="0">
                <a:solidFill>
                  <a:schemeClr val="accent5">
                    <a:lumMod val="75000"/>
                  </a:schemeClr>
                </a:solidFill>
              </a:rPr>
              <a:t>ssues</a:t>
            </a:r>
            <a:r>
              <a:rPr lang="el-GR" sz="3200" dirty="0">
                <a:solidFill>
                  <a:schemeClr val="accent5">
                    <a:lumMod val="75000"/>
                  </a:schemeClr>
                </a:solidFill>
              </a:rPr>
              <a:t/>
            </a:r>
            <a:br>
              <a:rPr lang="el-GR" sz="3200" dirty="0">
                <a:solidFill>
                  <a:schemeClr val="accent5">
                    <a:lumMod val="75000"/>
                  </a:schemeClr>
                </a:solidFill>
              </a:rPr>
            </a:br>
            <a:r>
              <a:rPr lang="en-US" sz="3600" b="1" dirty="0" smtClean="0">
                <a:solidFill>
                  <a:srgbClr val="008080"/>
                </a:solidFill>
              </a:rPr>
              <a:t>S.U.C.RE.</a:t>
            </a:r>
            <a:br>
              <a:rPr lang="en-US" sz="3600" b="1" dirty="0" smtClean="0">
                <a:solidFill>
                  <a:srgbClr val="008080"/>
                </a:solidFill>
              </a:rPr>
            </a:br>
            <a:r>
              <a:rPr lang="en-US" sz="3600" b="1" dirty="0" smtClean="0">
                <a:solidFill>
                  <a:srgbClr val="008080"/>
                </a:solidFill>
              </a:rPr>
              <a:t/>
            </a:r>
            <a:br>
              <a:rPr lang="en-US" sz="3600" b="1" dirty="0" smtClean="0">
                <a:solidFill>
                  <a:srgbClr val="008080"/>
                </a:solidFill>
              </a:rPr>
            </a:br>
            <a:r>
              <a:rPr lang="el-GR" sz="3600" b="1" dirty="0" smtClean="0">
                <a:solidFill>
                  <a:srgbClr val="008080"/>
                </a:solidFill>
              </a:rPr>
              <a:t>Άννα-Μαρία Κώνστα</a:t>
            </a:r>
            <a:br>
              <a:rPr lang="el-GR" sz="3600" b="1" dirty="0" smtClean="0">
                <a:solidFill>
                  <a:srgbClr val="008080"/>
                </a:solidFill>
              </a:rPr>
            </a:br>
            <a:r>
              <a:rPr lang="el-GR" sz="3600" b="1" dirty="0" smtClean="0">
                <a:solidFill>
                  <a:srgbClr val="008080"/>
                </a:solidFill>
              </a:rPr>
              <a:t>Λέκτορας Νομικής Α.Π.Θ.</a:t>
            </a:r>
            <a:r>
              <a:rPr lang="en-US" sz="3100" dirty="0"/>
              <a:t/>
            </a:r>
            <a:br>
              <a:rPr lang="en-US" sz="3100" dirty="0"/>
            </a:br>
            <a:r>
              <a:rPr lang="en-US" sz="3600" b="1" dirty="0" smtClean="0">
                <a:solidFill>
                  <a:srgbClr val="008080"/>
                </a:solidFill>
              </a:rPr>
              <a:t> </a:t>
            </a:r>
            <a:endParaRPr lang="el-GR" b="1" dirty="0">
              <a:solidFill>
                <a:srgbClr val="00808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ΑΠΘ</a:t>
            </a:r>
            <a:endParaRPr lang="el-GR" b="1" dirty="0"/>
          </a:p>
        </p:txBody>
      </p:sp>
      <p:sp>
        <p:nvSpPr>
          <p:cNvPr id="3" name="2 - Θέση περιεχομένου"/>
          <p:cNvSpPr>
            <a:spLocks noGrp="1"/>
          </p:cNvSpPr>
          <p:nvPr>
            <p:ph idx="1"/>
          </p:nvPr>
        </p:nvSpPr>
        <p:spPr>
          <a:xfrm>
            <a:off x="179512" y="1600200"/>
            <a:ext cx="8507288" cy="4709120"/>
          </a:xfrm>
        </p:spPr>
        <p:txBody>
          <a:bodyPr>
            <a:normAutofit fontScale="70000" lnSpcReduction="20000"/>
          </a:bodyPr>
          <a:lstStyle/>
          <a:p>
            <a:r>
              <a:rPr lang="el-GR" dirty="0" smtClean="0"/>
              <a:t>Συγκέντρωσε τη βιβλιογραφία, </a:t>
            </a:r>
          </a:p>
          <a:p>
            <a:r>
              <a:rPr lang="el-GR" dirty="0" smtClean="0"/>
              <a:t>Προετοίμασε, κατόπιν αιτήματος των εταίρων, τα ερωτηματολόγια για τις δραστηριότητες 1-3, τα οποία απέστειλε στο VU </a:t>
            </a:r>
            <a:r>
              <a:rPr lang="el-GR" dirty="0" err="1" smtClean="0"/>
              <a:t>Amsterdam</a:t>
            </a:r>
            <a:r>
              <a:rPr lang="el-GR" dirty="0" smtClean="0"/>
              <a:t> και το Πανεπιστήμιο της Κολωνίας. Και τα δύο πανεπιστήμια  επεξεργάστηκαν τις ερωτήσεις και προετοίμασαν τα τελικά ερωτηματολόγια.</a:t>
            </a:r>
          </a:p>
          <a:p>
            <a:r>
              <a:rPr lang="el-GR" dirty="0" smtClean="0"/>
              <a:t>Διαμόρφωσε και οργάνωσε το υλικό για την ηλεκτρονικό μάθημα. </a:t>
            </a:r>
          </a:p>
          <a:p>
            <a:r>
              <a:rPr lang="el-GR" dirty="0" smtClean="0"/>
              <a:t>Εντόπισε και κινητοποίησε συμμετέχοντες για την ομάδα εστίασης (</a:t>
            </a:r>
            <a:r>
              <a:rPr lang="en-US" dirty="0" smtClean="0"/>
              <a:t>focus group) </a:t>
            </a:r>
            <a:r>
              <a:rPr lang="el-GR" dirty="0" smtClean="0"/>
              <a:t>για κάθε δραστηριότητα σε συνεργασία με το ΕΣΠ</a:t>
            </a:r>
            <a:r>
              <a:rPr lang="en-US" dirty="0" smtClean="0"/>
              <a:t>.</a:t>
            </a:r>
          </a:p>
          <a:p>
            <a:r>
              <a:rPr lang="en-US" dirty="0" smtClean="0"/>
              <a:t>O</a:t>
            </a:r>
            <a:r>
              <a:rPr lang="el-GR" dirty="0" smtClean="0"/>
              <a:t>γάνωσε την ομάδα εστίασης για τις δραστηριότητες 1-3</a:t>
            </a:r>
            <a:r>
              <a:rPr lang="en-US" dirty="0" smtClean="0"/>
              <a:t>.</a:t>
            </a:r>
            <a:r>
              <a:rPr lang="el-GR" dirty="0" smtClean="0"/>
              <a:t> </a:t>
            </a:r>
            <a:endParaRPr lang="en-US" dirty="0" smtClean="0"/>
          </a:p>
          <a:p>
            <a:r>
              <a:rPr lang="el-GR" dirty="0" smtClean="0"/>
              <a:t>Παρήγαγε το τελικό εκπαιδευτικό υλικό</a:t>
            </a:r>
            <a:r>
              <a:rPr lang="en-US" dirty="0" smtClean="0"/>
              <a:t>. </a:t>
            </a:r>
          </a:p>
          <a:p>
            <a:r>
              <a:rPr lang="el-GR" dirty="0" smtClean="0"/>
              <a:t>Διαμορφώνει την τελική έκθεση σχετικά με τις κατευθυντήριες γραμμές / συστάσεις προς τους εκπαιδευτές σχετικά με την υποστήριξη των προσφύγων σε θέματα υγείας και δικαίου (δραστηριότητα 4).</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Διαμόρφωση υλικού</a:t>
            </a:r>
            <a:endParaRPr lang="el-GR" b="1" dirty="0"/>
          </a:p>
        </p:txBody>
      </p:sp>
      <p:sp>
        <p:nvSpPr>
          <p:cNvPr id="3" name="2 - Θέση περιεχομένου"/>
          <p:cNvSpPr>
            <a:spLocks noGrp="1"/>
          </p:cNvSpPr>
          <p:nvPr>
            <p:ph idx="1"/>
          </p:nvPr>
        </p:nvSpPr>
        <p:spPr>
          <a:xfrm>
            <a:off x="395536" y="1600200"/>
            <a:ext cx="8291264" cy="4925144"/>
          </a:xfrm>
        </p:spPr>
        <p:txBody>
          <a:bodyPr>
            <a:normAutofit fontScale="85000" lnSpcReduction="20000"/>
          </a:bodyPr>
          <a:lstStyle/>
          <a:p>
            <a:r>
              <a:rPr lang="el-GR" dirty="0" smtClean="0"/>
              <a:t>Για τη διαμόρφωση του ψηφιακού υλικού σε θέματα νομικής υποστήριξης συνεργάστηκαν το Α.Π.Θ. και το Ε.Σ.Π., αλλά ελήφθησαν υπόψη τα αποτελέσματα </a:t>
            </a:r>
            <a:r>
              <a:rPr lang="en-US" dirty="0" smtClean="0"/>
              <a:t>focus group </a:t>
            </a:r>
            <a:r>
              <a:rPr lang="el-GR" dirty="0" smtClean="0"/>
              <a:t>που διοργανώθηκε στις 10.3.2017 για το σκοπό αυτό, καθώς επίσης και συνεντεύξεις που έγιναν σε πρόσφυγες φοιτητές/</a:t>
            </a:r>
            <a:r>
              <a:rPr lang="el-GR" dirty="0" err="1" smtClean="0"/>
              <a:t>τριες</a:t>
            </a:r>
            <a:r>
              <a:rPr lang="el-GR" dirty="0" smtClean="0"/>
              <a:t> στα συνεργαζόμενα πανεπιστήμια.</a:t>
            </a:r>
          </a:p>
          <a:p>
            <a:r>
              <a:rPr lang="el-GR" dirty="0" smtClean="0"/>
              <a:t>Στην παρούσα φάση βρισκόμαστε στη διαμόρφωση ενός ψηφιακού/ηλεκτρονικού οδηγού καλών πρακτικών για την υποστήριξη των προσφύγων σε θέματα δικαίου και υγείας ώστε να λάβουμε υπόψη μαζί με τα ανωτέρω και τα αποτελέσματα των εργαστηρίων (</a:t>
            </a:r>
            <a:r>
              <a:rPr lang="en-US" dirty="0" smtClean="0"/>
              <a:t>training workshops)</a:t>
            </a:r>
            <a:r>
              <a:rPr lang="el-GR"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Focus Group – Activity 1</a:t>
            </a:r>
            <a:endParaRPr lang="el-GR" b="1" dirty="0"/>
          </a:p>
        </p:txBody>
      </p:sp>
      <p:sp>
        <p:nvSpPr>
          <p:cNvPr id="3" name="2 - Θέση περιεχομένου"/>
          <p:cNvSpPr>
            <a:spLocks noGrp="1"/>
          </p:cNvSpPr>
          <p:nvPr>
            <p:ph idx="1"/>
          </p:nvPr>
        </p:nvSpPr>
        <p:spPr/>
        <p:txBody>
          <a:bodyPr>
            <a:normAutofit fontScale="70000" lnSpcReduction="20000"/>
          </a:bodyPr>
          <a:lstStyle/>
          <a:p>
            <a:r>
              <a:rPr lang="el-GR" dirty="0" smtClean="0"/>
              <a:t>Σε σχέση με τα νομικά ζητήματα συζητήθηκαν τα ακόλουθα θέματα: </a:t>
            </a:r>
          </a:p>
          <a:p>
            <a:r>
              <a:rPr lang="el-GR" dirty="0" smtClean="0"/>
              <a:t>Η ανάγκη ειδικής κατάρτισης των εκπαιδευτών ή όσων ασχολούνται με θέματα προσφύγων / μεταναστών. </a:t>
            </a:r>
          </a:p>
          <a:p>
            <a:r>
              <a:rPr lang="el-GR" dirty="0" smtClean="0"/>
              <a:t>Το θέμα της χορήγησης βίζας για ανθρωπιστικούς λόγους. </a:t>
            </a:r>
          </a:p>
          <a:p>
            <a:r>
              <a:rPr lang="el-GR" dirty="0" smtClean="0"/>
              <a:t>Η σημασία της γνώσης του καθεστώτος του πρόσφυγα.  </a:t>
            </a:r>
          </a:p>
          <a:p>
            <a:r>
              <a:rPr lang="el-GR" dirty="0" smtClean="0"/>
              <a:t>Θέματα φύλου και σεξουαλικότητας που αφορούν τους πρόσφυγες και τους μετανάστες, θα πρέπει να προβληθούν και να αντιμετωπιστούν. Σχετικές υποθέσεις του ΔΕΕ για ομοφυλόφιλους μετανάστες / πρόσφυγες και επεισόδια βιασμών. </a:t>
            </a:r>
          </a:p>
          <a:p>
            <a:r>
              <a:rPr lang="el-GR" dirty="0" smtClean="0"/>
              <a:t>Αναγνώριση πτυχίων για φοιτητές / σπουδαστές</a:t>
            </a:r>
          </a:p>
          <a:p>
            <a:r>
              <a:rPr lang="el-GR" dirty="0" smtClean="0"/>
              <a:t>Γλωσσικό ζήτημα - Προβλήματα στην μετάφραση εγγράφων. </a:t>
            </a:r>
          </a:p>
          <a:p>
            <a:r>
              <a:rPr lang="el-GR" dirty="0" smtClean="0"/>
              <a:t>Θέματα εθνικοτήτων. Η περίπτωση των </a:t>
            </a:r>
            <a:r>
              <a:rPr lang="el-GR" dirty="0" err="1" smtClean="0"/>
              <a:t>ανιθαγενών</a:t>
            </a:r>
            <a:r>
              <a:rPr lang="el-GR" dirty="0" smtClean="0"/>
              <a:t> μεταναστών. </a:t>
            </a:r>
          </a:p>
          <a:p>
            <a:r>
              <a:rPr lang="el-GR" dirty="0" smtClean="0"/>
              <a:t>Συμφωνία ΕΕ με την Τουρκία.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Focus Group – Activity </a:t>
            </a:r>
            <a:r>
              <a:rPr lang="el-GR" b="1" dirty="0" smtClean="0"/>
              <a:t>2</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Σε</a:t>
            </a:r>
            <a:r>
              <a:rPr lang="en-US" dirty="0" smtClean="0"/>
              <a:t> </a:t>
            </a:r>
            <a:r>
              <a:rPr lang="el-GR" dirty="0" smtClean="0"/>
              <a:t>σχέση με τα ιατρικά ζητήματα συζητήθηκαν τα ακόλουθα θέματα: </a:t>
            </a:r>
          </a:p>
          <a:p>
            <a:r>
              <a:rPr lang="el-GR" dirty="0" smtClean="0"/>
              <a:t>Χορήγηση πρώτων βοηθειών. </a:t>
            </a:r>
          </a:p>
          <a:p>
            <a:r>
              <a:rPr lang="el-GR" dirty="0" smtClean="0"/>
              <a:t>Εκπαίδευση των προσφύγων / μεταναστών σχετικά με την πρόληψη των ασθενειών. </a:t>
            </a:r>
          </a:p>
          <a:p>
            <a:r>
              <a:rPr lang="el-GR" dirty="0" smtClean="0"/>
              <a:t>Ο ρόλος του πολιτισμού και της θρησκείας τους σε θέματα υγείας. </a:t>
            </a:r>
          </a:p>
          <a:p>
            <a:r>
              <a:rPr lang="el-GR" dirty="0" smtClean="0"/>
              <a:t>Εμβολιασμός. </a:t>
            </a:r>
          </a:p>
          <a:p>
            <a:r>
              <a:rPr lang="el-GR" dirty="0" smtClean="0"/>
              <a:t>Το θέμα της δωρεάν πρόσβασης σε δημόσια Κέντρα Υγείας.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Focus Group – Activity 3</a:t>
            </a:r>
            <a:endParaRPr lang="el-GR" b="1" dirty="0"/>
          </a:p>
        </p:txBody>
      </p:sp>
      <p:sp>
        <p:nvSpPr>
          <p:cNvPr id="3" name="2 - Θέση περιεχομένου"/>
          <p:cNvSpPr>
            <a:spLocks noGrp="1"/>
          </p:cNvSpPr>
          <p:nvPr>
            <p:ph idx="1"/>
          </p:nvPr>
        </p:nvSpPr>
        <p:spPr>
          <a:xfrm>
            <a:off x="323528" y="1600200"/>
            <a:ext cx="8363272" cy="4637112"/>
          </a:xfrm>
        </p:spPr>
        <p:txBody>
          <a:bodyPr>
            <a:normAutofit lnSpcReduction="10000"/>
          </a:bodyPr>
          <a:lstStyle/>
          <a:p>
            <a:r>
              <a:rPr lang="el-GR" dirty="0" smtClean="0"/>
              <a:t>Όσον αφορά την κοινωνική ασφάλιση</a:t>
            </a:r>
            <a:r>
              <a:rPr lang="en-US" dirty="0" smtClean="0"/>
              <a:t> </a:t>
            </a:r>
            <a:r>
              <a:rPr lang="el-GR" dirty="0" smtClean="0"/>
              <a:t>και την κοινωνική προστασία συζητήθηκαν: </a:t>
            </a:r>
          </a:p>
          <a:p>
            <a:r>
              <a:rPr lang="el-GR" dirty="0" smtClean="0"/>
              <a:t>Προβλήματα με την έκδοση του αριθμού μητρώου κοινωνικής ασφάλισης (ΑΜΚΑ)</a:t>
            </a:r>
          </a:p>
          <a:p>
            <a:r>
              <a:rPr lang="el-GR" dirty="0" smtClean="0"/>
              <a:t>Προβλήματα με την έκδοση αριθμού φορολογικού μητρώου (ΑΦΜ) και </a:t>
            </a:r>
          </a:p>
          <a:p>
            <a:r>
              <a:rPr lang="el-GR" dirty="0" smtClean="0"/>
              <a:t>Προβλήματα με την έκδοση κάρτας ανεργίας από τον Οργανισμό Απασχόλησης Εργατικού Δυναμικού (ΟΑΕΔ).</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Το εκπαιδευτικό υλικό </a:t>
            </a:r>
            <a:br>
              <a:rPr lang="el-GR" b="1" dirty="0" smtClean="0"/>
            </a:br>
            <a:r>
              <a:rPr lang="el-GR" b="1" dirty="0" smtClean="0"/>
              <a:t>που αφορά θέματα δικαίου</a:t>
            </a:r>
            <a:endParaRPr lang="el-GR" b="1" dirty="0"/>
          </a:p>
        </p:txBody>
      </p:sp>
      <p:sp>
        <p:nvSpPr>
          <p:cNvPr id="3" name="2 - Θέση περιεχομένου"/>
          <p:cNvSpPr>
            <a:spLocks noGrp="1"/>
          </p:cNvSpPr>
          <p:nvPr>
            <p:ph idx="1"/>
          </p:nvPr>
        </p:nvSpPr>
        <p:spPr>
          <a:xfrm>
            <a:off x="107504" y="1484784"/>
            <a:ext cx="8579296" cy="5112568"/>
          </a:xfrm>
        </p:spPr>
        <p:txBody>
          <a:bodyPr>
            <a:normAutofit fontScale="77500" lnSpcReduction="20000"/>
          </a:bodyPr>
          <a:lstStyle/>
          <a:p>
            <a:r>
              <a:rPr lang="el-GR" dirty="0" smtClean="0"/>
              <a:t>Αποτελείται από έξι μέρη: </a:t>
            </a:r>
          </a:p>
          <a:p>
            <a:r>
              <a:rPr lang="el-GR" dirty="0" smtClean="0"/>
              <a:t>Μέρος Ι: Χρήσιμοι ορισμοί για θέματα προσφυγικού δικαίου.</a:t>
            </a:r>
          </a:p>
          <a:p>
            <a:r>
              <a:rPr lang="el-GR" dirty="0" smtClean="0"/>
              <a:t>Μέρος II: O προσδιορισμός του καθεστώτος του πρόσφυγα.</a:t>
            </a:r>
          </a:p>
          <a:p>
            <a:r>
              <a:rPr lang="el-GR" dirty="0" smtClean="0"/>
              <a:t>Μέρος ΙΙΙ: Συνήθεις και ειδικές διαδικασίες ασύλου σύμφωνα με την Οδηγία 2013/32/ΕΕ και το Νόμο 4375/2016.</a:t>
            </a:r>
          </a:p>
          <a:p>
            <a:r>
              <a:rPr lang="el-GR" dirty="0" smtClean="0"/>
              <a:t>Μέρος IV: </a:t>
            </a:r>
            <a:r>
              <a:rPr lang="el-GR" dirty="0" err="1" smtClean="0"/>
              <a:t>Tα</a:t>
            </a:r>
            <a:r>
              <a:rPr lang="el-GR" dirty="0" smtClean="0"/>
              <a:t> ελάχιστα πρότυπα συνθηκών υποδοχής σύμφωνα με την Οδηγία 2013/33/ΕΕ και το Προεδρικό Διάταγμα 220/2007 σε συνδυασμό με τους νόμους 4375/2016 και 4368/2016.</a:t>
            </a:r>
          </a:p>
          <a:p>
            <a:r>
              <a:rPr lang="el-GR" dirty="0" smtClean="0"/>
              <a:t>Μέρος V: Διοικητική κράτηση αιτούντων άσυλο σύμφωνα με τους νόμους 4375/2016, 3907/2011 και 3386/2005.</a:t>
            </a:r>
          </a:p>
          <a:p>
            <a:r>
              <a:rPr lang="el-GR" dirty="0" smtClean="0"/>
              <a:t>Μέρος VI: Κοινωνική Προστασία Προσφύγων.</a:t>
            </a:r>
          </a:p>
          <a:p>
            <a:r>
              <a:rPr lang="el-GR" dirty="0" smtClean="0"/>
              <a:t>Βιβλιογραφία, σχετική νομολογία και νομοθετικά κείμενα.</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VI.</a:t>
            </a:r>
            <a:r>
              <a:rPr lang="el-GR" b="1" dirty="0" smtClean="0"/>
              <a:t>Κοινωνική Προστασία Προσφύγων</a:t>
            </a:r>
            <a:endParaRPr lang="el-GR" b="1" dirty="0"/>
          </a:p>
        </p:txBody>
      </p:sp>
      <p:sp>
        <p:nvSpPr>
          <p:cNvPr id="3" name="2 - Θέση περιεχομένου"/>
          <p:cNvSpPr>
            <a:spLocks noGrp="1"/>
          </p:cNvSpPr>
          <p:nvPr>
            <p:ph idx="1"/>
          </p:nvPr>
        </p:nvSpPr>
        <p:spPr>
          <a:xfrm>
            <a:off x="323528" y="1600200"/>
            <a:ext cx="8363272" cy="4853136"/>
          </a:xfrm>
        </p:spPr>
        <p:txBody>
          <a:bodyPr>
            <a:normAutofit fontScale="70000" lnSpcReduction="20000"/>
          </a:bodyPr>
          <a:lstStyle/>
          <a:p>
            <a:r>
              <a:rPr lang="el-GR" dirty="0" smtClean="0"/>
              <a:t>Αποτελείται από τα ακόλουθα μέρη: </a:t>
            </a:r>
          </a:p>
          <a:p>
            <a:r>
              <a:rPr lang="el-GR" dirty="0" smtClean="0"/>
              <a:t>Μέρος Ι: οι όροι πρόσβασης στην υγεία στις χώρες AIDA (Βάση δεδομένων για το άσυλο) και η εξειδικευμένη μεταχείριση των θυμάτων βασανιστηρίων, σύμφωνα με την αναδιατυπωμένη Οδηγία για τις συνθήκες υποδοχής. </a:t>
            </a:r>
          </a:p>
          <a:p>
            <a:r>
              <a:rPr lang="el-GR" dirty="0" smtClean="0"/>
              <a:t>Στα Μέρη ΙΙ και ΙΙΙ) περιγράφονται άλλα θέματα πολιτικής κοινωνικής προστασίας, όπως: το ζήτημα της σύνταξης ανασφάλιστων ενηλίκων, οι απαραίτητες απαιτήσεις και τα έγγραφα που χρειάζεται να αποκτήσουν οι πρόσφυγες, τα αναγνωρισμένα κοινωνικά δικαιώματα των προσφύγων, τα βασικά επιδόματα για τους πρόσφυγες, και οι δυσκολίες που αντιμετωπίζουν όσον αφορά την κοινωνική ασφάλιση. </a:t>
            </a:r>
          </a:p>
          <a:p>
            <a:r>
              <a:rPr lang="el-GR" dirty="0" smtClean="0"/>
              <a:t>Μέρος IV, εξετάζονται πιο συγκεκριμένα θέματα πολιτικής για την κοινωνική προστασία, όπως το επίδομα αναπηρίας και το επίδομα για ασυνόδευτους ανηλίκους. </a:t>
            </a:r>
          </a:p>
          <a:p>
            <a:r>
              <a:rPr lang="el-GR" dirty="0" smtClean="0"/>
              <a:t>Σχετικά νομοθετικά κείμενα επισυνάπτονται στο παρόν υλικό.</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Ειδικότεροι στόχοι </a:t>
            </a:r>
            <a:r>
              <a:rPr lang="en-US" b="1" dirty="0" smtClean="0"/>
              <a:t>IO5</a:t>
            </a:r>
            <a:r>
              <a:rPr lang="el-GR" b="1" dirty="0" smtClean="0"/>
              <a:t> </a:t>
            </a:r>
            <a:br>
              <a:rPr lang="el-GR" b="1" dirty="0" smtClean="0"/>
            </a:br>
            <a:r>
              <a:rPr lang="el-GR" b="1" dirty="0" smtClean="0"/>
              <a:t>για νομικά θέματα</a:t>
            </a:r>
            <a:endParaRPr lang="el-GR" b="1" dirty="0"/>
          </a:p>
        </p:txBody>
      </p:sp>
      <p:sp>
        <p:nvSpPr>
          <p:cNvPr id="3" name="2 - Θέση περιεχομένου"/>
          <p:cNvSpPr>
            <a:spLocks noGrp="1"/>
          </p:cNvSpPr>
          <p:nvPr>
            <p:ph idx="1"/>
          </p:nvPr>
        </p:nvSpPr>
        <p:spPr>
          <a:xfrm>
            <a:off x="0" y="1600200"/>
            <a:ext cx="8686800" cy="5069160"/>
          </a:xfrm>
        </p:spPr>
        <p:txBody>
          <a:bodyPr>
            <a:normAutofit fontScale="77500" lnSpcReduction="20000"/>
          </a:bodyPr>
          <a:lstStyle/>
          <a:p>
            <a:r>
              <a:rPr lang="el-GR" dirty="0" smtClean="0"/>
              <a:t>Οι ειδικότεροι στόχοι του ΙΟ5 είναι για νομικά θέματα οι εξής: </a:t>
            </a:r>
          </a:p>
          <a:p>
            <a:r>
              <a:rPr lang="el-GR" dirty="0" smtClean="0"/>
              <a:t>να εισάγει τους εκπαιδευόμενους στις θεωρητικές προσεγγίσεις που έχουν χρησιμοποιηθεί εκτενώς στην βιβλιογραφία, προκειμένου να κατανοήσουν το σχετικό νομικό πλαίσιο σε διεθνές, </a:t>
            </a:r>
            <a:r>
              <a:rPr lang="el-GR" dirty="0" err="1" smtClean="0"/>
              <a:t>ενωσιακό</a:t>
            </a:r>
            <a:r>
              <a:rPr lang="el-GR" dirty="0" smtClean="0"/>
              <a:t> και εθνικό επίπεδο, </a:t>
            </a:r>
          </a:p>
          <a:p>
            <a:r>
              <a:rPr lang="el-GR" dirty="0" smtClean="0"/>
              <a:t>να κατανοηθούν από τους εκπαιδευόμενους τα υφιστάμενα νομικά προβλήματα, </a:t>
            </a:r>
          </a:p>
          <a:p>
            <a:r>
              <a:rPr lang="el-GR" dirty="0" smtClean="0"/>
              <a:t>να κατανοηθούν από τους εκπαιδευόμενους τα υφιστάμενα δικαιώματα σε σχέση με τους πρόσφυγες,</a:t>
            </a:r>
          </a:p>
          <a:p>
            <a:r>
              <a:rPr lang="el-GR" dirty="0" smtClean="0"/>
              <a:t>να αποσαφηνιστούν οι διαθέσιμες υπηρεσίες προς αυτούς στις χώρες υποδοχής, </a:t>
            </a:r>
          </a:p>
          <a:p>
            <a:r>
              <a:rPr lang="el-GR" dirty="0" smtClean="0"/>
              <a:t>και τέλος να συντονιστεί μια ολιστική μορφή εκπαίδευσης προς τους ενδιαφερόμενους προκειμένου να παρέχουν πληροφορίες σχετικά με τη νομική προστασία των προσφύγων.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Τελικές παρατηρήσεις Ι</a:t>
            </a:r>
            <a:endParaRPr lang="el-GR" b="1"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τρέχουσα ανθρωπιστική κρίση στην Ευρώπη που προέκυψε με τη μαζική ροή των αιτούντων άσυλο και μεταναστών δημιούργησε την ανάγκη για την προστασία των προσφύγων που δεν έχουν πρόσβαση σε βασικά δικαιώματα, όπως αυτά κατοχυρώνονται στο Διεθνές και Ευρωπαϊκό Δίκαιο. Τα δικαιώματα και οι υποχρεώσεις των προσφύγων μπορεί να διαφέρουν από χώρα σε χώρα, μπορεί ακόμη και να είναι εντελώς άγνωστα σε αυτούς, ή σε άτομα, ομάδες και οργανισμούς που ασχολούνται με την υποστήριξή τους.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Τελικές παρατηρήσεις ΙΙ</a:t>
            </a:r>
            <a:endParaRPr lang="el-GR" b="1" dirty="0"/>
          </a:p>
        </p:txBody>
      </p:sp>
      <p:sp>
        <p:nvSpPr>
          <p:cNvPr id="3" name="2 - Θέση περιεχομένου"/>
          <p:cNvSpPr>
            <a:spLocks noGrp="1"/>
          </p:cNvSpPr>
          <p:nvPr>
            <p:ph idx="1"/>
          </p:nvPr>
        </p:nvSpPr>
        <p:spPr/>
        <p:txBody>
          <a:bodyPr>
            <a:normAutofit fontScale="92500" lnSpcReduction="10000"/>
          </a:bodyPr>
          <a:lstStyle/>
          <a:p>
            <a:r>
              <a:rPr lang="el-GR" dirty="0" smtClean="0"/>
              <a:t>Υπάρχει ανάγκη ειδικής κατάρτισης εκπαιδευτών ή όσων ασχολούνται με ζητήματα προσφύγων / μεταναστών. Τα Πανεπιστήμια θα μπορούσαν να είναι τα αρμόδια για την οργάνωση αυτών των μαθημάτων κατάρτισης. </a:t>
            </a:r>
          </a:p>
          <a:p>
            <a:r>
              <a:rPr lang="el-GR" dirty="0" smtClean="0"/>
              <a:t>Υπάρχει ανάγκη να συνεχιστεί το πρόγραμμα, προκειμένου να αποκτήσουμε περισσότερους εκπαιδευτές. Με αυτόν τον τρόπο, μπορεί να αναβαθμιστεί η ποιότητα των υπηρεσιών που παρέχονται στους μετανάστες / πρόσφυγες.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S.U.C.RE.</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b="1" dirty="0" smtClean="0"/>
              <a:t>Συντονιστής:  Αριστοτέλειο Πανεπιστήμιο Θεσσαλονίκης</a:t>
            </a:r>
            <a:endParaRPr lang="el-GR" dirty="0" smtClean="0"/>
          </a:p>
          <a:p>
            <a:r>
              <a:rPr lang="el-GR" b="1" dirty="0" smtClean="0"/>
              <a:t>Γενική Επίβλεψη Έργου</a:t>
            </a:r>
            <a:r>
              <a:rPr lang="el-GR" dirty="0" smtClean="0"/>
              <a:t>: Αναπληρώτρια Πρύτανης Ακαδημαϊκών και Φοιτητικών Θεμάτων, </a:t>
            </a:r>
            <a:r>
              <a:rPr lang="el-GR" b="1" dirty="0" smtClean="0"/>
              <a:t>Αριάδνη </a:t>
            </a:r>
            <a:r>
              <a:rPr lang="el-GR" b="1" dirty="0" err="1" smtClean="0"/>
              <a:t>Στογιαννίδου</a:t>
            </a:r>
            <a:r>
              <a:rPr lang="el-GR" dirty="0" smtClean="0"/>
              <a:t>, Καθηγήτρια στο Τμήμα Ψυχολογίας - ΑΠΘ &amp; </a:t>
            </a:r>
            <a:r>
              <a:rPr lang="el-GR" dirty="0" err="1" smtClean="0"/>
              <a:t>Προέδρος</a:t>
            </a:r>
            <a:r>
              <a:rPr lang="el-GR" dirty="0" smtClean="0"/>
              <a:t> της Επιτροπής Ευρωπαϊκών Εκπαιδευτικών Προγραμμάτων, ΑΠΘ</a:t>
            </a:r>
          </a:p>
          <a:p>
            <a:r>
              <a:rPr lang="el-GR" b="1" dirty="0" smtClean="0"/>
              <a:t>Διοίκηση Προγράμματος Επιστημονικώς Υπεύθυνος (Συντονιστής): Αλέξανδρος Τριανταφυλλίδης</a:t>
            </a:r>
            <a:r>
              <a:rPr lang="el-GR" dirty="0" smtClean="0"/>
              <a:t>, Αναπληρωτής Καθηγητής στο Τμήμα Βιολογίας - ΑΠΘ, Μέλος της Επιτροπής Ευρωπαϊκών Εκπαιδευτικών Προγραμμάτων - ΑΠΘ</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Περιγραφή </a:t>
            </a:r>
            <a:r>
              <a:rPr lang="en-US" b="1" dirty="0" smtClean="0"/>
              <a:t>S.U.C.RE.</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dirty="0" smtClean="0"/>
              <a:t>To</a:t>
            </a:r>
            <a:r>
              <a:rPr lang="el-GR" dirty="0" smtClean="0"/>
              <a:t> Πρόγραμμα S.U.C.RE. έχει εγκριθεί και χρηματοδοτείται από την Εθνική Μονάδα (ΙΚΥ) με συντονιστή το ΑΠΘ. Στο Πρόγραμμα συμμετέχουν επίσης:  </a:t>
            </a:r>
            <a:endParaRPr lang="en-US" dirty="0" smtClean="0"/>
          </a:p>
          <a:p>
            <a:r>
              <a:rPr lang="el-GR" dirty="0" smtClean="0"/>
              <a:t>το Πανεπιστήμιο της Κολωνίας (</a:t>
            </a:r>
            <a:r>
              <a:rPr lang="el-GR" dirty="0" err="1" smtClean="0"/>
              <a:t>Universität</a:t>
            </a:r>
            <a:r>
              <a:rPr lang="el-GR" dirty="0" smtClean="0"/>
              <a:t> </a:t>
            </a:r>
            <a:r>
              <a:rPr lang="el-GR" dirty="0" err="1" smtClean="0"/>
              <a:t>zu</a:t>
            </a:r>
            <a:r>
              <a:rPr lang="el-GR" dirty="0" smtClean="0"/>
              <a:t> </a:t>
            </a:r>
            <a:r>
              <a:rPr lang="el-GR" dirty="0" err="1" smtClean="0"/>
              <a:t>Köln</a:t>
            </a:r>
            <a:r>
              <a:rPr lang="el-GR" dirty="0" smtClean="0"/>
              <a:t>), </a:t>
            </a:r>
            <a:endParaRPr lang="en-US" dirty="0" smtClean="0"/>
          </a:p>
          <a:p>
            <a:r>
              <a:rPr lang="el-GR" dirty="0" smtClean="0"/>
              <a:t>το Ελεύθερο Πανεπιστήμιο του Άμστερνταμ (</a:t>
            </a:r>
            <a:r>
              <a:rPr lang="el-GR" dirty="0" err="1" smtClean="0"/>
              <a:t>Vrije</a:t>
            </a:r>
            <a:r>
              <a:rPr lang="el-GR" dirty="0" smtClean="0"/>
              <a:t> </a:t>
            </a:r>
            <a:r>
              <a:rPr lang="el-GR" dirty="0" err="1" smtClean="0"/>
              <a:t>Universeteit</a:t>
            </a:r>
            <a:r>
              <a:rPr lang="el-GR" dirty="0" smtClean="0"/>
              <a:t> </a:t>
            </a:r>
            <a:r>
              <a:rPr lang="el-GR" dirty="0" err="1" smtClean="0"/>
              <a:t>Amsterdam</a:t>
            </a:r>
            <a:r>
              <a:rPr lang="el-GR" dirty="0" smtClean="0"/>
              <a:t>) καθώς και </a:t>
            </a:r>
            <a:endParaRPr lang="en-US" dirty="0" smtClean="0"/>
          </a:p>
          <a:p>
            <a:r>
              <a:rPr lang="el-GR" dirty="0" smtClean="0"/>
              <a:t>το Ελληνικό Συμβούλιο για τους Πρόσφυγες (</a:t>
            </a:r>
            <a:r>
              <a:rPr lang="el-GR" dirty="0" err="1" smtClean="0"/>
              <a:t>Greek</a:t>
            </a:r>
            <a:r>
              <a:rPr lang="el-GR" dirty="0" smtClean="0"/>
              <a:t> </a:t>
            </a:r>
            <a:r>
              <a:rPr lang="el-GR" dirty="0" err="1" smtClean="0"/>
              <a:t>Council</a:t>
            </a:r>
            <a:r>
              <a:rPr lang="el-GR" dirty="0" smtClean="0"/>
              <a:t> </a:t>
            </a:r>
            <a:r>
              <a:rPr lang="el-GR" dirty="0" err="1" smtClean="0"/>
              <a:t>for</a:t>
            </a:r>
            <a:r>
              <a:rPr lang="el-GR" dirty="0" smtClean="0"/>
              <a:t> </a:t>
            </a:r>
            <a:r>
              <a:rPr lang="el-GR" dirty="0" err="1" smtClean="0"/>
              <a:t>Refugees</a:t>
            </a:r>
            <a:r>
              <a:rPr lang="el-GR" dirty="0" smtClean="0"/>
              <a:t>). </a:t>
            </a:r>
            <a:endParaRPr lang="en-US" dirty="0" smtClean="0"/>
          </a:p>
          <a:p>
            <a:r>
              <a:rPr lang="el-GR" dirty="0" smtClean="0"/>
              <a:t>Πρόκειται για μια διετή Στρατηγική Σύμπραξη (</a:t>
            </a:r>
            <a:r>
              <a:rPr lang="el-GR" dirty="0" err="1" smtClean="0"/>
              <a:t>Strategic</a:t>
            </a:r>
            <a:r>
              <a:rPr lang="el-GR" dirty="0" smtClean="0"/>
              <a:t> </a:t>
            </a:r>
            <a:r>
              <a:rPr lang="el-GR" dirty="0" err="1" smtClean="0"/>
              <a:t>Partnership</a:t>
            </a:r>
            <a:r>
              <a:rPr lang="el-GR" dirty="0" smtClean="0"/>
              <a:t>) στη Βασική Δράση 2 (ΚΑ2) της Ανώτατης Εκπαίδευσης.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Στόχοι  </a:t>
            </a:r>
            <a:r>
              <a:rPr lang="en-US" b="1" dirty="0" smtClean="0"/>
              <a:t>S.U.C.RE.</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Το S.U.C.RE. επικεντρώνεται στις διαδικασίες της γλωσσικής  προετοιμασίας και του ελέγχου γνώσεων που απαιτούνται για την ορθή ένταξη των προσφύγων/μεταναστών στην Ανώτατη Εκπαίδευση τόσο των φοιτητών όσο και των καθηγητών, καθώς και στην υποστήριξη των ακαδημαϊκών τους αναγκών μετά την ένταξή τους. </a:t>
            </a:r>
          </a:p>
          <a:p>
            <a:endParaRPr lang="el-GR" dirty="0" smtClean="0"/>
          </a:p>
          <a:p>
            <a:r>
              <a:rPr lang="el-GR" dirty="0" smtClean="0"/>
              <a:t>Εστιάζει στην ψυχοκοινωνική ένταξη/υποστήριξη των προσφύγων/μεταναστών, όπως επίσης και στην ορθή ενημέρωσή τους σε θέματα νομικά και ιατρικά κατά την είσοδό τους ή/και παραμονή τους στις ευρωπαϊκές χώρες υποδοχής.</a:t>
            </a:r>
          </a:p>
          <a:p>
            <a:pPr>
              <a:buNone/>
            </a:pPr>
            <a:endParaRPr lang="el-GR" dirty="0" smtClean="0"/>
          </a:p>
          <a:p>
            <a:r>
              <a:rPr lang="el-GR" dirty="0" smtClean="0"/>
              <a:t>Έχει στόχο τη δημιουργία εκπαιδευτικού υλικού που θα προετοιμάσει και θα χρησιμοποιηθεί κατάλληλα από εκπαιδευτές και ανώτατα ιδρύματα για τους παραπάνω σκοπούς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Πνευματικά Προϊόντα</a:t>
            </a:r>
            <a:r>
              <a:rPr lang="en-US" b="1" dirty="0" smtClean="0"/>
              <a:t/>
            </a:r>
            <a:br>
              <a:rPr lang="en-US" b="1" dirty="0" smtClean="0"/>
            </a:br>
            <a:r>
              <a:rPr lang="en-US" b="1" dirty="0" smtClean="0"/>
              <a:t>(Intellectual Outputs</a:t>
            </a:r>
            <a:r>
              <a:rPr lang="el-GR" b="1" dirty="0" smtClean="0"/>
              <a:t>)</a:t>
            </a:r>
            <a:endParaRPr lang="el-GR" dirty="0"/>
          </a:p>
        </p:txBody>
      </p:sp>
      <p:sp>
        <p:nvSpPr>
          <p:cNvPr id="3" name="2 - Θέση περιεχομένου"/>
          <p:cNvSpPr>
            <a:spLocks noGrp="1"/>
          </p:cNvSpPr>
          <p:nvPr>
            <p:ph idx="1"/>
          </p:nvPr>
        </p:nvSpPr>
        <p:spPr>
          <a:xfrm>
            <a:off x="179512" y="1600200"/>
            <a:ext cx="8507288" cy="4853136"/>
          </a:xfrm>
        </p:spPr>
        <p:txBody>
          <a:bodyPr>
            <a:normAutofit fontScale="77500" lnSpcReduction="20000"/>
          </a:bodyPr>
          <a:lstStyle/>
          <a:p>
            <a:r>
              <a:rPr lang="en-US" b="1" dirty="0" smtClean="0"/>
              <a:t>Output 1 (</a:t>
            </a:r>
            <a:r>
              <a:rPr lang="en-US" b="1" dirty="0" err="1" smtClean="0"/>
              <a:t>Ομάδα</a:t>
            </a:r>
            <a:r>
              <a:rPr lang="en-US" b="1" dirty="0" smtClean="0"/>
              <a:t> </a:t>
            </a:r>
            <a:r>
              <a:rPr lang="en-US" b="1" dirty="0" err="1" smtClean="0"/>
              <a:t>Εργασίας</a:t>
            </a:r>
            <a:r>
              <a:rPr lang="en-US" b="1" dirty="0" smtClean="0"/>
              <a:t>: University of Cologne)</a:t>
            </a:r>
            <a:r>
              <a:rPr lang="en-US" dirty="0" smtClean="0"/>
              <a:t/>
            </a:r>
            <a:br>
              <a:rPr lang="en-US" dirty="0" smtClean="0"/>
            </a:br>
            <a:r>
              <a:rPr lang="el-GR" dirty="0" smtClean="0"/>
              <a:t>Αναγνώριση προσόντων και διαδικασίες αιτήσεων για πρόσφυγες/μετανάστες στην τριτοβάθμια εκπαίδευση</a:t>
            </a:r>
            <a:endParaRPr lang="en-US" dirty="0" smtClean="0"/>
          </a:p>
          <a:p>
            <a:r>
              <a:rPr lang="en-US" b="1" dirty="0" smtClean="0"/>
              <a:t>Output 2 (</a:t>
            </a:r>
            <a:r>
              <a:rPr lang="en-US" b="1" dirty="0" err="1" smtClean="0"/>
              <a:t>Ομάδα</a:t>
            </a:r>
            <a:r>
              <a:rPr lang="en-US" b="1" dirty="0" smtClean="0"/>
              <a:t> </a:t>
            </a:r>
            <a:r>
              <a:rPr lang="en-US" b="1" dirty="0" err="1" smtClean="0"/>
              <a:t>Εργασίας</a:t>
            </a:r>
            <a:r>
              <a:rPr lang="en-US" b="1" dirty="0" smtClean="0"/>
              <a:t>: University of Cologne)</a:t>
            </a:r>
            <a:br>
              <a:rPr lang="en-US" b="1" dirty="0" smtClean="0"/>
            </a:br>
            <a:r>
              <a:rPr lang="el-GR" dirty="0" smtClean="0"/>
              <a:t>Υποστήριξη από τα ιδρύματα Ανώτατης Εκπαίδευσης φοιτητών προσφύγων/μεταναστών</a:t>
            </a:r>
            <a:endParaRPr lang="en-US" dirty="0" smtClean="0"/>
          </a:p>
          <a:p>
            <a:r>
              <a:rPr lang="en-US" b="1" dirty="0" smtClean="0"/>
              <a:t>Output 3 (</a:t>
            </a:r>
            <a:r>
              <a:rPr lang="en-US" b="1" dirty="0" err="1" smtClean="0"/>
              <a:t>Ομάδα</a:t>
            </a:r>
            <a:r>
              <a:rPr lang="en-US" b="1" dirty="0" smtClean="0"/>
              <a:t> </a:t>
            </a:r>
            <a:r>
              <a:rPr lang="en-US" b="1" dirty="0" err="1" smtClean="0"/>
              <a:t>Εργασίας</a:t>
            </a:r>
            <a:r>
              <a:rPr lang="en-US" b="1" dirty="0" smtClean="0"/>
              <a:t>: VU Amsterdam)</a:t>
            </a:r>
            <a:r>
              <a:rPr lang="en-US" dirty="0" smtClean="0"/>
              <a:t/>
            </a:r>
            <a:br>
              <a:rPr lang="en-US" dirty="0" smtClean="0"/>
            </a:br>
            <a:r>
              <a:rPr lang="el-GR" dirty="0" smtClean="0"/>
              <a:t> Υποστήριξη από τα ιδρύματα Ανώτατης Εκπαίδευσης επιστημόνων προσφύγων/μεταναστών</a:t>
            </a:r>
            <a:endParaRPr lang="en-US" dirty="0" smtClean="0"/>
          </a:p>
          <a:p>
            <a:r>
              <a:rPr lang="en-US" b="1" dirty="0" smtClean="0"/>
              <a:t>Output 4 (</a:t>
            </a:r>
            <a:r>
              <a:rPr lang="el-GR" b="1" dirty="0" smtClean="0"/>
              <a:t>Ομάδα Εργασίας: Αριστοτέλειο Πανεπιστήμιο Θεσσαλονίκης)</a:t>
            </a:r>
            <a:r>
              <a:rPr lang="el-GR" dirty="0" smtClean="0"/>
              <a:t/>
            </a:r>
            <a:br>
              <a:rPr lang="el-GR" dirty="0" smtClean="0"/>
            </a:br>
            <a:r>
              <a:rPr lang="el-GR" dirty="0" smtClean="0"/>
              <a:t>Ψυχοκοινωνική υποστήριξη προσφύγων/μεταναστών μέσω της εμπλοκής και της κινητοποίησης των τοπικών κοινωνιών</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b="1" dirty="0" smtClean="0"/>
              <a:t>Intellectual Output 5 (</a:t>
            </a:r>
            <a:r>
              <a:rPr lang="el-GR" sz="3200" b="1" dirty="0" smtClean="0"/>
              <a:t>Ομάδα Εργασίας: ΑΠΘ)</a:t>
            </a:r>
            <a:br>
              <a:rPr lang="el-GR" sz="3200" b="1" dirty="0" smtClean="0"/>
            </a:br>
            <a:r>
              <a:rPr lang="en-US" sz="3200" b="1" dirty="0" smtClean="0"/>
              <a:t>Supporting refugees on Health and Law issues</a:t>
            </a:r>
            <a:endParaRPr lang="el-GR" sz="3200" dirty="0"/>
          </a:p>
        </p:txBody>
      </p:sp>
      <p:sp>
        <p:nvSpPr>
          <p:cNvPr id="3" name="2 - Θέση περιεχομένου"/>
          <p:cNvSpPr>
            <a:spLocks noGrp="1"/>
          </p:cNvSpPr>
          <p:nvPr>
            <p:ph idx="1"/>
          </p:nvPr>
        </p:nvSpPr>
        <p:spPr/>
        <p:txBody>
          <a:bodyPr>
            <a:normAutofit fontScale="77500" lnSpcReduction="20000"/>
          </a:bodyPr>
          <a:lstStyle/>
          <a:p>
            <a:r>
              <a:rPr lang="en-US" b="1" dirty="0" smtClean="0"/>
              <a:t>IO</a:t>
            </a:r>
            <a:r>
              <a:rPr lang="el-GR" b="1" dirty="0" smtClean="0"/>
              <a:t>5 - Υποστήριξη προσφύγων/μεταναστών σε θέματα Υγείας και Δικαίου</a:t>
            </a:r>
            <a:endParaRPr lang="en-US" b="1" dirty="0" smtClean="0"/>
          </a:p>
          <a:p>
            <a:r>
              <a:rPr lang="en-US" dirty="0" smtClean="0"/>
              <a:t>To Intellectual Output IO</a:t>
            </a:r>
            <a:r>
              <a:rPr lang="el-GR" dirty="0" smtClean="0"/>
              <a:t>5 αφορά τη δημιουργία  ενός </a:t>
            </a:r>
            <a:r>
              <a:rPr lang="en-US" dirty="0" smtClean="0"/>
              <a:t>online</a:t>
            </a:r>
            <a:r>
              <a:rPr lang="el-GR" dirty="0" smtClean="0"/>
              <a:t> ψηφιακού εκπαιδευτικού υλικού, που θα αφορά θέματα υγείας και νομικής προστασίας σχετικά με τους πρόσφυγες /μετανάστες με στόχο την παροχή κατάρτισης για τους εκπαιδευτές  προσώπων που εμπλέκονται στην ιατρική περίθαλψη και νομική υποστήριξή τους στις χώρες υποδοχής. </a:t>
            </a:r>
          </a:p>
          <a:p>
            <a:r>
              <a:rPr lang="el-GR" dirty="0" smtClean="0"/>
              <a:t>Επιπλέον, θα προταθούν καλές πρακτικές και συστάσεις σχετικά με την ιατρική και νομική υποστήριξη των προσφύγων/μεταναστών στη χώρα υποδοχής.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Δραστηριότητες ΙΟ5</a:t>
            </a:r>
            <a:endParaRPr lang="el-GR" b="1" dirty="0"/>
          </a:p>
        </p:txBody>
      </p:sp>
      <p:sp>
        <p:nvSpPr>
          <p:cNvPr id="3" name="2 - Θέση περιεχομένου"/>
          <p:cNvSpPr>
            <a:spLocks noGrp="1"/>
          </p:cNvSpPr>
          <p:nvPr>
            <p:ph idx="1"/>
          </p:nvPr>
        </p:nvSpPr>
        <p:spPr/>
        <p:txBody>
          <a:bodyPr>
            <a:normAutofit fontScale="85000" lnSpcReduction="20000"/>
          </a:bodyPr>
          <a:lstStyle/>
          <a:p>
            <a:r>
              <a:rPr lang="el-GR" dirty="0" smtClean="0"/>
              <a:t>Δραστηριότητα 1: Δημιουργία ψηφιακού υλικού κατάρτισης σε θέματα που σχετίζονται με τις νομικές υπηρεσίες </a:t>
            </a:r>
            <a:endParaRPr lang="en-US" dirty="0" smtClean="0"/>
          </a:p>
          <a:p>
            <a:r>
              <a:rPr lang="el-GR" dirty="0" smtClean="0"/>
              <a:t>Δραστηριότητα 2: Ανάπτυξη ψηφιακού υλικού κατάρτισης σε θέματα που σχετίζονται με υπηρεσίες υγείας </a:t>
            </a:r>
            <a:endParaRPr lang="en-US" dirty="0" smtClean="0"/>
          </a:p>
          <a:p>
            <a:r>
              <a:rPr lang="el-GR" dirty="0" smtClean="0"/>
              <a:t>Δραστηριότητα 3: Ανάπτυξη ψηφιακού υλικού κατάρτισης σε θέματα που σχετίζονται με την υγεία και τις νομικές υπηρεσίες (κοινωνική ασφάλιση, πρόσβαση σε υπηρεσίες υγειονομικής περίθαλψης)</a:t>
            </a:r>
            <a:endParaRPr lang="en-US" dirty="0" smtClean="0"/>
          </a:p>
          <a:p>
            <a:r>
              <a:rPr lang="el-GR" dirty="0" smtClean="0"/>
              <a:t>Δραστηριότητα 4: Έλεγχος και αξιολόγηση της υποστήριξης σε θέματα υγείας / δικαίου</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Στόχοι </a:t>
            </a:r>
            <a:r>
              <a:rPr lang="en-US" b="1" dirty="0" smtClean="0"/>
              <a:t>IO5</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1. Εκπαίδευση εκπαιδευτών σχετικά με το νομικό πλαίσιο σε διεθνές, ευρωπαϊκό και εθνικό επίπεδο για τη μετανάστευση και το άσυλο, που απευθύνεται σε πρόσωπα και οργανώσεις (κυβερνητικές, μη κυβερνητικές, τοπικές),  που συμμετέχουν στην υποδοχή  προσφύγων/μεταναστών.</a:t>
            </a:r>
          </a:p>
          <a:p>
            <a:r>
              <a:rPr lang="el-GR" dirty="0" smtClean="0"/>
              <a:t>2. Εκπαίδευση εκπαιδευτών που εμπλέκονται στην παροχή υπηρεσιών υγειονομικής περίθαλψης / υποστήριξης προς τους πρόσφυγες/μετανάστες στη χώρα υποδοχής.</a:t>
            </a:r>
          </a:p>
          <a:p>
            <a:r>
              <a:rPr lang="el-GR" dirty="0" smtClean="0"/>
              <a:t>3. Εκπαίδευση εκπαιδευτών σε θέματα υγειονομικής ασφάλισης και κοινωνικής προστασίας των προσφύγων/μεταναστών στη χώρα υποδοχής.</a:t>
            </a:r>
          </a:p>
          <a:p>
            <a:r>
              <a:rPr lang="el-GR" dirty="0" smtClean="0"/>
              <a:t>4. Έλεγχος και αξιολόγηση του εκπαιδευτικού υλικού που αφορά θέματα ιατρικής και νομικής υποστήριξης των προσφύγων/μεταναστών σε συνεργασία με τους αποδέκτες του έργου.</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Παραδοτέα ΙΟ5</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lvl="0"/>
            <a:r>
              <a:rPr lang="el-GR" dirty="0" smtClean="0"/>
              <a:t>Ψηφιακό/ηλεκτρονικό μάθημα που απευθύνεται στους εκπαιδευτές εκείνους που θα κληθούν να εκπαιδεύσουν στελέχη για την παροχή νομικής και ιατρικής υποστήριξης προς τους πρόσφυγες. </a:t>
            </a:r>
          </a:p>
          <a:p>
            <a:pPr lvl="0"/>
            <a:r>
              <a:rPr lang="el-GR" dirty="0" smtClean="0"/>
              <a:t>Ψηφιακός/ηλεκτρονικός οδηγός καλών πρακτικών για την υποστήριξη των προσφύγων σε θέματα δικαίου και υγείας.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1213</Words>
  <Application>Microsoft Office PowerPoint</Application>
  <PresentationFormat>Προβολή στην οθόνη (4:3)</PresentationFormat>
  <Paragraphs>99</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AUTh IO5 Supporting Refugees  on Health and Law Issues S.U.C.RE.  Άννα-Μαρία Κώνστα Λέκτορας Νομικής Α.Π.Θ.  </vt:lpstr>
      <vt:lpstr>S.U.C.RE.</vt:lpstr>
      <vt:lpstr>Περιγραφή S.U.C.RE.</vt:lpstr>
      <vt:lpstr>Στόχοι  S.U.C.RE.</vt:lpstr>
      <vt:lpstr>Πνευματικά Προϊόντα (Intellectual Outputs)</vt:lpstr>
      <vt:lpstr>Intellectual Output 5 (Ομάδα Εργασίας: ΑΠΘ) Supporting refugees on Health and Law issues</vt:lpstr>
      <vt:lpstr>Δραστηριότητες ΙΟ5</vt:lpstr>
      <vt:lpstr>Στόχοι IO5</vt:lpstr>
      <vt:lpstr>Παραδοτέα ΙΟ5 </vt:lpstr>
      <vt:lpstr>ΑΠΘ</vt:lpstr>
      <vt:lpstr>Διαμόρφωση υλικού</vt:lpstr>
      <vt:lpstr>Focus Group – Activity 1</vt:lpstr>
      <vt:lpstr>Focus Group – Activity 2</vt:lpstr>
      <vt:lpstr>Focus Group – Activity 3</vt:lpstr>
      <vt:lpstr>Το εκπαιδευτικό υλικό  που αφορά θέματα δικαίου</vt:lpstr>
      <vt:lpstr>VI.Κοινωνική Προστασία Προσφύγων</vt:lpstr>
      <vt:lpstr>Ειδικότεροι στόχοι IO5  για νομικά θέματα</vt:lpstr>
      <vt:lpstr>Τελικές παρατηρήσεις Ι</vt:lpstr>
      <vt:lpstr>Τελικές παρατηρήσεις ΙΙ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maria mylona</dc:creator>
  <cp:lastModifiedBy>user</cp:lastModifiedBy>
  <cp:revision>74</cp:revision>
  <dcterms:created xsi:type="dcterms:W3CDTF">2017-09-21T20:57:23Z</dcterms:created>
  <dcterms:modified xsi:type="dcterms:W3CDTF">2018-03-15T12:17:55Z</dcterms:modified>
</cp:coreProperties>
</file>