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1"/>
  </p:notesMasterIdLst>
  <p:sldIdLst>
    <p:sldId id="256" r:id="rId3"/>
    <p:sldId id="286" r:id="rId4"/>
    <p:sldId id="293" r:id="rId5"/>
    <p:sldId id="302" r:id="rId6"/>
    <p:sldId id="300" r:id="rId7"/>
    <p:sldId id="287" r:id="rId8"/>
    <p:sldId id="289" r:id="rId9"/>
    <p:sldId id="290" r:id="rId10"/>
    <p:sldId id="291" r:id="rId11"/>
    <p:sldId id="292" r:id="rId12"/>
    <p:sldId id="299" r:id="rId13"/>
    <p:sldId id="296" r:id="rId14"/>
    <p:sldId id="327" r:id="rId15"/>
    <p:sldId id="305" r:id="rId16"/>
    <p:sldId id="326" r:id="rId17"/>
    <p:sldId id="329" r:id="rId18"/>
    <p:sldId id="325" r:id="rId19"/>
    <p:sldId id="328" r:id="rId2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0" autoAdjust="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52627-CE8F-485A-9D51-C35E243ABF89}" type="datetimeFigureOut">
              <a:rPr lang="el-GR" smtClean="0"/>
              <a:pPr/>
              <a:t>14/3/2018</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47EBF-0957-464E-9512-7E7618471290}" type="slidenum">
              <a:rPr lang="el-GR" smtClean="0"/>
              <a:pPr/>
              <a:t>‹#›</a:t>
            </a:fld>
            <a:endParaRPr lang="el-GR"/>
          </a:p>
        </p:txBody>
      </p:sp>
    </p:spTree>
    <p:extLst>
      <p:ext uri="{BB962C8B-B14F-4D97-AF65-F5344CB8AC3E}">
        <p14:creationId xmlns:p14="http://schemas.microsoft.com/office/powerpoint/2010/main" val="1503527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We</a:t>
            </a:r>
            <a:r>
              <a:rPr lang="en-US" baseline="0" dirty="0"/>
              <a:t> need to say more things here, maybe explain them orally.</a:t>
            </a:r>
            <a:endParaRPr lang="el-GR" dirty="0"/>
          </a:p>
        </p:txBody>
      </p:sp>
      <p:sp>
        <p:nvSpPr>
          <p:cNvPr id="4" name="3 - Θέση αριθμού διαφάνειας"/>
          <p:cNvSpPr>
            <a:spLocks noGrp="1"/>
          </p:cNvSpPr>
          <p:nvPr>
            <p:ph type="sldNum" sz="quarter" idx="10"/>
          </p:nvPr>
        </p:nvSpPr>
        <p:spPr/>
        <p:txBody>
          <a:bodyPr/>
          <a:lstStyle/>
          <a:p>
            <a:fld id="{D2647EBF-0957-464E-9512-7E7618471290}" type="slidenum">
              <a:rPr lang="el-GR" smtClean="0"/>
              <a:pPr/>
              <a:t>2</a:t>
            </a:fld>
            <a:endParaRPr lang="el-GR"/>
          </a:p>
        </p:txBody>
      </p:sp>
    </p:spTree>
    <p:extLst>
      <p:ext uri="{BB962C8B-B14F-4D97-AF65-F5344CB8AC3E}">
        <p14:creationId xmlns:p14="http://schemas.microsoft.com/office/powerpoint/2010/main" val="363165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Few words about the University and they</a:t>
            </a:r>
            <a:r>
              <a:rPr lang="en-US" baseline="0" dirty="0"/>
              <a:t> added value gained from it (details in the next few slides)</a:t>
            </a:r>
            <a:endParaRPr lang="el-GR" dirty="0"/>
          </a:p>
        </p:txBody>
      </p:sp>
      <p:sp>
        <p:nvSpPr>
          <p:cNvPr id="4" name="3 - Θέση αριθμού διαφάνειας"/>
          <p:cNvSpPr>
            <a:spLocks noGrp="1"/>
          </p:cNvSpPr>
          <p:nvPr>
            <p:ph type="sldNum" sz="quarter" idx="10"/>
          </p:nvPr>
        </p:nvSpPr>
        <p:spPr/>
        <p:txBody>
          <a:bodyPr/>
          <a:lstStyle/>
          <a:p>
            <a:fld id="{D2647EBF-0957-464E-9512-7E7618471290}" type="slidenum">
              <a:rPr lang="el-GR" smtClean="0"/>
              <a:pPr/>
              <a:t>3</a:t>
            </a:fld>
            <a:endParaRPr lang="el-GR"/>
          </a:p>
        </p:txBody>
      </p:sp>
    </p:spTree>
    <p:extLst>
      <p:ext uri="{BB962C8B-B14F-4D97-AF65-F5344CB8AC3E}">
        <p14:creationId xmlns:p14="http://schemas.microsoft.com/office/powerpoint/2010/main" val="282018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2647EBF-0957-464E-9512-7E7618471290}" type="slidenum">
              <a:rPr lang="el-GR" smtClean="0"/>
              <a:pPr/>
              <a:t>6</a:t>
            </a:fld>
            <a:endParaRPr lang="el-GR"/>
          </a:p>
        </p:txBody>
      </p:sp>
    </p:spTree>
    <p:extLst>
      <p:ext uri="{BB962C8B-B14F-4D97-AF65-F5344CB8AC3E}">
        <p14:creationId xmlns:p14="http://schemas.microsoft.com/office/powerpoint/2010/main" val="352027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2647EBF-0957-464E-9512-7E7618471290}" type="slidenum">
              <a:rPr lang="el-GR" smtClean="0"/>
              <a:pPr/>
              <a:t>7</a:t>
            </a:fld>
            <a:endParaRPr lang="el-GR"/>
          </a:p>
        </p:txBody>
      </p:sp>
    </p:spTree>
    <p:extLst>
      <p:ext uri="{BB962C8B-B14F-4D97-AF65-F5344CB8AC3E}">
        <p14:creationId xmlns:p14="http://schemas.microsoft.com/office/powerpoint/2010/main" val="422931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2647EBF-0957-464E-9512-7E7618471290}" type="slidenum">
              <a:rPr lang="el-GR" smtClean="0"/>
              <a:pPr/>
              <a:t>8</a:t>
            </a:fld>
            <a:endParaRPr lang="el-GR"/>
          </a:p>
        </p:txBody>
      </p:sp>
    </p:spTree>
    <p:extLst>
      <p:ext uri="{BB962C8B-B14F-4D97-AF65-F5344CB8AC3E}">
        <p14:creationId xmlns:p14="http://schemas.microsoft.com/office/powerpoint/2010/main" val="158218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2647EBF-0957-464E-9512-7E7618471290}" type="slidenum">
              <a:rPr lang="el-GR" smtClean="0"/>
              <a:pPr/>
              <a:t>9</a:t>
            </a:fld>
            <a:endParaRPr lang="el-GR"/>
          </a:p>
        </p:txBody>
      </p:sp>
    </p:spTree>
    <p:extLst>
      <p:ext uri="{BB962C8B-B14F-4D97-AF65-F5344CB8AC3E}">
        <p14:creationId xmlns:p14="http://schemas.microsoft.com/office/powerpoint/2010/main" val="402019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2647EBF-0957-464E-9512-7E7618471290}" type="slidenum">
              <a:rPr lang="el-GR" smtClean="0"/>
              <a:pPr/>
              <a:t>10</a:t>
            </a:fld>
            <a:endParaRPr lang="el-GR"/>
          </a:p>
        </p:txBody>
      </p:sp>
    </p:spTree>
    <p:extLst>
      <p:ext uri="{BB962C8B-B14F-4D97-AF65-F5344CB8AC3E}">
        <p14:creationId xmlns:p14="http://schemas.microsoft.com/office/powerpoint/2010/main" val="1616764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40353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50182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72244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81087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424009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accent5">
                    <a:lumMod val="50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accent5">
                    <a:lumMod val="50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accent5">
                    <a:lumMod val="50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accent5">
                    <a:lumMod val="50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accent5">
                    <a:lumMod val="50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accent5">
                    <a:lumMod val="50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9595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8151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6043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0580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387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15051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ucre.auth.gr/"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2139702"/>
            <a:ext cx="4608512" cy="16312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a:solidFill>
                  <a:srgbClr val="008080"/>
                </a:solidFill>
                <a:effectLst>
                  <a:outerShdw blurRad="38100" dist="38100" dir="2700000" algn="tl">
                    <a:srgbClr val="000000">
                      <a:alpha val="43137"/>
                    </a:srgbClr>
                  </a:outerShdw>
                </a:effectLst>
              </a:rPr>
              <a:t>SUCRE KA2 Project</a:t>
            </a:r>
          </a:p>
          <a:p>
            <a:pPr algn="ctr"/>
            <a:r>
              <a:rPr lang="en-US" sz="2000" b="1" dirty="0">
                <a:solidFill>
                  <a:srgbClr val="008080"/>
                </a:solidFill>
              </a:rPr>
              <a:t>Supporting University </a:t>
            </a:r>
          </a:p>
          <a:p>
            <a:pPr algn="ctr"/>
            <a:r>
              <a:rPr lang="en-US" sz="2000" b="1" dirty="0">
                <a:solidFill>
                  <a:srgbClr val="008080"/>
                </a:solidFill>
              </a:rPr>
              <a:t>Community </a:t>
            </a:r>
          </a:p>
          <a:p>
            <a:pPr algn="ctr"/>
            <a:r>
              <a:rPr lang="en-US" sz="2000" b="1" dirty="0">
                <a:solidFill>
                  <a:srgbClr val="008080"/>
                </a:solidFill>
              </a:rPr>
              <a:t>pathways for </a:t>
            </a:r>
          </a:p>
          <a:p>
            <a:pPr algn="ctr"/>
            <a:r>
              <a:rPr lang="en-US" sz="2000" b="1" dirty="0" err="1">
                <a:solidFill>
                  <a:srgbClr val="008080"/>
                </a:solidFill>
              </a:rPr>
              <a:t>REfugees</a:t>
            </a:r>
            <a:r>
              <a:rPr lang="en-US" sz="2000" b="1" dirty="0">
                <a:solidFill>
                  <a:srgbClr val="008080"/>
                </a:solidFill>
              </a:rPr>
              <a:t>-migrants</a:t>
            </a:r>
            <a:endParaRPr lang="el-GR" sz="2000" b="1" dirty="0">
              <a:solidFill>
                <a:srgbClr val="008080"/>
              </a:solidFill>
            </a:endParaRPr>
          </a:p>
        </p:txBody>
      </p:sp>
      <p:sp>
        <p:nvSpPr>
          <p:cNvPr id="5" name="TextBox 2"/>
          <p:cNvSpPr txBox="1"/>
          <p:nvPr/>
        </p:nvSpPr>
        <p:spPr>
          <a:xfrm>
            <a:off x="5436096" y="3833341"/>
            <a:ext cx="3672408" cy="538609"/>
          </a:xfrm>
          <a:prstGeom prst="rect">
            <a:avLst/>
          </a:prstGeom>
          <a:noFill/>
        </p:spPr>
        <p:txBody>
          <a:bodyPr wrap="square" rtlCol="0">
            <a:spAutoFit/>
          </a:bodyPr>
          <a:lstStyle/>
          <a:p>
            <a:pPr algn="r"/>
            <a:r>
              <a:rPr lang="en-US" sz="1100" b="1" dirty="0" err="1">
                <a:solidFill>
                  <a:schemeClr val="accent1">
                    <a:lumMod val="50000"/>
                  </a:schemeClr>
                </a:solidFill>
              </a:rPr>
              <a:t>Alexandros</a:t>
            </a:r>
            <a:r>
              <a:rPr lang="en-US" sz="1100" b="1" dirty="0">
                <a:solidFill>
                  <a:schemeClr val="accent1">
                    <a:lumMod val="50000"/>
                  </a:schemeClr>
                </a:solidFill>
              </a:rPr>
              <a:t> </a:t>
            </a:r>
            <a:r>
              <a:rPr lang="en-US" sz="1100" b="1" dirty="0" err="1">
                <a:solidFill>
                  <a:schemeClr val="accent1">
                    <a:lumMod val="50000"/>
                  </a:schemeClr>
                </a:solidFill>
              </a:rPr>
              <a:t>Triantafyllidis</a:t>
            </a:r>
            <a:r>
              <a:rPr lang="en-US" sz="1100" b="1" dirty="0">
                <a:solidFill>
                  <a:schemeClr val="accent1">
                    <a:lumMod val="50000"/>
                  </a:schemeClr>
                </a:solidFill>
              </a:rPr>
              <a:t> </a:t>
            </a:r>
          </a:p>
          <a:p>
            <a:pPr algn="r"/>
            <a:r>
              <a:rPr lang="en-US" sz="900" i="1" dirty="0">
                <a:solidFill>
                  <a:schemeClr val="tx1">
                    <a:lumMod val="85000"/>
                    <a:lumOff val="15000"/>
                  </a:schemeClr>
                </a:solidFill>
              </a:rPr>
              <a:t>Assoc. Prof. School of Biology-AUTh, ECTS Coordinator, </a:t>
            </a:r>
          </a:p>
          <a:p>
            <a:pPr algn="r"/>
            <a:r>
              <a:rPr lang="en-US" sz="900" i="1" dirty="0">
                <a:solidFill>
                  <a:schemeClr val="tx1">
                    <a:lumMod val="85000"/>
                    <a:lumOff val="15000"/>
                  </a:schemeClr>
                </a:solidFill>
              </a:rPr>
              <a:t>Member of AUTh European Educational </a:t>
            </a:r>
            <a:r>
              <a:rPr lang="en-US" sz="900" i="1" dirty="0" err="1">
                <a:solidFill>
                  <a:schemeClr val="tx1">
                    <a:lumMod val="85000"/>
                    <a:lumOff val="15000"/>
                  </a:schemeClr>
                </a:solidFill>
              </a:rPr>
              <a:t>Programmes</a:t>
            </a:r>
            <a:r>
              <a:rPr lang="en-US" sz="900" i="1" dirty="0">
                <a:solidFill>
                  <a:schemeClr val="tx1">
                    <a:lumMod val="85000"/>
                    <a:lumOff val="15000"/>
                  </a:schemeClr>
                </a:solidFill>
              </a:rPr>
              <a:t> Committee</a:t>
            </a:r>
          </a:p>
        </p:txBody>
      </p:sp>
      <p:pic>
        <p:nvPicPr>
          <p:cNvPr id="8" name="7 - Εικόνα" descr="SUCRE-final-transp.png"/>
          <p:cNvPicPr>
            <a:picLocks noChangeAspect="1"/>
          </p:cNvPicPr>
          <p:nvPr/>
        </p:nvPicPr>
        <p:blipFill>
          <a:blip r:embed="rId2" cstate="print"/>
          <a:stretch>
            <a:fillRect/>
          </a:stretch>
        </p:blipFill>
        <p:spPr>
          <a:xfrm>
            <a:off x="7481591" y="339502"/>
            <a:ext cx="1662409" cy="1292265"/>
          </a:xfrm>
          <a:prstGeom prst="rect">
            <a:avLst/>
          </a:prstGeom>
        </p:spPr>
      </p:pic>
      <p:pic>
        <p:nvPicPr>
          <p:cNvPr id="10" name="9 - Εικόνα" descr="all logos.jpg"/>
          <p:cNvPicPr>
            <a:picLocks noChangeAspect="1"/>
          </p:cNvPicPr>
          <p:nvPr/>
        </p:nvPicPr>
        <p:blipFill>
          <a:blip r:embed="rId3" cstate="print"/>
          <a:stretch>
            <a:fillRect/>
          </a:stretch>
        </p:blipFill>
        <p:spPr>
          <a:xfrm>
            <a:off x="0" y="4443958"/>
            <a:ext cx="9144000" cy="766798"/>
          </a:xfrm>
          <a:prstGeom prst="rect">
            <a:avLst/>
          </a:prstGeom>
        </p:spPr>
      </p:pic>
      <p:sp>
        <p:nvSpPr>
          <p:cNvPr id="2" name="Rectangle 1">
            <a:extLst>
              <a:ext uri="{FF2B5EF4-FFF2-40B4-BE49-F238E27FC236}">
                <a16:creationId xmlns:a16="http://schemas.microsoft.com/office/drawing/2014/main" id="{CCC9BEEF-B466-40AA-8308-C6CF64E1E6F5}"/>
              </a:ext>
            </a:extLst>
          </p:cNvPr>
          <p:cNvSpPr/>
          <p:nvPr/>
        </p:nvSpPr>
        <p:spPr>
          <a:xfrm>
            <a:off x="179512" y="18983"/>
            <a:ext cx="6768752" cy="646331"/>
          </a:xfrm>
          <a:prstGeom prst="rect">
            <a:avLst/>
          </a:prstGeom>
        </p:spPr>
        <p:txBody>
          <a:bodyPr wrap="square">
            <a:spAutoFit/>
          </a:bodyPr>
          <a:lstStyle/>
          <a:p>
            <a:pPr algn="ctr"/>
            <a:r>
              <a:rPr lang="en-US" i="1" dirty="0">
                <a:solidFill>
                  <a:srgbClr val="FF0000"/>
                </a:solidFill>
              </a:rPr>
              <a:t>Multiplier Event</a:t>
            </a:r>
          </a:p>
          <a:p>
            <a:pPr algn="ctr"/>
            <a:r>
              <a:rPr lang="en-US" b="1" dirty="0">
                <a:solidFill>
                  <a:srgbClr val="FF0000"/>
                </a:solidFill>
              </a:rPr>
              <a:t>Thessaloniki, 15-18 March 2018 </a:t>
            </a:r>
            <a:endParaRPr lang="en-US" dirty="0">
              <a:solidFill>
                <a:srgbClr val="FF0000"/>
              </a:solidFill>
            </a:endParaRPr>
          </a:p>
        </p:txBody>
      </p:sp>
      <p:sp>
        <p:nvSpPr>
          <p:cNvPr id="3" name="Rectangle 2">
            <a:extLst>
              <a:ext uri="{FF2B5EF4-FFF2-40B4-BE49-F238E27FC236}">
                <a16:creationId xmlns:a16="http://schemas.microsoft.com/office/drawing/2014/main" id="{F338945E-8349-4292-A90B-6C82F2AB8843}"/>
              </a:ext>
            </a:extLst>
          </p:cNvPr>
          <p:cNvSpPr/>
          <p:nvPr/>
        </p:nvSpPr>
        <p:spPr>
          <a:xfrm>
            <a:off x="4662264" y="1952981"/>
            <a:ext cx="4572000" cy="830997"/>
          </a:xfrm>
          <a:prstGeom prst="rect">
            <a:avLst/>
          </a:prstGeom>
        </p:spPr>
        <p:txBody>
          <a:bodyPr>
            <a:spAutoFit/>
          </a:bodyPr>
          <a:lstStyle/>
          <a:p>
            <a:r>
              <a:rPr lang="el-GR" sz="2400" b="1" spc="150" dirty="0">
                <a:solidFill>
                  <a:srgbClr val="25408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Πρακτικές στήριξης </a:t>
            </a:r>
            <a:endParaRPr lang="en-US" sz="2400" b="1" spc="150" dirty="0">
              <a:solidFill>
                <a:srgbClr val="25408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r>
              <a:rPr lang="el-GR" sz="2400" b="1" spc="150" dirty="0">
                <a:solidFill>
                  <a:srgbClr val="25408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και ένταξης των προσφύγων</a:t>
            </a:r>
            <a:endParaRPr lang="el-GR"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3528" y="123478"/>
            <a:ext cx="6768752"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SUCRE’s Intellectual Outputs (IOs)</a:t>
            </a:r>
            <a:endParaRPr lang="el-GR" b="1" dirty="0">
              <a:solidFill>
                <a:schemeClr val="accent1">
                  <a:lumMod val="50000"/>
                </a:schemeClr>
              </a:solidFill>
              <a:effectLst>
                <a:outerShdw blurRad="38100" dist="38100" dir="2700000" algn="tl">
                  <a:srgbClr val="000000">
                    <a:alpha val="43137"/>
                  </a:srgbClr>
                </a:outerShdw>
              </a:effectLst>
            </a:endParaRPr>
          </a:p>
        </p:txBody>
      </p:sp>
      <p:sp>
        <p:nvSpPr>
          <p:cNvPr id="7" name="6 - TextBox"/>
          <p:cNvSpPr txBox="1"/>
          <p:nvPr/>
        </p:nvSpPr>
        <p:spPr>
          <a:xfrm>
            <a:off x="395537" y="483518"/>
            <a:ext cx="7704855" cy="3816429"/>
          </a:xfrm>
          <a:prstGeom prst="rect">
            <a:avLst/>
          </a:prstGeom>
          <a:noFill/>
        </p:spPr>
        <p:txBody>
          <a:bodyPr wrap="square" rtlCol="0">
            <a:spAutoFit/>
          </a:bodyPr>
          <a:lstStyle/>
          <a:p>
            <a:r>
              <a:rPr lang="en-US" sz="1200" b="1" dirty="0">
                <a:solidFill>
                  <a:schemeClr val="accent6">
                    <a:lumMod val="50000"/>
                  </a:schemeClr>
                </a:solidFill>
                <a:effectLst>
                  <a:outerShdw blurRad="38100" dist="38100" dir="2700000" algn="tl">
                    <a:srgbClr val="000000">
                      <a:alpha val="43137"/>
                    </a:srgbClr>
                  </a:outerShdw>
                </a:effectLst>
              </a:rPr>
              <a:t>IO 5</a:t>
            </a:r>
            <a:r>
              <a:rPr lang="en-US" sz="1200" dirty="0"/>
              <a:t>: </a:t>
            </a:r>
            <a:r>
              <a:rPr lang="en-US" sz="1200" dirty="0">
                <a:solidFill>
                  <a:schemeClr val="accent5">
                    <a:lumMod val="50000"/>
                  </a:schemeClr>
                </a:solidFill>
              </a:rPr>
              <a:t>Supporting refugees on Health and Law Issues</a:t>
            </a:r>
          </a:p>
          <a:p>
            <a:pPr lvl="1"/>
            <a:r>
              <a:rPr lang="en-US" sz="1200" b="1" dirty="0">
                <a:solidFill>
                  <a:schemeClr val="accent6">
                    <a:lumMod val="50000"/>
                  </a:schemeClr>
                </a:solidFill>
              </a:rPr>
              <a:t>Overall:</a:t>
            </a:r>
          </a:p>
          <a:p>
            <a:pPr lvl="1"/>
            <a:r>
              <a:rPr lang="en-US" sz="1200" dirty="0">
                <a:solidFill>
                  <a:schemeClr val="accent5">
                    <a:lumMod val="50000"/>
                  </a:schemeClr>
                </a:solidFill>
              </a:rPr>
              <a:t>IO 5 is concerned with the creation of a special module in relation to health and legal protection of refugee/migrants, based on Conventions and Directives on an International and European Level. </a:t>
            </a:r>
          </a:p>
          <a:p>
            <a:pPr lvl="1"/>
            <a:r>
              <a:rPr lang="en-US" sz="1200" dirty="0">
                <a:solidFill>
                  <a:schemeClr val="accent5">
                    <a:lumMod val="50000"/>
                  </a:schemeClr>
                </a:solidFill>
              </a:rPr>
              <a:t>Its objectives are as follows:</a:t>
            </a:r>
          </a:p>
          <a:p>
            <a:pPr lvl="1">
              <a:buFont typeface="Arial" pitchFamily="34" charset="0"/>
              <a:buChar char="•"/>
            </a:pPr>
            <a:r>
              <a:rPr lang="en-US" sz="1200" dirty="0">
                <a:solidFill>
                  <a:schemeClr val="accent5">
                    <a:lumMod val="50000"/>
                  </a:schemeClr>
                </a:solidFill>
              </a:rPr>
              <a:t> To introduce/train trainees to the theoretical approaches that have been extensively used in the</a:t>
            </a:r>
          </a:p>
          <a:p>
            <a:pPr lvl="1"/>
            <a:r>
              <a:rPr lang="en-US" sz="1200" dirty="0">
                <a:solidFill>
                  <a:schemeClr val="accent5">
                    <a:lumMod val="50000"/>
                  </a:schemeClr>
                </a:solidFill>
              </a:rPr>
              <a:t>   literature in order to understand the relevant legal framework at EU and national level</a:t>
            </a:r>
          </a:p>
          <a:p>
            <a:pPr lvl="1">
              <a:buFont typeface="Arial" pitchFamily="34" charset="0"/>
              <a:buChar char="•"/>
            </a:pPr>
            <a:r>
              <a:rPr lang="en-US" sz="1200" dirty="0">
                <a:solidFill>
                  <a:schemeClr val="accent5">
                    <a:lumMod val="50000"/>
                  </a:schemeClr>
                </a:solidFill>
              </a:rPr>
              <a:t>  To enable/train trainees to understand the existing health issues rights in regard to refugees </a:t>
            </a:r>
          </a:p>
          <a:p>
            <a:pPr lvl="1"/>
            <a:r>
              <a:rPr lang="en-US" sz="1200" dirty="0">
                <a:solidFill>
                  <a:schemeClr val="accent5">
                    <a:lumMod val="50000"/>
                  </a:schemeClr>
                </a:solidFill>
              </a:rPr>
              <a:t>   and the available services at the reception country</a:t>
            </a:r>
          </a:p>
          <a:p>
            <a:pPr lvl="1"/>
            <a:r>
              <a:rPr lang="en-US" sz="1200" b="1" dirty="0">
                <a:solidFill>
                  <a:schemeClr val="accent6">
                    <a:lumMod val="50000"/>
                  </a:schemeClr>
                </a:solidFill>
              </a:rPr>
              <a:t>Activities:</a:t>
            </a:r>
          </a:p>
          <a:p>
            <a:pPr lvl="1">
              <a:buFont typeface="Arial" pitchFamily="34" charset="0"/>
              <a:buChar char="•"/>
            </a:pPr>
            <a:r>
              <a:rPr lang="en-US" sz="1200" dirty="0">
                <a:solidFill>
                  <a:schemeClr val="accent5">
                    <a:lumMod val="50000"/>
                  </a:schemeClr>
                </a:solidFill>
              </a:rPr>
              <a:t> Developing training modules on issues related to legal services</a:t>
            </a:r>
          </a:p>
          <a:p>
            <a:pPr lvl="1">
              <a:buFont typeface="Arial" pitchFamily="34" charset="0"/>
              <a:buChar char="•"/>
            </a:pPr>
            <a:r>
              <a:rPr lang="en-US" sz="1200" dirty="0">
                <a:solidFill>
                  <a:schemeClr val="accent5">
                    <a:lumMod val="50000"/>
                  </a:schemeClr>
                </a:solidFill>
              </a:rPr>
              <a:t> Developing training modules on issues related to health care services</a:t>
            </a:r>
          </a:p>
          <a:p>
            <a:pPr lvl="1">
              <a:buFont typeface="Arial" pitchFamily="34" charset="0"/>
              <a:buChar char="•"/>
            </a:pPr>
            <a:r>
              <a:rPr lang="en-US" sz="1200" dirty="0">
                <a:solidFill>
                  <a:schemeClr val="accent5">
                    <a:lumMod val="50000"/>
                  </a:schemeClr>
                </a:solidFill>
              </a:rPr>
              <a:t> Developing training modules on issues related to health care and legal services</a:t>
            </a:r>
          </a:p>
          <a:p>
            <a:pPr lvl="1">
              <a:buFont typeface="Arial" pitchFamily="34" charset="0"/>
              <a:buChar char="•"/>
            </a:pPr>
            <a:r>
              <a:rPr lang="en-US" sz="1200" dirty="0">
                <a:solidFill>
                  <a:schemeClr val="accent5">
                    <a:lumMod val="50000"/>
                  </a:schemeClr>
                </a:solidFill>
              </a:rPr>
              <a:t> Monitoring and evaluation of the legal/health support</a:t>
            </a:r>
          </a:p>
          <a:p>
            <a:pPr lvl="1"/>
            <a:r>
              <a:rPr lang="en-US" sz="1200" b="1" dirty="0">
                <a:solidFill>
                  <a:schemeClr val="accent6">
                    <a:lumMod val="50000"/>
                  </a:schemeClr>
                </a:solidFill>
              </a:rPr>
              <a:t>Deliverables: </a:t>
            </a:r>
          </a:p>
          <a:p>
            <a:pPr lvl="1">
              <a:buFont typeface="Arial" pitchFamily="34" charset="0"/>
              <a:buChar char="•"/>
            </a:pPr>
            <a:r>
              <a:rPr lang="en-US" sz="1200" dirty="0">
                <a:solidFill>
                  <a:schemeClr val="accent5">
                    <a:lumMod val="50000"/>
                  </a:schemeClr>
                </a:solidFill>
              </a:rPr>
              <a:t> A digital/online module and monitoring/recommendations guidelines for trainers regarding health support of refugees</a:t>
            </a:r>
          </a:p>
          <a:p>
            <a:pPr lvl="1">
              <a:buFont typeface="Arial" pitchFamily="34" charset="0"/>
              <a:buChar char="•"/>
            </a:pPr>
            <a:r>
              <a:rPr lang="en-US" sz="1200" dirty="0">
                <a:solidFill>
                  <a:schemeClr val="accent5">
                    <a:lumMod val="50000"/>
                  </a:schemeClr>
                </a:solidFill>
              </a:rPr>
              <a:t> A digital/online module and monitoring/recommendations guidelines for trainers regarding  legal  support of refugees</a:t>
            </a:r>
          </a:p>
          <a:p>
            <a:pPr lvl="1"/>
            <a:endParaRPr lang="en-US" sz="1400" dirty="0">
              <a:solidFill>
                <a:schemeClr val="accent5">
                  <a:lumMod val="50000"/>
                </a:schemeClr>
              </a:solidFill>
            </a:endParaRPr>
          </a:p>
        </p:txBody>
      </p:sp>
      <p:pic>
        <p:nvPicPr>
          <p:cNvPr id="54274" name="Picture 2" descr="Image result for number5 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244408" y="339502"/>
            <a:ext cx="553244" cy="5532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36512" y="-20538"/>
            <a:ext cx="2736304"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SUCRE Gantt Chart</a:t>
            </a:r>
            <a:endParaRPr lang="el-GR" b="1" dirty="0">
              <a:solidFill>
                <a:schemeClr val="accent1">
                  <a:lumMod val="50000"/>
                </a:schemeClr>
              </a:solidFill>
              <a:effectLst>
                <a:outerShdw blurRad="38100" dist="38100" dir="2700000" algn="tl">
                  <a:srgbClr val="000000">
                    <a:alpha val="43137"/>
                  </a:srgbClr>
                </a:outerShdw>
              </a:effectLst>
            </a:endParaRPr>
          </a:p>
        </p:txBody>
      </p:sp>
      <p:pic>
        <p:nvPicPr>
          <p:cNvPr id="5" name="7 - Εικόνα" descr="SUCRE-final-transp.png">
            <a:extLst>
              <a:ext uri="{FF2B5EF4-FFF2-40B4-BE49-F238E27FC236}">
                <a16:creationId xmlns:a16="http://schemas.microsoft.com/office/drawing/2014/main" id="{3F8B68B1-925F-42DD-80E4-2CF1DAD30204}"/>
              </a:ext>
            </a:extLst>
          </p:cNvPr>
          <p:cNvPicPr>
            <a:picLocks noChangeAspect="1"/>
          </p:cNvPicPr>
          <p:nvPr/>
        </p:nvPicPr>
        <p:blipFill>
          <a:blip r:embed="rId2" cstate="print"/>
          <a:stretch>
            <a:fillRect/>
          </a:stretch>
        </p:blipFill>
        <p:spPr>
          <a:xfrm>
            <a:off x="7884368" y="51470"/>
            <a:ext cx="1534419" cy="1192773"/>
          </a:xfrm>
          <a:prstGeom prst="rect">
            <a:avLst/>
          </a:prstGeom>
        </p:spPr>
      </p:pic>
      <p:pic>
        <p:nvPicPr>
          <p:cNvPr id="2" name="Picture 1">
            <a:extLst>
              <a:ext uri="{FF2B5EF4-FFF2-40B4-BE49-F238E27FC236}">
                <a16:creationId xmlns:a16="http://schemas.microsoft.com/office/drawing/2014/main" id="{E4BE2F1C-9548-457D-9683-4042D4C69684}"/>
              </a:ext>
            </a:extLst>
          </p:cNvPr>
          <p:cNvPicPr>
            <a:picLocks noChangeAspect="1"/>
          </p:cNvPicPr>
          <p:nvPr/>
        </p:nvPicPr>
        <p:blipFill>
          <a:blip r:embed="rId3"/>
          <a:stretch>
            <a:fillRect/>
          </a:stretch>
        </p:blipFill>
        <p:spPr>
          <a:xfrm>
            <a:off x="1493136" y="0"/>
            <a:ext cx="6157728"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323528" y="771550"/>
            <a:ext cx="6768752" cy="400110"/>
          </a:xfrm>
          <a:prstGeom prst="rect">
            <a:avLst/>
          </a:prstGeom>
          <a:noFill/>
        </p:spPr>
        <p:txBody>
          <a:bodyPr wrap="square" rtlCol="0">
            <a:spAutoFit/>
          </a:bodyPr>
          <a:lstStyle/>
          <a:p>
            <a:r>
              <a:rPr lang="en-US" sz="2000" b="1" dirty="0">
                <a:solidFill>
                  <a:schemeClr val="accent1">
                    <a:lumMod val="50000"/>
                  </a:schemeClr>
                </a:solidFill>
                <a:effectLst>
                  <a:outerShdw blurRad="38100" dist="38100" dir="2700000" algn="tl">
                    <a:srgbClr val="000000">
                      <a:alpha val="43137"/>
                    </a:srgbClr>
                  </a:outerShdw>
                </a:effectLst>
              </a:rPr>
              <a:t>SUCRE &amp; Dissemination</a:t>
            </a:r>
          </a:p>
        </p:txBody>
      </p:sp>
      <p:sp>
        <p:nvSpPr>
          <p:cNvPr id="8" name="TextBox 4"/>
          <p:cNvSpPr txBox="1"/>
          <p:nvPr/>
        </p:nvSpPr>
        <p:spPr>
          <a:xfrm>
            <a:off x="323528" y="2778482"/>
            <a:ext cx="6768752" cy="400110"/>
          </a:xfrm>
          <a:prstGeom prst="rect">
            <a:avLst/>
          </a:prstGeom>
          <a:noFill/>
        </p:spPr>
        <p:txBody>
          <a:bodyPr wrap="square" rtlCol="0">
            <a:spAutoFit/>
          </a:bodyPr>
          <a:lstStyle/>
          <a:p>
            <a:r>
              <a:rPr lang="en-US" sz="2000" b="1" dirty="0">
                <a:solidFill>
                  <a:schemeClr val="accent1">
                    <a:lumMod val="50000"/>
                  </a:schemeClr>
                </a:solidFill>
                <a:effectLst>
                  <a:outerShdw blurRad="38100" dist="38100" dir="2700000" algn="tl">
                    <a:srgbClr val="000000">
                      <a:alpha val="43137"/>
                    </a:srgbClr>
                  </a:outerShdw>
                </a:effectLst>
              </a:rPr>
              <a:t>SUCRE &amp; Sustainability</a:t>
            </a:r>
          </a:p>
        </p:txBody>
      </p:sp>
      <p:sp>
        <p:nvSpPr>
          <p:cNvPr id="10" name="9 - TextBox"/>
          <p:cNvSpPr txBox="1"/>
          <p:nvPr/>
        </p:nvSpPr>
        <p:spPr>
          <a:xfrm>
            <a:off x="467544" y="1186175"/>
            <a:ext cx="7560840" cy="1169551"/>
          </a:xfrm>
          <a:prstGeom prst="rect">
            <a:avLst/>
          </a:prstGeom>
          <a:noFill/>
        </p:spPr>
        <p:txBody>
          <a:bodyPr wrap="square" rtlCol="0">
            <a:spAutoFit/>
          </a:bodyPr>
          <a:lstStyle/>
          <a:p>
            <a:r>
              <a:rPr lang="en-US" sz="1400" dirty="0">
                <a:solidFill>
                  <a:schemeClr val="accent6">
                    <a:lumMod val="50000"/>
                  </a:schemeClr>
                </a:solidFill>
              </a:rPr>
              <a:t>Local level: </a:t>
            </a:r>
          </a:p>
          <a:p>
            <a:pPr>
              <a:buFont typeface="Arial" pitchFamily="34" charset="0"/>
              <a:buChar char="•"/>
            </a:pPr>
            <a:r>
              <a:rPr lang="en-US" sz="1400" dirty="0">
                <a:solidFill>
                  <a:schemeClr val="accent6">
                    <a:lumMod val="50000"/>
                  </a:schemeClr>
                </a:solidFill>
              </a:rPr>
              <a:t> Newsletters, social media, networking channels, conferences, seminars, workshops, etc</a:t>
            </a:r>
          </a:p>
          <a:p>
            <a:r>
              <a:rPr lang="en-US" sz="1400" dirty="0">
                <a:solidFill>
                  <a:schemeClr val="accent6">
                    <a:lumMod val="50000"/>
                  </a:schemeClr>
                </a:solidFill>
              </a:rPr>
              <a:t>National level:</a:t>
            </a:r>
          </a:p>
          <a:p>
            <a:pPr>
              <a:buFont typeface="Arial" pitchFamily="34" charset="0"/>
              <a:buChar char="•"/>
            </a:pPr>
            <a:r>
              <a:rPr lang="en-US" sz="1400" dirty="0">
                <a:solidFill>
                  <a:schemeClr val="accent6">
                    <a:lumMod val="50000"/>
                  </a:schemeClr>
                </a:solidFill>
              </a:rPr>
              <a:t> Presentation of activities, scientific conferences, publication</a:t>
            </a:r>
          </a:p>
          <a:p>
            <a:r>
              <a:rPr lang="en-US" sz="1400" dirty="0">
                <a:solidFill>
                  <a:schemeClr val="accent6">
                    <a:lumMod val="50000"/>
                  </a:schemeClr>
                </a:solidFill>
              </a:rPr>
              <a:t>Through a database of stakeholders, NGOs. Municipalities, Ministries, EU agencies, </a:t>
            </a:r>
            <a:r>
              <a:rPr lang="en-US" sz="1400" dirty="0" err="1">
                <a:solidFill>
                  <a:schemeClr val="accent6">
                    <a:lumMod val="50000"/>
                  </a:schemeClr>
                </a:solidFill>
              </a:rPr>
              <a:t>etc</a:t>
            </a:r>
            <a:endParaRPr lang="el-GR" sz="1400" dirty="0">
              <a:solidFill>
                <a:schemeClr val="accent6">
                  <a:lumMod val="50000"/>
                </a:schemeClr>
              </a:solidFill>
            </a:endParaRPr>
          </a:p>
        </p:txBody>
      </p:sp>
      <p:sp>
        <p:nvSpPr>
          <p:cNvPr id="11" name="10 - TextBox"/>
          <p:cNvSpPr txBox="1"/>
          <p:nvPr/>
        </p:nvSpPr>
        <p:spPr>
          <a:xfrm>
            <a:off x="467544" y="3149288"/>
            <a:ext cx="8208912"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accent6">
                    <a:lumMod val="50000"/>
                  </a:schemeClr>
                </a:solidFill>
              </a:rPr>
              <a:t>Construction of Digital Open courses material to be used by interested parties</a:t>
            </a:r>
          </a:p>
          <a:p>
            <a:pPr marL="171450" indent="-171450">
              <a:buFont typeface="Arial" panose="020B0604020202020204" pitchFamily="34" charset="0"/>
              <a:buChar char="•"/>
            </a:pPr>
            <a:r>
              <a:rPr lang="en-US" sz="1400" dirty="0">
                <a:solidFill>
                  <a:schemeClr val="accent6">
                    <a:lumMod val="50000"/>
                  </a:schemeClr>
                </a:solidFill>
              </a:rPr>
              <a:t>First </a:t>
            </a:r>
            <a:r>
              <a:rPr lang="en-US" sz="1400" dirty="0" err="1">
                <a:solidFill>
                  <a:schemeClr val="accent6">
                    <a:lumMod val="50000"/>
                  </a:schemeClr>
                </a:solidFill>
              </a:rPr>
              <a:t>Organised</a:t>
            </a:r>
            <a:r>
              <a:rPr lang="en-US" sz="1400" dirty="0">
                <a:solidFill>
                  <a:schemeClr val="accent6">
                    <a:lumMod val="50000"/>
                  </a:schemeClr>
                </a:solidFill>
              </a:rPr>
              <a:t> Effort of Greek University – Setting the path for other interested Universities</a:t>
            </a:r>
          </a:p>
          <a:p>
            <a:pPr marL="171450" indent="-171450">
              <a:buFont typeface="Arial" panose="020B0604020202020204" pitchFamily="34" charset="0"/>
              <a:buChar char="•"/>
            </a:pPr>
            <a:r>
              <a:rPr lang="en-US" sz="1400" dirty="0">
                <a:solidFill>
                  <a:schemeClr val="accent6">
                    <a:lumMod val="50000"/>
                  </a:schemeClr>
                </a:solidFill>
              </a:rPr>
              <a:t>Results will be used by other Universities and stakeholders</a:t>
            </a:r>
          </a:p>
          <a:p>
            <a:pPr marL="171450" indent="-171450">
              <a:buFont typeface="Arial" panose="020B0604020202020204" pitchFamily="34" charset="0"/>
              <a:buChar char="•"/>
            </a:pPr>
            <a:r>
              <a:rPr lang="en-US" sz="1400" dirty="0">
                <a:solidFill>
                  <a:schemeClr val="accent6">
                    <a:lumMod val="50000"/>
                  </a:schemeClr>
                </a:solidFill>
              </a:rPr>
              <a:t>Long term initiative to build upon future applications</a:t>
            </a:r>
          </a:p>
        </p:txBody>
      </p:sp>
      <p:pic>
        <p:nvPicPr>
          <p:cNvPr id="5122" name="Picture 2" descr="Image result for social media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332774"/>
            <a:ext cx="2232248" cy="657350"/>
          </a:xfrm>
          <a:prstGeom prst="rect">
            <a:avLst/>
          </a:prstGeom>
          <a:noFill/>
          <a:extLst>
            <a:ext uri="{909E8E84-426E-40DD-AFC4-6F175D3DCCD1}">
              <a14:hiddenFill xmlns:a14="http://schemas.microsoft.com/office/drawing/2010/main">
                <a:solidFill>
                  <a:srgbClr val="FFFFFF"/>
                </a:solidFill>
              </a14:hiddenFill>
            </a:ext>
          </a:extLst>
        </p:spPr>
      </p:pic>
      <p:pic>
        <p:nvPicPr>
          <p:cNvPr id="12" name="7 - Εικόνα" descr="SUCRE-final-transp.png">
            <a:extLst>
              <a:ext uri="{FF2B5EF4-FFF2-40B4-BE49-F238E27FC236}">
                <a16:creationId xmlns:a16="http://schemas.microsoft.com/office/drawing/2014/main" id="{11BD7F83-AB79-466F-BC11-1A9845B4308D}"/>
              </a:ext>
            </a:extLst>
          </p:cNvPr>
          <p:cNvPicPr>
            <a:picLocks noChangeAspect="1"/>
          </p:cNvPicPr>
          <p:nvPr/>
        </p:nvPicPr>
        <p:blipFill>
          <a:blip r:embed="rId3" cstate="print"/>
          <a:stretch>
            <a:fillRect/>
          </a:stretch>
        </p:blipFill>
        <p:spPr>
          <a:xfrm>
            <a:off x="7884368" y="51470"/>
            <a:ext cx="1534419" cy="11927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51520" y="647856"/>
            <a:ext cx="6768752"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SUCRE &amp; Dissemination</a:t>
            </a:r>
          </a:p>
        </p:txBody>
      </p:sp>
      <p:sp>
        <p:nvSpPr>
          <p:cNvPr id="10" name="9 - TextBox"/>
          <p:cNvSpPr txBox="1"/>
          <p:nvPr/>
        </p:nvSpPr>
        <p:spPr>
          <a:xfrm>
            <a:off x="467544" y="1275606"/>
            <a:ext cx="8136904" cy="3108543"/>
          </a:xfrm>
          <a:prstGeom prst="rect">
            <a:avLst/>
          </a:prstGeom>
          <a:noFill/>
        </p:spPr>
        <p:txBody>
          <a:bodyPr wrap="square" rtlCol="0">
            <a:spAutoFit/>
          </a:bodyPr>
          <a:lstStyle/>
          <a:p>
            <a:r>
              <a:rPr lang="en-US" sz="1400" dirty="0">
                <a:solidFill>
                  <a:schemeClr val="accent6">
                    <a:lumMod val="50000"/>
                  </a:schemeClr>
                </a:solidFill>
              </a:rPr>
              <a:t>Important milestones</a:t>
            </a:r>
          </a:p>
          <a:p>
            <a:pPr marL="171450" indent="-171450">
              <a:buFont typeface="Arial" panose="020B0604020202020204" pitchFamily="34" charset="0"/>
              <a:buChar char="•"/>
            </a:pPr>
            <a:r>
              <a:rPr lang="en-US" sz="1400" dirty="0">
                <a:solidFill>
                  <a:schemeClr val="accent6">
                    <a:lumMod val="50000"/>
                  </a:schemeClr>
                </a:solidFill>
              </a:rPr>
              <a:t>Discussions with the Gen </a:t>
            </a:r>
            <a:r>
              <a:rPr lang="en-US" sz="1400" dirty="0" err="1">
                <a:solidFill>
                  <a:schemeClr val="accent6">
                    <a:lumMod val="50000"/>
                  </a:schemeClr>
                </a:solidFill>
              </a:rPr>
              <a:t>Secr</a:t>
            </a:r>
            <a:r>
              <a:rPr lang="en-US" sz="1400" dirty="0">
                <a:solidFill>
                  <a:schemeClr val="accent6">
                    <a:lumMod val="50000"/>
                  </a:schemeClr>
                </a:solidFill>
              </a:rPr>
              <a:t>. Of The Greek Ministry of Education</a:t>
            </a:r>
          </a:p>
          <a:p>
            <a:pPr marL="171450" indent="-171450">
              <a:buFont typeface="Arial" panose="020B0604020202020204" pitchFamily="34" charset="0"/>
              <a:buChar char="•"/>
            </a:pPr>
            <a:r>
              <a:rPr lang="en-US" sz="1400" dirty="0">
                <a:solidFill>
                  <a:schemeClr val="accent6">
                    <a:lumMod val="50000"/>
                  </a:schemeClr>
                </a:solidFill>
              </a:rPr>
              <a:t>Communication with Refugee Law Clinics Deutschland</a:t>
            </a:r>
          </a:p>
          <a:p>
            <a:pPr marL="171450" indent="-171450">
              <a:buFont typeface="Arial" panose="020B0604020202020204" pitchFamily="34" charset="0"/>
              <a:buChar char="•"/>
            </a:pPr>
            <a:r>
              <a:rPr lang="en-US" sz="1400" dirty="0">
                <a:solidFill>
                  <a:schemeClr val="accent6">
                    <a:lumMod val="50000"/>
                  </a:schemeClr>
                </a:solidFill>
              </a:rPr>
              <a:t>Collaboration with Doctors of the World</a:t>
            </a:r>
          </a:p>
          <a:p>
            <a:pPr marL="171450" indent="-171450">
              <a:buFont typeface="Arial" panose="020B0604020202020204" pitchFamily="34" charset="0"/>
              <a:buChar char="•"/>
            </a:pPr>
            <a:r>
              <a:rPr lang="en-US" sz="1400" dirty="0">
                <a:solidFill>
                  <a:schemeClr val="accent6">
                    <a:lumMod val="50000"/>
                  </a:schemeClr>
                </a:solidFill>
              </a:rPr>
              <a:t>Discussions with the Municipality of Thessaloniki and Prefecture of Macedonia</a:t>
            </a:r>
          </a:p>
          <a:p>
            <a:pPr marL="171450" indent="-171450">
              <a:buFont typeface="Arial" panose="020B0604020202020204" pitchFamily="34" charset="0"/>
              <a:buChar char="•"/>
            </a:pPr>
            <a:r>
              <a:rPr lang="en-US" sz="1400" dirty="0">
                <a:solidFill>
                  <a:schemeClr val="accent6">
                    <a:lumMod val="50000"/>
                  </a:schemeClr>
                </a:solidFill>
              </a:rPr>
              <a:t>Outreach to Education Coordinators in refugee welcome spots</a:t>
            </a:r>
          </a:p>
          <a:p>
            <a:pPr marL="171450" indent="-171450">
              <a:buFont typeface="Arial" panose="020B0604020202020204" pitchFamily="34" charset="0"/>
              <a:buChar char="•"/>
            </a:pPr>
            <a:r>
              <a:rPr lang="en-US" sz="1400" dirty="0">
                <a:solidFill>
                  <a:schemeClr val="accent6">
                    <a:lumMod val="50000"/>
                  </a:schemeClr>
                </a:solidFill>
              </a:rPr>
              <a:t>Successful Multiplier Event in Cologne (Sep 2017)</a:t>
            </a:r>
          </a:p>
          <a:p>
            <a:pPr marL="171450" indent="-171450">
              <a:buFont typeface="Arial" panose="020B0604020202020204" pitchFamily="34" charset="0"/>
              <a:buChar char="•"/>
            </a:pPr>
            <a:endParaRPr lang="en-US" sz="1400" dirty="0">
              <a:solidFill>
                <a:schemeClr val="accent6">
                  <a:lumMod val="50000"/>
                </a:schemeClr>
              </a:solidFill>
            </a:endParaRPr>
          </a:p>
          <a:p>
            <a:pPr marL="171450" indent="-171450">
              <a:buFont typeface="Arial" panose="020B0604020202020204" pitchFamily="34" charset="0"/>
              <a:buChar char="•"/>
            </a:pPr>
            <a:r>
              <a:rPr lang="en-US" sz="1400" dirty="0">
                <a:solidFill>
                  <a:schemeClr val="accent6">
                    <a:lumMod val="50000"/>
                  </a:schemeClr>
                </a:solidFill>
              </a:rPr>
              <a:t>Presentation of IO3 at Scholars at Risk Conference (April 2018, Berlin)</a:t>
            </a:r>
          </a:p>
          <a:p>
            <a:pPr marL="171450" indent="-171450">
              <a:buFont typeface="Arial" panose="020B0604020202020204" pitchFamily="34" charset="0"/>
              <a:buChar char="•"/>
            </a:pPr>
            <a:r>
              <a:rPr lang="en-US" sz="1400" dirty="0">
                <a:solidFill>
                  <a:schemeClr val="accent6">
                    <a:lumMod val="50000"/>
                  </a:schemeClr>
                </a:solidFill>
              </a:rPr>
              <a:t>3</a:t>
            </a:r>
            <a:r>
              <a:rPr lang="en-US" sz="1400" baseline="30000" dirty="0">
                <a:solidFill>
                  <a:schemeClr val="accent6">
                    <a:lumMod val="50000"/>
                  </a:schemeClr>
                </a:solidFill>
              </a:rPr>
              <a:t>rd</a:t>
            </a:r>
            <a:r>
              <a:rPr lang="en-US" sz="1400" dirty="0">
                <a:solidFill>
                  <a:schemeClr val="accent6">
                    <a:lumMod val="50000"/>
                  </a:schemeClr>
                </a:solidFill>
              </a:rPr>
              <a:t> Multiplier event in Amsterdam (July 2018)</a:t>
            </a:r>
          </a:p>
          <a:p>
            <a:pPr marL="171450" indent="-171450">
              <a:buFont typeface="Arial" panose="020B0604020202020204" pitchFamily="34" charset="0"/>
              <a:buChar char="•"/>
            </a:pPr>
            <a:r>
              <a:rPr lang="en-US" sz="1400" dirty="0">
                <a:solidFill>
                  <a:schemeClr val="accent6">
                    <a:lumMod val="50000"/>
                  </a:schemeClr>
                </a:solidFill>
              </a:rPr>
              <a:t>Final Press Conference in Thessaloniki (September 2018)</a:t>
            </a:r>
          </a:p>
          <a:p>
            <a:pPr marL="171450" indent="-171450">
              <a:buFont typeface="Arial" panose="020B0604020202020204" pitchFamily="34" charset="0"/>
              <a:buChar char="•"/>
            </a:pPr>
            <a:endParaRPr lang="en-US" sz="1400" dirty="0">
              <a:solidFill>
                <a:schemeClr val="accent6">
                  <a:lumMod val="50000"/>
                </a:schemeClr>
              </a:solidFill>
            </a:endParaRPr>
          </a:p>
          <a:p>
            <a:pPr marL="171450" indent="-171450">
              <a:buFont typeface="Arial" panose="020B0604020202020204" pitchFamily="34" charset="0"/>
              <a:buChar char="•"/>
            </a:pPr>
            <a:endParaRPr lang="en-US" sz="1400" dirty="0">
              <a:solidFill>
                <a:schemeClr val="accent6">
                  <a:lumMod val="50000"/>
                </a:schemeClr>
              </a:solidFill>
            </a:endParaRPr>
          </a:p>
          <a:p>
            <a:pPr marL="171450" indent="-171450">
              <a:buFont typeface="Arial" panose="020B0604020202020204" pitchFamily="34" charset="0"/>
              <a:buChar char="•"/>
            </a:pPr>
            <a:endParaRPr lang="el-GR" sz="1400" dirty="0">
              <a:solidFill>
                <a:schemeClr val="accent6">
                  <a:lumMod val="50000"/>
                </a:schemeClr>
              </a:solidFill>
            </a:endParaRPr>
          </a:p>
        </p:txBody>
      </p:sp>
      <p:pic>
        <p:nvPicPr>
          <p:cNvPr id="5122" name="Picture 2" descr="Image result for social media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332774"/>
            <a:ext cx="2232248" cy="657350"/>
          </a:xfrm>
          <a:prstGeom prst="rect">
            <a:avLst/>
          </a:prstGeom>
          <a:noFill/>
          <a:extLst>
            <a:ext uri="{909E8E84-426E-40DD-AFC4-6F175D3DCCD1}">
              <a14:hiddenFill xmlns:a14="http://schemas.microsoft.com/office/drawing/2010/main">
                <a:solidFill>
                  <a:srgbClr val="FFFFFF"/>
                </a:solidFill>
              </a14:hiddenFill>
            </a:ext>
          </a:extLst>
        </p:spPr>
      </p:pic>
      <p:pic>
        <p:nvPicPr>
          <p:cNvPr id="12" name="7 - Εικόνα" descr="SUCRE-final-transp.png">
            <a:extLst>
              <a:ext uri="{FF2B5EF4-FFF2-40B4-BE49-F238E27FC236}">
                <a16:creationId xmlns:a16="http://schemas.microsoft.com/office/drawing/2014/main" id="{11BD7F83-AB79-466F-BC11-1A9845B4308D}"/>
              </a:ext>
            </a:extLst>
          </p:cNvPr>
          <p:cNvPicPr>
            <a:picLocks noChangeAspect="1"/>
          </p:cNvPicPr>
          <p:nvPr/>
        </p:nvPicPr>
        <p:blipFill>
          <a:blip r:embed="rId3" cstate="print"/>
          <a:stretch>
            <a:fillRect/>
          </a:stretch>
        </p:blipFill>
        <p:spPr>
          <a:xfrm>
            <a:off x="7884368" y="51470"/>
            <a:ext cx="1534419" cy="1192773"/>
          </a:xfrm>
          <a:prstGeom prst="rect">
            <a:avLst/>
          </a:prstGeom>
        </p:spPr>
      </p:pic>
    </p:spTree>
    <p:extLst>
      <p:ext uri="{BB962C8B-B14F-4D97-AF65-F5344CB8AC3E}">
        <p14:creationId xmlns:p14="http://schemas.microsoft.com/office/powerpoint/2010/main" val="26526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3528" y="123478"/>
            <a:ext cx="6768752"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SUCRE’s Website &amp; </a:t>
            </a:r>
            <a:r>
              <a:rPr lang="en-US" b="1" dirty="0" err="1">
                <a:solidFill>
                  <a:schemeClr val="accent1">
                    <a:lumMod val="50000"/>
                  </a:schemeClr>
                </a:solidFill>
                <a:effectLst>
                  <a:outerShdw blurRad="38100" dist="38100" dir="2700000" algn="tl">
                    <a:srgbClr val="000000">
                      <a:alpha val="43137"/>
                    </a:srgbClr>
                  </a:outerShdw>
                </a:effectLst>
              </a:rPr>
              <a:t>Facebook</a:t>
            </a:r>
            <a:endParaRPr lang="el-GR" b="1" dirty="0">
              <a:solidFill>
                <a:schemeClr val="accent1">
                  <a:lumMod val="50000"/>
                </a:schemeClr>
              </a:solidFill>
              <a:effectLst>
                <a:outerShdw blurRad="38100" dist="38100" dir="2700000" algn="tl">
                  <a:srgbClr val="000000">
                    <a:alpha val="43137"/>
                  </a:srgbClr>
                </a:outerShdw>
              </a:effectLst>
            </a:endParaRPr>
          </a:p>
        </p:txBody>
      </p:sp>
      <p:pic>
        <p:nvPicPr>
          <p:cNvPr id="1026" name="Picture 2">
            <a:hlinkClick r:id="rId2"/>
          </p:cNvPr>
          <p:cNvPicPr>
            <a:picLocks noChangeAspect="1" noChangeArrowheads="1"/>
          </p:cNvPicPr>
          <p:nvPr/>
        </p:nvPicPr>
        <p:blipFill>
          <a:blip r:embed="rId3" cstate="print"/>
          <a:srcRect t="10909" b="9091"/>
          <a:stretch>
            <a:fillRect/>
          </a:stretch>
        </p:blipFill>
        <p:spPr bwMode="auto">
          <a:xfrm>
            <a:off x="395536" y="771550"/>
            <a:ext cx="6984776" cy="3888432"/>
          </a:xfrm>
          <a:prstGeom prst="rect">
            <a:avLst/>
          </a:prstGeom>
          <a:noFill/>
          <a:ln w="9525">
            <a:noFill/>
            <a:miter lim="800000"/>
            <a:headEnd/>
            <a:tailEnd/>
          </a:ln>
        </p:spPr>
      </p:pic>
      <p:pic>
        <p:nvPicPr>
          <p:cNvPr id="4" name="7 - Εικόνα" descr="SUCRE-final-transp.png">
            <a:extLst>
              <a:ext uri="{FF2B5EF4-FFF2-40B4-BE49-F238E27FC236}">
                <a16:creationId xmlns:a16="http://schemas.microsoft.com/office/drawing/2014/main" id="{4E3C16C5-8245-4A71-9531-C6B351DD3B71}"/>
              </a:ext>
            </a:extLst>
          </p:cNvPr>
          <p:cNvPicPr>
            <a:picLocks noChangeAspect="1"/>
          </p:cNvPicPr>
          <p:nvPr/>
        </p:nvPicPr>
        <p:blipFill>
          <a:blip r:embed="rId4" cstate="print"/>
          <a:stretch>
            <a:fillRect/>
          </a:stretch>
        </p:blipFill>
        <p:spPr>
          <a:xfrm>
            <a:off x="7884368" y="51470"/>
            <a:ext cx="1534419" cy="11927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07504" y="474226"/>
            <a:ext cx="6768752"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SUCRE &amp; Dissemination</a:t>
            </a:r>
          </a:p>
        </p:txBody>
      </p:sp>
      <p:sp>
        <p:nvSpPr>
          <p:cNvPr id="10" name="9 - TextBox"/>
          <p:cNvSpPr txBox="1"/>
          <p:nvPr/>
        </p:nvSpPr>
        <p:spPr>
          <a:xfrm>
            <a:off x="251520" y="1142623"/>
            <a:ext cx="6768752" cy="307777"/>
          </a:xfrm>
          <a:prstGeom prst="rect">
            <a:avLst/>
          </a:prstGeom>
          <a:noFill/>
        </p:spPr>
        <p:txBody>
          <a:bodyPr wrap="square" rtlCol="0">
            <a:spAutoFit/>
          </a:bodyPr>
          <a:lstStyle/>
          <a:p>
            <a:r>
              <a:rPr lang="en-US" sz="1400" dirty="0">
                <a:solidFill>
                  <a:schemeClr val="accent6">
                    <a:lumMod val="50000"/>
                  </a:schemeClr>
                </a:solidFill>
              </a:rPr>
              <a:t>MULTIPLIER EVENT ON IO4 and IO5</a:t>
            </a:r>
            <a:endParaRPr lang="el-GR" sz="1400" dirty="0">
              <a:solidFill>
                <a:schemeClr val="accent6">
                  <a:lumMod val="50000"/>
                </a:schemeClr>
              </a:solidFill>
            </a:endParaRPr>
          </a:p>
        </p:txBody>
      </p:sp>
      <p:pic>
        <p:nvPicPr>
          <p:cNvPr id="5122" name="Picture 2" descr="Image result for social media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332774"/>
            <a:ext cx="2232248" cy="657350"/>
          </a:xfrm>
          <a:prstGeom prst="rect">
            <a:avLst/>
          </a:prstGeom>
          <a:noFill/>
          <a:extLst>
            <a:ext uri="{909E8E84-426E-40DD-AFC4-6F175D3DCCD1}">
              <a14:hiddenFill xmlns:a14="http://schemas.microsoft.com/office/drawing/2010/main">
                <a:solidFill>
                  <a:srgbClr val="FFFFFF"/>
                </a:solidFill>
              </a14:hiddenFill>
            </a:ext>
          </a:extLst>
        </p:spPr>
      </p:pic>
      <p:pic>
        <p:nvPicPr>
          <p:cNvPr id="12" name="7 - Εικόνα" descr="SUCRE-final-transp.png">
            <a:extLst>
              <a:ext uri="{FF2B5EF4-FFF2-40B4-BE49-F238E27FC236}">
                <a16:creationId xmlns:a16="http://schemas.microsoft.com/office/drawing/2014/main" id="{11BD7F83-AB79-466F-BC11-1A9845B4308D}"/>
              </a:ext>
            </a:extLst>
          </p:cNvPr>
          <p:cNvPicPr>
            <a:picLocks noChangeAspect="1"/>
          </p:cNvPicPr>
          <p:nvPr/>
        </p:nvPicPr>
        <p:blipFill>
          <a:blip r:embed="rId3" cstate="print"/>
          <a:stretch>
            <a:fillRect/>
          </a:stretch>
        </p:blipFill>
        <p:spPr>
          <a:xfrm>
            <a:off x="7884368" y="51470"/>
            <a:ext cx="1534419" cy="1192773"/>
          </a:xfrm>
          <a:prstGeom prst="rect">
            <a:avLst/>
          </a:prstGeom>
        </p:spPr>
      </p:pic>
      <p:sp>
        <p:nvSpPr>
          <p:cNvPr id="2" name="Rectangle 1">
            <a:extLst>
              <a:ext uri="{FF2B5EF4-FFF2-40B4-BE49-F238E27FC236}">
                <a16:creationId xmlns:a16="http://schemas.microsoft.com/office/drawing/2014/main" id="{510352DF-D720-454B-8218-588DB7FC2D65}"/>
              </a:ext>
            </a:extLst>
          </p:cNvPr>
          <p:cNvSpPr/>
          <p:nvPr/>
        </p:nvSpPr>
        <p:spPr>
          <a:xfrm>
            <a:off x="-36512" y="1635993"/>
            <a:ext cx="8712968" cy="2585323"/>
          </a:xfrm>
          <a:prstGeom prst="rect">
            <a:avLst/>
          </a:prstGeom>
        </p:spPr>
        <p:txBody>
          <a:bodyPr wrap="square">
            <a:spAutoFit/>
          </a:bodyPr>
          <a:lstStyle/>
          <a:p>
            <a:r>
              <a:rPr lang="en-US" sz="1600" dirty="0">
                <a:solidFill>
                  <a:srgbClr val="231F20"/>
                </a:solidFill>
                <a:latin typeface="MyriadPro-Regular"/>
              </a:rPr>
              <a:t>This training activity will focus on Intellectual Outputs O4 and O5. It will be addressed to end users of </a:t>
            </a:r>
          </a:p>
          <a:p>
            <a:r>
              <a:rPr lang="en-US" sz="1600" dirty="0">
                <a:solidFill>
                  <a:srgbClr val="231F20"/>
                </a:solidFill>
                <a:latin typeface="MyriadPro-Regular"/>
              </a:rPr>
              <a:t>the respective IOs (i.e. cultural mediators/ municipality and voluntary sector agents, university students, voluntary sector/ municipalities, lawyers, medical doctors or political scientists with previous training </a:t>
            </a:r>
          </a:p>
          <a:p>
            <a:r>
              <a:rPr lang="en-US" sz="1600" dirty="0">
                <a:solidFill>
                  <a:srgbClr val="231F20"/>
                </a:solidFill>
                <a:latin typeface="MyriadPro-Regular"/>
              </a:rPr>
              <a:t>in refugee law). </a:t>
            </a:r>
          </a:p>
          <a:p>
            <a:r>
              <a:rPr lang="en-US" sz="1600" dirty="0">
                <a:solidFill>
                  <a:srgbClr val="231F20"/>
                </a:solidFill>
                <a:latin typeface="MyriadPro-Regular"/>
              </a:rPr>
              <a:t>Key staff members of the </a:t>
            </a:r>
            <a:r>
              <a:rPr lang="en-US" sz="1600" dirty="0" err="1">
                <a:solidFill>
                  <a:srgbClr val="231F20"/>
                </a:solidFill>
                <a:latin typeface="MyriadPro-Regular"/>
              </a:rPr>
              <a:t>AUTh</a:t>
            </a:r>
            <a:r>
              <a:rPr lang="en-US" sz="1600" dirty="0">
                <a:solidFill>
                  <a:srgbClr val="231F20"/>
                </a:solidFill>
                <a:latin typeface="MyriadPro-Regular"/>
              </a:rPr>
              <a:t> and partners will be involved in designing and teaching during the </a:t>
            </a:r>
          </a:p>
          <a:p>
            <a:r>
              <a:rPr lang="en-US" sz="1600" dirty="0">
                <a:solidFill>
                  <a:srgbClr val="231F20"/>
                </a:solidFill>
                <a:latin typeface="MyriadPro-Regular"/>
              </a:rPr>
              <a:t>seminar</a:t>
            </a:r>
          </a:p>
          <a:p>
            <a:r>
              <a:rPr lang="en-US" sz="1600" dirty="0">
                <a:solidFill>
                  <a:srgbClr val="231F20"/>
                </a:solidFill>
                <a:latin typeface="MyriadPro-Regular"/>
              </a:rPr>
              <a:t>Partners will work on activities 1, 2 and 3 upon knowledge and skills that the trainees are likely to use</a:t>
            </a:r>
          </a:p>
          <a:p>
            <a:r>
              <a:rPr lang="en-US" sz="1600" dirty="0">
                <a:solidFill>
                  <a:srgbClr val="231F20"/>
                </a:solidFill>
                <a:latin typeface="MyriadPro-Regular"/>
              </a:rPr>
              <a:t>in practice. </a:t>
            </a:r>
          </a:p>
          <a:p>
            <a:endParaRPr lang="en-US" sz="1600" dirty="0">
              <a:solidFill>
                <a:srgbClr val="231F20"/>
              </a:solidFill>
              <a:latin typeface="MyriadPro-Regular"/>
            </a:endParaRPr>
          </a:p>
          <a:p>
            <a:r>
              <a:rPr lang="en-US" b="1" dirty="0"/>
              <a:t>Participants will also contribute to the evaluation of the deliverables</a:t>
            </a:r>
            <a:endParaRPr lang="el-GR" b="1" dirty="0"/>
          </a:p>
        </p:txBody>
      </p:sp>
    </p:spTree>
    <p:extLst>
      <p:ext uri="{BB962C8B-B14F-4D97-AF65-F5344CB8AC3E}">
        <p14:creationId xmlns:p14="http://schemas.microsoft.com/office/powerpoint/2010/main" val="169087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 Εικόνα" descr="SUCRE-final-transp.png">
            <a:extLst>
              <a:ext uri="{FF2B5EF4-FFF2-40B4-BE49-F238E27FC236}">
                <a16:creationId xmlns:a16="http://schemas.microsoft.com/office/drawing/2014/main" id="{561D3F0F-E700-44DE-99D3-9F6B21BD92B5}"/>
              </a:ext>
            </a:extLst>
          </p:cNvPr>
          <p:cNvPicPr>
            <a:picLocks noChangeAspect="1"/>
          </p:cNvPicPr>
          <p:nvPr/>
        </p:nvPicPr>
        <p:blipFill>
          <a:blip r:embed="rId2" cstate="print"/>
          <a:stretch>
            <a:fillRect/>
          </a:stretch>
        </p:blipFill>
        <p:spPr>
          <a:xfrm>
            <a:off x="7884368" y="51470"/>
            <a:ext cx="1534419" cy="1192773"/>
          </a:xfrm>
          <a:prstGeom prst="rect">
            <a:avLst/>
          </a:prstGeom>
        </p:spPr>
      </p:pic>
      <p:pic>
        <p:nvPicPr>
          <p:cNvPr id="3" name="Picture 2">
            <a:extLst>
              <a:ext uri="{FF2B5EF4-FFF2-40B4-BE49-F238E27FC236}">
                <a16:creationId xmlns:a16="http://schemas.microsoft.com/office/drawing/2014/main" id="{D3F8E079-43DC-4FEB-967C-D06496A3F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7122"/>
            <a:ext cx="7275564" cy="5143500"/>
          </a:xfrm>
          <a:prstGeom prst="rect">
            <a:avLst/>
          </a:prstGeom>
        </p:spPr>
      </p:pic>
      <p:sp>
        <p:nvSpPr>
          <p:cNvPr id="5" name="Rectangle 4">
            <a:extLst>
              <a:ext uri="{FF2B5EF4-FFF2-40B4-BE49-F238E27FC236}">
                <a16:creationId xmlns:a16="http://schemas.microsoft.com/office/drawing/2014/main" id="{28163A64-C500-4717-A70B-9A49A33A1317}"/>
              </a:ext>
            </a:extLst>
          </p:cNvPr>
          <p:cNvSpPr/>
          <p:nvPr/>
        </p:nvSpPr>
        <p:spPr>
          <a:xfrm>
            <a:off x="6084168" y="123478"/>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a:extLst>
              <a:ext uri="{FF2B5EF4-FFF2-40B4-BE49-F238E27FC236}">
                <a16:creationId xmlns:a16="http://schemas.microsoft.com/office/drawing/2014/main" id="{E214D2E1-E820-4C45-ADC7-7077795E6CAA}"/>
              </a:ext>
            </a:extLst>
          </p:cNvPr>
          <p:cNvSpPr/>
          <p:nvPr/>
        </p:nvSpPr>
        <p:spPr>
          <a:xfrm>
            <a:off x="5580112" y="1779662"/>
            <a:ext cx="187220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425545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 Εικόνα" descr="SUCRE-final-transp.png">
            <a:extLst>
              <a:ext uri="{FF2B5EF4-FFF2-40B4-BE49-F238E27FC236}">
                <a16:creationId xmlns:a16="http://schemas.microsoft.com/office/drawing/2014/main" id="{561D3F0F-E700-44DE-99D3-9F6B21BD92B5}"/>
              </a:ext>
            </a:extLst>
          </p:cNvPr>
          <p:cNvPicPr>
            <a:picLocks noChangeAspect="1"/>
          </p:cNvPicPr>
          <p:nvPr/>
        </p:nvPicPr>
        <p:blipFill>
          <a:blip r:embed="rId2" cstate="print"/>
          <a:stretch>
            <a:fillRect/>
          </a:stretch>
        </p:blipFill>
        <p:spPr>
          <a:xfrm>
            <a:off x="7884368" y="51470"/>
            <a:ext cx="1534419" cy="1192773"/>
          </a:xfrm>
          <a:prstGeom prst="rect">
            <a:avLst/>
          </a:prstGeom>
        </p:spPr>
      </p:pic>
      <p:pic>
        <p:nvPicPr>
          <p:cNvPr id="3" name="Picture 2">
            <a:extLst>
              <a:ext uri="{FF2B5EF4-FFF2-40B4-BE49-F238E27FC236}">
                <a16:creationId xmlns:a16="http://schemas.microsoft.com/office/drawing/2014/main" id="{B4FF07C3-3215-4FAB-831F-90FDF79B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95486"/>
            <a:ext cx="7275564" cy="5143500"/>
          </a:xfrm>
          <a:prstGeom prst="rect">
            <a:avLst/>
          </a:prstGeom>
        </p:spPr>
      </p:pic>
      <p:sp>
        <p:nvSpPr>
          <p:cNvPr id="6" name="Rectangle 5">
            <a:extLst>
              <a:ext uri="{FF2B5EF4-FFF2-40B4-BE49-F238E27FC236}">
                <a16:creationId xmlns:a16="http://schemas.microsoft.com/office/drawing/2014/main" id="{37EAFF9E-4786-4640-ACE8-FBEB997E7BBD}"/>
              </a:ext>
            </a:extLst>
          </p:cNvPr>
          <p:cNvSpPr/>
          <p:nvPr/>
        </p:nvSpPr>
        <p:spPr>
          <a:xfrm>
            <a:off x="1403648" y="454042"/>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a:extLst>
              <a:ext uri="{FF2B5EF4-FFF2-40B4-BE49-F238E27FC236}">
                <a16:creationId xmlns:a16="http://schemas.microsoft.com/office/drawing/2014/main" id="{1FC10AF6-E50E-42F8-8E5F-0A08DB39925B}"/>
              </a:ext>
            </a:extLst>
          </p:cNvPr>
          <p:cNvSpPr/>
          <p:nvPr/>
        </p:nvSpPr>
        <p:spPr>
          <a:xfrm>
            <a:off x="3347864" y="627534"/>
            <a:ext cx="194421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52049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3528" y="1770370"/>
            <a:ext cx="6768752" cy="707886"/>
          </a:xfrm>
          <a:prstGeom prst="rect">
            <a:avLst/>
          </a:prstGeom>
          <a:noFill/>
        </p:spPr>
        <p:txBody>
          <a:bodyPr wrap="square" rtlCol="0">
            <a:spAutoFit/>
          </a:bodyPr>
          <a:lstStyle/>
          <a:p>
            <a:r>
              <a:rPr lang="el-GR" sz="4000" b="1" dirty="0">
                <a:solidFill>
                  <a:schemeClr val="accent1">
                    <a:lumMod val="50000"/>
                  </a:schemeClr>
                </a:solidFill>
                <a:effectLst>
                  <a:outerShdw blurRad="38100" dist="38100" dir="2700000" algn="tl">
                    <a:srgbClr val="000000">
                      <a:alpha val="43137"/>
                    </a:srgbClr>
                  </a:outerShdw>
                </a:effectLst>
              </a:rPr>
              <a:t>Σας ευχαριστούμε</a:t>
            </a:r>
            <a:r>
              <a:rPr lang="en-US" sz="4000" b="1" dirty="0">
                <a:solidFill>
                  <a:schemeClr val="accent1">
                    <a:lumMod val="50000"/>
                  </a:schemeClr>
                </a:solidFill>
                <a:effectLst>
                  <a:outerShdw blurRad="38100" dist="38100" dir="2700000" algn="tl">
                    <a:srgbClr val="000000">
                      <a:alpha val="43137"/>
                    </a:srgbClr>
                  </a:outerShdw>
                </a:effectLst>
              </a:rPr>
              <a:t>!!!</a:t>
            </a:r>
            <a:endParaRPr lang="el-GR" sz="4000" b="1" dirty="0">
              <a:solidFill>
                <a:schemeClr val="accent1">
                  <a:lumMod val="50000"/>
                </a:schemeClr>
              </a:solidFill>
              <a:effectLst>
                <a:outerShdw blurRad="38100" dist="38100" dir="2700000" algn="tl">
                  <a:srgbClr val="000000">
                    <a:alpha val="43137"/>
                  </a:srgbClr>
                </a:outerShdw>
              </a:effectLst>
            </a:endParaRPr>
          </a:p>
        </p:txBody>
      </p:sp>
      <p:pic>
        <p:nvPicPr>
          <p:cNvPr id="4" name="7 - Εικόνα" descr="SUCRE-final-transp.png">
            <a:extLst>
              <a:ext uri="{FF2B5EF4-FFF2-40B4-BE49-F238E27FC236}">
                <a16:creationId xmlns:a16="http://schemas.microsoft.com/office/drawing/2014/main" id="{561D3F0F-E700-44DE-99D3-9F6B21BD92B5}"/>
              </a:ext>
            </a:extLst>
          </p:cNvPr>
          <p:cNvPicPr>
            <a:picLocks noChangeAspect="1"/>
          </p:cNvPicPr>
          <p:nvPr/>
        </p:nvPicPr>
        <p:blipFill>
          <a:blip r:embed="rId2" cstate="print"/>
          <a:stretch>
            <a:fillRect/>
          </a:stretch>
        </p:blipFill>
        <p:spPr>
          <a:xfrm>
            <a:off x="7884368" y="51470"/>
            <a:ext cx="1534419" cy="1192773"/>
          </a:xfrm>
          <a:prstGeom prst="rect">
            <a:avLst/>
          </a:prstGeom>
        </p:spPr>
      </p:pic>
    </p:spTree>
    <p:extLst>
      <p:ext uri="{BB962C8B-B14F-4D97-AF65-F5344CB8AC3E}">
        <p14:creationId xmlns:p14="http://schemas.microsoft.com/office/powerpoint/2010/main" val="20635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0"/>
          </p:nvPr>
        </p:nvSpPr>
        <p:spPr>
          <a:xfrm>
            <a:off x="375299" y="1681908"/>
            <a:ext cx="7632847" cy="1056225"/>
          </a:xfrm>
        </p:spPr>
        <p:txBody>
          <a:bodyPr wrap="square">
            <a:noAutofit/>
          </a:bodyPr>
          <a:lstStyle/>
          <a:p>
            <a:pPr lvl="0" eaLnBrk="0" fontAlgn="base" latinLnBrk="0" hangingPunct="0">
              <a:spcBef>
                <a:spcPct val="0"/>
              </a:spcBef>
              <a:spcAft>
                <a:spcPct val="0"/>
              </a:spcAft>
            </a:pPr>
            <a:r>
              <a:rPr lang="en-US" b="1" dirty="0">
                <a:solidFill>
                  <a:schemeClr val="accent6">
                    <a:lumMod val="50000"/>
                  </a:schemeClr>
                </a:solidFill>
              </a:rPr>
              <a:t>Overall:</a:t>
            </a:r>
            <a:r>
              <a:rPr lang="en-US" dirty="0">
                <a:solidFill>
                  <a:schemeClr val="accent6">
                    <a:lumMod val="50000"/>
                  </a:schemeClr>
                </a:solidFill>
              </a:rPr>
              <a:t> SUCRE Programme focuses on </a:t>
            </a:r>
          </a:p>
          <a:p>
            <a:pPr marL="171450" lvl="0" indent="-171450" eaLnBrk="0" fontAlgn="base" latinLnBrk="0" hangingPunct="0">
              <a:spcBef>
                <a:spcPct val="0"/>
              </a:spcBef>
              <a:spcAft>
                <a:spcPct val="0"/>
              </a:spcAft>
              <a:buFont typeface="Arial" panose="020B0604020202020204" pitchFamily="34" charset="0"/>
              <a:buChar char="•"/>
            </a:pPr>
            <a:r>
              <a:rPr lang="en-US" dirty="0">
                <a:solidFill>
                  <a:schemeClr val="accent6">
                    <a:lumMod val="50000"/>
                  </a:schemeClr>
                </a:solidFill>
              </a:rPr>
              <a:t>The processes that are required for the proper integration of refugees / migrants in Higher Education, as well as</a:t>
            </a:r>
          </a:p>
          <a:p>
            <a:pPr marL="171450" lvl="0" indent="-171450" eaLnBrk="0" fontAlgn="base" latinLnBrk="0" hangingPunct="0">
              <a:spcBef>
                <a:spcPct val="0"/>
              </a:spcBef>
              <a:spcAft>
                <a:spcPct val="0"/>
              </a:spcAft>
              <a:buFont typeface="Arial" panose="020B0604020202020204" pitchFamily="34" charset="0"/>
              <a:buChar char="•"/>
            </a:pPr>
            <a:r>
              <a:rPr lang="en-US" dirty="0">
                <a:solidFill>
                  <a:schemeClr val="accent6">
                    <a:lumMod val="50000"/>
                  </a:schemeClr>
                </a:solidFill>
              </a:rPr>
              <a:t>For the support of their academic needs after their integration</a:t>
            </a:r>
          </a:p>
          <a:p>
            <a:pPr marL="171450" lvl="0" indent="-171450" eaLnBrk="0" fontAlgn="base" latinLnBrk="0" hangingPunct="0">
              <a:spcBef>
                <a:spcPct val="0"/>
              </a:spcBef>
              <a:spcAft>
                <a:spcPct val="0"/>
              </a:spcAft>
              <a:buFont typeface="Arial" panose="020B0604020202020204" pitchFamily="34" charset="0"/>
              <a:buChar char="•"/>
            </a:pPr>
            <a:r>
              <a:rPr lang="en-US" dirty="0">
                <a:solidFill>
                  <a:schemeClr val="accent6">
                    <a:lumMod val="50000"/>
                  </a:schemeClr>
                </a:solidFill>
              </a:rPr>
              <a:t>The psychosocial integration / support of refugees / migrants and </a:t>
            </a:r>
          </a:p>
          <a:p>
            <a:pPr marL="171450" lvl="0" indent="-171450" eaLnBrk="0" fontAlgn="base" latinLnBrk="0" hangingPunct="0">
              <a:spcBef>
                <a:spcPct val="0"/>
              </a:spcBef>
              <a:spcAft>
                <a:spcPct val="0"/>
              </a:spcAft>
              <a:buFont typeface="Arial" panose="020B0604020202020204" pitchFamily="34" charset="0"/>
              <a:buChar char="•"/>
            </a:pPr>
            <a:r>
              <a:rPr lang="en-US" dirty="0">
                <a:solidFill>
                  <a:schemeClr val="accent6">
                    <a:lumMod val="50000"/>
                  </a:schemeClr>
                </a:solidFill>
              </a:rPr>
              <a:t>The proper information provided to them on legal and medical issues</a:t>
            </a:r>
          </a:p>
          <a:p>
            <a:pPr lvl="0" eaLnBrk="0" fontAlgn="base" latinLnBrk="0" hangingPunct="0">
              <a:spcBef>
                <a:spcPct val="0"/>
              </a:spcBef>
              <a:spcAft>
                <a:spcPct val="0"/>
              </a:spcAft>
            </a:pPr>
            <a:r>
              <a:rPr lang="en-US" b="1" u="sng" dirty="0">
                <a:solidFill>
                  <a:schemeClr val="accent6">
                    <a:lumMod val="50000"/>
                  </a:schemeClr>
                </a:solidFill>
              </a:rPr>
              <a:t>This program aims to create educational material that will be used properly by trainers for the above purposes</a:t>
            </a:r>
          </a:p>
          <a:p>
            <a:endParaRPr lang="en-US" dirty="0">
              <a:solidFill>
                <a:schemeClr val="accent6">
                  <a:lumMod val="50000"/>
                </a:schemeClr>
              </a:solidFill>
            </a:endParaRPr>
          </a:p>
          <a:p>
            <a:endParaRPr lang="en-US" dirty="0">
              <a:solidFill>
                <a:schemeClr val="accent6">
                  <a:lumMod val="50000"/>
                </a:schemeClr>
              </a:solidFill>
            </a:endParaRPr>
          </a:p>
          <a:p>
            <a:endParaRPr lang="en-US" dirty="0">
              <a:solidFill>
                <a:schemeClr val="accent6">
                  <a:lumMod val="50000"/>
                </a:schemeClr>
              </a:solidFill>
            </a:endParaRPr>
          </a:p>
          <a:p>
            <a:pPr marL="228600" indent="-228600"/>
            <a:endParaRPr lang="en-US" dirty="0">
              <a:solidFill>
                <a:schemeClr val="accent6">
                  <a:lumMod val="50000"/>
                </a:schemeClr>
              </a:solidFill>
            </a:endParaRPr>
          </a:p>
          <a:p>
            <a:endParaRPr lang="el-GR" dirty="0"/>
          </a:p>
        </p:txBody>
      </p:sp>
      <p:sp>
        <p:nvSpPr>
          <p:cNvPr id="5" name="TextBox 4"/>
          <p:cNvSpPr txBox="1"/>
          <p:nvPr/>
        </p:nvSpPr>
        <p:spPr>
          <a:xfrm>
            <a:off x="611560" y="267494"/>
            <a:ext cx="6768752" cy="646331"/>
          </a:xfrm>
          <a:prstGeom prst="rect">
            <a:avLst/>
          </a:prstGeom>
          <a:noFill/>
        </p:spPr>
        <p:txBody>
          <a:bodyPr wrap="square" rtlCol="0">
            <a:spAutoFit/>
          </a:bodyPr>
          <a:lstStyle/>
          <a:p>
            <a:r>
              <a:rPr lang="en-US" b="1" dirty="0">
                <a:solidFill>
                  <a:schemeClr val="accent6">
                    <a:lumMod val="50000"/>
                  </a:schemeClr>
                </a:solidFill>
                <a:effectLst>
                  <a:outerShdw blurRad="38100" dist="38100" dir="2700000" algn="tl">
                    <a:srgbClr val="000000">
                      <a:alpha val="43137"/>
                    </a:srgbClr>
                  </a:outerShdw>
                </a:effectLst>
              </a:rPr>
              <a:t>SUCRE:</a:t>
            </a:r>
            <a:r>
              <a:rPr lang="en-US" b="1" dirty="0">
                <a:solidFill>
                  <a:schemeClr val="accent1">
                    <a:lumMod val="50000"/>
                  </a:schemeClr>
                </a:solidFill>
                <a:effectLst>
                  <a:outerShdw blurRad="38100" dist="38100" dir="2700000" algn="tl">
                    <a:srgbClr val="000000">
                      <a:alpha val="43137"/>
                    </a:srgbClr>
                  </a:outerShdw>
                </a:effectLst>
              </a:rPr>
              <a:t> Supporting University Community pathways</a:t>
            </a:r>
          </a:p>
          <a:p>
            <a:r>
              <a:rPr lang="en-US" b="1" dirty="0">
                <a:solidFill>
                  <a:schemeClr val="accent1">
                    <a:lumMod val="50000"/>
                  </a:schemeClr>
                </a:solidFill>
                <a:effectLst>
                  <a:outerShdw blurRad="38100" dist="38100" dir="2700000" algn="tl">
                    <a:srgbClr val="000000">
                      <a:alpha val="43137"/>
                    </a:srgbClr>
                  </a:outerShdw>
                </a:effectLst>
              </a:rPr>
              <a:t>           for </a:t>
            </a:r>
            <a:r>
              <a:rPr lang="en-US" b="1" dirty="0" err="1">
                <a:solidFill>
                  <a:schemeClr val="accent1">
                    <a:lumMod val="50000"/>
                  </a:schemeClr>
                </a:solidFill>
                <a:effectLst>
                  <a:outerShdw blurRad="38100" dist="38100" dir="2700000" algn="tl">
                    <a:srgbClr val="000000">
                      <a:alpha val="43137"/>
                    </a:srgbClr>
                  </a:outerShdw>
                </a:effectLst>
              </a:rPr>
              <a:t>REfugees</a:t>
            </a:r>
            <a:r>
              <a:rPr lang="en-US" b="1" dirty="0">
                <a:solidFill>
                  <a:schemeClr val="accent1">
                    <a:lumMod val="50000"/>
                  </a:schemeClr>
                </a:solidFill>
                <a:effectLst>
                  <a:outerShdw blurRad="38100" dist="38100" dir="2700000" algn="tl">
                    <a:srgbClr val="000000">
                      <a:alpha val="43137"/>
                    </a:srgbClr>
                  </a:outerShdw>
                </a:effectLst>
              </a:rPr>
              <a:t>-migrants</a:t>
            </a:r>
            <a:endParaRPr lang="el-GR" b="1" dirty="0">
              <a:solidFill>
                <a:schemeClr val="accent1">
                  <a:lumMod val="50000"/>
                </a:schemeClr>
              </a:solidFill>
              <a:effectLst>
                <a:outerShdw blurRad="38100" dist="38100" dir="2700000" algn="tl">
                  <a:srgbClr val="000000">
                    <a:alpha val="43137"/>
                  </a:srgbClr>
                </a:outerShdw>
              </a:effectLst>
            </a:endParaRPr>
          </a:p>
        </p:txBody>
      </p:sp>
      <p:sp>
        <p:nvSpPr>
          <p:cNvPr id="35844" name="AutoShape 4" descr="Image result for team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aphicFrame>
        <p:nvGraphicFramePr>
          <p:cNvPr id="2" name="Table 1"/>
          <p:cNvGraphicFramePr>
            <a:graphicFrameLocks noGrp="1"/>
          </p:cNvGraphicFramePr>
          <p:nvPr>
            <p:extLst>
              <p:ext uri="{D42A27DB-BD31-4B8C-83A1-F6EECF244321}">
                <p14:modId xmlns:p14="http://schemas.microsoft.com/office/powerpoint/2010/main" val="2505945350"/>
              </p:ext>
            </p:extLst>
          </p:nvPr>
        </p:nvGraphicFramePr>
        <p:xfrm>
          <a:off x="395536" y="4562442"/>
          <a:ext cx="8208912" cy="385572"/>
        </p:xfrm>
        <a:graphic>
          <a:graphicData uri="http://schemas.openxmlformats.org/drawingml/2006/table">
            <a:tbl>
              <a:tblPr firstRow="1" firstCol="1" bandRow="1">
                <a:tableStyleId>{22838BEF-8BB2-4498-84A7-C5851F593DF1}</a:tableStyleId>
              </a:tblPr>
              <a:tblGrid>
                <a:gridCol w="2806185">
                  <a:extLst>
                    <a:ext uri="{9D8B030D-6E8A-4147-A177-3AD203B41FA5}">
                      <a16:colId xmlns:a16="http://schemas.microsoft.com/office/drawing/2014/main" val="3294096059"/>
                    </a:ext>
                  </a:extLst>
                </a:gridCol>
                <a:gridCol w="5402727">
                  <a:extLst>
                    <a:ext uri="{9D8B030D-6E8A-4147-A177-3AD203B41FA5}">
                      <a16:colId xmlns:a16="http://schemas.microsoft.com/office/drawing/2014/main" val="3224605482"/>
                    </a:ext>
                  </a:extLst>
                </a:gridCol>
              </a:tblGrid>
              <a:tr h="0">
                <a:tc>
                  <a:txBody>
                    <a:bodyPr/>
                    <a:lstStyle/>
                    <a:p>
                      <a:pPr>
                        <a:lnSpc>
                          <a:spcPct val="115000"/>
                        </a:lnSpc>
                        <a:spcAft>
                          <a:spcPts val="0"/>
                        </a:spcAft>
                      </a:pPr>
                      <a:r>
                        <a:rPr lang="en-US" sz="1100" dirty="0">
                          <a:effectLst/>
                        </a:rPr>
                        <a:t>General Academic Support </a:t>
                      </a:r>
                    </a:p>
                    <a:p>
                      <a:pPr>
                        <a:lnSpc>
                          <a:spcPct val="115000"/>
                        </a:lnSpc>
                        <a:spcAft>
                          <a:spcPts val="0"/>
                        </a:spcAft>
                      </a:pPr>
                      <a:r>
                        <a:rPr lang="en-US" sz="1100" dirty="0">
                          <a:effectLst/>
                        </a:rPr>
                        <a:t>of the Project</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Vice-Rector of Academic and Student Affairs, Dr. Ariadni Stogiannidou, </a:t>
                      </a:r>
                    </a:p>
                    <a:p>
                      <a:pPr>
                        <a:lnSpc>
                          <a:spcPct val="115000"/>
                        </a:lnSpc>
                        <a:spcAft>
                          <a:spcPts val="0"/>
                        </a:spcAft>
                      </a:pPr>
                      <a:r>
                        <a:rPr lang="en-US" sz="1100" dirty="0">
                          <a:effectLst/>
                        </a:rPr>
                        <a:t>Prof. at the School of Psychology.</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823772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0"/>
          </p:nvPr>
        </p:nvSpPr>
        <p:spPr>
          <a:xfrm>
            <a:off x="251520" y="1059582"/>
            <a:ext cx="8496944" cy="1483569"/>
          </a:xfrm>
        </p:spPr>
        <p:txBody>
          <a:bodyPr/>
          <a:lstStyle/>
          <a:p>
            <a:r>
              <a:rPr lang="en-US" b="1" dirty="0"/>
              <a:t>Coordinator: </a:t>
            </a:r>
            <a:r>
              <a:rPr lang="en-US" dirty="0"/>
              <a:t>Aristotle University of Thessaloniki, </a:t>
            </a:r>
            <a:r>
              <a:rPr lang="en-US" b="1" dirty="0"/>
              <a:t>Greece</a:t>
            </a:r>
            <a:r>
              <a:rPr lang="el-GR" b="1" dirty="0"/>
              <a:t> </a:t>
            </a:r>
            <a:endParaRPr lang="en-US" b="1" dirty="0"/>
          </a:p>
          <a:p>
            <a:r>
              <a:rPr lang="en-US" dirty="0"/>
              <a:t>Partners: Greek Council for Refugees, </a:t>
            </a:r>
            <a:r>
              <a:rPr lang="en-US" b="1" dirty="0"/>
              <a:t>Greece</a:t>
            </a:r>
          </a:p>
          <a:p>
            <a:r>
              <a:rPr lang="en-US" dirty="0"/>
              <a:t>VU Amsterdam, </a:t>
            </a:r>
            <a:r>
              <a:rPr lang="en-US" b="1" dirty="0"/>
              <a:t>The Netherlands</a:t>
            </a:r>
          </a:p>
          <a:p>
            <a:r>
              <a:rPr lang="en-US" dirty="0"/>
              <a:t>University of Cologne, </a:t>
            </a:r>
            <a:r>
              <a:rPr lang="en-US" b="1" dirty="0"/>
              <a:t>Germany</a:t>
            </a:r>
          </a:p>
          <a:p>
            <a:endParaRPr lang="en-US" dirty="0"/>
          </a:p>
          <a:p>
            <a:endParaRPr lang="en-US" dirty="0"/>
          </a:p>
        </p:txBody>
      </p:sp>
      <p:sp>
        <p:nvSpPr>
          <p:cNvPr id="5" name="TextBox 4"/>
          <p:cNvSpPr txBox="1"/>
          <p:nvPr/>
        </p:nvSpPr>
        <p:spPr>
          <a:xfrm>
            <a:off x="611560" y="411510"/>
            <a:ext cx="6768752"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SUCRE Consortium</a:t>
            </a:r>
            <a:endParaRPr lang="el-GR" b="1" dirty="0">
              <a:solidFill>
                <a:schemeClr val="accent1">
                  <a:lumMod val="50000"/>
                </a:schemeClr>
              </a:solidFill>
              <a:effectLst>
                <a:outerShdw blurRad="38100" dist="38100" dir="2700000" algn="tl">
                  <a:srgbClr val="000000">
                    <a:alpha val="43137"/>
                  </a:srgbClr>
                </a:outerShdw>
              </a:effectLst>
            </a:endParaRPr>
          </a:p>
        </p:txBody>
      </p:sp>
      <p:pic>
        <p:nvPicPr>
          <p:cNvPr id="60418" name="Picture 2" descr="Image result for University of Cologne logo png"/>
          <p:cNvPicPr>
            <a:picLocks noChangeAspect="1" noChangeArrowheads="1"/>
          </p:cNvPicPr>
          <p:nvPr/>
        </p:nvPicPr>
        <p:blipFill>
          <a:blip r:embed="rId3" cstate="print"/>
          <a:srcRect/>
          <a:stretch>
            <a:fillRect/>
          </a:stretch>
        </p:blipFill>
        <p:spPr bwMode="auto">
          <a:xfrm>
            <a:off x="3846934" y="3214836"/>
            <a:ext cx="2381250" cy="2381250"/>
          </a:xfrm>
          <a:prstGeom prst="rect">
            <a:avLst/>
          </a:prstGeom>
          <a:noFill/>
        </p:spPr>
      </p:pic>
      <p:pic>
        <p:nvPicPr>
          <p:cNvPr id="60420" name="Picture 4" descr="Image result for greek council for refugees"/>
          <p:cNvPicPr>
            <a:picLocks noChangeAspect="1" noChangeArrowheads="1"/>
          </p:cNvPicPr>
          <p:nvPr/>
        </p:nvPicPr>
        <p:blipFill>
          <a:blip r:embed="rId4" cstate="print"/>
          <a:srcRect/>
          <a:stretch>
            <a:fillRect/>
          </a:stretch>
        </p:blipFill>
        <p:spPr bwMode="auto">
          <a:xfrm>
            <a:off x="1907704" y="3795886"/>
            <a:ext cx="1800200" cy="1152128"/>
          </a:xfrm>
          <a:prstGeom prst="rect">
            <a:avLst/>
          </a:prstGeom>
          <a:noFill/>
        </p:spPr>
      </p:pic>
      <p:pic>
        <p:nvPicPr>
          <p:cNvPr id="60422" name="Picture 6" descr="Image result for aristotle university of thessaloniki logo png"/>
          <p:cNvPicPr>
            <a:picLocks noChangeAspect="1" noChangeArrowheads="1"/>
          </p:cNvPicPr>
          <p:nvPr/>
        </p:nvPicPr>
        <p:blipFill>
          <a:blip r:embed="rId5" cstate="print"/>
          <a:srcRect/>
          <a:stretch>
            <a:fillRect/>
          </a:stretch>
        </p:blipFill>
        <p:spPr bwMode="auto">
          <a:xfrm>
            <a:off x="395536" y="3219822"/>
            <a:ext cx="1468221" cy="1779662"/>
          </a:xfrm>
          <a:prstGeom prst="rect">
            <a:avLst/>
          </a:prstGeom>
          <a:noFill/>
        </p:spPr>
      </p:pic>
      <p:pic>
        <p:nvPicPr>
          <p:cNvPr id="60424" name="Picture 8" descr="Image result for vu university netherlands logo png"/>
          <p:cNvPicPr>
            <a:picLocks noChangeAspect="1" noChangeArrowheads="1"/>
          </p:cNvPicPr>
          <p:nvPr/>
        </p:nvPicPr>
        <p:blipFill>
          <a:blip r:embed="rId6" cstate="print"/>
          <a:srcRect/>
          <a:stretch>
            <a:fillRect/>
          </a:stretch>
        </p:blipFill>
        <p:spPr bwMode="auto">
          <a:xfrm>
            <a:off x="6192688" y="3291830"/>
            <a:ext cx="2555776" cy="1851670"/>
          </a:xfrm>
          <a:prstGeom prst="rect">
            <a:avLst/>
          </a:prstGeom>
          <a:noFill/>
        </p:spPr>
      </p:pic>
      <p:sp>
        <p:nvSpPr>
          <p:cNvPr id="11" name="10 - Στρογγυλεμένο ορθογώνιο"/>
          <p:cNvSpPr/>
          <p:nvPr/>
        </p:nvSpPr>
        <p:spPr>
          <a:xfrm>
            <a:off x="3707904" y="1635646"/>
            <a:ext cx="4536504" cy="1872208"/>
          </a:xfrm>
          <a:prstGeom prst="roundRect">
            <a:avLst>
              <a:gd name="adj" fmla="val 24883"/>
            </a:avLst>
          </a:prstGeom>
          <a:noFill/>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ü"/>
            </a:pPr>
            <a:r>
              <a:rPr lang="en-US" sz="1400" dirty="0">
                <a:solidFill>
                  <a:schemeClr val="accent5">
                    <a:lumMod val="50000"/>
                  </a:schemeClr>
                </a:solidFill>
              </a:rPr>
              <a:t> Complementary activities</a:t>
            </a:r>
          </a:p>
          <a:p>
            <a:pPr>
              <a:buFont typeface="Wingdings" pitchFamily="2" charset="2"/>
              <a:buChar char="ü"/>
            </a:pPr>
            <a:r>
              <a:rPr lang="en-US" sz="1400" dirty="0">
                <a:solidFill>
                  <a:schemeClr val="accent5">
                    <a:lumMod val="50000"/>
                  </a:schemeClr>
                </a:solidFill>
              </a:rPr>
              <a:t> Unique expertise</a:t>
            </a:r>
          </a:p>
          <a:p>
            <a:pPr>
              <a:buFont typeface="Wingdings" pitchFamily="2" charset="2"/>
              <a:buChar char="ü"/>
            </a:pPr>
            <a:r>
              <a:rPr lang="en-US" sz="1400" dirty="0">
                <a:solidFill>
                  <a:schemeClr val="accent5">
                    <a:lumMod val="50000"/>
                  </a:schemeClr>
                </a:solidFill>
              </a:rPr>
              <a:t> Combination of HEIs with/and without Refugee experience</a:t>
            </a:r>
          </a:p>
          <a:p>
            <a:pPr>
              <a:buFont typeface="Wingdings" pitchFamily="2" charset="2"/>
              <a:buChar char="ü"/>
            </a:pPr>
            <a:r>
              <a:rPr lang="en-US" sz="1400" dirty="0">
                <a:solidFill>
                  <a:schemeClr val="accent5">
                    <a:lumMod val="50000"/>
                  </a:schemeClr>
                </a:solidFill>
              </a:rPr>
              <a:t> Institutions with direct access to Refugees, etc</a:t>
            </a:r>
            <a:endParaRPr lang="el-GR" sz="1400" dirty="0">
              <a:solidFill>
                <a:schemeClr val="accent5">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0"/>
          </p:nvPr>
        </p:nvSpPr>
        <p:spPr>
          <a:xfrm>
            <a:off x="-180528" y="195486"/>
            <a:ext cx="9145016" cy="4392488"/>
          </a:xfrm>
        </p:spPr>
        <p:txBody>
          <a:bodyPr/>
          <a:lstStyle/>
          <a:p>
            <a:pPr algn="just"/>
            <a:endParaRPr lang="en-US" sz="1200" b="1" dirty="0">
              <a:solidFill>
                <a:schemeClr val="accent6">
                  <a:lumMod val="50000"/>
                </a:schemeClr>
              </a:solidFill>
              <a:latin typeface="+mn-lt"/>
            </a:endParaRPr>
          </a:p>
          <a:p>
            <a:pPr marL="228600" indent="-228600" algn="just">
              <a:buAutoNum type="alphaLcParenR"/>
            </a:pPr>
            <a:r>
              <a:rPr lang="en-US" sz="1200" dirty="0">
                <a:solidFill>
                  <a:schemeClr val="tx1"/>
                </a:solidFill>
                <a:latin typeface="+mn-lt"/>
                <a:cs typeface="+mn-cs"/>
              </a:rPr>
              <a:t>its </a:t>
            </a:r>
            <a:r>
              <a:rPr lang="en-US" sz="1200" u="sng" dirty="0">
                <a:solidFill>
                  <a:schemeClr val="tx1"/>
                </a:solidFill>
                <a:latin typeface="+mn-lt"/>
                <a:cs typeface="+mn-cs"/>
              </a:rPr>
              <a:t>geographical position </a:t>
            </a:r>
            <a:r>
              <a:rPr lang="en-US" sz="1200" dirty="0">
                <a:solidFill>
                  <a:schemeClr val="tx1"/>
                </a:solidFill>
                <a:latin typeface="+mn-lt"/>
                <a:cs typeface="+mn-cs"/>
              </a:rPr>
              <a:t>as an Institution in close distance with the pathways followed by the refugees and the borders of the Balkan routes chosen on their way to Central Europe </a:t>
            </a:r>
          </a:p>
          <a:p>
            <a:pPr marL="228600" indent="-228600" algn="just">
              <a:buAutoNum type="alphaLcParenR"/>
            </a:pPr>
            <a:r>
              <a:rPr lang="en-US" sz="1200" dirty="0">
                <a:solidFill>
                  <a:schemeClr val="tx1"/>
                </a:solidFill>
                <a:latin typeface="+mn-lt"/>
                <a:cs typeface="+mn-cs"/>
              </a:rPr>
              <a:t>the </a:t>
            </a:r>
            <a:r>
              <a:rPr lang="en-US" sz="1200" u="sng" dirty="0">
                <a:solidFill>
                  <a:schemeClr val="tx1"/>
                </a:solidFill>
                <a:latin typeface="+mn-lt"/>
                <a:cs typeface="+mn-cs"/>
              </a:rPr>
              <a:t>expertise </a:t>
            </a:r>
            <a:r>
              <a:rPr lang="en-US" sz="1200" dirty="0">
                <a:solidFill>
                  <a:schemeClr val="tx1"/>
                </a:solidFill>
                <a:latin typeface="+mn-lt"/>
                <a:cs typeface="+mn-cs"/>
              </a:rPr>
              <a:t>of the Institution on working with migrant, refugees and “minority groups” and </a:t>
            </a:r>
            <a:endParaRPr lang="el-GR" sz="1200" dirty="0">
              <a:solidFill>
                <a:schemeClr val="tx1"/>
              </a:solidFill>
              <a:latin typeface="+mn-lt"/>
              <a:cs typeface="+mn-cs"/>
            </a:endParaRPr>
          </a:p>
          <a:p>
            <a:pPr marL="228600" indent="-228600" algn="just">
              <a:buAutoNum type="alphaLcParenR"/>
            </a:pPr>
            <a:r>
              <a:rPr lang="en-US" sz="1200" dirty="0">
                <a:solidFill>
                  <a:schemeClr val="tx1"/>
                </a:solidFill>
                <a:latin typeface="+mn-lt"/>
                <a:cs typeface="+mn-cs"/>
              </a:rPr>
              <a:t>the </a:t>
            </a:r>
            <a:r>
              <a:rPr lang="en-US" sz="1200" u="sng" dirty="0">
                <a:solidFill>
                  <a:schemeClr val="tx1"/>
                </a:solidFill>
                <a:latin typeface="+mn-lt"/>
                <a:cs typeface="+mn-cs"/>
              </a:rPr>
              <a:t>initiatives already formed </a:t>
            </a:r>
            <a:r>
              <a:rPr lang="en-US" sz="1200" dirty="0">
                <a:solidFill>
                  <a:schemeClr val="tx1"/>
                </a:solidFill>
                <a:latin typeface="+mn-lt"/>
                <a:cs typeface="+mn-cs"/>
              </a:rPr>
              <a:t>in several schools of the university in order to alleviate the refugees. </a:t>
            </a:r>
          </a:p>
          <a:p>
            <a:pPr algn="just"/>
            <a:r>
              <a:rPr lang="en-US" sz="1200" dirty="0">
                <a:solidFill>
                  <a:schemeClr val="tx1"/>
                </a:solidFill>
                <a:latin typeface="+mn-lt"/>
              </a:rPr>
              <a:t>Additionally three of its departments have played a significant role in working with foreign students: </a:t>
            </a:r>
          </a:p>
          <a:p>
            <a:pPr lvl="1" algn="just"/>
            <a:r>
              <a:rPr lang="en-US" sz="1200" dirty="0"/>
              <a:t>the </a:t>
            </a:r>
            <a:r>
              <a:rPr lang="en-US" sz="1200" u="sng" dirty="0"/>
              <a:t>Department of European Educational Programmes </a:t>
            </a:r>
            <a:r>
              <a:rPr lang="en-US" sz="1200" dirty="0"/>
              <a:t>is at the forefront of activities related to International Students </a:t>
            </a:r>
          </a:p>
          <a:p>
            <a:pPr lvl="1" algn="just"/>
            <a:r>
              <a:rPr lang="en-US" sz="1200" dirty="0"/>
              <a:t>the </a:t>
            </a:r>
            <a:r>
              <a:rPr lang="en-US" sz="1200" u="sng" dirty="0"/>
              <a:t>School of Modern Greek Language </a:t>
            </a:r>
            <a:r>
              <a:rPr lang="en-US" sz="1200" dirty="0"/>
              <a:t>of </a:t>
            </a:r>
            <a:r>
              <a:rPr lang="en-US" sz="1200" dirty="0" err="1"/>
              <a:t>AUTh.</a:t>
            </a:r>
            <a:r>
              <a:rPr lang="en-US" sz="1200" dirty="0"/>
              <a:t> </a:t>
            </a:r>
          </a:p>
          <a:p>
            <a:pPr lvl="1" algn="just"/>
            <a:r>
              <a:rPr lang="en-US" sz="1200" dirty="0"/>
              <a:t>the </a:t>
            </a:r>
            <a:r>
              <a:rPr lang="en-US" sz="1200" u="sng" dirty="0"/>
              <a:t>IT Center </a:t>
            </a:r>
            <a:r>
              <a:rPr lang="en-US" sz="1200" dirty="0"/>
              <a:t>of the Aristotle University of Thessaloniki providing modern, cutting-edge electronic services to the academic community of </a:t>
            </a:r>
            <a:r>
              <a:rPr lang="en-US" sz="1200" dirty="0" err="1"/>
              <a:t>AUTh.</a:t>
            </a:r>
            <a:r>
              <a:rPr lang="en-US" sz="1200" dirty="0"/>
              <a:t> </a:t>
            </a:r>
          </a:p>
          <a:p>
            <a:pPr lvl="1" algn="just"/>
            <a:endParaRPr lang="en-US" sz="1200" dirty="0">
              <a:solidFill>
                <a:schemeClr val="accent6">
                  <a:lumMod val="50000"/>
                </a:schemeClr>
              </a:solidFill>
            </a:endParaRPr>
          </a:p>
          <a:p>
            <a:pPr lvl="1" algn="just"/>
            <a:endParaRPr lang="en-US" sz="1200" dirty="0">
              <a:solidFill>
                <a:schemeClr val="accent6">
                  <a:lumMod val="50000"/>
                </a:schemeClr>
              </a:solidFill>
            </a:endParaRPr>
          </a:p>
          <a:p>
            <a:pPr algn="just"/>
            <a:endParaRPr lang="en-US" sz="1200" dirty="0">
              <a:solidFill>
                <a:schemeClr val="accent6">
                  <a:lumMod val="50000"/>
                </a:schemeClr>
              </a:solidFill>
              <a:latin typeface="+mn-lt"/>
            </a:endParaRPr>
          </a:p>
          <a:p>
            <a:pPr algn="just"/>
            <a:r>
              <a:rPr lang="en-US" sz="1200" dirty="0" err="1">
                <a:solidFill>
                  <a:schemeClr val="tx1"/>
                </a:solidFill>
                <a:latin typeface="+mn-lt"/>
              </a:rPr>
              <a:t>Studienstart</a:t>
            </a:r>
            <a:r>
              <a:rPr lang="en-US" sz="1200" dirty="0">
                <a:solidFill>
                  <a:schemeClr val="tx1"/>
                </a:solidFill>
                <a:latin typeface="+mn-lt"/>
              </a:rPr>
              <a:t> International: </a:t>
            </a:r>
            <a:r>
              <a:rPr lang="en-US" sz="1200" b="1" dirty="0">
                <a:solidFill>
                  <a:schemeClr val="tx1"/>
                </a:solidFill>
                <a:latin typeface="+mn-lt"/>
              </a:rPr>
              <a:t>Students from Non-EU </a:t>
            </a:r>
            <a:r>
              <a:rPr lang="en-US" sz="1200" dirty="0">
                <a:solidFill>
                  <a:schemeClr val="tx1"/>
                </a:solidFill>
                <a:latin typeface="+mn-lt"/>
              </a:rPr>
              <a:t>countries have the opportunity to start their studies with a one-semester preparatory </a:t>
            </a:r>
            <a:r>
              <a:rPr lang="en-US" sz="1200" dirty="0" err="1">
                <a:solidFill>
                  <a:schemeClr val="tx1"/>
                </a:solidFill>
                <a:latin typeface="+mn-lt"/>
              </a:rPr>
              <a:t>programme</a:t>
            </a:r>
            <a:endParaRPr lang="en-US" sz="1200" dirty="0">
              <a:solidFill>
                <a:schemeClr val="tx1"/>
              </a:solidFill>
              <a:latin typeface="+mn-lt"/>
            </a:endParaRPr>
          </a:p>
          <a:p>
            <a:pPr algn="just">
              <a:buFont typeface="Arial" pitchFamily="34" charset="0"/>
              <a:buChar char="•"/>
            </a:pPr>
            <a:r>
              <a:rPr lang="en-US" sz="1200" dirty="0">
                <a:solidFill>
                  <a:schemeClr val="tx1"/>
                </a:solidFill>
                <a:latin typeface="+mn-lt"/>
              </a:rPr>
              <a:t> </a:t>
            </a:r>
            <a:r>
              <a:rPr lang="en-US" sz="1200" b="1" dirty="0">
                <a:solidFill>
                  <a:schemeClr val="tx1"/>
                </a:solidFill>
                <a:latin typeface="+mn-lt"/>
              </a:rPr>
              <a:t>Support for Scholars</a:t>
            </a:r>
            <a:r>
              <a:rPr lang="en-US" sz="1200" dirty="0">
                <a:solidFill>
                  <a:schemeClr val="tx1"/>
                </a:solidFill>
                <a:latin typeface="+mn-lt"/>
              </a:rPr>
              <a:t>: The International Office’s department “International Science” helps refugee scholars find an occupation at the University of Cologne and it helps institutes, chairs and working groups who host refugee scholars find   suitable candidates and apply for funding</a:t>
            </a:r>
          </a:p>
          <a:p>
            <a:pPr algn="just">
              <a:buFont typeface="Arial" pitchFamily="34" charset="0"/>
              <a:buChar char="•"/>
            </a:pPr>
            <a:r>
              <a:rPr lang="en-US" sz="1200" dirty="0">
                <a:solidFill>
                  <a:schemeClr val="tx1"/>
                </a:solidFill>
                <a:latin typeface="+mn-lt"/>
              </a:rPr>
              <a:t> </a:t>
            </a:r>
            <a:r>
              <a:rPr lang="en-US" sz="1200" b="1" dirty="0">
                <a:solidFill>
                  <a:schemeClr val="tx1"/>
                </a:solidFill>
                <a:latin typeface="+mn-lt"/>
              </a:rPr>
              <a:t>Refugee Law Clinic: a project that supports immigrants</a:t>
            </a:r>
            <a:r>
              <a:rPr lang="en-US" sz="1200" dirty="0">
                <a:solidFill>
                  <a:schemeClr val="tx1"/>
                </a:solidFill>
                <a:latin typeface="+mn-lt"/>
              </a:rPr>
              <a:t>, particularly refugees and asylum seekers. The project offers legal consultations free of charge and other support</a:t>
            </a:r>
          </a:p>
          <a:p>
            <a:pPr algn="just">
              <a:buFont typeface="Arial" pitchFamily="34" charset="0"/>
              <a:buChar char="•"/>
            </a:pPr>
            <a:r>
              <a:rPr lang="en-US" sz="1200" dirty="0">
                <a:solidFill>
                  <a:schemeClr val="tx1"/>
                </a:solidFill>
                <a:latin typeface="+mn-lt"/>
              </a:rPr>
              <a:t> PROMT: Independent of school form or subject, aspiring </a:t>
            </a:r>
            <a:r>
              <a:rPr lang="en-US" sz="1200" b="1" dirty="0">
                <a:solidFill>
                  <a:schemeClr val="tx1"/>
                </a:solidFill>
                <a:latin typeface="+mn-lt"/>
              </a:rPr>
              <a:t>teachers </a:t>
            </a:r>
            <a:r>
              <a:rPr lang="en-US" sz="1200" dirty="0">
                <a:solidFill>
                  <a:schemeClr val="tx1"/>
                </a:solidFill>
                <a:latin typeface="+mn-lt"/>
              </a:rPr>
              <a:t>studying at the </a:t>
            </a:r>
            <a:r>
              <a:rPr lang="en-US" sz="1200" dirty="0" err="1">
                <a:solidFill>
                  <a:schemeClr val="tx1"/>
                </a:solidFill>
                <a:latin typeface="+mn-lt"/>
              </a:rPr>
              <a:t>UoC</a:t>
            </a:r>
            <a:r>
              <a:rPr lang="en-US" sz="1200" dirty="0">
                <a:solidFill>
                  <a:schemeClr val="tx1"/>
                </a:solidFill>
                <a:latin typeface="+mn-lt"/>
              </a:rPr>
              <a:t> teach children and adolescents from refugee families as well as unaccompanied minor refugees in the framework of a practical internship</a:t>
            </a:r>
          </a:p>
          <a:p>
            <a:pPr algn="just"/>
            <a:endParaRPr lang="el-GR" sz="1200" dirty="0">
              <a:latin typeface="+mn-lt"/>
            </a:endParaRPr>
          </a:p>
        </p:txBody>
      </p:sp>
      <p:sp>
        <p:nvSpPr>
          <p:cNvPr id="5" name="TextBox 4"/>
          <p:cNvSpPr txBox="1"/>
          <p:nvPr/>
        </p:nvSpPr>
        <p:spPr>
          <a:xfrm>
            <a:off x="107504" y="51470"/>
            <a:ext cx="7200800"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Aristotle University of Thessaloniki</a:t>
            </a:r>
            <a:endParaRPr lang="el-GR" b="1" dirty="0">
              <a:solidFill>
                <a:schemeClr val="accent1">
                  <a:lumMod val="5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27EE2011-B722-48D9-BE7C-7AE6D274D689}"/>
              </a:ext>
            </a:extLst>
          </p:cNvPr>
          <p:cNvSpPr txBox="1"/>
          <p:nvPr/>
        </p:nvSpPr>
        <p:spPr>
          <a:xfrm>
            <a:off x="107504" y="2634466"/>
            <a:ext cx="7200800"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University of Cologne </a:t>
            </a:r>
            <a:endParaRPr lang="el-GR" b="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022" y="14492"/>
            <a:ext cx="6768752"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VU Amsterdam</a:t>
            </a:r>
            <a:endParaRPr lang="el-GR" b="1" dirty="0">
              <a:solidFill>
                <a:schemeClr val="accent1">
                  <a:lumMod val="50000"/>
                </a:schemeClr>
              </a:solidFill>
              <a:effectLst>
                <a:outerShdw blurRad="38100" dist="38100" dir="2700000" algn="tl">
                  <a:srgbClr val="000000">
                    <a:alpha val="43137"/>
                  </a:srgbClr>
                </a:outerShdw>
              </a:effectLst>
            </a:endParaRPr>
          </a:p>
        </p:txBody>
      </p:sp>
      <p:sp>
        <p:nvSpPr>
          <p:cNvPr id="6" name="5 - TextBox"/>
          <p:cNvSpPr txBox="1"/>
          <p:nvPr/>
        </p:nvSpPr>
        <p:spPr>
          <a:xfrm>
            <a:off x="-25002" y="383824"/>
            <a:ext cx="7200800" cy="2308324"/>
          </a:xfrm>
          <a:prstGeom prst="rect">
            <a:avLst/>
          </a:prstGeom>
          <a:noFill/>
        </p:spPr>
        <p:txBody>
          <a:bodyPr wrap="square" rtlCol="0">
            <a:spAutoFit/>
          </a:bodyPr>
          <a:lstStyle/>
          <a:p>
            <a:pPr>
              <a:buFont typeface="Arial" pitchFamily="34" charset="0"/>
              <a:buChar char="•"/>
            </a:pPr>
            <a:r>
              <a:rPr lang="en-US" sz="1200" dirty="0"/>
              <a:t> VASVU (1980), </a:t>
            </a:r>
            <a:r>
              <a:rPr lang="en-US" sz="1200" b="1" dirty="0"/>
              <a:t>Foundation year for International Students</a:t>
            </a:r>
            <a:r>
              <a:rPr lang="en-US" sz="1200" dirty="0"/>
              <a:t>. Although not exclusively, in practice it </a:t>
            </a:r>
          </a:p>
          <a:p>
            <a:r>
              <a:rPr lang="en-US" sz="1200" dirty="0"/>
              <a:t>  is meant especially for refugee students. The objective of VASVU is to provide access to university </a:t>
            </a:r>
          </a:p>
          <a:p>
            <a:r>
              <a:rPr lang="en-US" sz="1200" dirty="0"/>
              <a:t>  education for students living in the Netherlands who have had schooling abroad but no </a:t>
            </a:r>
          </a:p>
          <a:p>
            <a:r>
              <a:rPr lang="en-US" sz="1200" dirty="0"/>
              <a:t>  direct entry into Dutch higher education. </a:t>
            </a:r>
          </a:p>
          <a:p>
            <a:pPr>
              <a:buFont typeface="Arial" pitchFamily="34" charset="0"/>
              <a:buChar char="•"/>
            </a:pPr>
            <a:endParaRPr lang="en-US" sz="1200" dirty="0"/>
          </a:p>
          <a:p>
            <a:pPr>
              <a:buFont typeface="Arial" pitchFamily="34" charset="0"/>
              <a:buChar char="•"/>
            </a:pPr>
            <a:r>
              <a:rPr lang="en-US" sz="1200" dirty="0"/>
              <a:t> The </a:t>
            </a:r>
            <a:r>
              <a:rPr lang="en-US" sz="1200" dirty="0" err="1"/>
              <a:t>Vrije</a:t>
            </a:r>
            <a:r>
              <a:rPr lang="en-US" sz="1200" dirty="0"/>
              <a:t> </a:t>
            </a:r>
            <a:r>
              <a:rPr lang="en-US" sz="1200" dirty="0" err="1"/>
              <a:t>Universiteit</a:t>
            </a:r>
            <a:r>
              <a:rPr lang="en-US" sz="1200" dirty="0"/>
              <a:t> </a:t>
            </a:r>
            <a:r>
              <a:rPr lang="en-US" sz="1200" dirty="0" err="1"/>
              <a:t>programme</a:t>
            </a:r>
            <a:r>
              <a:rPr lang="en-US" sz="1200" dirty="0"/>
              <a:t> on Academic Freedom plays an active role in the Netherlands </a:t>
            </a:r>
          </a:p>
          <a:p>
            <a:r>
              <a:rPr lang="en-US" sz="1200" dirty="0"/>
              <a:t>  chapter of  </a:t>
            </a:r>
            <a:r>
              <a:rPr lang="en-US" sz="1200" b="1" dirty="0"/>
              <a:t>Scholars at Risk</a:t>
            </a:r>
            <a:r>
              <a:rPr lang="en-US" sz="1200" dirty="0"/>
              <a:t>. They have started hosting scholars in 2009 and so far have </a:t>
            </a:r>
          </a:p>
          <a:p>
            <a:r>
              <a:rPr lang="en-US" sz="1200" dirty="0"/>
              <a:t>  accommodated scholars from Iran, Iraq and Ethiopia. We have extensive experience networking </a:t>
            </a:r>
          </a:p>
          <a:p>
            <a:r>
              <a:rPr lang="en-US" sz="1200" dirty="0"/>
              <a:t>  with other Dutch institutions, the Foundation for Refugee students UAF. </a:t>
            </a:r>
          </a:p>
          <a:p>
            <a:pPr>
              <a:buFont typeface="Arial" pitchFamily="34" charset="0"/>
              <a:buChar char="•"/>
            </a:pPr>
            <a:endParaRPr lang="en-US" sz="1200" dirty="0"/>
          </a:p>
          <a:p>
            <a:pPr>
              <a:buFont typeface="Arial" pitchFamily="34" charset="0"/>
              <a:buChar char="•"/>
            </a:pPr>
            <a:r>
              <a:rPr lang="en-US" sz="1200" dirty="0"/>
              <a:t> There is an extensive array of partnerships with similar programs in the Netherlands and </a:t>
            </a:r>
          </a:p>
          <a:p>
            <a:r>
              <a:rPr lang="en-US" sz="1200" dirty="0"/>
              <a:t>  abroad and with organizations like the UAF and the EAN (European Access Network). </a:t>
            </a:r>
          </a:p>
        </p:txBody>
      </p:sp>
      <p:pic>
        <p:nvPicPr>
          <p:cNvPr id="7" name="Picture 8" descr="Image result for vu university netherlands logo png"/>
          <p:cNvPicPr>
            <a:picLocks noChangeAspect="1" noChangeArrowheads="1"/>
          </p:cNvPicPr>
          <p:nvPr/>
        </p:nvPicPr>
        <p:blipFill>
          <a:blip r:embed="rId2" cstate="print"/>
          <a:srcRect/>
          <a:stretch>
            <a:fillRect/>
          </a:stretch>
        </p:blipFill>
        <p:spPr bwMode="auto">
          <a:xfrm>
            <a:off x="6948264" y="843558"/>
            <a:ext cx="2195736" cy="1590820"/>
          </a:xfrm>
          <a:prstGeom prst="rect">
            <a:avLst/>
          </a:prstGeom>
          <a:noFill/>
        </p:spPr>
      </p:pic>
      <p:sp>
        <p:nvSpPr>
          <p:cNvPr id="8" name="TextBox 4">
            <a:extLst>
              <a:ext uri="{FF2B5EF4-FFF2-40B4-BE49-F238E27FC236}">
                <a16:creationId xmlns:a16="http://schemas.microsoft.com/office/drawing/2014/main" id="{374F2157-1C6E-4402-A564-57A263C49C5F}"/>
              </a:ext>
            </a:extLst>
          </p:cNvPr>
          <p:cNvSpPr txBox="1"/>
          <p:nvPr/>
        </p:nvSpPr>
        <p:spPr>
          <a:xfrm>
            <a:off x="107504" y="2715766"/>
            <a:ext cx="7200800"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Greek Council for Refugees</a:t>
            </a:r>
            <a:endParaRPr lang="el-GR" b="1" dirty="0">
              <a:solidFill>
                <a:schemeClr val="accent1">
                  <a:lumMod val="50000"/>
                </a:schemeClr>
              </a:solidFill>
              <a:effectLst>
                <a:outerShdw blurRad="38100" dist="38100" dir="2700000" algn="tl">
                  <a:srgbClr val="000000">
                    <a:alpha val="43137"/>
                  </a:srgbClr>
                </a:outerShdw>
              </a:effectLst>
            </a:endParaRPr>
          </a:p>
        </p:txBody>
      </p:sp>
      <p:sp>
        <p:nvSpPr>
          <p:cNvPr id="9" name="2 - TextBox">
            <a:extLst>
              <a:ext uri="{FF2B5EF4-FFF2-40B4-BE49-F238E27FC236}">
                <a16:creationId xmlns:a16="http://schemas.microsoft.com/office/drawing/2014/main" id="{F1E9914D-4040-45B1-9C79-5D2F239D948D}"/>
              </a:ext>
            </a:extLst>
          </p:cNvPr>
          <p:cNvSpPr txBox="1"/>
          <p:nvPr/>
        </p:nvSpPr>
        <p:spPr>
          <a:xfrm>
            <a:off x="35496" y="3103096"/>
            <a:ext cx="7560840" cy="2492990"/>
          </a:xfrm>
          <a:prstGeom prst="rect">
            <a:avLst/>
          </a:prstGeom>
          <a:noFill/>
        </p:spPr>
        <p:txBody>
          <a:bodyPr wrap="square" rtlCol="0">
            <a:spAutoFit/>
          </a:bodyPr>
          <a:lstStyle/>
          <a:p>
            <a:pPr>
              <a:buFont typeface="Arial" pitchFamily="34" charset="0"/>
              <a:buChar char="•"/>
            </a:pPr>
            <a:r>
              <a:rPr lang="en-US" sz="1200" dirty="0"/>
              <a:t> The mission of the Greek Council for Refugees (GCR) is to promote the rights of asylum seekers and </a:t>
            </a:r>
          </a:p>
          <a:p>
            <a:r>
              <a:rPr lang="en-US" sz="1200" dirty="0"/>
              <a:t>  refugees through the </a:t>
            </a:r>
            <a:r>
              <a:rPr lang="en-US" sz="1200" b="1" dirty="0"/>
              <a:t>provision of legal and social services </a:t>
            </a:r>
            <a:r>
              <a:rPr lang="en-US" sz="1200" dirty="0"/>
              <a:t>and advocacy work.</a:t>
            </a:r>
          </a:p>
          <a:p>
            <a:pPr>
              <a:buFont typeface="Arial" pitchFamily="34" charset="0"/>
              <a:buChar char="•"/>
            </a:pPr>
            <a:endParaRPr lang="en-US" sz="1200" dirty="0"/>
          </a:p>
          <a:p>
            <a:pPr>
              <a:buFont typeface="Arial" pitchFamily="34" charset="0"/>
              <a:buChar char="•"/>
            </a:pPr>
            <a:r>
              <a:rPr lang="en-US" sz="1200" dirty="0"/>
              <a:t> The Members of its Board are </a:t>
            </a:r>
            <a:r>
              <a:rPr lang="en-US" sz="1200" b="1" dirty="0"/>
              <a:t>experts </a:t>
            </a:r>
            <a:r>
              <a:rPr lang="en-US" sz="1200" dirty="0"/>
              <a:t>in the field of asylum, each covering different aspects of this     </a:t>
            </a:r>
          </a:p>
          <a:p>
            <a:r>
              <a:rPr lang="en-US" sz="1200" dirty="0"/>
              <a:t>  multi-disciplinary field. The Board consists of lawyers, a political scientist professor, retired UN </a:t>
            </a:r>
          </a:p>
          <a:p>
            <a:r>
              <a:rPr lang="en-US" sz="1200" dirty="0"/>
              <a:t>  personnel members and a social anthropologist. </a:t>
            </a:r>
          </a:p>
          <a:p>
            <a:pPr>
              <a:buFont typeface="Arial" pitchFamily="34" charset="0"/>
              <a:buChar char="•"/>
            </a:pPr>
            <a:endParaRPr lang="en-US" sz="1200" dirty="0"/>
          </a:p>
          <a:p>
            <a:pPr>
              <a:buFont typeface="Arial" pitchFamily="34" charset="0"/>
              <a:buChar char="•"/>
            </a:pPr>
            <a:r>
              <a:rPr lang="en-US" sz="1200" dirty="0"/>
              <a:t> GCR has extensive experience in conducting </a:t>
            </a:r>
            <a:r>
              <a:rPr lang="en-US" sz="1200" b="1" dirty="0"/>
              <a:t>training sessions </a:t>
            </a:r>
            <a:r>
              <a:rPr lang="en-US" sz="1200" dirty="0"/>
              <a:t>to members of civil society, staff of </a:t>
            </a:r>
          </a:p>
          <a:p>
            <a:r>
              <a:rPr lang="en-US" sz="1200" dirty="0"/>
              <a:t>  public sector bodies such as to members of the Asylum Service and the Appeals Committee, as well as   </a:t>
            </a:r>
          </a:p>
          <a:p>
            <a:r>
              <a:rPr lang="en-US" sz="1200" dirty="0"/>
              <a:t>  judges, on combating racist violence, implementing alternatives to detention, on rehabilitation services </a:t>
            </a:r>
          </a:p>
          <a:p>
            <a:r>
              <a:rPr lang="en-US" sz="1200" dirty="0"/>
              <a:t>  for victims of torture, amongst other topics.</a:t>
            </a:r>
          </a:p>
          <a:p>
            <a:endParaRPr lang="en-US" sz="1200" dirty="0"/>
          </a:p>
          <a:p>
            <a:endParaRPr lang="el-GR" sz="1200" dirty="0"/>
          </a:p>
        </p:txBody>
      </p:sp>
      <p:pic>
        <p:nvPicPr>
          <p:cNvPr id="10" name="Picture 4" descr="Image result for greek council for refugees">
            <a:extLst>
              <a:ext uri="{FF2B5EF4-FFF2-40B4-BE49-F238E27FC236}">
                <a16:creationId xmlns:a16="http://schemas.microsoft.com/office/drawing/2014/main" id="{24BB54AF-01C0-4415-A175-CA8792046B95}"/>
              </a:ext>
            </a:extLst>
          </p:cNvPr>
          <p:cNvPicPr>
            <a:picLocks noChangeAspect="1" noChangeArrowheads="1"/>
          </p:cNvPicPr>
          <p:nvPr/>
        </p:nvPicPr>
        <p:blipFill>
          <a:blip r:embed="rId3" cstate="print"/>
          <a:srcRect/>
          <a:stretch>
            <a:fillRect/>
          </a:stretch>
        </p:blipFill>
        <p:spPr bwMode="auto">
          <a:xfrm>
            <a:off x="7308304" y="3435846"/>
            <a:ext cx="1800200" cy="115212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3528" y="267494"/>
            <a:ext cx="6768752"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SUCRE’s Intellectual Outputs (IOs)</a:t>
            </a:r>
            <a:endParaRPr lang="el-GR" b="1" dirty="0">
              <a:solidFill>
                <a:schemeClr val="accent1">
                  <a:lumMod val="50000"/>
                </a:schemeClr>
              </a:solidFill>
              <a:effectLst>
                <a:outerShdw blurRad="38100" dist="38100" dir="2700000" algn="tl">
                  <a:srgbClr val="000000">
                    <a:alpha val="43137"/>
                  </a:srgbClr>
                </a:outerShdw>
              </a:effectLst>
            </a:endParaRPr>
          </a:p>
        </p:txBody>
      </p:sp>
      <p:sp>
        <p:nvSpPr>
          <p:cNvPr id="7" name="6 - TextBox"/>
          <p:cNvSpPr txBox="1"/>
          <p:nvPr/>
        </p:nvSpPr>
        <p:spPr>
          <a:xfrm>
            <a:off x="395537" y="699542"/>
            <a:ext cx="8424936" cy="4185761"/>
          </a:xfrm>
          <a:prstGeom prst="rect">
            <a:avLst/>
          </a:prstGeom>
          <a:noFill/>
        </p:spPr>
        <p:txBody>
          <a:bodyPr wrap="square" rtlCol="0">
            <a:spAutoFit/>
          </a:bodyPr>
          <a:lstStyle/>
          <a:p>
            <a:r>
              <a:rPr lang="en-US" sz="1400" b="1" dirty="0">
                <a:solidFill>
                  <a:schemeClr val="accent6">
                    <a:lumMod val="50000"/>
                  </a:schemeClr>
                </a:solidFill>
                <a:effectLst>
                  <a:outerShdw blurRad="38100" dist="38100" dir="2700000" algn="tl">
                    <a:srgbClr val="000000">
                      <a:alpha val="43137"/>
                    </a:srgbClr>
                  </a:outerShdw>
                </a:effectLst>
              </a:rPr>
              <a:t>IO 1</a:t>
            </a:r>
            <a:r>
              <a:rPr lang="en-US" sz="1400" dirty="0"/>
              <a:t>: </a:t>
            </a:r>
            <a:r>
              <a:rPr lang="en-US" sz="1400" dirty="0">
                <a:solidFill>
                  <a:schemeClr val="accent5">
                    <a:lumMod val="50000"/>
                  </a:schemeClr>
                </a:solidFill>
              </a:rPr>
              <a:t>Higher Education Qualification and Application Procedures for Refugee Applicants</a:t>
            </a:r>
          </a:p>
          <a:p>
            <a:pPr lvl="1"/>
            <a:r>
              <a:rPr lang="en-US" sz="1400" b="1" dirty="0">
                <a:solidFill>
                  <a:schemeClr val="accent6">
                    <a:lumMod val="50000"/>
                  </a:schemeClr>
                </a:solidFill>
              </a:rPr>
              <a:t>Overall:</a:t>
            </a:r>
          </a:p>
          <a:p>
            <a:pPr lvl="1"/>
            <a:r>
              <a:rPr lang="en-US" sz="1400" b="1" dirty="0">
                <a:solidFill>
                  <a:schemeClr val="accent5">
                    <a:lumMod val="50000"/>
                  </a:schemeClr>
                </a:solidFill>
              </a:rPr>
              <a:t>IO 1</a:t>
            </a:r>
            <a:r>
              <a:rPr lang="en-US" sz="1400" dirty="0">
                <a:solidFill>
                  <a:schemeClr val="accent5">
                    <a:lumMod val="50000"/>
                  </a:schemeClr>
                </a:solidFill>
              </a:rPr>
              <a:t> will analyze and develop admissions criteria established by European Universities </a:t>
            </a:r>
          </a:p>
          <a:p>
            <a:pPr lvl="1"/>
            <a:r>
              <a:rPr lang="en-US" sz="1400" dirty="0">
                <a:solidFill>
                  <a:schemeClr val="accent5">
                    <a:lumMod val="50000"/>
                  </a:schemeClr>
                </a:solidFill>
              </a:rPr>
              <a:t>with the following objectives: </a:t>
            </a:r>
          </a:p>
          <a:p>
            <a:pPr lvl="1">
              <a:buFont typeface="Arial" pitchFamily="34" charset="0"/>
              <a:buChar char="•"/>
            </a:pPr>
            <a:r>
              <a:rPr lang="en-US" sz="1400" dirty="0">
                <a:solidFill>
                  <a:schemeClr val="accent5">
                    <a:lumMod val="50000"/>
                  </a:schemeClr>
                </a:solidFill>
              </a:rPr>
              <a:t>To provide a humane and realistic path for integration in higher education</a:t>
            </a:r>
          </a:p>
          <a:p>
            <a:pPr lvl="1">
              <a:buFont typeface="Arial" pitchFamily="34" charset="0"/>
              <a:buChar char="•"/>
            </a:pPr>
            <a:r>
              <a:rPr lang="en-US" sz="1400" dirty="0">
                <a:solidFill>
                  <a:schemeClr val="accent5">
                    <a:lumMod val="50000"/>
                  </a:schemeClr>
                </a:solidFill>
              </a:rPr>
              <a:t>To support universities’ administration at a European level and </a:t>
            </a:r>
          </a:p>
          <a:p>
            <a:pPr lvl="1">
              <a:buFont typeface="Arial" pitchFamily="34" charset="0"/>
              <a:buChar char="•"/>
            </a:pPr>
            <a:r>
              <a:rPr lang="en-US" sz="1400" dirty="0">
                <a:solidFill>
                  <a:schemeClr val="accent5">
                    <a:lumMod val="50000"/>
                  </a:schemeClr>
                </a:solidFill>
              </a:rPr>
              <a:t>To assist the integration of refugees/migrants into higher education.</a:t>
            </a:r>
            <a:endParaRPr lang="el-GR" sz="1400" dirty="0">
              <a:solidFill>
                <a:schemeClr val="accent5">
                  <a:lumMod val="50000"/>
                </a:schemeClr>
              </a:solidFill>
            </a:endParaRPr>
          </a:p>
          <a:p>
            <a:pPr lvl="1"/>
            <a:r>
              <a:rPr lang="en-US" sz="1400" b="1" dirty="0">
                <a:solidFill>
                  <a:schemeClr val="accent6">
                    <a:lumMod val="50000"/>
                  </a:schemeClr>
                </a:solidFill>
              </a:rPr>
              <a:t>Activities:</a:t>
            </a:r>
          </a:p>
          <a:p>
            <a:pPr lvl="1">
              <a:buFont typeface="Arial" pitchFamily="34" charset="0"/>
              <a:buChar char="•"/>
            </a:pPr>
            <a:r>
              <a:rPr lang="el-GR" sz="1400" dirty="0">
                <a:solidFill>
                  <a:schemeClr val="accent5">
                    <a:lumMod val="50000"/>
                  </a:schemeClr>
                </a:solidFill>
              </a:rPr>
              <a:t> </a:t>
            </a:r>
            <a:r>
              <a:rPr lang="en-US" sz="1400" dirty="0">
                <a:solidFill>
                  <a:schemeClr val="accent5">
                    <a:lumMod val="50000"/>
                  </a:schemeClr>
                </a:solidFill>
              </a:rPr>
              <a:t>Desk Study: Inventory of Recent Initiatives </a:t>
            </a:r>
            <a:endParaRPr lang="el-GR" sz="1400" dirty="0">
              <a:solidFill>
                <a:schemeClr val="accent5">
                  <a:lumMod val="50000"/>
                </a:schemeClr>
              </a:solidFill>
            </a:endParaRPr>
          </a:p>
          <a:p>
            <a:pPr lvl="1">
              <a:buFont typeface="Arial" pitchFamily="34" charset="0"/>
              <a:buChar char="•"/>
            </a:pPr>
            <a:r>
              <a:rPr lang="el-GR" sz="1400" dirty="0">
                <a:solidFill>
                  <a:schemeClr val="accent5">
                    <a:lumMod val="50000"/>
                  </a:schemeClr>
                </a:solidFill>
              </a:rPr>
              <a:t> </a:t>
            </a:r>
            <a:r>
              <a:rPr lang="en-US" sz="1400" dirty="0">
                <a:solidFill>
                  <a:schemeClr val="accent5">
                    <a:lumMod val="50000"/>
                  </a:schemeClr>
                </a:solidFill>
              </a:rPr>
              <a:t>Interviews</a:t>
            </a:r>
          </a:p>
          <a:p>
            <a:pPr lvl="1">
              <a:buFont typeface="Arial" pitchFamily="34" charset="0"/>
              <a:buChar char="•"/>
            </a:pPr>
            <a:r>
              <a:rPr lang="en-US" sz="1400" dirty="0">
                <a:solidFill>
                  <a:schemeClr val="accent5">
                    <a:lumMod val="50000"/>
                  </a:schemeClr>
                </a:solidFill>
              </a:rPr>
              <a:t> Workshop: Strategies for Integration in HE Through Language and Remedial Courses</a:t>
            </a:r>
            <a:endParaRPr lang="el-GR" sz="1400" dirty="0">
              <a:solidFill>
                <a:schemeClr val="accent5">
                  <a:lumMod val="50000"/>
                </a:schemeClr>
              </a:solidFill>
            </a:endParaRPr>
          </a:p>
          <a:p>
            <a:pPr lvl="1">
              <a:buFont typeface="Arial" pitchFamily="34" charset="0"/>
              <a:buChar char="•"/>
            </a:pPr>
            <a:r>
              <a:rPr lang="el-GR" sz="1400" dirty="0">
                <a:solidFill>
                  <a:schemeClr val="accent5">
                    <a:lumMod val="50000"/>
                  </a:schemeClr>
                </a:solidFill>
              </a:rPr>
              <a:t> </a:t>
            </a:r>
            <a:r>
              <a:rPr lang="en-US" sz="1400" dirty="0">
                <a:solidFill>
                  <a:schemeClr val="accent5">
                    <a:lumMod val="50000"/>
                  </a:schemeClr>
                </a:solidFill>
              </a:rPr>
              <a:t>Round Table Discussion</a:t>
            </a:r>
          </a:p>
          <a:p>
            <a:pPr lvl="1"/>
            <a:r>
              <a:rPr lang="en-US" sz="1400" b="1" dirty="0">
                <a:solidFill>
                  <a:schemeClr val="accent6">
                    <a:lumMod val="50000"/>
                  </a:schemeClr>
                </a:solidFill>
              </a:rPr>
              <a:t>Deliverables: </a:t>
            </a:r>
          </a:p>
          <a:p>
            <a:pPr lvl="1">
              <a:buFont typeface="Arial" pitchFamily="34" charset="0"/>
              <a:buChar char="•"/>
            </a:pPr>
            <a:r>
              <a:rPr lang="en-US" sz="1400" dirty="0">
                <a:solidFill>
                  <a:schemeClr val="accent5">
                    <a:lumMod val="50000"/>
                  </a:schemeClr>
                </a:solidFill>
              </a:rPr>
              <a:t> D1: “A guide for best practices that highlight and discuss successful strategies for integration in HE through language and remedial courses.”</a:t>
            </a:r>
          </a:p>
          <a:p>
            <a:pPr lvl="1">
              <a:buFont typeface="Arial" pitchFamily="34" charset="0"/>
              <a:buChar char="•"/>
            </a:pPr>
            <a:r>
              <a:rPr lang="el-GR" sz="1400" dirty="0">
                <a:solidFill>
                  <a:schemeClr val="accent5">
                    <a:lumMod val="50000"/>
                  </a:schemeClr>
                </a:solidFill>
              </a:rPr>
              <a:t> </a:t>
            </a:r>
            <a:r>
              <a:rPr lang="en-US" sz="1400" dirty="0">
                <a:solidFill>
                  <a:schemeClr val="accent5">
                    <a:lumMod val="50000"/>
                  </a:schemeClr>
                </a:solidFill>
              </a:rPr>
              <a:t>D2: Publication Part 1- “A summary handbook of critical lessons learned through not so successful strategies and ways to remedy and avoid these pitfalls in the future.”</a:t>
            </a:r>
          </a:p>
          <a:p>
            <a:pPr lvl="1">
              <a:buFont typeface="Arial" pitchFamily="34" charset="0"/>
              <a:buChar char="•"/>
            </a:pPr>
            <a:r>
              <a:rPr lang="el-GR" sz="1400" dirty="0">
                <a:solidFill>
                  <a:schemeClr val="accent5">
                    <a:lumMod val="50000"/>
                  </a:schemeClr>
                </a:solidFill>
              </a:rPr>
              <a:t> </a:t>
            </a:r>
            <a:r>
              <a:rPr lang="en-US" sz="1400" dirty="0">
                <a:solidFill>
                  <a:schemeClr val="accent5">
                    <a:lumMod val="50000"/>
                  </a:schemeClr>
                </a:solidFill>
              </a:rPr>
              <a:t>D3: Publication Part 2- “Best Practices” as well as the methodological framework used to assess and improve upon current strategies and to plan future interventions.”</a:t>
            </a:r>
          </a:p>
        </p:txBody>
      </p:sp>
      <p:pic>
        <p:nvPicPr>
          <p:cNvPr id="47106" name="Picture 2" descr="Image result for number 1 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100392" y="267494"/>
            <a:ext cx="774917" cy="66642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3528" y="267494"/>
            <a:ext cx="6768752"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SUCRE’s Intellectual Outputs (IOs)</a:t>
            </a:r>
            <a:endParaRPr lang="el-GR" b="1" dirty="0">
              <a:solidFill>
                <a:schemeClr val="accent1">
                  <a:lumMod val="50000"/>
                </a:schemeClr>
              </a:solidFill>
              <a:effectLst>
                <a:outerShdw blurRad="38100" dist="38100" dir="2700000" algn="tl">
                  <a:srgbClr val="000000">
                    <a:alpha val="43137"/>
                  </a:srgbClr>
                </a:outerShdw>
              </a:effectLst>
            </a:endParaRPr>
          </a:p>
        </p:txBody>
      </p:sp>
      <p:sp>
        <p:nvSpPr>
          <p:cNvPr id="7" name="6 - TextBox"/>
          <p:cNvSpPr txBox="1"/>
          <p:nvPr/>
        </p:nvSpPr>
        <p:spPr>
          <a:xfrm>
            <a:off x="395537" y="699542"/>
            <a:ext cx="7992887" cy="3754874"/>
          </a:xfrm>
          <a:prstGeom prst="rect">
            <a:avLst/>
          </a:prstGeom>
          <a:noFill/>
        </p:spPr>
        <p:txBody>
          <a:bodyPr wrap="square" rtlCol="0">
            <a:spAutoFit/>
          </a:bodyPr>
          <a:lstStyle/>
          <a:p>
            <a:r>
              <a:rPr lang="en-US" sz="1400" b="1" dirty="0">
                <a:solidFill>
                  <a:schemeClr val="accent6">
                    <a:lumMod val="50000"/>
                  </a:schemeClr>
                </a:solidFill>
                <a:effectLst>
                  <a:outerShdw blurRad="38100" dist="38100" dir="2700000" algn="tl">
                    <a:srgbClr val="000000">
                      <a:alpha val="43137"/>
                    </a:srgbClr>
                  </a:outerShdw>
                </a:effectLst>
              </a:rPr>
              <a:t>IO 2</a:t>
            </a:r>
            <a:r>
              <a:rPr lang="en-US" sz="1400" dirty="0"/>
              <a:t>: </a:t>
            </a:r>
            <a:r>
              <a:rPr lang="en-US" sz="1400" dirty="0">
                <a:solidFill>
                  <a:schemeClr val="accent5">
                    <a:lumMod val="50000"/>
                  </a:schemeClr>
                </a:solidFill>
              </a:rPr>
              <a:t>Institutional Support for Refugee </a:t>
            </a:r>
            <a:r>
              <a:rPr lang="en-US" sz="1400" b="1" u="sng" dirty="0">
                <a:solidFill>
                  <a:schemeClr val="accent5">
                    <a:lumMod val="50000"/>
                  </a:schemeClr>
                </a:solidFill>
              </a:rPr>
              <a:t>Students</a:t>
            </a:r>
            <a:r>
              <a:rPr lang="en-US" sz="1400" dirty="0">
                <a:solidFill>
                  <a:schemeClr val="accent5">
                    <a:lumMod val="50000"/>
                  </a:schemeClr>
                </a:solidFill>
              </a:rPr>
              <a:t> in Higher Education</a:t>
            </a:r>
          </a:p>
          <a:p>
            <a:pPr lvl="1"/>
            <a:r>
              <a:rPr lang="en-US" sz="1400" b="1" dirty="0">
                <a:solidFill>
                  <a:schemeClr val="accent6">
                    <a:lumMod val="50000"/>
                  </a:schemeClr>
                </a:solidFill>
              </a:rPr>
              <a:t>Overall:</a:t>
            </a:r>
          </a:p>
          <a:p>
            <a:pPr lvl="1"/>
            <a:r>
              <a:rPr lang="en-US" sz="1400" b="1" dirty="0">
                <a:solidFill>
                  <a:schemeClr val="accent5">
                    <a:lumMod val="50000"/>
                  </a:schemeClr>
                </a:solidFill>
              </a:rPr>
              <a:t>IO 2</a:t>
            </a:r>
            <a:r>
              <a:rPr lang="en-US" sz="1400" dirty="0">
                <a:solidFill>
                  <a:schemeClr val="accent5">
                    <a:lumMod val="50000"/>
                  </a:schemeClr>
                </a:solidFill>
              </a:rPr>
              <a:t> is concerned with refugee </a:t>
            </a:r>
            <a:r>
              <a:rPr lang="en-US" sz="1400" u="sng" dirty="0">
                <a:solidFill>
                  <a:schemeClr val="accent5">
                    <a:lumMod val="50000"/>
                  </a:schemeClr>
                </a:solidFill>
              </a:rPr>
              <a:t>students that have successfully been admitted </a:t>
            </a:r>
            <a:r>
              <a:rPr lang="en-US" sz="1400" dirty="0">
                <a:solidFill>
                  <a:schemeClr val="accent5">
                    <a:lumMod val="50000"/>
                  </a:schemeClr>
                </a:solidFill>
              </a:rPr>
              <a:t>to a </a:t>
            </a:r>
          </a:p>
          <a:p>
            <a:pPr lvl="1"/>
            <a:r>
              <a:rPr lang="en-US" sz="1400" dirty="0">
                <a:solidFill>
                  <a:schemeClr val="accent5">
                    <a:lumMod val="50000"/>
                  </a:schemeClr>
                </a:solidFill>
              </a:rPr>
              <a:t>University </a:t>
            </a:r>
            <a:r>
              <a:rPr lang="en-US" sz="1400" dirty="0" err="1">
                <a:solidFill>
                  <a:schemeClr val="accent5">
                    <a:lumMod val="50000"/>
                  </a:schemeClr>
                </a:solidFill>
              </a:rPr>
              <a:t>programme</a:t>
            </a:r>
            <a:r>
              <a:rPr lang="en-US" sz="1400" dirty="0">
                <a:solidFill>
                  <a:schemeClr val="accent5">
                    <a:lumMod val="50000"/>
                  </a:schemeClr>
                </a:solidFill>
              </a:rPr>
              <a:t>. Its objectives are:</a:t>
            </a:r>
          </a:p>
          <a:p>
            <a:pPr lvl="1">
              <a:buFont typeface="Arial" pitchFamily="34" charset="0"/>
              <a:buChar char="•"/>
            </a:pPr>
            <a:r>
              <a:rPr lang="en-US" sz="1400" dirty="0">
                <a:solidFill>
                  <a:schemeClr val="accent5">
                    <a:lumMod val="50000"/>
                  </a:schemeClr>
                </a:solidFill>
              </a:rPr>
              <a:t> To provide continued support for refugee students through their academic journey</a:t>
            </a:r>
          </a:p>
          <a:p>
            <a:pPr lvl="1">
              <a:buFont typeface="Arial" pitchFamily="34" charset="0"/>
              <a:buChar char="•"/>
            </a:pPr>
            <a:r>
              <a:rPr lang="en-US" sz="1400" dirty="0">
                <a:solidFill>
                  <a:schemeClr val="accent5">
                    <a:lumMod val="50000"/>
                  </a:schemeClr>
                </a:solidFill>
              </a:rPr>
              <a:t> To curb potential drop-out rates due to lack of institutional support</a:t>
            </a:r>
          </a:p>
          <a:p>
            <a:pPr lvl="1">
              <a:buFont typeface="Arial" pitchFamily="34" charset="0"/>
              <a:buChar char="•"/>
            </a:pPr>
            <a:r>
              <a:rPr lang="en-US" sz="1400" dirty="0">
                <a:solidFill>
                  <a:schemeClr val="accent5">
                    <a:lumMod val="50000"/>
                  </a:schemeClr>
                </a:solidFill>
              </a:rPr>
              <a:t> To provide a visible and simple network that refugee students can turn to when in need of support</a:t>
            </a:r>
          </a:p>
          <a:p>
            <a:pPr lvl="1"/>
            <a:r>
              <a:rPr lang="en-US" sz="1400" b="1" dirty="0">
                <a:solidFill>
                  <a:schemeClr val="accent6">
                    <a:lumMod val="50000"/>
                  </a:schemeClr>
                </a:solidFill>
              </a:rPr>
              <a:t>Activities:</a:t>
            </a:r>
          </a:p>
          <a:p>
            <a:pPr lvl="1">
              <a:buFont typeface="Arial" pitchFamily="34" charset="0"/>
              <a:buChar char="•"/>
            </a:pPr>
            <a:r>
              <a:rPr lang="en-US" sz="1400" dirty="0">
                <a:solidFill>
                  <a:schemeClr val="accent5">
                    <a:lumMod val="50000"/>
                  </a:schemeClr>
                </a:solidFill>
              </a:rPr>
              <a:t> Desk Study: Inventory of Recent Initiatives</a:t>
            </a:r>
          </a:p>
          <a:p>
            <a:pPr lvl="1">
              <a:buFont typeface="Arial" pitchFamily="34" charset="0"/>
              <a:buChar char="•"/>
            </a:pPr>
            <a:r>
              <a:rPr lang="en-US" sz="1400" dirty="0">
                <a:solidFill>
                  <a:schemeClr val="accent5">
                    <a:lumMod val="50000"/>
                  </a:schemeClr>
                </a:solidFill>
              </a:rPr>
              <a:t> Interviews</a:t>
            </a:r>
            <a:endParaRPr lang="el-GR" sz="1400" dirty="0">
              <a:solidFill>
                <a:schemeClr val="accent5">
                  <a:lumMod val="50000"/>
                </a:schemeClr>
              </a:solidFill>
            </a:endParaRPr>
          </a:p>
          <a:p>
            <a:pPr lvl="1">
              <a:buFont typeface="Arial" pitchFamily="34" charset="0"/>
              <a:buChar char="•"/>
            </a:pPr>
            <a:r>
              <a:rPr lang="el-GR" sz="1400" dirty="0">
                <a:solidFill>
                  <a:schemeClr val="accent5">
                    <a:lumMod val="50000"/>
                  </a:schemeClr>
                </a:solidFill>
              </a:rPr>
              <a:t> </a:t>
            </a:r>
            <a:r>
              <a:rPr lang="en-US" sz="1400" dirty="0">
                <a:solidFill>
                  <a:schemeClr val="accent5">
                    <a:lumMod val="50000"/>
                  </a:schemeClr>
                </a:solidFill>
              </a:rPr>
              <a:t>Round Table Discussion</a:t>
            </a:r>
          </a:p>
          <a:p>
            <a:pPr lvl="1"/>
            <a:r>
              <a:rPr lang="en-US" sz="1400" b="1" dirty="0">
                <a:solidFill>
                  <a:schemeClr val="accent6">
                    <a:lumMod val="50000"/>
                  </a:schemeClr>
                </a:solidFill>
              </a:rPr>
              <a:t>Deliverables: </a:t>
            </a:r>
          </a:p>
          <a:p>
            <a:pPr lvl="1">
              <a:buFont typeface="Arial" pitchFamily="34" charset="0"/>
              <a:buChar char="•"/>
            </a:pPr>
            <a:r>
              <a:rPr lang="en-US" sz="1400" dirty="0">
                <a:solidFill>
                  <a:schemeClr val="accent5">
                    <a:lumMod val="50000"/>
                  </a:schemeClr>
                </a:solidFill>
              </a:rPr>
              <a:t> D4: Publication Part 1- “A general plan for sustainable and comprehensive refugee student services,</a:t>
            </a:r>
            <a:r>
              <a:rPr lang="el-GR" sz="1400" dirty="0">
                <a:solidFill>
                  <a:schemeClr val="accent5">
                    <a:lumMod val="50000"/>
                  </a:schemeClr>
                </a:solidFill>
              </a:rPr>
              <a:t> </a:t>
            </a:r>
            <a:r>
              <a:rPr lang="en-US" sz="1400" dirty="0">
                <a:solidFill>
                  <a:schemeClr val="accent5">
                    <a:lumMod val="50000"/>
                  </a:schemeClr>
                </a:solidFill>
              </a:rPr>
              <a:t>including, a university-wide quality assurance system.”</a:t>
            </a:r>
          </a:p>
          <a:p>
            <a:pPr lvl="1">
              <a:buFont typeface="Arial" pitchFamily="34" charset="0"/>
              <a:buChar char="•"/>
            </a:pPr>
            <a:r>
              <a:rPr lang="en-US" sz="1400" dirty="0">
                <a:solidFill>
                  <a:schemeClr val="accent5">
                    <a:lumMod val="50000"/>
                  </a:schemeClr>
                </a:solidFill>
              </a:rPr>
              <a:t>D5: Publication Part 2- “A summary handbook of recommendations for the social integration of refugee students</a:t>
            </a:r>
            <a:r>
              <a:rPr lang="el-GR" sz="1400" dirty="0">
                <a:solidFill>
                  <a:schemeClr val="accent5">
                    <a:lumMod val="50000"/>
                  </a:schemeClr>
                </a:solidFill>
              </a:rPr>
              <a:t> </a:t>
            </a:r>
            <a:r>
              <a:rPr lang="en-US" sz="1400" dirty="0">
                <a:solidFill>
                  <a:schemeClr val="accent5">
                    <a:lumMod val="50000"/>
                  </a:schemeClr>
                </a:solidFill>
              </a:rPr>
              <a:t>with their European peers.”</a:t>
            </a:r>
          </a:p>
        </p:txBody>
      </p:sp>
      <p:pic>
        <p:nvPicPr>
          <p:cNvPr id="52226" name="Picture 2" descr="Image result for number 2 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244408" y="339502"/>
            <a:ext cx="530424" cy="5304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3528" y="267494"/>
            <a:ext cx="6768752"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SUCRE’s Intellectual Outputs (IOs)</a:t>
            </a:r>
            <a:endParaRPr lang="el-GR" b="1" dirty="0">
              <a:solidFill>
                <a:schemeClr val="accent1">
                  <a:lumMod val="50000"/>
                </a:schemeClr>
              </a:solidFill>
              <a:effectLst>
                <a:outerShdw blurRad="38100" dist="38100" dir="2700000" algn="tl">
                  <a:srgbClr val="000000">
                    <a:alpha val="43137"/>
                  </a:srgbClr>
                </a:outerShdw>
              </a:effectLst>
            </a:endParaRPr>
          </a:p>
        </p:txBody>
      </p:sp>
      <p:sp>
        <p:nvSpPr>
          <p:cNvPr id="7" name="6 - TextBox"/>
          <p:cNvSpPr txBox="1"/>
          <p:nvPr/>
        </p:nvSpPr>
        <p:spPr>
          <a:xfrm>
            <a:off x="395537" y="905108"/>
            <a:ext cx="8402115" cy="3754874"/>
          </a:xfrm>
          <a:prstGeom prst="rect">
            <a:avLst/>
          </a:prstGeom>
          <a:noFill/>
        </p:spPr>
        <p:txBody>
          <a:bodyPr wrap="square" rtlCol="0">
            <a:spAutoFit/>
          </a:bodyPr>
          <a:lstStyle/>
          <a:p>
            <a:r>
              <a:rPr lang="en-US" sz="1400" b="1" dirty="0">
                <a:solidFill>
                  <a:schemeClr val="accent6">
                    <a:lumMod val="50000"/>
                  </a:schemeClr>
                </a:solidFill>
                <a:effectLst>
                  <a:outerShdw blurRad="38100" dist="38100" dir="2700000" algn="tl">
                    <a:srgbClr val="000000">
                      <a:alpha val="43137"/>
                    </a:srgbClr>
                  </a:outerShdw>
                </a:effectLst>
              </a:rPr>
              <a:t>IO 3</a:t>
            </a:r>
            <a:r>
              <a:rPr lang="en-US" sz="1400" dirty="0"/>
              <a:t>: </a:t>
            </a:r>
            <a:r>
              <a:rPr lang="en-US" sz="1400" dirty="0">
                <a:solidFill>
                  <a:schemeClr val="accent5">
                    <a:lumMod val="50000"/>
                  </a:schemeClr>
                </a:solidFill>
              </a:rPr>
              <a:t>Institutional Support for Refugee </a:t>
            </a:r>
            <a:r>
              <a:rPr lang="en-US" sz="1400" b="1" u="sng" dirty="0">
                <a:solidFill>
                  <a:schemeClr val="accent5">
                    <a:lumMod val="50000"/>
                  </a:schemeClr>
                </a:solidFill>
              </a:rPr>
              <a:t>Scholars</a:t>
            </a:r>
            <a:r>
              <a:rPr lang="en-US" sz="1400" dirty="0">
                <a:solidFill>
                  <a:schemeClr val="accent5">
                    <a:lumMod val="50000"/>
                  </a:schemeClr>
                </a:solidFill>
              </a:rPr>
              <a:t> in Higher Education</a:t>
            </a:r>
          </a:p>
          <a:p>
            <a:pPr lvl="1"/>
            <a:r>
              <a:rPr lang="en-US" sz="1400" b="1" dirty="0">
                <a:solidFill>
                  <a:schemeClr val="accent6">
                    <a:lumMod val="50000"/>
                  </a:schemeClr>
                </a:solidFill>
              </a:rPr>
              <a:t>Overall:</a:t>
            </a:r>
          </a:p>
          <a:p>
            <a:pPr lvl="1"/>
            <a:r>
              <a:rPr lang="en-US" sz="1400" b="1" dirty="0">
                <a:solidFill>
                  <a:schemeClr val="accent5">
                    <a:lumMod val="50000"/>
                  </a:schemeClr>
                </a:solidFill>
              </a:rPr>
              <a:t>IO 3</a:t>
            </a:r>
            <a:r>
              <a:rPr lang="en-US" sz="1400" dirty="0">
                <a:solidFill>
                  <a:schemeClr val="accent5">
                    <a:lumMod val="50000"/>
                  </a:schemeClr>
                </a:solidFill>
              </a:rPr>
              <a:t> is concerned with refugee scholars that will be hosted at a University department looking into the University structure and scholar support system in order to identify and improve the needs of the refugee scholars.  Its objectives are the following:</a:t>
            </a:r>
          </a:p>
          <a:p>
            <a:pPr lvl="1">
              <a:buFont typeface="Arial" pitchFamily="34" charset="0"/>
              <a:buChar char="•"/>
            </a:pPr>
            <a:r>
              <a:rPr lang="en-US" sz="1400" dirty="0">
                <a:solidFill>
                  <a:schemeClr val="accent5">
                    <a:lumMod val="50000"/>
                  </a:schemeClr>
                </a:solidFill>
              </a:rPr>
              <a:t> To provide support for refugee scholars during their academic stay</a:t>
            </a:r>
          </a:p>
          <a:p>
            <a:pPr lvl="1">
              <a:buFont typeface="Arial" pitchFamily="34" charset="0"/>
              <a:buChar char="•"/>
            </a:pPr>
            <a:r>
              <a:rPr lang="en-US" sz="1400" dirty="0">
                <a:solidFill>
                  <a:schemeClr val="accent5">
                    <a:lumMod val="50000"/>
                  </a:schemeClr>
                </a:solidFill>
              </a:rPr>
              <a:t> To build bridges between academic communities by including European peers in the social integration efforts of refugee scholars</a:t>
            </a:r>
          </a:p>
          <a:p>
            <a:pPr lvl="1"/>
            <a:endParaRPr lang="en-US" sz="1400" b="1" dirty="0">
              <a:solidFill>
                <a:schemeClr val="accent6">
                  <a:lumMod val="50000"/>
                </a:schemeClr>
              </a:solidFill>
            </a:endParaRPr>
          </a:p>
          <a:p>
            <a:pPr lvl="1"/>
            <a:r>
              <a:rPr lang="en-US" sz="1400" b="1" dirty="0">
                <a:solidFill>
                  <a:schemeClr val="accent6">
                    <a:lumMod val="50000"/>
                  </a:schemeClr>
                </a:solidFill>
              </a:rPr>
              <a:t>Activities:</a:t>
            </a:r>
          </a:p>
          <a:p>
            <a:pPr lvl="1">
              <a:buFont typeface="Arial" pitchFamily="34" charset="0"/>
              <a:buChar char="•"/>
            </a:pPr>
            <a:r>
              <a:rPr lang="en-US" sz="1400" dirty="0">
                <a:solidFill>
                  <a:schemeClr val="accent5">
                    <a:lumMod val="50000"/>
                  </a:schemeClr>
                </a:solidFill>
              </a:rPr>
              <a:t> Desk Study. Develop an inventory of recent initiatives for supporting refugee scholars in Europe</a:t>
            </a:r>
          </a:p>
          <a:p>
            <a:pPr lvl="1">
              <a:buFont typeface="Arial" pitchFamily="34" charset="0"/>
              <a:buChar char="•"/>
            </a:pPr>
            <a:r>
              <a:rPr lang="en-US" sz="1400" dirty="0">
                <a:solidFill>
                  <a:schemeClr val="accent5">
                    <a:lumMod val="50000"/>
                  </a:schemeClr>
                </a:solidFill>
              </a:rPr>
              <a:t> Academic and Social Integration Discussion</a:t>
            </a:r>
          </a:p>
          <a:p>
            <a:pPr lvl="1"/>
            <a:endParaRPr lang="en-US" sz="1400" b="1" dirty="0">
              <a:solidFill>
                <a:schemeClr val="accent6">
                  <a:lumMod val="50000"/>
                </a:schemeClr>
              </a:solidFill>
            </a:endParaRPr>
          </a:p>
          <a:p>
            <a:pPr lvl="1"/>
            <a:r>
              <a:rPr lang="en-US" sz="1400" b="1" dirty="0">
                <a:solidFill>
                  <a:schemeClr val="accent6">
                    <a:lumMod val="50000"/>
                  </a:schemeClr>
                </a:solidFill>
              </a:rPr>
              <a:t>Deliverables: </a:t>
            </a:r>
          </a:p>
          <a:p>
            <a:pPr lvl="1">
              <a:buFont typeface="Arial" pitchFamily="34" charset="0"/>
              <a:buChar char="•"/>
            </a:pPr>
            <a:r>
              <a:rPr lang="en-US" sz="1400" dirty="0">
                <a:solidFill>
                  <a:schemeClr val="accent5">
                    <a:lumMod val="50000"/>
                  </a:schemeClr>
                </a:solidFill>
              </a:rPr>
              <a:t> A digital/online guide of recommendations for refugee scholars integration</a:t>
            </a:r>
          </a:p>
          <a:p>
            <a:pPr lvl="1"/>
            <a:endParaRPr lang="en-US" sz="1400" dirty="0">
              <a:solidFill>
                <a:schemeClr val="accent5">
                  <a:lumMod val="50000"/>
                </a:schemeClr>
              </a:solidFill>
            </a:endParaRPr>
          </a:p>
        </p:txBody>
      </p:sp>
      <p:pic>
        <p:nvPicPr>
          <p:cNvPr id="58370" name="Picture 2" descr="Image result for number 3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244408" y="362322"/>
            <a:ext cx="553244" cy="5532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3528" y="195486"/>
            <a:ext cx="6768752" cy="369332"/>
          </a:xfrm>
          <a:prstGeom prst="rect">
            <a:avLst/>
          </a:prstGeom>
          <a:noFill/>
        </p:spPr>
        <p:txBody>
          <a:bodyPr wrap="square" rtlCol="0">
            <a:spAutoFit/>
          </a:bodyPr>
          <a:lstStyle/>
          <a:p>
            <a:r>
              <a:rPr lang="en-US" b="1" dirty="0">
                <a:solidFill>
                  <a:schemeClr val="accent1">
                    <a:lumMod val="50000"/>
                  </a:schemeClr>
                </a:solidFill>
                <a:effectLst>
                  <a:outerShdw blurRad="38100" dist="38100" dir="2700000" algn="tl">
                    <a:srgbClr val="000000">
                      <a:alpha val="43137"/>
                    </a:srgbClr>
                  </a:outerShdw>
                </a:effectLst>
              </a:rPr>
              <a:t>SUCRE’s Intellectual Outputs (IOs)</a:t>
            </a:r>
            <a:endParaRPr lang="el-GR" b="1" dirty="0">
              <a:solidFill>
                <a:schemeClr val="accent1">
                  <a:lumMod val="50000"/>
                </a:schemeClr>
              </a:solidFill>
              <a:effectLst>
                <a:outerShdw blurRad="38100" dist="38100" dir="2700000" algn="tl">
                  <a:srgbClr val="000000">
                    <a:alpha val="43137"/>
                  </a:srgbClr>
                </a:outerShdw>
              </a:effectLst>
            </a:endParaRPr>
          </a:p>
        </p:txBody>
      </p:sp>
      <p:sp>
        <p:nvSpPr>
          <p:cNvPr id="7" name="6 - TextBox"/>
          <p:cNvSpPr txBox="1"/>
          <p:nvPr/>
        </p:nvSpPr>
        <p:spPr>
          <a:xfrm>
            <a:off x="323528" y="555526"/>
            <a:ext cx="8064896" cy="3847207"/>
          </a:xfrm>
          <a:prstGeom prst="rect">
            <a:avLst/>
          </a:prstGeom>
          <a:noFill/>
        </p:spPr>
        <p:txBody>
          <a:bodyPr wrap="square" rtlCol="0">
            <a:spAutoFit/>
          </a:bodyPr>
          <a:lstStyle/>
          <a:p>
            <a:r>
              <a:rPr lang="en-US" sz="1400" b="1" dirty="0">
                <a:solidFill>
                  <a:schemeClr val="accent6">
                    <a:lumMod val="50000"/>
                  </a:schemeClr>
                </a:solidFill>
                <a:effectLst>
                  <a:outerShdw blurRad="38100" dist="38100" dir="2700000" algn="tl">
                    <a:srgbClr val="000000">
                      <a:alpha val="43137"/>
                    </a:srgbClr>
                  </a:outerShdw>
                </a:effectLst>
              </a:rPr>
              <a:t>IO 4</a:t>
            </a:r>
            <a:r>
              <a:rPr lang="en-US" sz="1400" dirty="0"/>
              <a:t>: </a:t>
            </a:r>
            <a:r>
              <a:rPr lang="en-US" sz="1200" dirty="0">
                <a:solidFill>
                  <a:schemeClr val="accent5">
                    <a:lumMod val="50000"/>
                  </a:schemeClr>
                </a:solidFill>
              </a:rPr>
              <a:t>Psychosocial Support through Communities’ engagement and </a:t>
            </a:r>
            <a:r>
              <a:rPr lang="en-US" sz="1200" dirty="0" err="1">
                <a:solidFill>
                  <a:schemeClr val="accent5">
                    <a:lumMod val="50000"/>
                  </a:schemeClr>
                </a:solidFill>
              </a:rPr>
              <a:t>mobilisation</a:t>
            </a:r>
            <a:endParaRPr lang="en-US" sz="1200" dirty="0">
              <a:solidFill>
                <a:schemeClr val="accent5">
                  <a:lumMod val="50000"/>
                </a:schemeClr>
              </a:solidFill>
            </a:endParaRPr>
          </a:p>
          <a:p>
            <a:pPr lvl="1"/>
            <a:r>
              <a:rPr lang="en-US" sz="1200" b="1" dirty="0">
                <a:solidFill>
                  <a:schemeClr val="accent6">
                    <a:lumMod val="50000"/>
                  </a:schemeClr>
                </a:solidFill>
              </a:rPr>
              <a:t>Overall:</a:t>
            </a:r>
          </a:p>
          <a:p>
            <a:pPr lvl="1"/>
            <a:r>
              <a:rPr lang="en-US" sz="1200" b="1" dirty="0">
                <a:solidFill>
                  <a:schemeClr val="accent5">
                    <a:lumMod val="50000"/>
                  </a:schemeClr>
                </a:solidFill>
              </a:rPr>
              <a:t>IO 4</a:t>
            </a:r>
            <a:r>
              <a:rPr lang="en-US" sz="1200" dirty="0">
                <a:solidFill>
                  <a:schemeClr val="accent5">
                    <a:lumMod val="50000"/>
                  </a:schemeClr>
                </a:solidFill>
              </a:rPr>
              <a:t> aims at training key informants and assist the development and testing out of a Manual of Good </a:t>
            </a:r>
          </a:p>
          <a:p>
            <a:pPr lvl="1"/>
            <a:r>
              <a:rPr lang="en-US" sz="1200" dirty="0">
                <a:solidFill>
                  <a:schemeClr val="accent5">
                    <a:lumMod val="50000"/>
                  </a:schemeClr>
                </a:solidFill>
              </a:rPr>
              <a:t>Practices</a:t>
            </a:r>
          </a:p>
          <a:p>
            <a:pPr lvl="1"/>
            <a:r>
              <a:rPr lang="en-US" sz="1200" dirty="0">
                <a:solidFill>
                  <a:schemeClr val="accent5">
                    <a:lumMod val="50000"/>
                  </a:schemeClr>
                </a:solidFill>
              </a:rPr>
              <a:t>Objectives:</a:t>
            </a:r>
          </a:p>
          <a:p>
            <a:pPr lvl="1">
              <a:buFont typeface="Arial" pitchFamily="34" charset="0"/>
              <a:buChar char="•"/>
            </a:pPr>
            <a:r>
              <a:rPr lang="en-US" sz="1200" dirty="0">
                <a:solidFill>
                  <a:schemeClr val="accent5">
                    <a:lumMod val="50000"/>
                  </a:schemeClr>
                </a:solidFill>
              </a:rPr>
              <a:t> To equip the trainers with better resources and skills in delivering quality psychosocial support to </a:t>
            </a:r>
          </a:p>
          <a:p>
            <a:pPr lvl="1"/>
            <a:r>
              <a:rPr lang="en-US" sz="1200" dirty="0">
                <a:solidFill>
                  <a:schemeClr val="accent5">
                    <a:lumMod val="50000"/>
                  </a:schemeClr>
                </a:solidFill>
              </a:rPr>
              <a:t>  refugee youth and families in host communities</a:t>
            </a:r>
          </a:p>
          <a:p>
            <a:pPr lvl="1">
              <a:buFont typeface="Arial" pitchFamily="34" charset="0"/>
              <a:buChar char="•"/>
            </a:pPr>
            <a:r>
              <a:rPr lang="en-US" sz="1200" dirty="0">
                <a:solidFill>
                  <a:schemeClr val="accent5">
                    <a:lumMod val="50000"/>
                  </a:schemeClr>
                </a:solidFill>
              </a:rPr>
              <a:t> To identify and recruit refugee community workers</a:t>
            </a:r>
          </a:p>
          <a:p>
            <a:pPr lvl="1">
              <a:buFont typeface="Arial" pitchFamily="34" charset="0"/>
              <a:buChar char="•"/>
            </a:pPr>
            <a:r>
              <a:rPr lang="en-US" sz="1200" dirty="0">
                <a:solidFill>
                  <a:schemeClr val="accent5">
                    <a:lumMod val="50000"/>
                  </a:schemeClr>
                </a:solidFill>
              </a:rPr>
              <a:t> To build a training </a:t>
            </a:r>
            <a:r>
              <a:rPr lang="en-US" sz="1200" dirty="0" err="1">
                <a:solidFill>
                  <a:schemeClr val="accent5">
                    <a:lumMod val="50000"/>
                  </a:schemeClr>
                </a:solidFill>
              </a:rPr>
              <a:t>programme</a:t>
            </a:r>
            <a:r>
              <a:rPr lang="en-US" sz="1200" dirty="0">
                <a:solidFill>
                  <a:schemeClr val="accent5">
                    <a:lumMod val="50000"/>
                  </a:schemeClr>
                </a:solidFill>
              </a:rPr>
              <a:t> for key informants and University members</a:t>
            </a:r>
          </a:p>
          <a:p>
            <a:pPr lvl="1"/>
            <a:r>
              <a:rPr lang="en-US" sz="1200" b="1" dirty="0">
                <a:solidFill>
                  <a:schemeClr val="accent6">
                    <a:lumMod val="50000"/>
                  </a:schemeClr>
                </a:solidFill>
              </a:rPr>
              <a:t>Activities:</a:t>
            </a:r>
          </a:p>
          <a:p>
            <a:pPr lvl="1">
              <a:buFont typeface="Arial" pitchFamily="34" charset="0"/>
              <a:buChar char="•"/>
            </a:pPr>
            <a:r>
              <a:rPr lang="en-US" sz="1200" dirty="0">
                <a:solidFill>
                  <a:schemeClr val="accent5">
                    <a:lumMod val="50000"/>
                  </a:schemeClr>
                </a:solidFill>
              </a:rPr>
              <a:t> Communities' engagement and mobilization</a:t>
            </a:r>
          </a:p>
          <a:p>
            <a:pPr lvl="1">
              <a:buFont typeface="Arial" pitchFamily="34" charset="0"/>
              <a:buChar char="•"/>
            </a:pPr>
            <a:r>
              <a:rPr lang="en-US" sz="1200" dirty="0">
                <a:solidFill>
                  <a:schemeClr val="accent5">
                    <a:lumMod val="50000"/>
                  </a:schemeClr>
                </a:solidFill>
              </a:rPr>
              <a:t> Training of trainers </a:t>
            </a:r>
            <a:r>
              <a:rPr lang="en-US" sz="1200" dirty="0" err="1">
                <a:solidFill>
                  <a:schemeClr val="accent5">
                    <a:lumMod val="50000"/>
                  </a:schemeClr>
                </a:solidFill>
              </a:rPr>
              <a:t>programme</a:t>
            </a:r>
            <a:r>
              <a:rPr lang="en-US" sz="1200" dirty="0">
                <a:solidFill>
                  <a:schemeClr val="accent5">
                    <a:lumMod val="50000"/>
                  </a:schemeClr>
                </a:solidFill>
              </a:rPr>
              <a:t> methodology</a:t>
            </a:r>
          </a:p>
          <a:p>
            <a:pPr lvl="1">
              <a:buFont typeface="Arial" pitchFamily="34" charset="0"/>
              <a:buChar char="•"/>
            </a:pPr>
            <a:r>
              <a:rPr lang="en-US" sz="1200" dirty="0">
                <a:solidFill>
                  <a:schemeClr val="accent5">
                    <a:lumMod val="50000"/>
                  </a:schemeClr>
                </a:solidFill>
              </a:rPr>
              <a:t> Integration and social cohesion</a:t>
            </a:r>
          </a:p>
          <a:p>
            <a:pPr lvl="1">
              <a:buFont typeface="Arial" pitchFamily="34" charset="0"/>
              <a:buChar char="•"/>
            </a:pPr>
            <a:r>
              <a:rPr lang="en-US" sz="1200" dirty="0">
                <a:solidFill>
                  <a:schemeClr val="accent5">
                    <a:lumMod val="50000"/>
                  </a:schemeClr>
                </a:solidFill>
              </a:rPr>
              <a:t> Monitoring and evaluation of the psychosocial output </a:t>
            </a:r>
          </a:p>
          <a:p>
            <a:pPr lvl="1"/>
            <a:r>
              <a:rPr lang="en-US" sz="1200" b="1" dirty="0">
                <a:solidFill>
                  <a:schemeClr val="accent6">
                    <a:lumMod val="50000"/>
                  </a:schemeClr>
                </a:solidFill>
              </a:rPr>
              <a:t>Deliverables: </a:t>
            </a:r>
          </a:p>
          <a:p>
            <a:pPr lvl="1">
              <a:buFont typeface="Arial" pitchFamily="34" charset="0"/>
              <a:buChar char="•"/>
            </a:pPr>
            <a:r>
              <a:rPr lang="en-US" sz="1200" dirty="0">
                <a:solidFill>
                  <a:schemeClr val="accent5">
                    <a:lumMod val="50000"/>
                  </a:schemeClr>
                </a:solidFill>
              </a:rPr>
              <a:t> A digital/online educational module and monitoring/recommendations guidelines for trainers regarding the psychosocial support of refugees </a:t>
            </a:r>
          </a:p>
          <a:p>
            <a:pPr lvl="1">
              <a:buFont typeface="Arial" pitchFamily="34" charset="0"/>
              <a:buChar char="•"/>
            </a:pPr>
            <a:r>
              <a:rPr lang="en-US" sz="1200" dirty="0">
                <a:solidFill>
                  <a:schemeClr val="accent5">
                    <a:lumMod val="50000"/>
                  </a:schemeClr>
                </a:solidFill>
              </a:rPr>
              <a:t> A digital/online educational module and monitoring/recommendations guidelines of lessons on refugee integration and social cohesion</a:t>
            </a:r>
          </a:p>
          <a:p>
            <a:pPr lvl="1"/>
            <a:endParaRPr lang="en-US" sz="1400" dirty="0">
              <a:solidFill>
                <a:schemeClr val="accent5">
                  <a:lumMod val="50000"/>
                </a:schemeClr>
              </a:solidFill>
            </a:endParaRPr>
          </a:p>
        </p:txBody>
      </p:sp>
      <p:pic>
        <p:nvPicPr>
          <p:cNvPr id="56322" name="Picture 2" descr="Image result for number 4 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244408" y="339502"/>
            <a:ext cx="553244" cy="5532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3656</TotalTime>
  <Words>1943</Words>
  <Application>Microsoft Office PowerPoint</Application>
  <PresentationFormat>On-screen Show (16:9)</PresentationFormat>
  <Paragraphs>205</Paragraphs>
  <Slides>18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맑은 고딕</vt:lpstr>
      <vt:lpstr>Arial</vt:lpstr>
      <vt:lpstr>Calibri</vt:lpstr>
      <vt:lpstr>MyriadPro-Regular</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Alexandros Triantafyllidis</cp:lastModifiedBy>
  <cp:revision>205</cp:revision>
  <dcterms:created xsi:type="dcterms:W3CDTF">2014-04-01T16:27:38Z</dcterms:created>
  <dcterms:modified xsi:type="dcterms:W3CDTF">2018-03-14T21:40:05Z</dcterms:modified>
</cp:coreProperties>
</file>