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64" r:id="rId2"/>
    <p:sldId id="256" r:id="rId3"/>
    <p:sldId id="268" r:id="rId4"/>
    <p:sldId id="395" r:id="rId5"/>
    <p:sldId id="396" r:id="rId6"/>
    <p:sldId id="300" r:id="rId7"/>
    <p:sldId id="301" r:id="rId8"/>
    <p:sldId id="302" r:id="rId9"/>
    <p:sldId id="321" r:id="rId10"/>
    <p:sldId id="322" r:id="rId11"/>
    <p:sldId id="323" r:id="rId12"/>
    <p:sldId id="324" r:id="rId13"/>
    <p:sldId id="325" r:id="rId14"/>
    <p:sldId id="397" r:id="rId15"/>
    <p:sldId id="398" r:id="rId16"/>
    <p:sldId id="326" r:id="rId17"/>
    <p:sldId id="327" r:id="rId18"/>
    <p:sldId id="399" r:id="rId19"/>
    <p:sldId id="328" r:id="rId20"/>
    <p:sldId id="347" r:id="rId21"/>
    <p:sldId id="348" r:id="rId22"/>
    <p:sldId id="349" r:id="rId23"/>
    <p:sldId id="351" r:id="rId24"/>
    <p:sldId id="352" r:id="rId25"/>
    <p:sldId id="353" r:id="rId26"/>
    <p:sldId id="354" r:id="rId27"/>
    <p:sldId id="355" r:id="rId28"/>
    <p:sldId id="394"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89" autoAdjust="0"/>
  </p:normalViewPr>
  <p:slideViewPr>
    <p:cSldViewPr snapToGrid="0" snapToObjects="1">
      <p:cViewPr varScale="1">
        <p:scale>
          <a:sx n="87" d="100"/>
          <a:sy n="87" d="100"/>
        </p:scale>
        <p:origin x="-172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EDB6AE-67D8-48BD-93CB-5E014E6CA67D}" type="datetimeFigureOut">
              <a:rPr lang="el-GR" smtClean="0"/>
              <a:pPr/>
              <a:t>16/3/18</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6AADB8-B744-4CAB-A9D2-7CA0697149EC}" type="slidenum">
              <a:rPr lang="el-GR" smtClean="0"/>
              <a:pPr/>
              <a:t>‹#›</a:t>
            </a:fld>
            <a:endParaRPr lang="el-GR"/>
          </a:p>
        </p:txBody>
      </p:sp>
    </p:spTree>
    <p:extLst>
      <p:ext uri="{BB962C8B-B14F-4D97-AF65-F5344CB8AC3E}">
        <p14:creationId xmlns:p14="http://schemas.microsoft.com/office/powerpoint/2010/main" val="457725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CAA641-0160-4F5E-9741-6FC54915B8EE}" type="datetime1">
              <a:rPr lang="en-US" smtClean="0"/>
              <a:pPr/>
              <a:t>16/3/18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2546B-E054-1E4F-8227-B927E525354D}" type="slidenum">
              <a:rPr lang="en-US" smtClean="0"/>
              <a:pPr/>
              <a:t>‹#›</a:t>
            </a:fld>
            <a:endParaRPr lang="en-US"/>
          </a:p>
        </p:txBody>
      </p:sp>
    </p:spTree>
    <p:extLst>
      <p:ext uri="{BB962C8B-B14F-4D97-AF65-F5344CB8AC3E}">
        <p14:creationId xmlns:p14="http://schemas.microsoft.com/office/powerpoint/2010/main" val="1839871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0C6FC8-02BE-4723-94BC-AFD4CF67AFF0}" type="datetime1">
              <a:rPr lang="en-US" smtClean="0"/>
              <a:pPr/>
              <a:t>16/3/18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2546B-E054-1E4F-8227-B927E525354D}" type="slidenum">
              <a:rPr lang="en-US" smtClean="0"/>
              <a:pPr/>
              <a:t>‹#›</a:t>
            </a:fld>
            <a:endParaRPr lang="en-US"/>
          </a:p>
        </p:txBody>
      </p:sp>
    </p:spTree>
    <p:extLst>
      <p:ext uri="{BB962C8B-B14F-4D97-AF65-F5344CB8AC3E}">
        <p14:creationId xmlns:p14="http://schemas.microsoft.com/office/powerpoint/2010/main" val="666940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0003DF-A768-4A2C-A4DC-07FD8C5FFF4A}" type="datetime1">
              <a:rPr lang="en-US" smtClean="0"/>
              <a:pPr/>
              <a:t>16/3/18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2546B-E054-1E4F-8227-B927E525354D}" type="slidenum">
              <a:rPr lang="en-US" smtClean="0"/>
              <a:pPr/>
              <a:t>‹#›</a:t>
            </a:fld>
            <a:endParaRPr lang="en-US"/>
          </a:p>
        </p:txBody>
      </p:sp>
    </p:spTree>
    <p:extLst>
      <p:ext uri="{BB962C8B-B14F-4D97-AF65-F5344CB8AC3E}">
        <p14:creationId xmlns:p14="http://schemas.microsoft.com/office/powerpoint/2010/main" val="3990112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97E303-0916-4334-917D-8FDD5887964D}" type="datetime1">
              <a:rPr lang="en-US" smtClean="0"/>
              <a:pPr/>
              <a:t>16/3/18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2546B-E054-1E4F-8227-B927E525354D}" type="slidenum">
              <a:rPr lang="en-US" smtClean="0"/>
              <a:pPr/>
              <a:t>‹#›</a:t>
            </a:fld>
            <a:endParaRPr lang="en-US"/>
          </a:p>
        </p:txBody>
      </p:sp>
    </p:spTree>
    <p:extLst>
      <p:ext uri="{BB962C8B-B14F-4D97-AF65-F5344CB8AC3E}">
        <p14:creationId xmlns:p14="http://schemas.microsoft.com/office/powerpoint/2010/main" val="3784921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83FABC-EA86-4B72-BBD1-A7260F6B0B64}" type="datetime1">
              <a:rPr lang="en-US" smtClean="0"/>
              <a:pPr/>
              <a:t>16/3/18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2546B-E054-1E4F-8227-B927E525354D}" type="slidenum">
              <a:rPr lang="en-US" smtClean="0"/>
              <a:pPr/>
              <a:t>‹#›</a:t>
            </a:fld>
            <a:endParaRPr lang="en-US"/>
          </a:p>
        </p:txBody>
      </p:sp>
    </p:spTree>
    <p:extLst>
      <p:ext uri="{BB962C8B-B14F-4D97-AF65-F5344CB8AC3E}">
        <p14:creationId xmlns:p14="http://schemas.microsoft.com/office/powerpoint/2010/main" val="72335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A9650F-270B-466D-9CCE-D34DB67DFF0B}" type="datetime1">
              <a:rPr lang="en-US" smtClean="0"/>
              <a:pPr/>
              <a:t>16/3/18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2546B-E054-1E4F-8227-B927E525354D}" type="slidenum">
              <a:rPr lang="en-US" smtClean="0"/>
              <a:pPr/>
              <a:t>‹#›</a:t>
            </a:fld>
            <a:endParaRPr lang="en-US"/>
          </a:p>
        </p:txBody>
      </p:sp>
    </p:spTree>
    <p:extLst>
      <p:ext uri="{BB962C8B-B14F-4D97-AF65-F5344CB8AC3E}">
        <p14:creationId xmlns:p14="http://schemas.microsoft.com/office/powerpoint/2010/main" val="3715296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213B68-2185-4ECE-BD73-21590D7190A6}" type="datetime1">
              <a:rPr lang="en-US" smtClean="0"/>
              <a:pPr/>
              <a:t>16/3/18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F2546B-E054-1E4F-8227-B927E525354D}" type="slidenum">
              <a:rPr lang="en-US" smtClean="0"/>
              <a:pPr/>
              <a:t>‹#›</a:t>
            </a:fld>
            <a:endParaRPr lang="en-US"/>
          </a:p>
        </p:txBody>
      </p:sp>
    </p:spTree>
    <p:extLst>
      <p:ext uri="{BB962C8B-B14F-4D97-AF65-F5344CB8AC3E}">
        <p14:creationId xmlns:p14="http://schemas.microsoft.com/office/powerpoint/2010/main" val="90163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BEAA62-4474-4BB7-BCD3-C0FD89639B01}" type="datetime1">
              <a:rPr lang="en-US" smtClean="0"/>
              <a:pPr/>
              <a:t>16/3/18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F2546B-E054-1E4F-8227-B927E525354D}" type="slidenum">
              <a:rPr lang="en-US" smtClean="0"/>
              <a:pPr/>
              <a:t>‹#›</a:t>
            </a:fld>
            <a:endParaRPr lang="en-US"/>
          </a:p>
        </p:txBody>
      </p:sp>
    </p:spTree>
    <p:extLst>
      <p:ext uri="{BB962C8B-B14F-4D97-AF65-F5344CB8AC3E}">
        <p14:creationId xmlns:p14="http://schemas.microsoft.com/office/powerpoint/2010/main" val="17146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42B5FD-CA61-4BEE-A196-29C708B62842}" type="datetime1">
              <a:rPr lang="en-US" smtClean="0"/>
              <a:pPr/>
              <a:t>16/3/18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F2546B-E054-1E4F-8227-B927E525354D}" type="slidenum">
              <a:rPr lang="en-US" smtClean="0"/>
              <a:pPr/>
              <a:t>‹#›</a:t>
            </a:fld>
            <a:endParaRPr lang="en-US"/>
          </a:p>
        </p:txBody>
      </p:sp>
    </p:spTree>
    <p:extLst>
      <p:ext uri="{BB962C8B-B14F-4D97-AF65-F5344CB8AC3E}">
        <p14:creationId xmlns:p14="http://schemas.microsoft.com/office/powerpoint/2010/main" val="3954876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134063-EEA2-46A8-9955-86395C66BF3D}" type="datetime1">
              <a:rPr lang="en-US" smtClean="0"/>
              <a:pPr/>
              <a:t>16/3/18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2546B-E054-1E4F-8227-B927E525354D}" type="slidenum">
              <a:rPr lang="en-US" smtClean="0"/>
              <a:pPr/>
              <a:t>‹#›</a:t>
            </a:fld>
            <a:endParaRPr lang="en-US"/>
          </a:p>
        </p:txBody>
      </p:sp>
    </p:spTree>
    <p:extLst>
      <p:ext uri="{BB962C8B-B14F-4D97-AF65-F5344CB8AC3E}">
        <p14:creationId xmlns:p14="http://schemas.microsoft.com/office/powerpoint/2010/main" val="343257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A4F44-F647-4D0B-BF2B-859D4140689D}" type="datetime1">
              <a:rPr lang="en-US" smtClean="0"/>
              <a:pPr/>
              <a:t>16/3/18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2546B-E054-1E4F-8227-B927E525354D}" type="slidenum">
              <a:rPr lang="en-US" smtClean="0"/>
              <a:pPr/>
              <a:t>‹#›</a:t>
            </a:fld>
            <a:endParaRPr lang="en-US"/>
          </a:p>
        </p:txBody>
      </p:sp>
    </p:spTree>
    <p:extLst>
      <p:ext uri="{BB962C8B-B14F-4D97-AF65-F5344CB8AC3E}">
        <p14:creationId xmlns:p14="http://schemas.microsoft.com/office/powerpoint/2010/main" val="38583378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0"/>
            <a:lum/>
          </a:blip>
          <a:srcRect/>
          <a:stretch>
            <a:fillRect l="-3000" t="-1000" r="-1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3E7C27-0F74-4479-8A35-9EE9BAEC49FC}" type="datetime1">
              <a:rPr lang="en-US" smtClean="0"/>
              <a:pPr/>
              <a:t>16/3/18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2546B-E054-1E4F-8227-B927E525354D}" type="slidenum">
              <a:rPr lang="en-US" smtClean="0"/>
              <a:pPr/>
              <a:t>‹#›</a:t>
            </a:fld>
            <a:endParaRPr lang="en-US"/>
          </a:p>
        </p:txBody>
      </p:sp>
    </p:spTree>
    <p:extLst>
      <p:ext uri="{BB962C8B-B14F-4D97-AF65-F5344CB8AC3E}">
        <p14:creationId xmlns:p14="http://schemas.microsoft.com/office/powerpoint/2010/main" val="3952112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hyperlink" Target="http://www.refworld.org/docid/42ce7d444.html" TargetMode="External"/><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 Id="rId3"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hyperlink" Target="http://www.unhcr.org/uk/publications/legal/3d58e13b4/handbook-procedures-criteria-determining-refugee-status-under-1951-convention.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picture 1.jpg"/>
          <p:cNvPicPr>
            <a:picLocks noChangeAspect="1"/>
          </p:cNvPicPr>
          <p:nvPr/>
        </p:nvPicPr>
        <p:blipFill>
          <a:blip r:embed="rId2" cstate="print"/>
          <a:stretch>
            <a:fillRect/>
          </a:stretch>
        </p:blipFill>
        <p:spPr>
          <a:xfrm>
            <a:off x="0" y="0"/>
            <a:ext cx="9144000" cy="6857999"/>
          </a:xfrm>
          <a:prstGeom prst="rect">
            <a:avLst/>
          </a:prstGeom>
        </p:spPr>
      </p:pic>
      <p:pic>
        <p:nvPicPr>
          <p:cNvPr id="5" name="4 - Εικόνα" descr="all logos.jpg"/>
          <p:cNvPicPr>
            <a:picLocks noChangeAspect="1"/>
          </p:cNvPicPr>
          <p:nvPr/>
        </p:nvPicPr>
        <p:blipFill>
          <a:blip r:embed="rId3"/>
          <a:stretch>
            <a:fillRect/>
          </a:stretch>
        </p:blipFill>
        <p:spPr>
          <a:xfrm>
            <a:off x="0" y="6062627"/>
            <a:ext cx="9144000" cy="795373"/>
          </a:xfrm>
          <a:prstGeom prst="rect">
            <a:avLst/>
          </a:prstGeom>
        </p:spPr>
      </p:pic>
      <p:sp>
        <p:nvSpPr>
          <p:cNvPr id="2" name="1 - Τίτλος"/>
          <p:cNvSpPr>
            <a:spLocks noGrp="1"/>
          </p:cNvSpPr>
          <p:nvPr>
            <p:ph type="title"/>
          </p:nvPr>
        </p:nvSpPr>
        <p:spPr>
          <a:xfrm>
            <a:off x="2281187" y="1848027"/>
            <a:ext cx="5573027" cy="2161273"/>
          </a:xfrm>
        </p:spPr>
        <p:txBody>
          <a:bodyPr>
            <a:normAutofit fontScale="90000"/>
          </a:bodyPr>
          <a:lstStyle/>
          <a:p>
            <a:r>
              <a:rPr lang="en-US" sz="3600" b="1" dirty="0" smtClean="0">
                <a:solidFill>
                  <a:schemeClr val="accent6">
                    <a:lumMod val="75000"/>
                  </a:schemeClr>
                </a:solidFill>
              </a:rPr>
              <a:t>Supporting Refugees on </a:t>
            </a:r>
            <a:br>
              <a:rPr lang="en-US" sz="3600" b="1" dirty="0" smtClean="0">
                <a:solidFill>
                  <a:schemeClr val="accent6">
                    <a:lumMod val="75000"/>
                  </a:schemeClr>
                </a:solidFill>
              </a:rPr>
            </a:br>
            <a:r>
              <a:rPr lang="en-US" sz="3600" b="1" dirty="0" smtClean="0">
                <a:solidFill>
                  <a:schemeClr val="accent6">
                    <a:lumMod val="75000"/>
                  </a:schemeClr>
                </a:solidFill>
              </a:rPr>
              <a:t>Health and Law Issues</a:t>
            </a:r>
            <a:br>
              <a:rPr lang="en-US" sz="3600" b="1" dirty="0" smtClean="0">
                <a:solidFill>
                  <a:schemeClr val="accent6">
                    <a:lumMod val="75000"/>
                  </a:schemeClr>
                </a:solidFill>
              </a:rPr>
            </a:br>
            <a:r>
              <a:rPr lang="en-US" sz="3600" b="1" dirty="0" smtClean="0">
                <a:solidFill>
                  <a:schemeClr val="accent6">
                    <a:lumMod val="75000"/>
                  </a:schemeClr>
                </a:solidFill>
              </a:rPr>
              <a:t/>
            </a:r>
            <a:br>
              <a:rPr lang="en-US" sz="3600" b="1" dirty="0" smtClean="0">
                <a:solidFill>
                  <a:schemeClr val="accent6">
                    <a:lumMod val="75000"/>
                  </a:schemeClr>
                </a:solidFill>
              </a:rPr>
            </a:br>
            <a:r>
              <a:rPr lang="en-US" sz="1600" b="1" dirty="0" smtClean="0">
                <a:solidFill>
                  <a:srgbClr val="0070C0"/>
                </a:solidFill>
              </a:rPr>
              <a:t> </a:t>
            </a:r>
            <a:br>
              <a:rPr lang="en-US" sz="1600" b="1" dirty="0" smtClean="0">
                <a:solidFill>
                  <a:srgbClr val="0070C0"/>
                </a:solidFill>
              </a:rPr>
            </a:br>
            <a:r>
              <a:rPr lang="en-US" sz="1600" dirty="0" smtClean="0"/>
              <a:t>Developing training modules on issues related to Legal services</a:t>
            </a:r>
            <a:br>
              <a:rPr lang="en-US" sz="1600" dirty="0" smtClean="0"/>
            </a:br>
            <a:r>
              <a:rPr lang="en-US" sz="1600" b="1" dirty="0" smtClean="0">
                <a:solidFill>
                  <a:srgbClr val="0070C0"/>
                </a:solidFill>
              </a:rPr>
              <a:t>and</a:t>
            </a:r>
            <a:r>
              <a:rPr lang="en-US" sz="1600" dirty="0" smtClean="0"/>
              <a:t/>
            </a:r>
            <a:br>
              <a:rPr lang="en-US" sz="1600" dirty="0" smtClean="0"/>
            </a:br>
            <a:r>
              <a:rPr lang="en-US" sz="1400" dirty="0" smtClean="0"/>
              <a:t>Developing training modules on issues related to health care and legal services</a:t>
            </a:r>
            <a:endParaRPr lang="el-GR" sz="1600" b="1" dirty="0">
              <a:solidFill>
                <a:schemeClr val="accent6">
                  <a:lumMod val="75000"/>
                </a:schemeClr>
              </a:solidFill>
            </a:endParaRPr>
          </a:p>
        </p:txBody>
      </p:sp>
      <p:pic>
        <p:nvPicPr>
          <p:cNvPr id="7" name="6 - Εικόνα" descr="SUCRE-final-transp.png"/>
          <p:cNvPicPr>
            <a:picLocks noChangeAspect="1"/>
          </p:cNvPicPr>
          <p:nvPr/>
        </p:nvPicPr>
        <p:blipFill>
          <a:blip r:embed="rId4"/>
          <a:stretch>
            <a:fillRect/>
          </a:stretch>
        </p:blipFill>
        <p:spPr>
          <a:xfrm>
            <a:off x="-609601" y="-342901"/>
            <a:ext cx="3908107" cy="3038475"/>
          </a:xfrm>
          <a:prstGeom prst="rect">
            <a:avLst/>
          </a:prstGeom>
        </p:spPr>
      </p:pic>
      <p:pic>
        <p:nvPicPr>
          <p:cNvPr id="10" name="Picture 27"/>
          <p:cNvPicPr/>
          <p:nvPr/>
        </p:nvPicPr>
        <p:blipFill>
          <a:blip r:embed="rId5">
            <a:extLst>
              <a:ext uri="{28A0092B-C50C-407E-A947-70E740481C1C}">
                <a14:useLocalDpi xmlns:a14="http://schemas.microsoft.com/office/drawing/2010/main" val="0"/>
              </a:ext>
            </a:extLst>
          </a:blip>
          <a:stretch>
            <a:fillRect/>
          </a:stretch>
        </p:blipFill>
        <p:spPr>
          <a:xfrm>
            <a:off x="1600200" y="123825"/>
            <a:ext cx="6648450" cy="2362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099" y="1047750"/>
            <a:ext cx="7924801" cy="4381500"/>
          </a:xfrm>
        </p:spPr>
        <p:txBody>
          <a:bodyPr>
            <a:normAutofit/>
          </a:bodyPr>
          <a:lstStyle/>
          <a:p>
            <a:pPr marL="0" indent="0" algn="just">
              <a:lnSpc>
                <a:spcPct val="120000"/>
              </a:lnSpc>
              <a:buNone/>
            </a:pPr>
            <a:r>
              <a:rPr lang="en-GB" sz="1600" dirty="0" smtClean="0">
                <a:solidFill>
                  <a:schemeClr val="tx1">
                    <a:lumMod val="95000"/>
                    <a:lumOff val="5000"/>
                  </a:schemeClr>
                </a:solidFill>
              </a:rPr>
              <a:t>An </a:t>
            </a:r>
            <a:r>
              <a:rPr lang="en-GB" sz="1600" dirty="0">
                <a:solidFill>
                  <a:schemeClr val="tx1">
                    <a:lumMod val="95000"/>
                    <a:lumOff val="5000"/>
                  </a:schemeClr>
                </a:solidFill>
              </a:rPr>
              <a:t>application </a:t>
            </a:r>
            <a:r>
              <a:rPr lang="en-GB" sz="1600" b="1" u="sng" dirty="0">
                <a:solidFill>
                  <a:srgbClr val="0070C0"/>
                </a:solidFill>
              </a:rPr>
              <a:t>may</a:t>
            </a:r>
            <a:r>
              <a:rPr lang="en-GB" sz="1600" dirty="0">
                <a:solidFill>
                  <a:schemeClr val="bg2"/>
                </a:solidFill>
              </a:rPr>
              <a:t> </a:t>
            </a:r>
            <a:r>
              <a:rPr lang="en-GB" sz="1600" dirty="0">
                <a:solidFill>
                  <a:schemeClr val="tx1">
                    <a:lumMod val="95000"/>
                    <a:lumOff val="5000"/>
                  </a:schemeClr>
                </a:solidFill>
              </a:rPr>
              <a:t>be registered and examined by way of priority for persons who:</a:t>
            </a:r>
            <a:endParaRPr lang="el-GR" sz="1600" dirty="0">
              <a:solidFill>
                <a:schemeClr val="tx1">
                  <a:lumMod val="95000"/>
                  <a:lumOff val="5000"/>
                </a:schemeClr>
              </a:solidFill>
            </a:endParaRPr>
          </a:p>
          <a:p>
            <a:pPr lvl="0" algn="just">
              <a:lnSpc>
                <a:spcPct val="120000"/>
              </a:lnSpc>
            </a:pPr>
            <a:r>
              <a:rPr lang="en-GB" sz="1600" dirty="0">
                <a:solidFill>
                  <a:schemeClr val="tx1">
                    <a:lumMod val="95000"/>
                    <a:lumOff val="5000"/>
                  </a:schemeClr>
                </a:solidFill>
              </a:rPr>
              <a:t>b</a:t>
            </a:r>
            <a:r>
              <a:rPr lang="en-GB" sz="1600" dirty="0" smtClean="0">
                <a:solidFill>
                  <a:schemeClr val="tx1">
                    <a:lumMod val="95000"/>
                    <a:lumOff val="5000"/>
                  </a:schemeClr>
                </a:solidFill>
              </a:rPr>
              <a:t>elong </a:t>
            </a:r>
            <a:r>
              <a:rPr lang="en-GB" sz="1600" dirty="0">
                <a:solidFill>
                  <a:schemeClr val="tx1">
                    <a:lumMod val="95000"/>
                    <a:lumOff val="5000"/>
                  </a:schemeClr>
                </a:solidFill>
              </a:rPr>
              <a:t>to vulnerable groups or are in need of special procedural guarantees;</a:t>
            </a:r>
            <a:endParaRPr lang="el-GR" sz="1600" dirty="0">
              <a:solidFill>
                <a:schemeClr val="tx1">
                  <a:lumMod val="95000"/>
                  <a:lumOff val="5000"/>
                </a:schemeClr>
              </a:solidFill>
            </a:endParaRPr>
          </a:p>
          <a:p>
            <a:pPr lvl="0" algn="just">
              <a:lnSpc>
                <a:spcPct val="120000"/>
              </a:lnSpc>
            </a:pPr>
            <a:r>
              <a:rPr lang="en-GB" sz="1600" dirty="0">
                <a:solidFill>
                  <a:schemeClr val="tx1">
                    <a:lumMod val="95000"/>
                    <a:lumOff val="5000"/>
                  </a:schemeClr>
                </a:solidFill>
              </a:rPr>
              <a:t>a</a:t>
            </a:r>
            <a:r>
              <a:rPr lang="en-GB" sz="1600" dirty="0" smtClean="0">
                <a:solidFill>
                  <a:schemeClr val="tx1">
                    <a:lumMod val="95000"/>
                    <a:lumOff val="5000"/>
                  </a:schemeClr>
                </a:solidFill>
              </a:rPr>
              <a:t>pply </a:t>
            </a:r>
            <a:r>
              <a:rPr lang="en-GB" sz="1600" dirty="0">
                <a:solidFill>
                  <a:schemeClr val="tx1">
                    <a:lumMod val="95000"/>
                    <a:lumOff val="5000"/>
                  </a:schemeClr>
                </a:solidFill>
              </a:rPr>
              <a:t>from detention, at the border or from a Reception and Identification Centre;</a:t>
            </a:r>
            <a:endParaRPr lang="el-GR" sz="1600" dirty="0">
              <a:solidFill>
                <a:schemeClr val="tx1">
                  <a:lumMod val="95000"/>
                  <a:lumOff val="5000"/>
                </a:schemeClr>
              </a:solidFill>
            </a:endParaRPr>
          </a:p>
          <a:p>
            <a:pPr lvl="0" algn="just">
              <a:lnSpc>
                <a:spcPct val="120000"/>
              </a:lnSpc>
            </a:pPr>
            <a:r>
              <a:rPr lang="en-GB" sz="1600" dirty="0">
                <a:solidFill>
                  <a:schemeClr val="tx1">
                    <a:lumMod val="95000"/>
                    <a:lumOff val="5000"/>
                  </a:schemeClr>
                </a:solidFill>
              </a:rPr>
              <a:t>a</a:t>
            </a:r>
            <a:r>
              <a:rPr lang="en-GB" sz="1600" dirty="0" smtClean="0">
                <a:solidFill>
                  <a:schemeClr val="tx1">
                    <a:lumMod val="95000"/>
                    <a:lumOff val="5000"/>
                  </a:schemeClr>
                </a:solidFill>
              </a:rPr>
              <a:t>re </a:t>
            </a:r>
            <a:r>
              <a:rPr lang="en-GB" sz="1600" dirty="0">
                <a:solidFill>
                  <a:schemeClr val="tx1">
                    <a:lumMod val="95000"/>
                    <a:lumOff val="5000"/>
                  </a:schemeClr>
                </a:solidFill>
              </a:rPr>
              <a:t>likely to fall within the Dublin procedure;</a:t>
            </a:r>
            <a:endParaRPr lang="el-GR" sz="1600" dirty="0">
              <a:solidFill>
                <a:schemeClr val="tx1">
                  <a:lumMod val="95000"/>
                  <a:lumOff val="5000"/>
                </a:schemeClr>
              </a:solidFill>
            </a:endParaRPr>
          </a:p>
          <a:p>
            <a:pPr lvl="0" algn="just">
              <a:lnSpc>
                <a:spcPct val="120000"/>
              </a:lnSpc>
            </a:pPr>
            <a:r>
              <a:rPr lang="en-GB" sz="1600" dirty="0">
                <a:solidFill>
                  <a:schemeClr val="tx1">
                    <a:lumMod val="95000"/>
                    <a:lumOff val="5000"/>
                  </a:schemeClr>
                </a:solidFill>
              </a:rPr>
              <a:t>h</a:t>
            </a:r>
            <a:r>
              <a:rPr lang="en-GB" sz="1600" dirty="0" smtClean="0">
                <a:solidFill>
                  <a:schemeClr val="tx1">
                    <a:lumMod val="95000"/>
                    <a:lumOff val="5000"/>
                  </a:schemeClr>
                </a:solidFill>
              </a:rPr>
              <a:t>ave </a:t>
            </a:r>
            <a:r>
              <a:rPr lang="en-GB" sz="1600" dirty="0">
                <a:solidFill>
                  <a:schemeClr val="tx1">
                    <a:lumMod val="95000"/>
                    <a:lumOff val="5000"/>
                  </a:schemeClr>
                </a:solidFill>
              </a:rPr>
              <a:t>cases reasonably believed to be well-founded;</a:t>
            </a:r>
            <a:endParaRPr lang="el-GR" sz="1600" dirty="0">
              <a:solidFill>
                <a:schemeClr val="tx1">
                  <a:lumMod val="95000"/>
                  <a:lumOff val="5000"/>
                </a:schemeClr>
              </a:solidFill>
            </a:endParaRPr>
          </a:p>
          <a:p>
            <a:pPr lvl="0" algn="just">
              <a:lnSpc>
                <a:spcPct val="120000"/>
              </a:lnSpc>
            </a:pPr>
            <a:r>
              <a:rPr lang="en-GB" sz="1600" dirty="0">
                <a:solidFill>
                  <a:schemeClr val="tx1">
                    <a:lumMod val="95000"/>
                    <a:lumOff val="5000"/>
                  </a:schemeClr>
                </a:solidFill>
              </a:rPr>
              <a:t>h</a:t>
            </a:r>
            <a:r>
              <a:rPr lang="en-GB" sz="1600" dirty="0" smtClean="0">
                <a:solidFill>
                  <a:schemeClr val="tx1">
                    <a:lumMod val="95000"/>
                    <a:lumOff val="5000"/>
                  </a:schemeClr>
                </a:solidFill>
              </a:rPr>
              <a:t>ave </a:t>
            </a:r>
            <a:r>
              <a:rPr lang="en-GB" sz="1600" dirty="0">
                <a:solidFill>
                  <a:schemeClr val="tx1">
                    <a:lumMod val="95000"/>
                    <a:lumOff val="5000"/>
                  </a:schemeClr>
                </a:solidFill>
              </a:rPr>
              <a:t>cases which may be considered as manifestly unfounded;</a:t>
            </a:r>
            <a:endParaRPr lang="el-GR" sz="1600" dirty="0">
              <a:solidFill>
                <a:schemeClr val="tx1">
                  <a:lumMod val="95000"/>
                  <a:lumOff val="5000"/>
                </a:schemeClr>
              </a:solidFill>
            </a:endParaRPr>
          </a:p>
          <a:p>
            <a:pPr lvl="0" algn="just">
              <a:lnSpc>
                <a:spcPct val="120000"/>
              </a:lnSpc>
            </a:pPr>
            <a:r>
              <a:rPr lang="en-GB" sz="1600" dirty="0">
                <a:solidFill>
                  <a:schemeClr val="tx1">
                    <a:lumMod val="95000"/>
                    <a:lumOff val="5000"/>
                  </a:schemeClr>
                </a:solidFill>
              </a:rPr>
              <a:t>r</a:t>
            </a:r>
            <a:r>
              <a:rPr lang="en-GB" sz="1600" dirty="0" smtClean="0">
                <a:solidFill>
                  <a:schemeClr val="tx1">
                    <a:lumMod val="95000"/>
                    <a:lumOff val="5000"/>
                  </a:schemeClr>
                </a:solidFill>
              </a:rPr>
              <a:t>epresent </a:t>
            </a:r>
            <a:r>
              <a:rPr lang="en-GB" sz="1600" dirty="0">
                <a:solidFill>
                  <a:schemeClr val="tx1">
                    <a:lumMod val="95000"/>
                    <a:lumOff val="5000"/>
                  </a:schemeClr>
                </a:solidFill>
              </a:rPr>
              <a:t>a threat to national security or public order; or</a:t>
            </a:r>
            <a:endParaRPr lang="el-GR" sz="1600" dirty="0">
              <a:solidFill>
                <a:schemeClr val="tx1">
                  <a:lumMod val="95000"/>
                  <a:lumOff val="5000"/>
                </a:schemeClr>
              </a:solidFill>
            </a:endParaRPr>
          </a:p>
          <a:p>
            <a:pPr lvl="0" algn="just">
              <a:lnSpc>
                <a:spcPct val="120000"/>
              </a:lnSpc>
            </a:pPr>
            <a:r>
              <a:rPr lang="en-GB" sz="1600" dirty="0">
                <a:solidFill>
                  <a:schemeClr val="tx1">
                    <a:lumMod val="95000"/>
                    <a:lumOff val="5000"/>
                  </a:schemeClr>
                </a:solidFill>
              </a:rPr>
              <a:t>f</a:t>
            </a:r>
            <a:r>
              <a:rPr lang="en-GB" sz="1600" dirty="0" smtClean="0">
                <a:solidFill>
                  <a:schemeClr val="tx1">
                    <a:lumMod val="95000"/>
                    <a:lumOff val="5000"/>
                  </a:schemeClr>
                </a:solidFill>
              </a:rPr>
              <a:t>ile </a:t>
            </a:r>
            <a:r>
              <a:rPr lang="en-GB" sz="1600" dirty="0">
                <a:solidFill>
                  <a:schemeClr val="tx1">
                    <a:lumMod val="95000"/>
                    <a:lumOff val="5000"/>
                  </a:schemeClr>
                </a:solidFill>
              </a:rPr>
              <a:t>a </a:t>
            </a:r>
            <a:r>
              <a:rPr lang="en-GB" sz="1600" dirty="0" smtClean="0">
                <a:solidFill>
                  <a:schemeClr val="tx1">
                    <a:lumMod val="95000"/>
                    <a:lumOff val="5000"/>
                  </a:schemeClr>
                </a:solidFill>
              </a:rPr>
              <a:t>subsequent application.</a:t>
            </a:r>
          </a:p>
          <a:p>
            <a:pPr marL="0" indent="0" algn="just">
              <a:lnSpc>
                <a:spcPct val="120000"/>
              </a:lnSpc>
              <a:buNone/>
            </a:pPr>
            <a:r>
              <a:rPr lang="en-GB" sz="1600" i="1" dirty="0">
                <a:solidFill>
                  <a:schemeClr val="tx1">
                    <a:lumMod val="95000"/>
                    <a:lumOff val="5000"/>
                  </a:schemeClr>
                </a:solidFill>
              </a:rPr>
              <a:t>A</a:t>
            </a:r>
            <a:r>
              <a:rPr lang="en-GB" sz="1600" i="1" dirty="0">
                <a:solidFill>
                  <a:schemeClr val="bg2"/>
                </a:solidFill>
              </a:rPr>
              <a:t> </a:t>
            </a:r>
            <a:r>
              <a:rPr lang="en-GB" sz="1600" b="1" i="1" dirty="0">
                <a:solidFill>
                  <a:srgbClr val="0070C0"/>
                </a:solidFill>
              </a:rPr>
              <a:t>fast-track procedure </a:t>
            </a:r>
            <a:r>
              <a:rPr lang="en-GB" sz="1600" i="1" dirty="0">
                <a:solidFill>
                  <a:schemeClr val="tx1">
                    <a:lumMod val="95000"/>
                    <a:lumOff val="5000"/>
                  </a:schemeClr>
                </a:solidFill>
              </a:rPr>
              <a:t>for the </a:t>
            </a:r>
            <a:r>
              <a:rPr lang="en-GB" sz="1600" i="1" dirty="0" smtClean="0">
                <a:solidFill>
                  <a:schemeClr val="tx1">
                    <a:lumMod val="95000"/>
                    <a:lumOff val="5000"/>
                  </a:schemeClr>
                </a:solidFill>
              </a:rPr>
              <a:t>examination </a:t>
            </a:r>
            <a:r>
              <a:rPr lang="en-GB" sz="1600" i="1" dirty="0">
                <a:solidFill>
                  <a:schemeClr val="tx1">
                    <a:lumMod val="95000"/>
                    <a:lumOff val="5000"/>
                  </a:schemeClr>
                </a:solidFill>
              </a:rPr>
              <a:t>and the granting of refugee status to Syrian nationals and stateless persons with former habitual residence in Syria, is in place since September 2014.</a:t>
            </a:r>
            <a:endParaRPr lang="el-GR" sz="1600" i="1" dirty="0">
              <a:solidFill>
                <a:schemeClr val="tx1">
                  <a:lumMod val="95000"/>
                  <a:lumOff val="5000"/>
                </a:schemeClr>
              </a:solidFill>
            </a:endParaRPr>
          </a:p>
          <a:p>
            <a:pPr lvl="0" algn="just">
              <a:lnSpc>
                <a:spcPct val="120000"/>
              </a:lnSpc>
            </a:pPr>
            <a:endParaRPr lang="el-GR" sz="1600" dirty="0"/>
          </a:p>
          <a:p>
            <a:pPr>
              <a:lnSpc>
                <a:spcPct val="120000"/>
              </a:lnSpc>
            </a:pPr>
            <a:endParaRPr lang="en-US" sz="1600" dirty="0"/>
          </a:p>
        </p:txBody>
      </p:sp>
      <p:pic>
        <p:nvPicPr>
          <p:cNvPr id="4" name="3 - Εικόνα" descr="Εικόνα2.png"/>
          <p:cNvPicPr>
            <a:picLocks noChangeAspect="1"/>
          </p:cNvPicPr>
          <p:nvPr/>
        </p:nvPicPr>
        <p:blipFill>
          <a:blip r:embed="rId2"/>
          <a:stretch>
            <a:fillRect/>
          </a:stretch>
        </p:blipFill>
        <p:spPr>
          <a:xfrm>
            <a:off x="958109" y="6261755"/>
            <a:ext cx="6656282" cy="243820"/>
          </a:xfrm>
          <a:prstGeom prst="rect">
            <a:avLst/>
          </a:prstGeom>
        </p:spPr>
      </p:pic>
    </p:spTree>
    <p:extLst>
      <p:ext uri="{BB962C8B-B14F-4D97-AF65-F5344CB8AC3E}">
        <p14:creationId xmlns:p14="http://schemas.microsoft.com/office/powerpoint/2010/main" val="9704123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084" y="1114425"/>
            <a:ext cx="8042616" cy="5143500"/>
          </a:xfrm>
        </p:spPr>
        <p:txBody>
          <a:bodyPr>
            <a:noAutofit/>
          </a:bodyPr>
          <a:lstStyle/>
          <a:p>
            <a:pPr marL="0" indent="0">
              <a:lnSpc>
                <a:spcPct val="120000"/>
              </a:lnSpc>
              <a:buNone/>
            </a:pPr>
            <a:r>
              <a:rPr lang="en-GB" sz="1600" b="1" dirty="0" smtClean="0">
                <a:solidFill>
                  <a:srgbClr val="0070C0"/>
                </a:solidFill>
              </a:rPr>
              <a:t>2. Accelerated procedures (art. 51)</a:t>
            </a:r>
            <a:r>
              <a:rPr lang="el-GR" sz="1600" b="1" dirty="0" smtClean="0">
                <a:solidFill>
                  <a:srgbClr val="0070C0"/>
                </a:solidFill>
              </a:rPr>
              <a:t/>
            </a:r>
            <a:br>
              <a:rPr lang="el-GR" sz="1600" b="1" dirty="0" smtClean="0">
                <a:solidFill>
                  <a:srgbClr val="0070C0"/>
                </a:solidFill>
              </a:rPr>
            </a:br>
            <a:r>
              <a:rPr lang="en-GB" sz="1600" dirty="0" smtClean="0">
                <a:solidFill>
                  <a:schemeClr val="tx1">
                    <a:lumMod val="95000"/>
                    <a:lumOff val="5000"/>
                  </a:schemeClr>
                </a:solidFill>
              </a:rPr>
              <a:t>An </a:t>
            </a:r>
            <a:r>
              <a:rPr lang="en-GB" sz="1600" dirty="0">
                <a:solidFill>
                  <a:schemeClr val="tx1">
                    <a:lumMod val="95000"/>
                    <a:lumOff val="5000"/>
                  </a:schemeClr>
                </a:solidFill>
              </a:rPr>
              <a:t>application </a:t>
            </a:r>
            <a:r>
              <a:rPr lang="en-GB" sz="1600" b="1" u="sng" dirty="0">
                <a:solidFill>
                  <a:schemeClr val="tx1">
                    <a:lumMod val="95000"/>
                    <a:lumOff val="5000"/>
                  </a:schemeClr>
                </a:solidFill>
              </a:rPr>
              <a:t>is being </a:t>
            </a:r>
            <a:r>
              <a:rPr lang="en-GB" sz="1600" dirty="0">
                <a:solidFill>
                  <a:schemeClr val="tx1">
                    <a:lumMod val="95000"/>
                    <a:lumOff val="5000"/>
                  </a:schemeClr>
                </a:solidFill>
              </a:rPr>
              <a:t>examined under the accelerated procedure</a:t>
            </a:r>
            <a:r>
              <a:rPr lang="en-GB" sz="1600" b="1" dirty="0">
                <a:solidFill>
                  <a:schemeClr val="tx1">
                    <a:lumMod val="95000"/>
                    <a:lumOff val="5000"/>
                  </a:schemeClr>
                </a:solidFill>
              </a:rPr>
              <a:t> </a:t>
            </a:r>
            <a:r>
              <a:rPr lang="en-GB" sz="1600" dirty="0">
                <a:solidFill>
                  <a:schemeClr val="tx1">
                    <a:lumMod val="95000"/>
                    <a:lumOff val="5000"/>
                  </a:schemeClr>
                </a:solidFill>
              </a:rPr>
              <a:t>when:</a:t>
            </a:r>
            <a:endParaRPr lang="el-GR" sz="1600" dirty="0">
              <a:solidFill>
                <a:schemeClr val="tx1">
                  <a:lumMod val="95000"/>
                  <a:lumOff val="5000"/>
                </a:schemeClr>
              </a:solidFill>
            </a:endParaRPr>
          </a:p>
          <a:p>
            <a:pPr lvl="0" algn="just">
              <a:lnSpc>
                <a:spcPct val="120000"/>
              </a:lnSpc>
              <a:buFont typeface="+mj-lt"/>
              <a:buAutoNum type="alphaLcParenR"/>
            </a:pPr>
            <a:r>
              <a:rPr lang="en-GB" sz="1600" dirty="0" smtClean="0">
                <a:solidFill>
                  <a:schemeClr val="tx1">
                    <a:lumMod val="95000"/>
                    <a:lumOff val="5000"/>
                  </a:schemeClr>
                </a:solidFill>
              </a:rPr>
              <a:t>the </a:t>
            </a:r>
            <a:r>
              <a:rPr lang="en-GB" sz="1600" dirty="0">
                <a:solidFill>
                  <a:schemeClr val="tx1">
                    <a:lumMod val="95000"/>
                    <a:lumOff val="5000"/>
                  </a:schemeClr>
                </a:solidFill>
              </a:rPr>
              <a:t>applicant comes from a Safe Country of Origin;  </a:t>
            </a:r>
            <a:endParaRPr lang="el-GR" sz="1600" dirty="0">
              <a:solidFill>
                <a:schemeClr val="tx1">
                  <a:lumMod val="95000"/>
                  <a:lumOff val="5000"/>
                </a:schemeClr>
              </a:solidFill>
            </a:endParaRPr>
          </a:p>
          <a:p>
            <a:pPr lvl="0" algn="just">
              <a:lnSpc>
                <a:spcPct val="120000"/>
              </a:lnSpc>
              <a:buFont typeface="+mj-lt"/>
              <a:buAutoNum type="alphaLcParenR"/>
            </a:pPr>
            <a:r>
              <a:rPr lang="en-GB" sz="1600" dirty="0" smtClean="0">
                <a:solidFill>
                  <a:schemeClr val="tx1">
                    <a:lumMod val="95000"/>
                    <a:lumOff val="5000"/>
                  </a:schemeClr>
                </a:solidFill>
              </a:rPr>
              <a:t>the </a:t>
            </a:r>
            <a:r>
              <a:rPr lang="en-GB" sz="1600" dirty="0">
                <a:solidFill>
                  <a:schemeClr val="tx1">
                    <a:lumMod val="95000"/>
                    <a:lumOff val="5000"/>
                  </a:schemeClr>
                </a:solidFill>
              </a:rPr>
              <a:t>application is manifestly unfounded;</a:t>
            </a:r>
            <a:endParaRPr lang="el-GR" sz="1600" dirty="0">
              <a:solidFill>
                <a:schemeClr val="tx1">
                  <a:lumMod val="95000"/>
                  <a:lumOff val="5000"/>
                </a:schemeClr>
              </a:solidFill>
            </a:endParaRPr>
          </a:p>
          <a:p>
            <a:pPr lvl="0" algn="just">
              <a:lnSpc>
                <a:spcPct val="120000"/>
              </a:lnSpc>
              <a:buFont typeface="+mj-lt"/>
              <a:buAutoNum type="alphaLcParenR"/>
            </a:pPr>
            <a:r>
              <a:rPr lang="en-GB" sz="1600" dirty="0" smtClean="0">
                <a:solidFill>
                  <a:schemeClr val="tx1">
                    <a:lumMod val="95000"/>
                    <a:lumOff val="5000"/>
                  </a:schemeClr>
                </a:solidFill>
              </a:rPr>
              <a:t>the </a:t>
            </a:r>
            <a:r>
              <a:rPr lang="en-GB" sz="1600" dirty="0">
                <a:solidFill>
                  <a:schemeClr val="tx1">
                    <a:lumMod val="95000"/>
                    <a:lumOff val="5000"/>
                  </a:schemeClr>
                </a:solidFill>
              </a:rPr>
              <a:t>applicant has misled the authorities by presenting false information or documents or by withholding relevant information or documents regarding his/her identity and/or nationality which could adversely affect the decision;   </a:t>
            </a:r>
            <a:endParaRPr lang="el-GR" sz="1600" dirty="0">
              <a:solidFill>
                <a:schemeClr val="tx1">
                  <a:lumMod val="95000"/>
                  <a:lumOff val="5000"/>
                </a:schemeClr>
              </a:solidFill>
            </a:endParaRPr>
          </a:p>
          <a:p>
            <a:pPr lvl="0" algn="just">
              <a:lnSpc>
                <a:spcPct val="120000"/>
              </a:lnSpc>
              <a:buFont typeface="+mj-lt"/>
              <a:buAutoNum type="alphaLcParenR"/>
            </a:pPr>
            <a:r>
              <a:rPr lang="en-GB" sz="1600" dirty="0" smtClean="0">
                <a:solidFill>
                  <a:schemeClr val="tx1">
                    <a:lumMod val="95000"/>
                    <a:lumOff val="5000"/>
                  </a:schemeClr>
                </a:solidFill>
              </a:rPr>
              <a:t>the </a:t>
            </a:r>
            <a:r>
              <a:rPr lang="en-GB" sz="1600" dirty="0">
                <a:solidFill>
                  <a:schemeClr val="tx1">
                    <a:lumMod val="95000"/>
                    <a:lumOff val="5000"/>
                  </a:schemeClr>
                </a:solidFill>
              </a:rPr>
              <a:t>applicant has likely destroyed or disposed in bad faith documents of identity or travel which would help determine his/her identity or </a:t>
            </a:r>
            <a:r>
              <a:rPr lang="en-GB" sz="1600" dirty="0" smtClean="0">
                <a:solidFill>
                  <a:schemeClr val="tx1">
                    <a:lumMod val="95000"/>
                    <a:lumOff val="5000"/>
                  </a:schemeClr>
                </a:solidFill>
              </a:rPr>
              <a:t>nationality;</a:t>
            </a:r>
          </a:p>
          <a:p>
            <a:pPr lvl="0" algn="just">
              <a:lnSpc>
                <a:spcPct val="120000"/>
              </a:lnSpc>
              <a:buFont typeface="+mj-lt"/>
              <a:buAutoNum type="alphaLcParenR"/>
            </a:pPr>
            <a:r>
              <a:rPr lang="en-GB" sz="1600" dirty="0" smtClean="0">
                <a:solidFill>
                  <a:schemeClr val="tx1">
                    <a:lumMod val="95000"/>
                    <a:lumOff val="5000"/>
                  </a:schemeClr>
                </a:solidFill>
              </a:rPr>
              <a:t>the applicant has submitted the application only to delay or impede the enforcement of an earlier or imminent deportation decision or removal by other means;  </a:t>
            </a:r>
            <a:endParaRPr lang="en-US" sz="1600" dirty="0" smtClean="0">
              <a:solidFill>
                <a:schemeClr val="tx1">
                  <a:lumMod val="95000"/>
                  <a:lumOff val="5000"/>
                </a:schemeClr>
              </a:solidFill>
            </a:endParaRPr>
          </a:p>
          <a:p>
            <a:pPr lvl="0" algn="just">
              <a:lnSpc>
                <a:spcPct val="120000"/>
              </a:lnSpc>
              <a:buFont typeface="+mj-lt"/>
              <a:buAutoNum type="alphaLcParenR"/>
            </a:pPr>
            <a:r>
              <a:rPr lang="en-GB" sz="1600" dirty="0" smtClean="0">
                <a:solidFill>
                  <a:schemeClr val="tx1">
                    <a:lumMod val="95000"/>
                    <a:lumOff val="5000"/>
                  </a:schemeClr>
                </a:solidFill>
              </a:rPr>
              <a:t>the applicant refuses to comply with the obligation to have his or her fingerprints taken.</a:t>
            </a:r>
          </a:p>
          <a:p>
            <a:pPr marL="0" indent="0" algn="just">
              <a:lnSpc>
                <a:spcPct val="120000"/>
              </a:lnSpc>
              <a:buNone/>
            </a:pPr>
            <a:r>
              <a:rPr lang="en-GB" sz="1600" i="1" dirty="0" smtClean="0">
                <a:solidFill>
                  <a:schemeClr val="tx1">
                    <a:lumMod val="95000"/>
                    <a:lumOff val="5000"/>
                  </a:schemeClr>
                </a:solidFill>
              </a:rPr>
              <a:t>The basic principles and guarantees applicable to the regular procedure are also applied to the accelerated procedure.  The examination of an application under the accelerated procedure must be concluded within 3 months, although the possibility to extend the time limits applies as in the Regular Procedure. 	</a:t>
            </a:r>
            <a:endParaRPr lang="en-US" sz="1600" dirty="0" smtClean="0">
              <a:solidFill>
                <a:schemeClr val="tx1">
                  <a:lumMod val="95000"/>
                  <a:lumOff val="5000"/>
                </a:schemeClr>
              </a:solidFill>
            </a:endParaRPr>
          </a:p>
          <a:p>
            <a:pPr lvl="0" algn="just">
              <a:lnSpc>
                <a:spcPct val="120000"/>
              </a:lnSpc>
              <a:buNone/>
            </a:pPr>
            <a:endParaRPr lang="el-GR" sz="1600" dirty="0" smtClean="0">
              <a:solidFill>
                <a:schemeClr val="bg2"/>
              </a:solidFill>
            </a:endParaRPr>
          </a:p>
        </p:txBody>
      </p:sp>
      <p:pic>
        <p:nvPicPr>
          <p:cNvPr id="4" name="3 - Εικόνα" descr="Εικόνα2.png"/>
          <p:cNvPicPr>
            <a:picLocks noChangeAspect="1"/>
          </p:cNvPicPr>
          <p:nvPr/>
        </p:nvPicPr>
        <p:blipFill>
          <a:blip r:embed="rId2"/>
          <a:stretch>
            <a:fillRect/>
          </a:stretch>
        </p:blipFill>
        <p:spPr>
          <a:xfrm>
            <a:off x="958109" y="6261755"/>
            <a:ext cx="6656282" cy="243820"/>
          </a:xfrm>
          <a:prstGeom prst="rect">
            <a:avLst/>
          </a:prstGeom>
        </p:spPr>
      </p:pic>
    </p:spTree>
    <p:extLst>
      <p:ext uri="{BB962C8B-B14F-4D97-AF65-F5344CB8AC3E}">
        <p14:creationId xmlns:p14="http://schemas.microsoft.com/office/powerpoint/2010/main" val="15142702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595836"/>
            <a:ext cx="7181850" cy="595837"/>
          </a:xfrm>
        </p:spPr>
        <p:txBody>
          <a:bodyPr>
            <a:noAutofit/>
          </a:bodyPr>
          <a:lstStyle/>
          <a:p>
            <a:r>
              <a:rPr lang="en-GB" sz="2000" b="1" dirty="0" smtClean="0">
                <a:solidFill>
                  <a:srgbClr val="0070C0"/>
                </a:solidFill>
              </a:rPr>
              <a:t>III. Border </a:t>
            </a:r>
            <a:r>
              <a:rPr lang="en-GB" sz="2000" b="1" dirty="0">
                <a:solidFill>
                  <a:srgbClr val="0070C0"/>
                </a:solidFill>
              </a:rPr>
              <a:t>Procedures (art. 60</a:t>
            </a:r>
            <a:r>
              <a:rPr lang="en-GB" sz="2000" b="1" dirty="0" smtClean="0">
                <a:solidFill>
                  <a:srgbClr val="0070C0"/>
                </a:solidFill>
              </a:rPr>
              <a:t>)</a:t>
            </a:r>
            <a:endParaRPr lang="en-US" sz="2000" b="1" dirty="0">
              <a:solidFill>
                <a:srgbClr val="0070C0"/>
              </a:solidFill>
            </a:endParaRPr>
          </a:p>
        </p:txBody>
      </p:sp>
      <p:sp>
        <p:nvSpPr>
          <p:cNvPr id="3" name="Content Placeholder 2"/>
          <p:cNvSpPr>
            <a:spLocks noGrp="1"/>
          </p:cNvSpPr>
          <p:nvPr>
            <p:ph idx="1"/>
          </p:nvPr>
        </p:nvSpPr>
        <p:spPr>
          <a:xfrm>
            <a:off x="333375" y="1038225"/>
            <a:ext cx="7800975" cy="4509563"/>
          </a:xfrm>
        </p:spPr>
        <p:txBody>
          <a:bodyPr>
            <a:normAutofit/>
          </a:bodyPr>
          <a:lstStyle/>
          <a:p>
            <a:pPr marL="0" indent="0" algn="just">
              <a:lnSpc>
                <a:spcPct val="120000"/>
              </a:lnSpc>
              <a:buNone/>
            </a:pPr>
            <a:r>
              <a:rPr lang="en-GB" sz="1600" dirty="0" smtClean="0">
                <a:solidFill>
                  <a:schemeClr val="tx1">
                    <a:lumMod val="95000"/>
                    <a:lumOff val="5000"/>
                  </a:schemeClr>
                </a:solidFill>
              </a:rPr>
              <a:t>Where </a:t>
            </a:r>
            <a:r>
              <a:rPr lang="en-GB" sz="1600" dirty="0">
                <a:solidFill>
                  <a:schemeClr val="tx1">
                    <a:lumMod val="95000"/>
                    <a:lumOff val="5000"/>
                  </a:schemeClr>
                </a:solidFill>
              </a:rPr>
              <a:t>applications for international protection are submitted in transit zones of ports or airports deadlines are shorter: </a:t>
            </a:r>
            <a:r>
              <a:rPr lang="en-GB" sz="1600" dirty="0" smtClean="0">
                <a:solidFill>
                  <a:schemeClr val="tx1">
                    <a:lumMod val="95000"/>
                    <a:lumOff val="5000"/>
                  </a:schemeClr>
                </a:solidFill>
              </a:rPr>
              <a:t>applicants have </a:t>
            </a:r>
            <a:r>
              <a:rPr lang="en-GB" sz="1600" dirty="0">
                <a:solidFill>
                  <a:schemeClr val="tx1">
                    <a:lumMod val="95000"/>
                    <a:lumOff val="5000"/>
                  </a:schemeClr>
                </a:solidFill>
              </a:rPr>
              <a:t>no more than 3 days for interview preparation and consultation of a legal or other counsellor to assist them during the procedure and, when an appeal is lodged, its examination can be carried out at the earliest 5 days after its submission. </a:t>
            </a:r>
            <a:endParaRPr lang="el-GR" sz="1600" dirty="0">
              <a:solidFill>
                <a:schemeClr val="tx1">
                  <a:lumMod val="95000"/>
                  <a:lumOff val="5000"/>
                </a:schemeClr>
              </a:solidFill>
            </a:endParaRPr>
          </a:p>
          <a:p>
            <a:pPr marL="0" indent="0" algn="just">
              <a:lnSpc>
                <a:spcPct val="120000"/>
              </a:lnSpc>
              <a:buNone/>
            </a:pPr>
            <a:endParaRPr lang="nl-BE" sz="1000" dirty="0" smtClean="0">
              <a:solidFill>
                <a:schemeClr val="tx1">
                  <a:lumMod val="95000"/>
                  <a:lumOff val="5000"/>
                </a:schemeClr>
              </a:solidFill>
            </a:endParaRPr>
          </a:p>
          <a:p>
            <a:pPr marL="0" indent="0" algn="just">
              <a:lnSpc>
                <a:spcPct val="120000"/>
              </a:lnSpc>
              <a:buNone/>
            </a:pPr>
            <a:r>
              <a:rPr lang="nl-BE" sz="1600" dirty="0" smtClean="0">
                <a:solidFill>
                  <a:schemeClr val="tx1">
                    <a:lumMod val="95000"/>
                    <a:lumOff val="5000"/>
                  </a:schemeClr>
                </a:solidFill>
              </a:rPr>
              <a:t>If </a:t>
            </a:r>
            <a:r>
              <a:rPr lang="nl-BE" sz="1600" dirty="0">
                <a:solidFill>
                  <a:schemeClr val="tx1">
                    <a:lumMod val="95000"/>
                    <a:lumOff val="5000"/>
                  </a:schemeClr>
                </a:solidFill>
              </a:rPr>
              <a:t>no decision is taken within 28 days, </a:t>
            </a:r>
            <a:r>
              <a:rPr lang="nl-BE" sz="1600" dirty="0" smtClean="0">
                <a:solidFill>
                  <a:schemeClr val="tx1">
                    <a:lumMod val="95000"/>
                    <a:lumOff val="5000"/>
                  </a:schemeClr>
                </a:solidFill>
              </a:rPr>
              <a:t>applicants are </a:t>
            </a:r>
            <a:r>
              <a:rPr lang="nl-BE" sz="1600" dirty="0">
                <a:solidFill>
                  <a:schemeClr val="tx1">
                    <a:lumMod val="95000"/>
                    <a:lumOff val="5000"/>
                  </a:schemeClr>
                </a:solidFill>
              </a:rPr>
              <a:t>allowed entry into the Greek territory for their application to be examined according to the provisions concerning the Regular </a:t>
            </a:r>
            <a:r>
              <a:rPr lang="nl-BE" sz="1600" dirty="0" smtClean="0">
                <a:solidFill>
                  <a:schemeClr val="tx1">
                    <a:lumMod val="95000"/>
                    <a:lumOff val="5000"/>
                  </a:schemeClr>
                </a:solidFill>
              </a:rPr>
              <a:t>Procedure</a:t>
            </a:r>
          </a:p>
          <a:p>
            <a:pPr algn="just">
              <a:lnSpc>
                <a:spcPct val="120000"/>
              </a:lnSpc>
              <a:buNone/>
            </a:pPr>
            <a:endParaRPr lang="el-GR" sz="1000" dirty="0">
              <a:solidFill>
                <a:schemeClr val="tx1">
                  <a:lumMod val="95000"/>
                  <a:lumOff val="5000"/>
                </a:schemeClr>
              </a:solidFill>
            </a:endParaRPr>
          </a:p>
          <a:p>
            <a:pPr marL="0" indent="0" algn="just">
              <a:lnSpc>
                <a:spcPct val="120000"/>
              </a:lnSpc>
              <a:buNone/>
            </a:pPr>
            <a:r>
              <a:rPr lang="en-GB" sz="1600" b="1" i="1" u="sng" dirty="0">
                <a:solidFill>
                  <a:schemeClr val="tx1">
                    <a:lumMod val="95000"/>
                    <a:lumOff val="5000"/>
                  </a:schemeClr>
                </a:solidFill>
              </a:rPr>
              <a:t>During Border Procedures asylum seekers enjoy the same rights and guarantees with those whose applications are lodged in the mainland</a:t>
            </a:r>
            <a:r>
              <a:rPr lang="en-GB" sz="1600" b="1" i="1" u="sng" dirty="0" smtClean="0">
                <a:solidFill>
                  <a:schemeClr val="tx1">
                    <a:lumMod val="95000"/>
                    <a:lumOff val="5000"/>
                  </a:schemeClr>
                </a:solidFill>
              </a:rPr>
              <a:t>.</a:t>
            </a:r>
            <a:endParaRPr lang="el-GR" sz="1600" b="1" u="sng" dirty="0">
              <a:solidFill>
                <a:schemeClr val="tx1">
                  <a:lumMod val="95000"/>
                  <a:lumOff val="5000"/>
                </a:schemeClr>
              </a:solidFill>
            </a:endParaRPr>
          </a:p>
        </p:txBody>
      </p:sp>
      <p:pic>
        <p:nvPicPr>
          <p:cNvPr id="4" name="3 - Εικόνα" descr="Εικόνα2.png"/>
          <p:cNvPicPr>
            <a:picLocks noChangeAspect="1"/>
          </p:cNvPicPr>
          <p:nvPr/>
        </p:nvPicPr>
        <p:blipFill>
          <a:blip r:embed="rId2"/>
          <a:stretch>
            <a:fillRect/>
          </a:stretch>
        </p:blipFill>
        <p:spPr>
          <a:xfrm>
            <a:off x="958109" y="6261755"/>
            <a:ext cx="6656282" cy="243820"/>
          </a:xfrm>
          <a:prstGeom prst="rect">
            <a:avLst/>
          </a:prstGeom>
        </p:spPr>
      </p:pic>
    </p:spTree>
    <p:extLst>
      <p:ext uri="{BB962C8B-B14F-4D97-AF65-F5344CB8AC3E}">
        <p14:creationId xmlns:p14="http://schemas.microsoft.com/office/powerpoint/2010/main" val="31542225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56474"/>
          </a:xfrm>
        </p:spPr>
        <p:txBody>
          <a:bodyPr>
            <a:noAutofit/>
          </a:bodyPr>
          <a:lstStyle/>
          <a:p>
            <a:pPr algn="l">
              <a:lnSpc>
                <a:spcPct val="90000"/>
              </a:lnSpc>
            </a:pPr>
            <a:r>
              <a:rPr lang="el-GR" sz="2400" dirty="0">
                <a:solidFill>
                  <a:schemeClr val="bg2"/>
                </a:solidFill>
              </a:rPr>
              <a:t/>
            </a:r>
            <a:br>
              <a:rPr lang="el-GR" sz="2400" dirty="0">
                <a:solidFill>
                  <a:schemeClr val="bg2"/>
                </a:solidFill>
              </a:rPr>
            </a:br>
            <a:endParaRPr lang="en-US" sz="2400" dirty="0">
              <a:solidFill>
                <a:schemeClr val="bg2"/>
              </a:solidFill>
            </a:endParaRPr>
          </a:p>
        </p:txBody>
      </p:sp>
      <p:sp>
        <p:nvSpPr>
          <p:cNvPr id="3" name="Content Placeholder 2"/>
          <p:cNvSpPr>
            <a:spLocks noGrp="1"/>
          </p:cNvSpPr>
          <p:nvPr>
            <p:ph idx="1"/>
          </p:nvPr>
        </p:nvSpPr>
        <p:spPr>
          <a:xfrm>
            <a:off x="457200" y="927899"/>
            <a:ext cx="7781925" cy="5444326"/>
          </a:xfrm>
        </p:spPr>
        <p:txBody>
          <a:bodyPr>
            <a:noAutofit/>
          </a:bodyPr>
          <a:lstStyle/>
          <a:p>
            <a:pPr marL="266700" indent="-266700" algn="just">
              <a:lnSpc>
                <a:spcPct val="100000"/>
              </a:lnSpc>
              <a:buNone/>
            </a:pPr>
            <a:r>
              <a:rPr lang="en-GB" sz="1600" b="1" dirty="0" smtClean="0">
                <a:solidFill>
                  <a:srgbClr val="0070C0"/>
                </a:solidFill>
              </a:rPr>
              <a:t>3. Special Border Procedures –applicants arriving in the Greek islands after the EU-Turkey Statement (art. 60)</a:t>
            </a:r>
            <a:endParaRPr lang="en-GB" sz="1600" dirty="0" smtClean="0">
              <a:solidFill>
                <a:schemeClr val="bg2"/>
              </a:solidFill>
            </a:endParaRPr>
          </a:p>
          <a:p>
            <a:pPr algn="just">
              <a:lnSpc>
                <a:spcPct val="100000"/>
              </a:lnSpc>
              <a:buFont typeface="+mj-lt"/>
              <a:buAutoNum type="alphaLcParenR"/>
            </a:pPr>
            <a:r>
              <a:rPr lang="en-GB" sz="1600" dirty="0" smtClean="0">
                <a:solidFill>
                  <a:schemeClr val="tx1">
                    <a:lumMod val="95000"/>
                    <a:lumOff val="5000"/>
                  </a:schemeClr>
                </a:solidFill>
              </a:rPr>
              <a:t>The </a:t>
            </a:r>
            <a:r>
              <a:rPr lang="en-GB" sz="1600" dirty="0">
                <a:solidFill>
                  <a:schemeClr val="tx1">
                    <a:lumMod val="95000"/>
                    <a:lumOff val="5000"/>
                  </a:schemeClr>
                </a:solidFill>
              </a:rPr>
              <a:t>time given to applicants in order to exercise their right to “sufficiently prepare and consult a legal or other counsellor who shall assist them during the procedure” is limited to one day;</a:t>
            </a:r>
            <a:endParaRPr lang="el-GR" sz="1600" dirty="0">
              <a:solidFill>
                <a:schemeClr val="tx1">
                  <a:lumMod val="95000"/>
                  <a:lumOff val="5000"/>
                </a:schemeClr>
              </a:solidFill>
            </a:endParaRPr>
          </a:p>
          <a:p>
            <a:pPr algn="just">
              <a:lnSpc>
                <a:spcPct val="100000"/>
              </a:lnSpc>
              <a:buFont typeface="+mj-lt"/>
              <a:buAutoNum type="alphaLcParenR"/>
            </a:pPr>
            <a:r>
              <a:rPr lang="en-GB" sz="1600" dirty="0" smtClean="0">
                <a:solidFill>
                  <a:schemeClr val="tx1">
                    <a:lumMod val="95000"/>
                    <a:lumOff val="5000"/>
                  </a:schemeClr>
                </a:solidFill>
              </a:rPr>
              <a:t>Decisions </a:t>
            </a:r>
            <a:r>
              <a:rPr lang="en-GB" sz="1600" dirty="0">
                <a:solidFill>
                  <a:schemeClr val="tx1">
                    <a:lumMod val="95000"/>
                    <a:lumOff val="5000"/>
                  </a:schemeClr>
                </a:solidFill>
              </a:rPr>
              <a:t>shall be issued, at the latest, the day following the conduct of the interview and shall be notified, at the latest, the day following its issuance;</a:t>
            </a:r>
            <a:endParaRPr lang="el-GR" sz="1600" dirty="0">
              <a:solidFill>
                <a:schemeClr val="tx1">
                  <a:lumMod val="95000"/>
                  <a:lumOff val="5000"/>
                </a:schemeClr>
              </a:solidFill>
            </a:endParaRPr>
          </a:p>
          <a:p>
            <a:pPr algn="just">
              <a:lnSpc>
                <a:spcPct val="100000"/>
              </a:lnSpc>
              <a:buFont typeface="+mj-lt"/>
              <a:buAutoNum type="alphaLcParenR"/>
            </a:pPr>
            <a:r>
              <a:rPr lang="en-GB" sz="1600" dirty="0" smtClean="0">
                <a:solidFill>
                  <a:schemeClr val="tx1">
                    <a:lumMod val="95000"/>
                    <a:lumOff val="5000"/>
                  </a:schemeClr>
                </a:solidFill>
              </a:rPr>
              <a:t>The </a:t>
            </a:r>
            <a:r>
              <a:rPr lang="en-GB" sz="1600" dirty="0">
                <a:solidFill>
                  <a:schemeClr val="tx1">
                    <a:lumMod val="95000"/>
                    <a:lumOff val="5000"/>
                  </a:schemeClr>
                </a:solidFill>
              </a:rPr>
              <a:t>deadline to submit an appeal against a negative decision is 5 days from the notification of this decision</a:t>
            </a:r>
            <a:r>
              <a:rPr lang="en-GB" sz="1600" dirty="0" smtClean="0">
                <a:solidFill>
                  <a:schemeClr val="tx1">
                    <a:lumMod val="95000"/>
                    <a:lumOff val="5000"/>
                  </a:schemeClr>
                </a:solidFill>
              </a:rPr>
              <a:t>;</a:t>
            </a:r>
          </a:p>
          <a:p>
            <a:pPr algn="just">
              <a:lnSpc>
                <a:spcPct val="100000"/>
              </a:lnSpc>
              <a:buFont typeface="+mj-lt"/>
              <a:buAutoNum type="alphaLcParenR"/>
            </a:pPr>
            <a:r>
              <a:rPr lang="en-GB" sz="1600" dirty="0" smtClean="0">
                <a:solidFill>
                  <a:schemeClr val="tx1">
                    <a:lumMod val="95000"/>
                    <a:lumOff val="5000"/>
                  </a:schemeClr>
                </a:solidFill>
              </a:rPr>
              <a:t>When an appeal is lodged, its examination is carried out no earlier than 2 days and no later than 3 days after its submission </a:t>
            </a:r>
            <a:r>
              <a:rPr lang="el-GR" sz="1600" dirty="0" smtClean="0">
                <a:solidFill>
                  <a:schemeClr val="tx1">
                    <a:lumMod val="95000"/>
                    <a:lumOff val="5000"/>
                  </a:schemeClr>
                </a:solidFill>
              </a:rPr>
              <a:t>[</a:t>
            </a:r>
            <a:r>
              <a:rPr lang="en-GB" sz="1600" dirty="0" smtClean="0">
                <a:solidFill>
                  <a:schemeClr val="tx1">
                    <a:lumMod val="95000"/>
                    <a:lumOff val="5000"/>
                  </a:schemeClr>
                </a:solidFill>
              </a:rPr>
              <a:t>in the first case appellants must submit any supplementary evidence or a written submission the day after the notification of a first instance negative decision; or within 2 days maximum if the appeal is examined within 3 days]; </a:t>
            </a:r>
            <a:endParaRPr lang="el-GR" sz="1600" dirty="0" smtClean="0">
              <a:solidFill>
                <a:schemeClr val="tx1">
                  <a:lumMod val="95000"/>
                  <a:lumOff val="5000"/>
                </a:schemeClr>
              </a:solidFill>
            </a:endParaRPr>
          </a:p>
          <a:p>
            <a:pPr algn="just">
              <a:lnSpc>
                <a:spcPct val="100000"/>
              </a:lnSpc>
              <a:buFont typeface="+mj-lt"/>
              <a:buAutoNum type="alphaLcParenR"/>
            </a:pPr>
            <a:r>
              <a:rPr lang="en-GB" sz="1600" dirty="0" smtClean="0">
                <a:solidFill>
                  <a:schemeClr val="tx1">
                    <a:lumMod val="95000"/>
                    <a:lumOff val="5000"/>
                  </a:schemeClr>
                </a:solidFill>
              </a:rPr>
              <a:t>In case the Appeals Authority decides to conduct an oral hearing, the appellant is invited before the competent Committee one day before the date of the examination of their appeal and they can be given, after the conclusion of the oral hearing, one day to submit supplementary evidence or a written submission. Decisions on appeals shall be issued, at the latest, 2 days following the day of the appeal examination or the deposit of submissions and shall be notified, at the latest, the day following their issuance. </a:t>
            </a:r>
            <a:endParaRPr lang="el-GR" sz="1600" dirty="0" smtClean="0">
              <a:solidFill>
                <a:schemeClr val="tx1">
                  <a:lumMod val="95000"/>
                  <a:lumOff val="5000"/>
                </a:schemeClr>
              </a:solidFill>
            </a:endParaRPr>
          </a:p>
          <a:p>
            <a:pPr marL="0" indent="0" algn="just">
              <a:lnSpc>
                <a:spcPct val="100000"/>
              </a:lnSpc>
              <a:buNone/>
            </a:pPr>
            <a:endParaRPr lang="el-GR" sz="1600" dirty="0">
              <a:solidFill>
                <a:schemeClr val="bg2"/>
              </a:solidFill>
            </a:endParaRPr>
          </a:p>
        </p:txBody>
      </p:sp>
      <p:pic>
        <p:nvPicPr>
          <p:cNvPr id="4" name="3 - Εικόνα" descr="Εικόνα2.png"/>
          <p:cNvPicPr>
            <a:picLocks noChangeAspect="1"/>
          </p:cNvPicPr>
          <p:nvPr/>
        </p:nvPicPr>
        <p:blipFill>
          <a:blip r:embed="rId2"/>
          <a:stretch>
            <a:fillRect/>
          </a:stretch>
        </p:blipFill>
        <p:spPr>
          <a:xfrm>
            <a:off x="958109" y="6261755"/>
            <a:ext cx="6656282" cy="243820"/>
          </a:xfrm>
          <a:prstGeom prst="rect">
            <a:avLst/>
          </a:prstGeom>
        </p:spPr>
      </p:pic>
    </p:spTree>
    <p:extLst>
      <p:ext uri="{BB962C8B-B14F-4D97-AF65-F5344CB8AC3E}">
        <p14:creationId xmlns:p14="http://schemas.microsoft.com/office/powerpoint/2010/main" val="7326198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2578"/>
            <a:ext cx="7951411" cy="6292278"/>
          </a:xfrm>
        </p:spPr>
        <p:txBody>
          <a:bodyPr>
            <a:normAutofit fontScale="25000" lnSpcReduction="20000"/>
          </a:bodyPr>
          <a:lstStyle/>
          <a:p>
            <a:pPr marL="0" indent="0">
              <a:buNone/>
            </a:pPr>
            <a:endParaRPr lang="el-GR" sz="5600" dirty="0"/>
          </a:p>
          <a:p>
            <a:pPr marL="0" indent="0" algn="just">
              <a:buNone/>
            </a:pPr>
            <a:r>
              <a:rPr lang="en-GB" sz="9600" dirty="0" smtClean="0"/>
              <a:t>UN </a:t>
            </a:r>
            <a:r>
              <a:rPr lang="en-GB" sz="9600" dirty="0"/>
              <a:t>Committee against Torture </a:t>
            </a:r>
            <a:r>
              <a:rPr lang="en-GB" sz="9600" dirty="0" smtClean="0"/>
              <a:t>and</a:t>
            </a:r>
            <a:r>
              <a:rPr lang="el-GR" sz="9600" dirty="0" smtClean="0"/>
              <a:t> </a:t>
            </a:r>
            <a:r>
              <a:rPr lang="en-GB" sz="9600" dirty="0" smtClean="0"/>
              <a:t>Human </a:t>
            </a:r>
            <a:r>
              <a:rPr lang="en-GB" sz="9600" dirty="0"/>
              <a:t>Rights </a:t>
            </a:r>
            <a:r>
              <a:rPr lang="en-GB" sz="9600" dirty="0" smtClean="0"/>
              <a:t>Committee</a:t>
            </a:r>
            <a:r>
              <a:rPr lang="fr-FR" sz="9600" dirty="0"/>
              <a:t>:</a:t>
            </a:r>
            <a:r>
              <a:rPr lang="en-GB" sz="9600" dirty="0" smtClean="0"/>
              <a:t> because </a:t>
            </a:r>
            <a:r>
              <a:rPr lang="en-GB" sz="9600" dirty="0"/>
              <a:t>of the short time limits in accelerated </a:t>
            </a:r>
            <a:r>
              <a:rPr lang="en-GB" sz="9600" dirty="0" smtClean="0"/>
              <a:t>asylum procedures the principle of non-</a:t>
            </a:r>
            <a:r>
              <a:rPr lang="en-GB" sz="9600" dirty="0" err="1" smtClean="0"/>
              <a:t>refoulement</a:t>
            </a:r>
            <a:r>
              <a:rPr lang="en-GB" sz="9600" dirty="0" smtClean="0"/>
              <a:t> provided for in articles 3 of the Convention Against Torture and 7 of the International Covenant on Civil and Political Rights could be violated. </a:t>
            </a:r>
            <a:endParaRPr lang="en-GB" sz="7400" dirty="0" smtClean="0"/>
          </a:p>
          <a:p>
            <a:pPr algn="just"/>
            <a:r>
              <a:rPr lang="en-GB" sz="8000" dirty="0" smtClean="0"/>
              <a:t>CAT,</a:t>
            </a:r>
            <a:r>
              <a:rPr lang="en-GB" sz="8000" dirty="0"/>
              <a:t> </a:t>
            </a:r>
            <a:r>
              <a:rPr lang="en-GB" sz="8000" i="1" dirty="0"/>
              <a:t>Concluding observations </a:t>
            </a:r>
            <a:r>
              <a:rPr lang="en-GB" sz="8000" i="1" dirty="0" smtClean="0"/>
              <a:t>: </a:t>
            </a:r>
            <a:r>
              <a:rPr lang="en-GB" sz="8000" i="1" dirty="0"/>
              <a:t>Belgium</a:t>
            </a:r>
            <a:r>
              <a:rPr lang="en-GB" sz="8000" dirty="0"/>
              <a:t>, 19 January </a:t>
            </a:r>
            <a:r>
              <a:rPr lang="en-GB" sz="8000" dirty="0" smtClean="0"/>
              <a:t>2009; </a:t>
            </a:r>
            <a:r>
              <a:rPr lang="en-GB" sz="8000" i="1" dirty="0" smtClean="0"/>
              <a:t>Conclusions </a:t>
            </a:r>
            <a:r>
              <a:rPr lang="en-GB" sz="8000" i="1" dirty="0"/>
              <a:t>and Recommendations, Finland</a:t>
            </a:r>
            <a:r>
              <a:rPr lang="en-GB" sz="8000" dirty="0"/>
              <a:t>, 21 June </a:t>
            </a:r>
            <a:r>
              <a:rPr lang="en-GB" sz="8000" dirty="0" smtClean="0"/>
              <a:t>2005; </a:t>
            </a:r>
            <a:r>
              <a:rPr lang="en-GB" sz="8000" i="1" dirty="0"/>
              <a:t>Consideration of reports submitted by States parties under article 19 of the Convention - Finland</a:t>
            </a:r>
            <a:r>
              <a:rPr lang="en-GB" sz="8000" dirty="0"/>
              <a:t>, 29 June </a:t>
            </a:r>
            <a:r>
              <a:rPr lang="en-GB" sz="8000" dirty="0" smtClean="0"/>
              <a:t>2011; </a:t>
            </a:r>
            <a:r>
              <a:rPr lang="en-GB" sz="8000" i="1" dirty="0"/>
              <a:t>Consideration of reports submitted by States parties under article 19 of the Convention - France</a:t>
            </a:r>
            <a:r>
              <a:rPr lang="en-GB" sz="8000" dirty="0"/>
              <a:t>, 20 May </a:t>
            </a:r>
            <a:r>
              <a:rPr lang="en-GB" sz="8000" dirty="0" smtClean="0"/>
              <a:t>2010; </a:t>
            </a:r>
            <a:r>
              <a:rPr lang="en-GB" sz="8000" i="1" dirty="0"/>
              <a:t>Conclusions and recommendations of the Committee against Torture : Latvia</a:t>
            </a:r>
            <a:r>
              <a:rPr lang="en-GB" sz="8000" dirty="0"/>
              <a:t>, 19 February </a:t>
            </a:r>
            <a:r>
              <a:rPr lang="en-GB" sz="8000" dirty="0" smtClean="0"/>
              <a:t>2008; </a:t>
            </a:r>
            <a:r>
              <a:rPr lang="en-GB" sz="8000" i="1" dirty="0"/>
              <a:t>Concluding observations on the combined 5th and 6th periodic reports of the Netherlands, adopted by the Committee at its 50th session, 6-31 May 2013 : Committee Against Torture</a:t>
            </a:r>
            <a:r>
              <a:rPr lang="en-GB" sz="8000" dirty="0"/>
              <a:t>, 20 June </a:t>
            </a:r>
            <a:r>
              <a:rPr lang="en-GB" sz="8000" dirty="0" smtClean="0"/>
              <a:t>2013</a:t>
            </a:r>
            <a:r>
              <a:rPr lang="el-GR" sz="8000" dirty="0"/>
              <a:t>;</a:t>
            </a:r>
            <a:r>
              <a:rPr lang="en-GB" sz="8000" dirty="0" smtClean="0"/>
              <a:t> </a:t>
            </a:r>
            <a:r>
              <a:rPr lang="en-GB" sz="8000" i="1" dirty="0"/>
              <a:t>Consideration of reports submitted by States parties under article 19 of the Convention - the Netherlands,</a:t>
            </a:r>
            <a:r>
              <a:rPr lang="en-GB" sz="8000" dirty="0"/>
              <a:t> 3 August </a:t>
            </a:r>
            <a:r>
              <a:rPr lang="en-GB" sz="8000" dirty="0" smtClean="0"/>
              <a:t>2007. </a:t>
            </a:r>
            <a:endParaRPr lang="el-GR" sz="8000" dirty="0" smtClean="0"/>
          </a:p>
          <a:p>
            <a:pPr algn="just"/>
            <a:r>
              <a:rPr lang="en-GB" sz="8000" dirty="0" smtClean="0"/>
              <a:t>HRC,</a:t>
            </a:r>
            <a:r>
              <a:rPr lang="en-GB" sz="8000" dirty="0"/>
              <a:t> </a:t>
            </a:r>
            <a:r>
              <a:rPr lang="en-GB" sz="8000" i="1" dirty="0"/>
              <a:t>Consideration of reports submitted by States parties under article 40 of the Covenant : International Covenant on Civil and Political Rights : concluding observations of the Human Rights Committee : France</a:t>
            </a:r>
            <a:r>
              <a:rPr lang="en-GB" sz="8000" dirty="0"/>
              <a:t>, 31 July </a:t>
            </a:r>
            <a:r>
              <a:rPr lang="en-GB" sz="8000" dirty="0" smtClean="0"/>
              <a:t>2008;</a:t>
            </a:r>
            <a:r>
              <a:rPr lang="en-GB" sz="8000" i="1" dirty="0" smtClean="0"/>
              <a:t> </a:t>
            </a:r>
            <a:r>
              <a:rPr lang="en-GB" sz="8000" i="1" dirty="0"/>
              <a:t>Concluding Observations: </a:t>
            </a:r>
            <a:r>
              <a:rPr lang="en-GB" sz="8000" i="1" dirty="0" smtClean="0"/>
              <a:t>Latvia</a:t>
            </a:r>
            <a:r>
              <a:rPr lang="en-GB" sz="8000" dirty="0" smtClean="0"/>
              <a:t>, 1 December 2003</a:t>
            </a:r>
            <a:r>
              <a:rPr lang="el-GR" sz="8000" dirty="0" smtClean="0"/>
              <a:t>;</a:t>
            </a:r>
            <a:r>
              <a:rPr lang="en-GB" sz="8000" dirty="0" smtClean="0"/>
              <a:t> </a:t>
            </a:r>
            <a:r>
              <a:rPr lang="en-GB" sz="8000" i="1" dirty="0"/>
              <a:t>Concluding observations of the Human Rights Committee : Netherlands</a:t>
            </a:r>
            <a:r>
              <a:rPr lang="en-GB" sz="8000" dirty="0"/>
              <a:t>, 25 August </a:t>
            </a:r>
            <a:r>
              <a:rPr lang="en-GB" sz="8000" dirty="0" smtClean="0"/>
              <a:t>2009</a:t>
            </a:r>
            <a:r>
              <a:rPr lang="el-GR" sz="8000" dirty="0"/>
              <a:t>.</a:t>
            </a:r>
            <a:endParaRPr lang="en-GB" sz="8000" dirty="0"/>
          </a:p>
          <a:p>
            <a:pPr marL="0" indent="0" algn="just">
              <a:buNone/>
            </a:pPr>
            <a:endParaRPr lang="en-GB" sz="5600" dirty="0" smtClean="0"/>
          </a:p>
          <a:p>
            <a:pPr marL="0" indent="0" algn="just">
              <a:buNone/>
            </a:pPr>
            <a:endParaRPr lang="en-US" dirty="0"/>
          </a:p>
        </p:txBody>
      </p:sp>
    </p:spTree>
    <p:extLst>
      <p:ext uri="{BB962C8B-B14F-4D97-AF65-F5344CB8AC3E}">
        <p14:creationId xmlns:p14="http://schemas.microsoft.com/office/powerpoint/2010/main" val="4143979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5362"/>
            <a:ext cx="7966010" cy="5971097"/>
          </a:xfrm>
        </p:spPr>
        <p:txBody>
          <a:bodyPr>
            <a:noAutofit/>
          </a:bodyPr>
          <a:lstStyle/>
          <a:p>
            <a:pPr algn="just"/>
            <a:r>
              <a:rPr lang="en-GB" sz="1800" dirty="0"/>
              <a:t>European Court of Human Rights: in refugee status determination procedures “ it may be difficult, if not impossible, for the person concerned to supply evidence within a short time ” and “ time-limits should not be so short, or applied so inflexibly, as to deny an applicant for recognition of refugee status a realistic opportunity to prove his or her claim ”. </a:t>
            </a:r>
            <a:r>
              <a:rPr lang="en-GB" sz="1800" i="1" dirty="0" err="1" smtClean="0"/>
              <a:t>Bahaddar</a:t>
            </a:r>
            <a:r>
              <a:rPr lang="en-GB" sz="1800" i="1" dirty="0" smtClean="0"/>
              <a:t> </a:t>
            </a:r>
            <a:r>
              <a:rPr lang="en-GB" sz="1800" i="1" dirty="0"/>
              <a:t>v. Netherlands</a:t>
            </a:r>
            <a:r>
              <a:rPr lang="en-GB" sz="1800" dirty="0"/>
              <a:t>, Application No 25894/94, 19/2/1998, par. 63. See also </a:t>
            </a:r>
            <a:r>
              <a:rPr lang="en-GB" sz="1800" i="1" dirty="0" err="1"/>
              <a:t>Jabari</a:t>
            </a:r>
            <a:r>
              <a:rPr lang="en-GB" sz="1800" i="1" dirty="0"/>
              <a:t> v. Turkey</a:t>
            </a:r>
            <a:r>
              <a:rPr lang="en-GB" sz="1800" dirty="0"/>
              <a:t>, Application No. 40035/98, 11/7/2000, par. 40. </a:t>
            </a:r>
            <a:endParaRPr lang="en-GB" sz="1800" dirty="0" smtClean="0"/>
          </a:p>
          <a:p>
            <a:pPr algn="just"/>
            <a:r>
              <a:rPr lang="en-GB" sz="1800" dirty="0" smtClean="0"/>
              <a:t>The </a:t>
            </a:r>
            <a:r>
              <a:rPr lang="en-GB" sz="1800" dirty="0"/>
              <a:t>speed of the accelerated border procedure was one of the main reasons that resulted in violation of article 13 of the Convention (right to an effective remedy), as the applicant had insufficient opportunity to substantiate his claim of a risk of </a:t>
            </a:r>
            <a:r>
              <a:rPr lang="en-GB" sz="1800" dirty="0" err="1" smtClean="0"/>
              <a:t>refoulement</a:t>
            </a:r>
            <a:r>
              <a:rPr lang="en-GB" sz="1800" dirty="0" smtClean="0"/>
              <a:t>.</a:t>
            </a:r>
            <a:r>
              <a:rPr lang="el-GR" sz="1800" dirty="0"/>
              <a:t> </a:t>
            </a:r>
            <a:r>
              <a:rPr lang="el-GR" sz="1800" i="1" dirty="0" smtClean="0"/>
              <a:t>I.M</a:t>
            </a:r>
            <a:r>
              <a:rPr lang="el-GR" sz="1800" i="1" dirty="0"/>
              <a:t>. v France</a:t>
            </a:r>
            <a:r>
              <a:rPr lang="el-GR" sz="1800" dirty="0"/>
              <a:t>, Application No 9152/09, 2/5/2012</a:t>
            </a:r>
            <a:r>
              <a:rPr lang="el-GR" sz="1800" dirty="0" smtClean="0"/>
              <a:t>.</a:t>
            </a:r>
            <a:endParaRPr lang="en-GB" sz="1800" dirty="0"/>
          </a:p>
          <a:p>
            <a:pPr algn="just"/>
            <a:r>
              <a:rPr lang="en-GB" sz="1800" dirty="0"/>
              <a:t>Court of Justice of the European Union: the time limit for lodging appeals against negative asylum decisions must be sufficient in practical terms in order to enable applicants to prepare and bring an effective </a:t>
            </a:r>
            <a:r>
              <a:rPr lang="en-GB" sz="1800" dirty="0" smtClean="0"/>
              <a:t>action.</a:t>
            </a:r>
            <a:r>
              <a:rPr lang="el-GR" sz="1800" dirty="0" smtClean="0"/>
              <a:t> </a:t>
            </a:r>
            <a:r>
              <a:rPr lang="en-GB" sz="1800" dirty="0" smtClean="0"/>
              <a:t>Applicants </a:t>
            </a:r>
            <a:r>
              <a:rPr lang="en-GB" sz="1800" dirty="0"/>
              <a:t>“ must enjoy a sufficient period of time within which to gather and present the necessary material in support of their application, thus allowing the determining authority to carry out a fair and comprehensive examination of those applications and to ensure that the applicants are not exposed to any dangers in their country of origin ”. </a:t>
            </a:r>
            <a:r>
              <a:rPr lang="en-GB" sz="1800" dirty="0" smtClean="0"/>
              <a:t>C</a:t>
            </a:r>
            <a:r>
              <a:rPr lang="en-GB" sz="1800" dirty="0"/>
              <a:t>-69/10, </a:t>
            </a:r>
            <a:r>
              <a:rPr lang="en-GB" sz="1800" i="1" dirty="0" err="1"/>
              <a:t>Brahim</a:t>
            </a:r>
            <a:r>
              <a:rPr lang="en-GB" sz="1800" i="1" dirty="0"/>
              <a:t> Samba </a:t>
            </a:r>
            <a:r>
              <a:rPr lang="en-GB" sz="1800" i="1" dirty="0" err="1"/>
              <a:t>Diouf</a:t>
            </a:r>
            <a:r>
              <a:rPr lang="en-GB" sz="1800" i="1" dirty="0"/>
              <a:t> v. </a:t>
            </a:r>
            <a:r>
              <a:rPr lang="en-GB" sz="1800" i="1" dirty="0" err="1"/>
              <a:t>Ministre</a:t>
            </a:r>
            <a:r>
              <a:rPr lang="en-GB" sz="1800" i="1" dirty="0"/>
              <a:t> du Travail, de </a:t>
            </a:r>
            <a:r>
              <a:rPr lang="en-GB" sz="1800" i="1" dirty="0" err="1"/>
              <a:t>l’Emploi</a:t>
            </a:r>
            <a:r>
              <a:rPr lang="en-GB" sz="1800" i="1" dirty="0"/>
              <a:t> et de </a:t>
            </a:r>
            <a:r>
              <a:rPr lang="en-GB" sz="1800" i="1" dirty="0" err="1"/>
              <a:t>l’Immigration</a:t>
            </a:r>
            <a:r>
              <a:rPr lang="en-GB" sz="1800" i="1" dirty="0"/>
              <a:t>, </a:t>
            </a:r>
            <a:r>
              <a:rPr lang="en-GB" sz="1800" dirty="0"/>
              <a:t>28/7/2011, par. 66</a:t>
            </a:r>
            <a:r>
              <a:rPr lang="en-GB" sz="1800" dirty="0" smtClean="0"/>
              <a:t>.</a:t>
            </a:r>
            <a:r>
              <a:rPr lang="el-GR" sz="1800" dirty="0" smtClean="0"/>
              <a:t> C</a:t>
            </a:r>
            <a:r>
              <a:rPr lang="el-GR" sz="1800" dirty="0"/>
              <a:t>-175/11 HID and BA v Refugee Applications Commissioner and Others</a:t>
            </a:r>
            <a:r>
              <a:rPr lang="en-GB" sz="1800" i="1" dirty="0"/>
              <a:t>, </a:t>
            </a:r>
            <a:r>
              <a:rPr lang="en-GB" sz="1800" dirty="0"/>
              <a:t>31/1/2013, par. 75. </a:t>
            </a:r>
            <a:endParaRPr lang="en-US" sz="1800" dirty="0"/>
          </a:p>
        </p:txBody>
      </p:sp>
    </p:spTree>
    <p:extLst>
      <p:ext uri="{BB962C8B-B14F-4D97-AF65-F5344CB8AC3E}">
        <p14:creationId xmlns:p14="http://schemas.microsoft.com/office/powerpoint/2010/main" val="2798002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0575" y="428625"/>
            <a:ext cx="7324725" cy="809625"/>
          </a:xfrm>
        </p:spPr>
        <p:txBody>
          <a:bodyPr>
            <a:normAutofit/>
          </a:bodyPr>
          <a:lstStyle/>
          <a:p>
            <a:pPr marL="0" indent="0" algn="ctr">
              <a:buNone/>
            </a:pPr>
            <a:r>
              <a:rPr lang="en-US" sz="2000" b="1" dirty="0" smtClean="0">
                <a:solidFill>
                  <a:schemeClr val="accent2">
                    <a:lumMod val="50000"/>
                  </a:schemeClr>
                </a:solidFill>
              </a:rPr>
              <a:t>E. CHALLENGE OF NEGATIVE DECISIONS</a:t>
            </a:r>
            <a:endParaRPr lang="en-US" sz="2000" b="1" dirty="0">
              <a:solidFill>
                <a:schemeClr val="accent2">
                  <a:lumMod val="50000"/>
                </a:schemeClr>
              </a:solidFill>
            </a:endParaRPr>
          </a:p>
        </p:txBody>
      </p:sp>
      <p:sp>
        <p:nvSpPr>
          <p:cNvPr id="4" name="Title 1"/>
          <p:cNvSpPr>
            <a:spLocks noGrp="1"/>
          </p:cNvSpPr>
          <p:nvPr>
            <p:ph type="title"/>
          </p:nvPr>
        </p:nvSpPr>
        <p:spPr>
          <a:xfrm>
            <a:off x="561975" y="1100137"/>
            <a:ext cx="7800975" cy="519113"/>
          </a:xfrm>
        </p:spPr>
        <p:txBody>
          <a:bodyPr>
            <a:noAutofit/>
          </a:bodyPr>
          <a:lstStyle/>
          <a:p>
            <a:r>
              <a:rPr lang="en-US" sz="2000" b="1" dirty="0" smtClean="0">
                <a:solidFill>
                  <a:srgbClr val="0070C0"/>
                </a:solidFill>
              </a:rPr>
              <a:t>1. Appeals before Asylum Appeals Commissions </a:t>
            </a:r>
            <a:r>
              <a:rPr lang="el-GR" sz="2000" b="1" dirty="0">
                <a:solidFill>
                  <a:srgbClr val="0070C0"/>
                </a:solidFill>
              </a:rPr>
              <a:t>(art. 61-62)</a:t>
            </a:r>
            <a:endParaRPr lang="en-US" sz="2000" b="1" dirty="0">
              <a:solidFill>
                <a:srgbClr val="0070C0"/>
              </a:solidFill>
            </a:endParaRPr>
          </a:p>
        </p:txBody>
      </p:sp>
      <p:sp>
        <p:nvSpPr>
          <p:cNvPr id="5" name="Content Placeholder 2"/>
          <p:cNvSpPr txBox="1">
            <a:spLocks/>
          </p:cNvSpPr>
          <p:nvPr/>
        </p:nvSpPr>
        <p:spPr>
          <a:xfrm>
            <a:off x="242919" y="1838326"/>
            <a:ext cx="8234331" cy="3819524"/>
          </a:xfrm>
          <a:prstGeom prst="rect">
            <a:avLst/>
          </a:prstGeom>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Decisions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rejecting</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application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well</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against</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part</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of</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decision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that</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grants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subsidiary</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protection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for</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part</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rejecting</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refugee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status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or</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withdrawing</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international</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protection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status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may</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be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challenged</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under</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provisions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for</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quasi</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judicial</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appeal</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endParaRPr kumimoji="0" lang="en-US"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Blip>
                <a:blip r:embed="rId2"/>
              </a:buBlip>
              <a:tabLst/>
              <a:defRPr/>
            </a:pP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within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thirty</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(30)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days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from</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notification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of</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decision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Blip>
                <a:blip r:embed="rId2"/>
              </a:buBlip>
              <a:tabLst/>
              <a:defRPr/>
            </a:pP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against</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decision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rejecting</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application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for</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international</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protection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under</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accelerated</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procedure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or</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inadmissible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or</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against</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decision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rejecting</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application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for</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continuation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of</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examination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procedure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after</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interruption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decision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has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been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made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well</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in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cases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where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appeal</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is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submitted</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while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applicant</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is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in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detention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within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15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days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from</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notification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of</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decision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Blip>
                <a:blip r:embed="rId2"/>
              </a:buBlip>
              <a:tabLst/>
              <a:defRPr/>
            </a:pP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against</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decision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rejecting</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application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for</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international</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protection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in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border</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procedures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or</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when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appeal</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is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submitted</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in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Reception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and</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Identification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procedure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within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5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days</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from</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notification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of</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decision</a:t>
            </a:r>
            <a:r>
              <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5 - Εικόνα" descr="Εικόνα2.png"/>
          <p:cNvPicPr>
            <a:picLocks noChangeAspect="1"/>
          </p:cNvPicPr>
          <p:nvPr/>
        </p:nvPicPr>
        <p:blipFill>
          <a:blip r:embed="rId3"/>
          <a:stretch>
            <a:fillRect/>
          </a:stretch>
        </p:blipFill>
        <p:spPr>
          <a:xfrm>
            <a:off x="958109" y="6261755"/>
            <a:ext cx="6656282" cy="243820"/>
          </a:xfrm>
          <a:prstGeom prst="rect">
            <a:avLst/>
          </a:prstGeom>
        </p:spPr>
      </p:pic>
    </p:spTree>
    <p:extLst>
      <p:ext uri="{BB962C8B-B14F-4D97-AF65-F5344CB8AC3E}">
        <p14:creationId xmlns:p14="http://schemas.microsoft.com/office/powerpoint/2010/main" val="26229289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928" y="1028700"/>
            <a:ext cx="8065247" cy="3753975"/>
          </a:xfrm>
        </p:spPr>
        <p:txBody>
          <a:bodyPr>
            <a:normAutofit/>
          </a:bodyPr>
          <a:lstStyle/>
          <a:p>
            <a:pPr algn="just">
              <a:lnSpc>
                <a:spcPct val="100000"/>
              </a:lnSpc>
              <a:buBlip>
                <a:blip r:embed="rId2"/>
              </a:buBlip>
            </a:pPr>
            <a:r>
              <a:rPr lang="el-GR" sz="1600" dirty="0">
                <a:solidFill>
                  <a:schemeClr val="tx1">
                    <a:lumMod val="95000"/>
                    <a:lumOff val="5000"/>
                  </a:schemeClr>
                </a:solidFill>
              </a:rPr>
              <a:t>When an appeal is lodged, the competent Receiving Authority shall inform, on the same day, the appellant on the date the appeal will be examined.</a:t>
            </a:r>
          </a:p>
          <a:p>
            <a:pPr algn="just">
              <a:lnSpc>
                <a:spcPct val="100000"/>
              </a:lnSpc>
              <a:buBlip>
                <a:blip r:embed="rId2"/>
              </a:buBlip>
            </a:pPr>
            <a:r>
              <a:rPr lang="el-GR" sz="1600" dirty="0">
                <a:solidFill>
                  <a:schemeClr val="tx1">
                    <a:lumMod val="95000"/>
                    <a:lumOff val="5000"/>
                  </a:schemeClr>
                </a:solidFill>
              </a:rPr>
              <a:t>The procedure before the Appeals Committee shall be, as a rule, in writing and the examination of the appeals shall be performed based on the elements from the case file, without the presence of the appellant. </a:t>
            </a:r>
          </a:p>
          <a:p>
            <a:pPr algn="just">
              <a:lnSpc>
                <a:spcPct val="100000"/>
              </a:lnSpc>
              <a:buBlip>
                <a:blip r:embed="rId2"/>
              </a:buBlip>
            </a:pPr>
            <a:r>
              <a:rPr lang="el-GR" sz="1600" dirty="0">
                <a:solidFill>
                  <a:schemeClr val="tx1">
                    <a:lumMod val="95000"/>
                    <a:lumOff val="5000"/>
                  </a:schemeClr>
                </a:solidFill>
              </a:rPr>
              <a:t>The appellant may submit any supplementary evidence or a written memorandum up till the day before the examination date.</a:t>
            </a:r>
          </a:p>
          <a:p>
            <a:pPr algn="just">
              <a:lnSpc>
                <a:spcPct val="100000"/>
              </a:lnSpc>
              <a:buBlip>
                <a:blip r:embed="rId2"/>
              </a:buBlip>
            </a:pPr>
            <a:r>
              <a:rPr lang="el-GR" sz="1600" dirty="0">
                <a:solidFill>
                  <a:schemeClr val="tx1">
                    <a:lumMod val="95000"/>
                    <a:lumOff val="5000"/>
                  </a:schemeClr>
                </a:solidFill>
              </a:rPr>
              <a:t>When the appeal is examined through the oral hearing procedure, the Appeals Authority shall invite the appellant at least 5 working days before the date of the </a:t>
            </a:r>
            <a:r>
              <a:rPr lang="el-GR" sz="1600" dirty="0" err="1">
                <a:solidFill>
                  <a:schemeClr val="tx1">
                    <a:lumMod val="95000"/>
                    <a:lumOff val="5000"/>
                  </a:schemeClr>
                </a:solidFill>
              </a:rPr>
              <a:t>examination</a:t>
            </a:r>
            <a:r>
              <a:rPr lang="el-GR" sz="1600" dirty="0" smtClean="0">
                <a:solidFill>
                  <a:schemeClr val="tx1">
                    <a:lumMod val="95000"/>
                    <a:lumOff val="5000"/>
                  </a:schemeClr>
                </a:solidFill>
              </a:rPr>
              <a:t>.</a:t>
            </a:r>
            <a:endParaRPr lang="el-GR" sz="1600" dirty="0">
              <a:solidFill>
                <a:schemeClr val="tx1">
                  <a:lumMod val="95000"/>
                  <a:lumOff val="5000"/>
                </a:schemeClr>
              </a:solidFill>
            </a:endParaRPr>
          </a:p>
        </p:txBody>
      </p:sp>
      <p:pic>
        <p:nvPicPr>
          <p:cNvPr id="5" name="4 - Εικόνα" descr="Εικόνα2.png"/>
          <p:cNvPicPr>
            <a:picLocks noChangeAspect="1"/>
          </p:cNvPicPr>
          <p:nvPr/>
        </p:nvPicPr>
        <p:blipFill>
          <a:blip r:embed="rId3"/>
          <a:stretch>
            <a:fillRect/>
          </a:stretch>
        </p:blipFill>
        <p:spPr>
          <a:xfrm>
            <a:off x="958109" y="6261755"/>
            <a:ext cx="6656282" cy="243820"/>
          </a:xfrm>
          <a:prstGeom prst="rect">
            <a:avLst/>
          </a:prstGeom>
        </p:spPr>
      </p:pic>
    </p:spTree>
    <p:extLst>
      <p:ext uri="{BB962C8B-B14F-4D97-AF65-F5344CB8AC3E}">
        <p14:creationId xmlns:p14="http://schemas.microsoft.com/office/powerpoint/2010/main" val="22185616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0764"/>
            <a:ext cx="8229600" cy="5425399"/>
          </a:xfrm>
        </p:spPr>
        <p:txBody>
          <a:bodyPr>
            <a:normAutofit lnSpcReduction="10000"/>
          </a:bodyPr>
          <a:lstStyle/>
          <a:p>
            <a:pPr marL="0" indent="0">
              <a:buNone/>
            </a:pPr>
            <a:r>
              <a:rPr lang="en-GB" dirty="0"/>
              <a:t>Independent Appeals Committee decisions: 1 January – 31 December 2017</a:t>
            </a:r>
            <a:endParaRPr lang="el-GR" dirty="0"/>
          </a:p>
          <a:p>
            <a:pPr marL="0" indent="0">
              <a:buNone/>
            </a:pPr>
            <a:r>
              <a:rPr lang="en-GB" dirty="0"/>
              <a:t> </a:t>
            </a:r>
            <a:endParaRPr lang="el-GR" dirty="0"/>
          </a:p>
          <a:p>
            <a:pPr marL="0" indent="0">
              <a:buNone/>
            </a:pPr>
            <a:r>
              <a:rPr lang="en-GB" dirty="0" smtClean="0"/>
              <a:t>Number </a:t>
            </a:r>
            <a:r>
              <a:rPr lang="en-GB" dirty="0"/>
              <a:t>of appeals </a:t>
            </a:r>
            <a:r>
              <a:rPr lang="en-GB" dirty="0" smtClean="0"/>
              <a:t>lodged:</a:t>
            </a:r>
            <a:r>
              <a:rPr lang="fr-FR" dirty="0" smtClean="0"/>
              <a:t> </a:t>
            </a:r>
            <a:r>
              <a:rPr lang="el-GR" dirty="0" smtClean="0"/>
              <a:t>11.632</a:t>
            </a:r>
            <a:endParaRPr lang="el-GR" dirty="0"/>
          </a:p>
          <a:p>
            <a:pPr marL="0" indent="0">
              <a:buNone/>
            </a:pPr>
            <a:r>
              <a:rPr lang="en-GB" dirty="0" smtClean="0"/>
              <a:t>Number </a:t>
            </a:r>
            <a:r>
              <a:rPr lang="en-GB" dirty="0"/>
              <a:t>of appeals examined and pending </a:t>
            </a:r>
            <a:r>
              <a:rPr lang="en-GB" dirty="0" smtClean="0"/>
              <a:t>decision:</a:t>
            </a:r>
            <a:r>
              <a:rPr lang="fr-FR" dirty="0" smtClean="0"/>
              <a:t> </a:t>
            </a:r>
            <a:r>
              <a:rPr lang="el-GR" dirty="0" smtClean="0"/>
              <a:t>3.050</a:t>
            </a:r>
            <a:r>
              <a:rPr lang="en-GB" dirty="0"/>
              <a:t> </a:t>
            </a:r>
            <a:endParaRPr lang="el-GR" dirty="0"/>
          </a:p>
          <a:p>
            <a:pPr marL="0" indent="0">
              <a:buNone/>
            </a:pPr>
            <a:r>
              <a:rPr lang="en-GB" dirty="0"/>
              <a:t>Number of decisions on </a:t>
            </a:r>
            <a:r>
              <a:rPr lang="en-GB" dirty="0" smtClean="0"/>
              <a:t>appeals:</a:t>
            </a:r>
            <a:r>
              <a:rPr lang="fr-FR" dirty="0" smtClean="0"/>
              <a:t> </a:t>
            </a:r>
            <a:r>
              <a:rPr lang="el-GR" dirty="0" smtClean="0"/>
              <a:t>6.511 </a:t>
            </a:r>
            <a:endParaRPr lang="el-GR" dirty="0"/>
          </a:p>
          <a:p>
            <a:pPr marL="0" indent="0">
              <a:buNone/>
            </a:pPr>
            <a:r>
              <a:rPr lang="en-GB" dirty="0" smtClean="0"/>
              <a:t>Refugee status: 80</a:t>
            </a:r>
            <a:r>
              <a:rPr lang="fr-FR" dirty="0"/>
              <a:t> </a:t>
            </a:r>
            <a:r>
              <a:rPr lang="fr-FR" dirty="0" smtClean="0"/>
              <a:t>                                   </a:t>
            </a:r>
            <a:r>
              <a:rPr lang="en-GB" b="1" u="sng" dirty="0" smtClean="0"/>
              <a:t>1.22</a:t>
            </a:r>
            <a:r>
              <a:rPr lang="en-GB" b="1" u="sng" dirty="0"/>
              <a:t>%</a:t>
            </a:r>
            <a:endParaRPr lang="el-GR" b="1" u="sng" dirty="0"/>
          </a:p>
          <a:p>
            <a:pPr marL="0" indent="0">
              <a:buNone/>
            </a:pPr>
            <a:r>
              <a:rPr lang="en-GB" dirty="0"/>
              <a:t>Subsidiary </a:t>
            </a:r>
            <a:r>
              <a:rPr lang="en-GB" dirty="0" smtClean="0"/>
              <a:t>protection: 43</a:t>
            </a:r>
            <a:r>
              <a:rPr lang="fr-FR" dirty="0"/>
              <a:t> </a:t>
            </a:r>
            <a:r>
              <a:rPr lang="fr-FR" dirty="0" smtClean="0"/>
              <a:t>                       </a:t>
            </a:r>
            <a:r>
              <a:rPr lang="en-GB" b="1" u="sng" dirty="0" smtClean="0"/>
              <a:t>0.66</a:t>
            </a:r>
            <a:r>
              <a:rPr lang="en-GB" b="1" u="sng" dirty="0"/>
              <a:t>%</a:t>
            </a:r>
            <a:endParaRPr lang="el-GR" b="1" u="sng" dirty="0"/>
          </a:p>
          <a:p>
            <a:pPr marL="0" indent="0">
              <a:buNone/>
            </a:pPr>
            <a:r>
              <a:rPr lang="en-GB" dirty="0"/>
              <a:t>Referral for humanitarian </a:t>
            </a:r>
            <a:r>
              <a:rPr lang="en-GB" dirty="0" smtClean="0"/>
              <a:t>status:</a:t>
            </a:r>
            <a:r>
              <a:rPr lang="fr-FR" dirty="0" smtClean="0"/>
              <a:t> </a:t>
            </a:r>
            <a:r>
              <a:rPr lang="en-GB" dirty="0" smtClean="0"/>
              <a:t>154</a:t>
            </a:r>
            <a:r>
              <a:rPr lang="fr-FR" dirty="0"/>
              <a:t> </a:t>
            </a:r>
            <a:r>
              <a:rPr lang="fr-FR" dirty="0" smtClean="0"/>
              <a:t> </a:t>
            </a:r>
            <a:r>
              <a:rPr lang="en-GB" b="1" u="sng" dirty="0" smtClean="0"/>
              <a:t>2.36</a:t>
            </a:r>
            <a:r>
              <a:rPr lang="en-GB" b="1" u="sng" dirty="0"/>
              <a:t>%</a:t>
            </a:r>
            <a:endParaRPr lang="el-GR" b="1" u="sng" dirty="0"/>
          </a:p>
          <a:p>
            <a:endParaRPr lang="en-US" dirty="0"/>
          </a:p>
        </p:txBody>
      </p:sp>
    </p:spTree>
    <p:extLst>
      <p:ext uri="{BB962C8B-B14F-4D97-AF65-F5344CB8AC3E}">
        <p14:creationId xmlns:p14="http://schemas.microsoft.com/office/powerpoint/2010/main" val="1150388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5" y="664481"/>
            <a:ext cx="7372350" cy="636950"/>
          </a:xfrm>
        </p:spPr>
        <p:txBody>
          <a:bodyPr>
            <a:normAutofit/>
          </a:bodyPr>
          <a:lstStyle/>
          <a:p>
            <a:r>
              <a:rPr lang="en-US" sz="2000" b="1" dirty="0">
                <a:solidFill>
                  <a:srgbClr val="0070C0"/>
                </a:solidFill>
              </a:rPr>
              <a:t>2</a:t>
            </a:r>
            <a:r>
              <a:rPr lang="en-US" sz="2000" b="1" dirty="0" smtClean="0">
                <a:solidFill>
                  <a:srgbClr val="0070C0"/>
                </a:solidFill>
              </a:rPr>
              <a:t>. Judicial challenge</a:t>
            </a:r>
            <a:endParaRPr lang="en-US" sz="2000" b="1" dirty="0">
              <a:solidFill>
                <a:srgbClr val="0070C0"/>
              </a:solidFill>
            </a:endParaRPr>
          </a:p>
        </p:txBody>
      </p:sp>
      <p:sp>
        <p:nvSpPr>
          <p:cNvPr id="3" name="Content Placeholder 2"/>
          <p:cNvSpPr>
            <a:spLocks noGrp="1"/>
          </p:cNvSpPr>
          <p:nvPr>
            <p:ph idx="1"/>
          </p:nvPr>
        </p:nvSpPr>
        <p:spPr>
          <a:xfrm>
            <a:off x="457200" y="1301431"/>
            <a:ext cx="7686675" cy="2822894"/>
          </a:xfrm>
        </p:spPr>
        <p:txBody>
          <a:bodyPr>
            <a:normAutofit/>
          </a:bodyPr>
          <a:lstStyle/>
          <a:p>
            <a:pPr marL="0" indent="0" algn="just">
              <a:lnSpc>
                <a:spcPct val="120000"/>
              </a:lnSpc>
              <a:buNone/>
            </a:pPr>
            <a:r>
              <a:rPr lang="el-GR" sz="1600" dirty="0">
                <a:solidFill>
                  <a:schemeClr val="tx1">
                    <a:lumMod val="95000"/>
                    <a:lumOff val="5000"/>
                  </a:schemeClr>
                </a:solidFill>
              </a:rPr>
              <a:t>The applicants for international protection can apply for the annulment of second instance decisions before the competent </a:t>
            </a:r>
            <a:r>
              <a:rPr lang="el-GR" sz="1600" dirty="0" smtClean="0">
                <a:solidFill>
                  <a:schemeClr val="tx1">
                    <a:lumMod val="95000"/>
                    <a:lumOff val="5000"/>
                  </a:schemeClr>
                </a:solidFill>
              </a:rPr>
              <a:t>court</a:t>
            </a:r>
            <a:r>
              <a:rPr lang="fr-FR" sz="1600" dirty="0" smtClean="0">
                <a:solidFill>
                  <a:schemeClr val="tx1">
                    <a:lumMod val="95000"/>
                    <a:lumOff val="5000"/>
                  </a:schemeClr>
                </a:solidFill>
              </a:rPr>
              <a:t> –Administrative Court of </a:t>
            </a:r>
            <a:r>
              <a:rPr lang="fr-FR" sz="1600" dirty="0" err="1" smtClean="0">
                <a:solidFill>
                  <a:schemeClr val="tx1">
                    <a:lumMod val="95000"/>
                    <a:lumOff val="5000"/>
                  </a:schemeClr>
                </a:solidFill>
              </a:rPr>
              <a:t>Appeal</a:t>
            </a:r>
            <a:r>
              <a:rPr lang="fr-FR" sz="1600" dirty="0" smtClean="0">
                <a:solidFill>
                  <a:schemeClr val="tx1">
                    <a:lumMod val="95000"/>
                    <a:lumOff val="5000"/>
                  </a:schemeClr>
                </a:solidFill>
              </a:rPr>
              <a:t>-</a:t>
            </a:r>
            <a:r>
              <a:rPr lang="el-GR" sz="1600" dirty="0" smtClean="0">
                <a:solidFill>
                  <a:schemeClr val="tx1">
                    <a:lumMod val="95000"/>
                    <a:lumOff val="5000"/>
                  </a:schemeClr>
                </a:solidFill>
              </a:rPr>
              <a:t>, </a:t>
            </a:r>
            <a:r>
              <a:rPr lang="el-GR" sz="1600" dirty="0">
                <a:solidFill>
                  <a:schemeClr val="tx1">
                    <a:lumMod val="95000"/>
                    <a:lumOff val="5000"/>
                  </a:schemeClr>
                </a:solidFill>
              </a:rPr>
              <a:t>in accordance with the provisions of Article 15 paragraph (3) of Law 3068/2002 (O.G. A’ 274), as amended by Article 49 of Law 3900/2010 (O.G. A’ 13) as in force. This possibility, the relevant time limit and the competent court shall be explicitly referred to in the </a:t>
            </a:r>
            <a:r>
              <a:rPr lang="el-GR" sz="1600" dirty="0" err="1">
                <a:solidFill>
                  <a:schemeClr val="tx1">
                    <a:lumMod val="95000"/>
                    <a:lumOff val="5000"/>
                  </a:schemeClr>
                </a:solidFill>
              </a:rPr>
              <a:t>decision</a:t>
            </a:r>
            <a:r>
              <a:rPr lang="el-GR" sz="1600" dirty="0" smtClean="0">
                <a:solidFill>
                  <a:schemeClr val="tx1">
                    <a:lumMod val="95000"/>
                    <a:lumOff val="5000"/>
                  </a:schemeClr>
                </a:solidFill>
              </a:rPr>
              <a:t>.</a:t>
            </a:r>
            <a:endParaRPr lang="en-US" sz="1600" dirty="0" smtClean="0">
              <a:solidFill>
                <a:schemeClr val="tx1">
                  <a:lumMod val="95000"/>
                  <a:lumOff val="5000"/>
                </a:schemeClr>
              </a:solidFill>
            </a:endParaRPr>
          </a:p>
          <a:p>
            <a:pPr marL="0" indent="0" algn="just">
              <a:lnSpc>
                <a:spcPct val="120000"/>
              </a:lnSpc>
              <a:buNone/>
            </a:pPr>
            <a:endParaRPr lang="fr-FR" sz="1600" dirty="0" smtClean="0">
              <a:solidFill>
                <a:schemeClr val="tx1">
                  <a:lumMod val="95000"/>
                  <a:lumOff val="5000"/>
                </a:schemeClr>
              </a:solidFill>
            </a:endParaRPr>
          </a:p>
          <a:p>
            <a:pPr marL="180975" indent="-180975" algn="just">
              <a:lnSpc>
                <a:spcPct val="120000"/>
              </a:lnSpc>
              <a:buNone/>
            </a:pPr>
            <a:r>
              <a:rPr lang="fr-FR" sz="1200" dirty="0" smtClean="0">
                <a:solidFill>
                  <a:srgbClr val="0070C0"/>
                </a:solidFill>
                <a:latin typeface="Wingdings"/>
                <a:ea typeface="Wingdings"/>
                <a:cs typeface="Wingdings"/>
                <a:sym typeface="Wingdings"/>
              </a:rPr>
              <a:t></a:t>
            </a:r>
            <a:r>
              <a:rPr lang="fr-FR" sz="1600" dirty="0" smtClean="0">
                <a:solidFill>
                  <a:schemeClr val="tx1">
                    <a:lumMod val="95000"/>
                    <a:lumOff val="5000"/>
                  </a:schemeClr>
                </a:solidFill>
                <a:sym typeface="Wingdings"/>
              </a:rPr>
              <a:t> </a:t>
            </a:r>
            <a:r>
              <a:rPr lang="fr-FR" sz="1600" dirty="0" smtClean="0">
                <a:solidFill>
                  <a:schemeClr val="tx1">
                    <a:lumMod val="95000"/>
                    <a:lumOff val="5000"/>
                  </a:schemeClr>
                </a:solidFill>
              </a:rPr>
              <a:t>The application for </a:t>
            </a:r>
            <a:r>
              <a:rPr lang="fr-FR" sz="1600" dirty="0" err="1" smtClean="0">
                <a:solidFill>
                  <a:schemeClr val="tx1">
                    <a:lumMod val="95000"/>
                    <a:lumOff val="5000"/>
                  </a:schemeClr>
                </a:solidFill>
              </a:rPr>
              <a:t>annulment</a:t>
            </a:r>
            <a:r>
              <a:rPr lang="fr-FR" sz="1600" dirty="0" smtClean="0">
                <a:solidFill>
                  <a:schemeClr val="tx1">
                    <a:lumMod val="95000"/>
                    <a:lumOff val="5000"/>
                  </a:schemeClr>
                </a:solidFill>
              </a:rPr>
              <a:t> </a:t>
            </a:r>
            <a:r>
              <a:rPr lang="fr-FR" sz="1600" dirty="0" err="1" smtClean="0">
                <a:solidFill>
                  <a:schemeClr val="tx1">
                    <a:lumMod val="95000"/>
                    <a:lumOff val="5000"/>
                  </a:schemeClr>
                </a:solidFill>
              </a:rPr>
              <a:t>does</a:t>
            </a:r>
            <a:r>
              <a:rPr lang="fr-FR" sz="1600" dirty="0" smtClean="0">
                <a:solidFill>
                  <a:schemeClr val="tx1">
                    <a:lumMod val="95000"/>
                    <a:lumOff val="5000"/>
                  </a:schemeClr>
                </a:solidFill>
              </a:rPr>
              <a:t> not have suspensive </a:t>
            </a:r>
            <a:r>
              <a:rPr lang="fr-FR" sz="1600" dirty="0" err="1" smtClean="0">
                <a:solidFill>
                  <a:schemeClr val="tx1">
                    <a:lumMod val="95000"/>
                    <a:lumOff val="5000"/>
                  </a:schemeClr>
                </a:solidFill>
              </a:rPr>
              <a:t>effect</a:t>
            </a:r>
            <a:r>
              <a:rPr lang="fr-FR" sz="1600" dirty="0" smtClean="0">
                <a:solidFill>
                  <a:schemeClr val="tx1">
                    <a:lumMod val="95000"/>
                    <a:lumOff val="5000"/>
                  </a:schemeClr>
                </a:solidFill>
              </a:rPr>
              <a:t>. A </a:t>
            </a:r>
            <a:r>
              <a:rPr lang="fr-FR" sz="1600" dirty="0" err="1" smtClean="0">
                <a:solidFill>
                  <a:schemeClr val="tx1">
                    <a:lumMod val="95000"/>
                    <a:lumOff val="5000"/>
                  </a:schemeClr>
                </a:solidFill>
              </a:rPr>
              <a:t>separate</a:t>
            </a:r>
            <a:r>
              <a:rPr lang="fr-FR" sz="1600" dirty="0" smtClean="0">
                <a:solidFill>
                  <a:schemeClr val="tx1">
                    <a:lumMod val="95000"/>
                    <a:lumOff val="5000"/>
                  </a:schemeClr>
                </a:solidFill>
              </a:rPr>
              <a:t> application for the suspension of the </a:t>
            </a:r>
            <a:r>
              <a:rPr lang="fr-FR" sz="1600" dirty="0" err="1" smtClean="0">
                <a:solidFill>
                  <a:schemeClr val="tx1">
                    <a:lumMod val="95000"/>
                    <a:lumOff val="5000"/>
                  </a:schemeClr>
                </a:solidFill>
              </a:rPr>
              <a:t>negative</a:t>
            </a:r>
            <a:r>
              <a:rPr lang="fr-FR" sz="1600" dirty="0" smtClean="0">
                <a:solidFill>
                  <a:schemeClr val="tx1">
                    <a:lumMod val="95000"/>
                    <a:lumOff val="5000"/>
                  </a:schemeClr>
                </a:solidFill>
              </a:rPr>
              <a:t> </a:t>
            </a:r>
            <a:r>
              <a:rPr lang="fr-FR" sz="1600" dirty="0" err="1" smtClean="0">
                <a:solidFill>
                  <a:schemeClr val="tx1">
                    <a:lumMod val="95000"/>
                    <a:lumOff val="5000"/>
                  </a:schemeClr>
                </a:solidFill>
              </a:rPr>
              <a:t>decision</a:t>
            </a:r>
            <a:r>
              <a:rPr lang="fr-FR" sz="1600" dirty="0" smtClean="0">
                <a:solidFill>
                  <a:schemeClr val="tx1">
                    <a:lumMod val="95000"/>
                    <a:lumOff val="5000"/>
                  </a:schemeClr>
                </a:solidFill>
              </a:rPr>
              <a:t> must </a:t>
            </a:r>
            <a:r>
              <a:rPr lang="fr-FR" sz="1600" dirty="0" err="1" smtClean="0">
                <a:solidFill>
                  <a:schemeClr val="tx1">
                    <a:lumMod val="95000"/>
                    <a:lumOff val="5000"/>
                  </a:schemeClr>
                </a:solidFill>
              </a:rPr>
              <a:t>be</a:t>
            </a:r>
            <a:r>
              <a:rPr lang="fr-FR" sz="1600" dirty="0" smtClean="0">
                <a:solidFill>
                  <a:schemeClr val="tx1">
                    <a:lumMod val="95000"/>
                    <a:lumOff val="5000"/>
                  </a:schemeClr>
                </a:solidFill>
              </a:rPr>
              <a:t> </a:t>
            </a:r>
            <a:r>
              <a:rPr lang="fr-FR" sz="1600" dirty="0" err="1" smtClean="0">
                <a:solidFill>
                  <a:schemeClr val="tx1">
                    <a:lumMod val="95000"/>
                    <a:lumOff val="5000"/>
                  </a:schemeClr>
                </a:solidFill>
              </a:rPr>
              <a:t>submitted</a:t>
            </a:r>
            <a:r>
              <a:rPr lang="fr-FR" sz="1600" dirty="0" smtClean="0">
                <a:solidFill>
                  <a:schemeClr val="tx1">
                    <a:lumMod val="95000"/>
                    <a:lumOff val="5000"/>
                  </a:schemeClr>
                </a:solidFill>
              </a:rPr>
              <a:t> </a:t>
            </a:r>
            <a:r>
              <a:rPr lang="fr-FR" sz="1600" dirty="0" err="1" smtClean="0">
                <a:solidFill>
                  <a:schemeClr val="tx1">
                    <a:lumMod val="95000"/>
                    <a:lumOff val="5000"/>
                  </a:schemeClr>
                </a:solidFill>
              </a:rPr>
              <a:t>before</a:t>
            </a:r>
            <a:r>
              <a:rPr lang="fr-FR" sz="1600" dirty="0" smtClean="0">
                <a:solidFill>
                  <a:schemeClr val="tx1">
                    <a:lumMod val="95000"/>
                    <a:lumOff val="5000"/>
                  </a:schemeClr>
                </a:solidFill>
              </a:rPr>
              <a:t> the </a:t>
            </a:r>
            <a:r>
              <a:rPr lang="fr-FR" sz="1600" dirty="0" err="1" smtClean="0">
                <a:solidFill>
                  <a:schemeClr val="tx1">
                    <a:lumMod val="95000"/>
                    <a:lumOff val="5000"/>
                  </a:schemeClr>
                </a:solidFill>
              </a:rPr>
              <a:t>same</a:t>
            </a:r>
            <a:r>
              <a:rPr lang="fr-FR" sz="1600" dirty="0" smtClean="0">
                <a:solidFill>
                  <a:schemeClr val="tx1">
                    <a:lumMod val="95000"/>
                    <a:lumOff val="5000"/>
                  </a:schemeClr>
                </a:solidFill>
              </a:rPr>
              <a:t> Court. </a:t>
            </a:r>
          </a:p>
        </p:txBody>
      </p:sp>
      <p:pic>
        <p:nvPicPr>
          <p:cNvPr id="4" name="3 - Εικόνα" descr="Εικόνα2.png"/>
          <p:cNvPicPr>
            <a:picLocks noChangeAspect="1"/>
          </p:cNvPicPr>
          <p:nvPr/>
        </p:nvPicPr>
        <p:blipFill>
          <a:blip r:embed="rId2"/>
          <a:stretch>
            <a:fillRect/>
          </a:stretch>
        </p:blipFill>
        <p:spPr>
          <a:xfrm>
            <a:off x="958109" y="6261755"/>
            <a:ext cx="6656282" cy="243820"/>
          </a:xfrm>
          <a:prstGeom prst="rect">
            <a:avLst/>
          </a:prstGeom>
        </p:spPr>
      </p:pic>
    </p:spTree>
    <p:extLst>
      <p:ext uri="{BB962C8B-B14F-4D97-AF65-F5344CB8AC3E}">
        <p14:creationId xmlns:p14="http://schemas.microsoft.com/office/powerpoint/2010/main" val="8113226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7"/>
          <p:cNvPicPr/>
          <p:nvPr/>
        </p:nvPicPr>
        <p:blipFill>
          <a:blip r:embed="rId2">
            <a:extLst>
              <a:ext uri="{28A0092B-C50C-407E-A947-70E740481C1C}">
                <a14:useLocalDpi xmlns:a14="http://schemas.microsoft.com/office/drawing/2010/main" val="0"/>
              </a:ext>
            </a:extLst>
          </a:blip>
          <a:stretch>
            <a:fillRect/>
          </a:stretch>
        </p:blipFill>
        <p:spPr>
          <a:xfrm>
            <a:off x="1028700" y="6477000"/>
            <a:ext cx="6648450" cy="236220"/>
          </a:xfrm>
          <a:prstGeom prst="rect">
            <a:avLst/>
          </a:prstGeom>
        </p:spPr>
      </p:pic>
      <p:sp>
        <p:nvSpPr>
          <p:cNvPr id="2" name="Title 1"/>
          <p:cNvSpPr>
            <a:spLocks noGrp="1"/>
          </p:cNvSpPr>
          <p:nvPr>
            <p:ph type="ctrTitle"/>
          </p:nvPr>
        </p:nvSpPr>
        <p:spPr>
          <a:xfrm>
            <a:off x="533400" y="1077317"/>
            <a:ext cx="7772400" cy="1470025"/>
          </a:xfrm>
        </p:spPr>
        <p:txBody>
          <a:bodyPr>
            <a:normAutofit/>
          </a:bodyPr>
          <a:lstStyle/>
          <a:p>
            <a:r>
              <a:rPr lang="fr-FR" sz="2200" b="1" dirty="0" smtClean="0"/>
              <a:t>For the Basic </a:t>
            </a:r>
            <a:r>
              <a:rPr lang="fr-FR" sz="2200" b="1" dirty="0" err="1" smtClean="0"/>
              <a:t>Definitions</a:t>
            </a:r>
            <a:r>
              <a:rPr lang="fr-FR" sz="2200" b="1" dirty="0" smtClean="0"/>
              <a:t>: </a:t>
            </a:r>
            <a:r>
              <a:rPr lang="fr-FR" b="1" dirty="0" smtClean="0"/>
              <a:t/>
            </a:r>
            <a:br>
              <a:rPr lang="fr-FR" b="1" dirty="0" smtClean="0"/>
            </a:br>
            <a:r>
              <a:rPr lang="el-GR" sz="1400" b="1" dirty="0" smtClean="0"/>
              <a:t>UN </a:t>
            </a:r>
            <a:r>
              <a:rPr lang="el-GR" sz="1400" b="1" dirty="0"/>
              <a:t>High Commissioner for Refugees (UNHCR), </a:t>
            </a:r>
            <a:r>
              <a:rPr lang="el-GR" sz="1400" b="1" i="1" dirty="0"/>
              <a:t>UNHCR Master Glossary of Terms</a:t>
            </a:r>
            <a:r>
              <a:rPr lang="el-GR" sz="1400" b="1" dirty="0"/>
              <a:t>, June 2006, Rev.1, available at: </a:t>
            </a:r>
            <a:r>
              <a:rPr lang="el-GR" sz="1400" b="1" dirty="0">
                <a:solidFill>
                  <a:srgbClr val="0070C0"/>
                </a:solidFill>
                <a:hlinkClick r:id="rId3"/>
              </a:rPr>
              <a:t>http://</a:t>
            </a:r>
            <a:r>
              <a:rPr lang="el-GR" sz="1400" b="1" dirty="0" smtClean="0">
                <a:solidFill>
                  <a:srgbClr val="0070C0"/>
                </a:solidFill>
                <a:hlinkClick r:id="rId3"/>
              </a:rPr>
              <a:t>www.refworld.org/docid/42ce7d444.html</a:t>
            </a:r>
            <a:r>
              <a:rPr lang="en-US" sz="1400" b="1" dirty="0" smtClean="0"/>
              <a:t> </a:t>
            </a:r>
            <a:r>
              <a:rPr lang="el-GR" sz="1400" b="1" dirty="0" smtClean="0"/>
              <a:t>[</a:t>
            </a:r>
            <a:r>
              <a:rPr lang="el-GR" sz="1400" b="1" dirty="0" err="1" smtClean="0"/>
              <a:t>accessed</a:t>
            </a:r>
            <a:r>
              <a:rPr lang="el-GR" sz="1400" b="1" dirty="0" smtClean="0"/>
              <a:t> </a:t>
            </a:r>
            <a:r>
              <a:rPr lang="el-GR" sz="1400" b="1" dirty="0"/>
              <a:t>17 March 2016]</a:t>
            </a:r>
            <a:r>
              <a:rPr lang="el-GR" sz="2000" dirty="0"/>
              <a:t/>
            </a:r>
            <a:br>
              <a:rPr lang="el-GR" sz="2000" dirty="0"/>
            </a:br>
            <a:endParaRPr lang="en-US" sz="2000" dirty="0"/>
          </a:p>
        </p:txBody>
      </p:sp>
      <p:pic>
        <p:nvPicPr>
          <p:cNvPr id="9" name="8 - Εικόνα" descr="capture-20170915-211138.png">
            <a:hlinkClick r:id="rId3"/>
          </p:cNvPr>
          <p:cNvPicPr>
            <a:picLocks noChangeAspect="1"/>
          </p:cNvPicPr>
          <p:nvPr/>
        </p:nvPicPr>
        <p:blipFill>
          <a:blip r:embed="rId4"/>
          <a:stretch>
            <a:fillRect/>
          </a:stretch>
        </p:blipFill>
        <p:spPr>
          <a:xfrm>
            <a:off x="533400" y="2547342"/>
            <a:ext cx="7772400" cy="1934765"/>
          </a:xfrm>
          <a:prstGeom prst="rect">
            <a:avLst/>
          </a:prstGeom>
        </p:spPr>
      </p:pic>
    </p:spTree>
    <p:extLst>
      <p:ext uri="{BB962C8B-B14F-4D97-AF65-F5344CB8AC3E}">
        <p14:creationId xmlns:p14="http://schemas.microsoft.com/office/powerpoint/2010/main" val="15086157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877" y="765544"/>
            <a:ext cx="7995519" cy="998280"/>
          </a:xfrm>
        </p:spPr>
        <p:txBody>
          <a:bodyPr>
            <a:noAutofit/>
          </a:bodyPr>
          <a:lstStyle/>
          <a:p>
            <a:r>
              <a:rPr lang="en-US" sz="2000" b="1" dirty="0" smtClean="0">
                <a:solidFill>
                  <a:schemeClr val="accent5">
                    <a:lumMod val="50000"/>
                  </a:schemeClr>
                </a:solidFill>
              </a:rPr>
              <a:t>V.  ADMINISTRATIVE DETENTION OF ASYLUM SEEKERS</a:t>
            </a:r>
            <a:br>
              <a:rPr lang="en-US" sz="2000" b="1" dirty="0" smtClean="0">
                <a:solidFill>
                  <a:schemeClr val="accent5">
                    <a:lumMod val="50000"/>
                  </a:schemeClr>
                </a:solidFill>
              </a:rPr>
            </a:br>
            <a:r>
              <a:rPr lang="en-US" sz="2000" b="1" dirty="0" smtClean="0">
                <a:solidFill>
                  <a:schemeClr val="accent5">
                    <a:lumMod val="50000"/>
                  </a:schemeClr>
                </a:solidFill>
              </a:rPr>
              <a:t> Article 46 of Law 4375/2016</a:t>
            </a:r>
            <a:endParaRPr lang="en-US" sz="2000" b="1" dirty="0">
              <a:solidFill>
                <a:schemeClr val="accent5">
                  <a:lumMod val="50000"/>
                </a:schemeClr>
              </a:solidFill>
            </a:endParaRPr>
          </a:p>
        </p:txBody>
      </p:sp>
      <p:sp>
        <p:nvSpPr>
          <p:cNvPr id="3" name="Content Placeholder 2"/>
          <p:cNvSpPr txBox="1">
            <a:spLocks/>
          </p:cNvSpPr>
          <p:nvPr/>
        </p:nvSpPr>
        <p:spPr>
          <a:xfrm>
            <a:off x="276448" y="1903228"/>
            <a:ext cx="8016948" cy="1871330"/>
          </a:xfrm>
          <a:prstGeom prst="rect">
            <a:avLst/>
          </a:prstGeom>
        </p:spPr>
        <p:txBody>
          <a:bodyPr vert="horz" lIns="91440" tIns="45720" rIns="91440" bIns="45720" rtlCol="0">
            <a:noAutofit/>
          </a:bodyPr>
          <a:lstStyle/>
          <a:p>
            <a:pPr marL="342900" marR="0" lvl="0" indent="-342900" algn="just" defTabSz="457200" rtl="0" eaLnBrk="1" fontAlgn="auto" latinLnBrk="0" hangingPunct="1">
              <a:spcBef>
                <a:spcPct val="20000"/>
              </a:spcBef>
              <a:spcAft>
                <a:spcPts val="0"/>
              </a:spcAft>
              <a:buClrTx/>
              <a:buSzTx/>
              <a:buFont typeface="Arial"/>
              <a:buAutoNum type="alphaUcPeriod"/>
              <a:tabLst/>
              <a:defRPr/>
            </a:pPr>
            <a:r>
              <a:rPr kumimoji="0" lang="el-GR" sz="1600" b="1" i="0" u="none" strike="noStrike" kern="1200" cap="none" spc="0" normalizeH="0" baseline="0" noProof="0" dirty="0" err="1" smtClean="0">
                <a:ln>
                  <a:noFill/>
                </a:ln>
                <a:solidFill>
                  <a:srgbClr val="0070C0"/>
                </a:solidFill>
                <a:effectLst/>
                <a:uLnTx/>
                <a:uFillTx/>
                <a:latin typeface="+mn-lt"/>
                <a:ea typeface="+mn-ea"/>
                <a:cs typeface="+mn-cs"/>
              </a:rPr>
              <a:t>Alternative</a:t>
            </a:r>
            <a:r>
              <a:rPr kumimoji="0" lang="el-GR" sz="1600" b="1" i="0" u="none" strike="noStrike" kern="1200" cap="none" spc="0" normalizeH="0" baseline="0" noProof="0" dirty="0" smtClean="0">
                <a:ln>
                  <a:noFill/>
                </a:ln>
                <a:solidFill>
                  <a:srgbClr val="0070C0"/>
                </a:solidFill>
                <a:effectLst/>
                <a:uLnTx/>
                <a:uFillTx/>
                <a:latin typeface="+mn-lt"/>
                <a:ea typeface="+mn-ea"/>
                <a:cs typeface="+mn-cs"/>
              </a:rPr>
              <a:t> </a:t>
            </a:r>
            <a:r>
              <a:rPr kumimoji="0" lang="el-GR" sz="1600" b="1" i="0" u="none" strike="noStrike" kern="1200" cap="none" spc="0" normalizeH="0" baseline="0" noProof="0" dirty="0" err="1" smtClean="0">
                <a:ln>
                  <a:noFill/>
                </a:ln>
                <a:solidFill>
                  <a:srgbClr val="0070C0"/>
                </a:solidFill>
                <a:effectLst/>
                <a:uLnTx/>
                <a:uFillTx/>
                <a:latin typeface="+mn-lt"/>
                <a:ea typeface="+mn-ea"/>
                <a:cs typeface="+mn-cs"/>
              </a:rPr>
              <a:t>to</a:t>
            </a:r>
            <a:r>
              <a:rPr kumimoji="0" lang="el-GR" sz="1600" b="1" i="0" u="none" strike="noStrike" kern="1200" cap="none" spc="0" normalizeH="0" baseline="0" noProof="0" dirty="0" smtClean="0">
                <a:ln>
                  <a:noFill/>
                </a:ln>
                <a:solidFill>
                  <a:srgbClr val="0070C0"/>
                </a:solidFill>
                <a:effectLst/>
                <a:uLnTx/>
                <a:uFillTx/>
                <a:latin typeface="+mn-lt"/>
                <a:ea typeface="+mn-ea"/>
                <a:cs typeface="+mn-cs"/>
              </a:rPr>
              <a:t> </a:t>
            </a:r>
            <a:r>
              <a:rPr kumimoji="0" lang="el-GR" sz="1600" b="1" i="0" u="none" strike="noStrike" kern="1200" cap="none" spc="0" normalizeH="0" baseline="0" noProof="0" dirty="0" err="1" smtClean="0">
                <a:ln>
                  <a:noFill/>
                </a:ln>
                <a:solidFill>
                  <a:srgbClr val="0070C0"/>
                </a:solidFill>
                <a:effectLst/>
                <a:uLnTx/>
                <a:uFillTx/>
                <a:latin typeface="+mn-lt"/>
                <a:ea typeface="+mn-ea"/>
                <a:cs typeface="+mn-cs"/>
              </a:rPr>
              <a:t>detention</a:t>
            </a:r>
            <a:r>
              <a:rPr kumimoji="0" lang="el-GR" sz="1600" b="1" i="0" u="none" strike="noStrike" kern="1200" cap="none" spc="0" normalizeH="0" baseline="0" noProof="0" dirty="0" smtClean="0">
                <a:ln>
                  <a:noFill/>
                </a:ln>
                <a:solidFill>
                  <a:srgbClr val="0070C0"/>
                </a:solidFill>
                <a:effectLst/>
                <a:uLnTx/>
                <a:uFillTx/>
                <a:latin typeface="+mn-lt"/>
                <a:ea typeface="+mn-ea"/>
                <a:cs typeface="+mn-cs"/>
              </a:rPr>
              <a:t> </a:t>
            </a:r>
            <a:r>
              <a:rPr kumimoji="0" lang="el-GR" sz="1600" b="1" i="0" u="none" strike="noStrike" kern="1200" cap="none" spc="0" normalizeH="0" baseline="0" noProof="0" dirty="0" err="1" smtClean="0">
                <a:ln>
                  <a:noFill/>
                </a:ln>
                <a:solidFill>
                  <a:srgbClr val="0070C0"/>
                </a:solidFill>
                <a:effectLst/>
                <a:uLnTx/>
                <a:uFillTx/>
                <a:latin typeface="+mn-lt"/>
                <a:ea typeface="+mn-ea"/>
                <a:cs typeface="+mn-cs"/>
              </a:rPr>
              <a:t>measures</a:t>
            </a:r>
            <a:endParaRPr kumimoji="0" lang="en-US" sz="1600" b="1" i="0" u="none" strike="noStrike" kern="1200" cap="none" spc="0" normalizeH="0" baseline="0" noProof="0" dirty="0" smtClean="0">
              <a:ln>
                <a:noFill/>
              </a:ln>
              <a:solidFill>
                <a:srgbClr val="0070C0"/>
              </a:solidFill>
              <a:effectLst/>
              <a:uLnTx/>
              <a:uFillTx/>
              <a:latin typeface="+mn-lt"/>
              <a:ea typeface="+mn-ea"/>
              <a:cs typeface="+mn-cs"/>
            </a:endParaRPr>
          </a:p>
          <a:p>
            <a:pPr marL="342900" marR="0" lvl="0" indent="-342900" algn="just" defTabSz="457200" rtl="0" eaLnBrk="1" fontAlgn="auto" latinLnBrk="0" hangingPunct="1">
              <a:spcBef>
                <a:spcPct val="20000"/>
              </a:spcBef>
              <a:spcAft>
                <a:spcPts val="0"/>
              </a:spcAft>
              <a:buClrTx/>
              <a:buSzTx/>
              <a:tabLst/>
              <a:defRPr/>
            </a:pPr>
            <a:endParaRPr kumimoji="0" lang="en-US" sz="1600" b="1" i="0" u="none" strike="noStrike" kern="1200" cap="none" spc="0" normalizeH="0" baseline="0" noProof="0" dirty="0" smtClean="0">
              <a:ln>
                <a:noFill/>
              </a:ln>
              <a:solidFill>
                <a:srgbClr val="0070C0"/>
              </a:solidFill>
              <a:effectLst/>
              <a:uLnTx/>
              <a:uFillTx/>
              <a:latin typeface="+mn-lt"/>
              <a:ea typeface="+mn-ea"/>
              <a:cs typeface="+mn-cs"/>
            </a:endParaRPr>
          </a:p>
          <a:p>
            <a:pPr marL="0" marR="0" lvl="0" indent="0" algn="just" defTabSz="457200" rtl="0" eaLnBrk="1" fontAlgn="auto" latinLnBrk="0" hangingPunct="1">
              <a:spcBef>
                <a:spcPct val="20000"/>
              </a:spcBef>
              <a:spcAft>
                <a:spcPts val="0"/>
              </a:spcAft>
              <a:buClrTx/>
              <a:buSzTx/>
              <a:buFont typeface="Arial"/>
              <a:buNone/>
              <a:tabLst/>
              <a:defRPr/>
            </a:pP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According</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to</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article</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46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par</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1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of</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Law</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4375/2016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detention</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must</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not</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be</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imposed</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when</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alternative</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to</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detention</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measures</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such</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as</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regular</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reporting</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to</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the</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authorities</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deposit</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of</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an</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adequate</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financial</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guarantee</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submission</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of</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documents</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or</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the</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obligation</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to</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stay</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at</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certain</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place</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can</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be</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 </a:t>
            </a:r>
            <a:r>
              <a:rPr kumimoji="0" lang="el-GR" sz="1600" b="0" i="0" u="none" strike="noStrike" kern="1200" cap="none" spc="0" normalizeH="0" baseline="0" noProof="0" dirty="0" err="1" smtClean="0">
                <a:ln>
                  <a:noFill/>
                </a:ln>
                <a:solidFill>
                  <a:srgbClr val="000000"/>
                </a:solidFill>
                <a:effectLst/>
                <a:uLnTx/>
                <a:uFillTx/>
                <a:latin typeface="+mn-lt"/>
                <a:ea typeface="+mn-ea"/>
                <a:cs typeface="+mn-cs"/>
              </a:rPr>
              <a:t>applied</a:t>
            </a:r>
            <a:r>
              <a:rPr kumimoji="0" lang="el-GR" sz="1600" b="0" i="0" u="none" strike="noStrike" kern="1200" cap="none" spc="0" normalizeH="0" baseline="0" noProof="0" dirty="0" smtClean="0">
                <a:ln>
                  <a:noFill/>
                </a:ln>
                <a:solidFill>
                  <a:srgbClr val="000000"/>
                </a:solidFill>
                <a:effectLst/>
                <a:uLnTx/>
                <a:uFillTx/>
                <a:latin typeface="+mn-lt"/>
                <a:ea typeface="+mn-ea"/>
                <a:cs typeface="+mn-cs"/>
              </a:rPr>
              <a:t>.</a:t>
            </a:r>
            <a:endParaRPr kumimoji="0" lang="en-US" sz="16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just" defTabSz="457200" rtl="0" eaLnBrk="1" fontAlgn="auto" latinLnBrk="0" hangingPunct="1">
              <a:spcBef>
                <a:spcPct val="20000"/>
              </a:spcBef>
              <a:spcAft>
                <a:spcPts val="0"/>
              </a:spcAft>
              <a:buClrTx/>
              <a:buSzTx/>
              <a:buFont typeface="Arial"/>
              <a:buNone/>
              <a:tabLst/>
              <a:defRPr/>
            </a:pPr>
            <a:endParaRPr kumimoji="0" lang="el-GR" sz="16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ctr" defTabSz="457200" rtl="0" eaLnBrk="1" fontAlgn="auto" latinLnBrk="0" hangingPunct="1">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rgbClr val="000000"/>
              </a:solidFill>
              <a:effectLst/>
              <a:uLnTx/>
              <a:uFillTx/>
              <a:latin typeface="+mn-lt"/>
              <a:ea typeface="+mn-ea"/>
              <a:cs typeface="+mn-cs"/>
            </a:endParaRPr>
          </a:p>
        </p:txBody>
      </p:sp>
      <p:pic>
        <p:nvPicPr>
          <p:cNvPr id="4" name="3 - Εικόνα" descr="Εικόνα2.png"/>
          <p:cNvPicPr>
            <a:picLocks noChangeAspect="1"/>
          </p:cNvPicPr>
          <p:nvPr/>
        </p:nvPicPr>
        <p:blipFill>
          <a:blip r:embed="rId2" cstate="print"/>
          <a:stretch>
            <a:fillRect/>
          </a:stretch>
        </p:blipFill>
        <p:spPr>
          <a:xfrm>
            <a:off x="945908" y="6280270"/>
            <a:ext cx="6656282" cy="243820"/>
          </a:xfrm>
          <a:prstGeom prst="rect">
            <a:avLst/>
          </a:prstGeom>
        </p:spPr>
      </p:pic>
    </p:spTree>
    <p:extLst>
      <p:ext uri="{BB962C8B-B14F-4D97-AF65-F5344CB8AC3E}">
        <p14:creationId xmlns:p14="http://schemas.microsoft.com/office/powerpoint/2010/main" val="32250965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587827" y="956930"/>
            <a:ext cx="7673671" cy="5509200"/>
          </a:xfrm>
          <a:prstGeom prst="rect">
            <a:avLst/>
          </a:prstGeom>
          <a:noFill/>
        </p:spPr>
        <p:txBody>
          <a:bodyPr wrap="square" rtlCol="0">
            <a:spAutoFit/>
          </a:bodyPr>
          <a:lstStyle/>
          <a:p>
            <a:r>
              <a:rPr lang="en-US" sz="1600" b="1" dirty="0" smtClean="0">
                <a:solidFill>
                  <a:srgbClr val="0070C0"/>
                </a:solidFill>
              </a:rPr>
              <a:t>B. </a:t>
            </a:r>
            <a:r>
              <a:rPr lang="el-GR" sz="1600" b="1" dirty="0" err="1" smtClean="0">
                <a:solidFill>
                  <a:srgbClr val="0070C0"/>
                </a:solidFill>
              </a:rPr>
              <a:t>Grounds</a:t>
            </a:r>
            <a:r>
              <a:rPr lang="el-GR" sz="1600" b="1" dirty="0" smtClean="0">
                <a:solidFill>
                  <a:srgbClr val="0070C0"/>
                </a:solidFill>
              </a:rPr>
              <a:t> </a:t>
            </a:r>
            <a:r>
              <a:rPr lang="el-GR" sz="1600" b="1" dirty="0" err="1" smtClean="0">
                <a:solidFill>
                  <a:srgbClr val="0070C0"/>
                </a:solidFill>
              </a:rPr>
              <a:t>for</a:t>
            </a:r>
            <a:r>
              <a:rPr lang="el-GR" sz="1600" b="1" dirty="0" smtClean="0">
                <a:solidFill>
                  <a:srgbClr val="0070C0"/>
                </a:solidFill>
              </a:rPr>
              <a:t> </a:t>
            </a:r>
            <a:r>
              <a:rPr lang="el-GR" sz="1600" b="1" dirty="0" err="1" smtClean="0">
                <a:solidFill>
                  <a:srgbClr val="0070C0"/>
                </a:solidFill>
              </a:rPr>
              <a:t>detention</a:t>
            </a:r>
            <a:endParaRPr lang="en-US" sz="1600" b="1" dirty="0" smtClean="0">
              <a:solidFill>
                <a:srgbClr val="0070C0"/>
              </a:solidFill>
            </a:endParaRPr>
          </a:p>
          <a:p>
            <a:endParaRPr lang="en-US" sz="1600" b="1" dirty="0" smtClean="0">
              <a:solidFill>
                <a:srgbClr val="0070C0"/>
              </a:solidFill>
            </a:endParaRPr>
          </a:p>
          <a:p>
            <a:pPr algn="just"/>
            <a:r>
              <a:rPr lang="el-GR" sz="1600" dirty="0" err="1" smtClean="0"/>
              <a:t>According</a:t>
            </a:r>
            <a:r>
              <a:rPr lang="el-GR" sz="1600" dirty="0" smtClean="0"/>
              <a:t> </a:t>
            </a:r>
            <a:r>
              <a:rPr lang="el-GR" sz="1600" dirty="0" err="1" smtClean="0"/>
              <a:t>to</a:t>
            </a:r>
            <a:r>
              <a:rPr lang="el-GR" sz="1600" dirty="0" smtClean="0"/>
              <a:t> </a:t>
            </a:r>
            <a:r>
              <a:rPr lang="el-GR" sz="1600" b="1" dirty="0" err="1" smtClean="0">
                <a:solidFill>
                  <a:srgbClr val="0070C0"/>
                </a:solidFill>
              </a:rPr>
              <a:t>article</a:t>
            </a:r>
            <a:r>
              <a:rPr lang="el-GR" sz="1600" b="1" dirty="0" smtClean="0">
                <a:solidFill>
                  <a:srgbClr val="0070C0"/>
                </a:solidFill>
              </a:rPr>
              <a:t> 46 </a:t>
            </a:r>
            <a:r>
              <a:rPr lang="el-GR" sz="1600" b="1" dirty="0" err="1" smtClean="0">
                <a:solidFill>
                  <a:srgbClr val="0070C0"/>
                </a:solidFill>
              </a:rPr>
              <a:t>of</a:t>
            </a:r>
            <a:r>
              <a:rPr lang="el-GR" sz="1600" b="1" dirty="0" smtClean="0">
                <a:solidFill>
                  <a:srgbClr val="0070C0"/>
                </a:solidFill>
              </a:rPr>
              <a:t> </a:t>
            </a:r>
            <a:r>
              <a:rPr lang="el-GR" sz="1600" b="1" dirty="0" err="1" smtClean="0">
                <a:solidFill>
                  <a:srgbClr val="0070C0"/>
                </a:solidFill>
              </a:rPr>
              <a:t>Law</a:t>
            </a:r>
            <a:r>
              <a:rPr lang="el-GR" sz="1600" b="1" dirty="0" smtClean="0">
                <a:solidFill>
                  <a:srgbClr val="0070C0"/>
                </a:solidFill>
              </a:rPr>
              <a:t> 4375/2016 </a:t>
            </a:r>
            <a:r>
              <a:rPr lang="el-GR" sz="1600" dirty="0" err="1" smtClean="0"/>
              <a:t>an</a:t>
            </a:r>
            <a:r>
              <a:rPr lang="el-GR" sz="1600" dirty="0" smtClean="0"/>
              <a:t> </a:t>
            </a:r>
            <a:r>
              <a:rPr lang="el-GR" sz="1600" dirty="0" err="1" smtClean="0"/>
              <a:t>alien</a:t>
            </a:r>
            <a:r>
              <a:rPr lang="el-GR" sz="1600" dirty="0" smtClean="0"/>
              <a:t> </a:t>
            </a:r>
            <a:r>
              <a:rPr lang="el-GR" sz="1600" dirty="0" err="1" smtClean="0"/>
              <a:t>or</a:t>
            </a:r>
            <a:r>
              <a:rPr lang="el-GR" sz="1600" dirty="0" smtClean="0"/>
              <a:t> a </a:t>
            </a:r>
            <a:r>
              <a:rPr lang="el-GR" sz="1600" dirty="0" err="1" smtClean="0"/>
              <a:t>stateless</a:t>
            </a:r>
            <a:r>
              <a:rPr lang="el-GR" sz="1600" dirty="0" smtClean="0"/>
              <a:t> </a:t>
            </a:r>
            <a:r>
              <a:rPr lang="el-GR" sz="1600" dirty="0" err="1" smtClean="0"/>
              <a:t>person</a:t>
            </a:r>
            <a:r>
              <a:rPr lang="el-GR" sz="1600" dirty="0" smtClean="0"/>
              <a:t> </a:t>
            </a:r>
            <a:r>
              <a:rPr lang="el-GR" sz="1600" dirty="0" err="1" smtClean="0"/>
              <a:t>who</a:t>
            </a:r>
            <a:r>
              <a:rPr lang="el-GR" sz="1600" dirty="0" smtClean="0"/>
              <a:t> </a:t>
            </a:r>
            <a:r>
              <a:rPr lang="el-GR" sz="1600" dirty="0" err="1" smtClean="0"/>
              <a:t>submits</a:t>
            </a:r>
            <a:r>
              <a:rPr lang="el-GR" sz="1600" dirty="0" smtClean="0"/>
              <a:t> </a:t>
            </a:r>
            <a:r>
              <a:rPr lang="el-GR" sz="1600" dirty="0" err="1" smtClean="0"/>
              <a:t>an</a:t>
            </a:r>
            <a:r>
              <a:rPr lang="el-GR" sz="1600" dirty="0" smtClean="0"/>
              <a:t> </a:t>
            </a:r>
            <a:r>
              <a:rPr lang="el-GR" sz="1600" dirty="0" err="1" smtClean="0"/>
              <a:t>application</a:t>
            </a:r>
            <a:r>
              <a:rPr lang="el-GR" sz="1600" dirty="0" smtClean="0"/>
              <a:t> </a:t>
            </a:r>
            <a:r>
              <a:rPr lang="el-GR" sz="1600" dirty="0" err="1" smtClean="0"/>
              <a:t>for</a:t>
            </a:r>
            <a:r>
              <a:rPr lang="el-GR" sz="1600" dirty="0" smtClean="0"/>
              <a:t> </a:t>
            </a:r>
            <a:r>
              <a:rPr lang="el-GR" sz="1600" dirty="0" err="1" smtClean="0"/>
              <a:t>international</a:t>
            </a:r>
            <a:r>
              <a:rPr lang="el-GR" sz="1600" dirty="0" smtClean="0"/>
              <a:t> </a:t>
            </a:r>
            <a:r>
              <a:rPr lang="el-GR" sz="1600" dirty="0" err="1" smtClean="0"/>
              <a:t>protection</a:t>
            </a:r>
            <a:r>
              <a:rPr lang="el-GR" sz="1600" dirty="0" smtClean="0"/>
              <a:t> </a:t>
            </a:r>
            <a:r>
              <a:rPr lang="el-GR" sz="1600" dirty="0" err="1" smtClean="0"/>
              <a:t>while</a:t>
            </a:r>
            <a:r>
              <a:rPr lang="el-GR" sz="1600" dirty="0" smtClean="0"/>
              <a:t> </a:t>
            </a:r>
            <a:r>
              <a:rPr lang="el-GR" sz="1600" dirty="0" err="1" smtClean="0"/>
              <a:t>in</a:t>
            </a:r>
            <a:r>
              <a:rPr lang="el-GR" sz="1600" dirty="0" smtClean="0"/>
              <a:t> </a:t>
            </a:r>
            <a:r>
              <a:rPr lang="el-GR" sz="1600" dirty="0" err="1" smtClean="0"/>
              <a:t>detention</a:t>
            </a:r>
            <a:r>
              <a:rPr lang="el-GR" sz="1600" dirty="0" smtClean="0"/>
              <a:t> </a:t>
            </a:r>
            <a:r>
              <a:rPr lang="el-GR" sz="1600" dirty="0" err="1" smtClean="0"/>
              <a:t>in</a:t>
            </a:r>
            <a:r>
              <a:rPr lang="el-GR" sz="1600" dirty="0" smtClean="0"/>
              <a:t> </a:t>
            </a:r>
            <a:r>
              <a:rPr lang="el-GR" sz="1600" dirty="0" err="1" smtClean="0"/>
              <a:t>view</a:t>
            </a:r>
            <a:r>
              <a:rPr lang="el-GR" sz="1600" dirty="0" smtClean="0"/>
              <a:t> </a:t>
            </a:r>
            <a:r>
              <a:rPr lang="el-GR" sz="1600" dirty="0" err="1" smtClean="0"/>
              <a:t>of</a:t>
            </a:r>
            <a:r>
              <a:rPr lang="el-GR" sz="1600" dirty="0" smtClean="0"/>
              <a:t> </a:t>
            </a:r>
            <a:r>
              <a:rPr lang="el-GR" sz="1600" dirty="0" err="1" smtClean="0"/>
              <a:t>return</a:t>
            </a:r>
            <a:r>
              <a:rPr lang="el-GR" sz="1600" dirty="0" smtClean="0"/>
              <a:t> (</a:t>
            </a:r>
            <a:r>
              <a:rPr lang="el-GR" sz="1600" dirty="0" err="1" smtClean="0"/>
              <a:t>Law</a:t>
            </a:r>
            <a:r>
              <a:rPr lang="el-GR" sz="1600" dirty="0" smtClean="0"/>
              <a:t> 3907/2011) </a:t>
            </a:r>
            <a:r>
              <a:rPr lang="el-GR" sz="1600" dirty="0" err="1" smtClean="0"/>
              <a:t>or</a:t>
            </a:r>
            <a:r>
              <a:rPr lang="el-GR" sz="1600" dirty="0" smtClean="0"/>
              <a:t> </a:t>
            </a:r>
            <a:r>
              <a:rPr lang="el-GR" sz="1600" dirty="0" err="1" smtClean="0"/>
              <a:t>administrative</a:t>
            </a:r>
            <a:r>
              <a:rPr lang="el-GR" sz="1600" dirty="0" smtClean="0"/>
              <a:t> </a:t>
            </a:r>
            <a:r>
              <a:rPr lang="el-GR" sz="1600" dirty="0" err="1" smtClean="0"/>
              <a:t>expulsion</a:t>
            </a:r>
            <a:r>
              <a:rPr lang="el-GR" sz="1600" dirty="0" smtClean="0"/>
              <a:t> (</a:t>
            </a:r>
            <a:r>
              <a:rPr lang="el-GR" sz="1600" dirty="0" err="1" smtClean="0"/>
              <a:t>Law</a:t>
            </a:r>
            <a:r>
              <a:rPr lang="el-GR" sz="1600" dirty="0" smtClean="0"/>
              <a:t> 3386/2005) </a:t>
            </a:r>
            <a:r>
              <a:rPr lang="el-GR" sz="1600" dirty="0" err="1" smtClean="0"/>
              <a:t>shall</a:t>
            </a:r>
            <a:r>
              <a:rPr lang="el-GR" sz="1600" dirty="0" smtClean="0"/>
              <a:t> </a:t>
            </a:r>
            <a:r>
              <a:rPr lang="el-GR" sz="1600" dirty="0" err="1" smtClean="0"/>
              <a:t>remain</a:t>
            </a:r>
            <a:r>
              <a:rPr lang="el-GR" sz="1600" dirty="0" smtClean="0"/>
              <a:t> </a:t>
            </a:r>
            <a:r>
              <a:rPr lang="el-GR" sz="1600" dirty="0" err="1" smtClean="0"/>
              <a:t>in</a:t>
            </a:r>
            <a:r>
              <a:rPr lang="el-GR" sz="1600" dirty="0" smtClean="0"/>
              <a:t> </a:t>
            </a:r>
            <a:r>
              <a:rPr lang="el-GR" sz="1600" dirty="0" err="1" smtClean="0"/>
              <a:t>detention</a:t>
            </a:r>
            <a:r>
              <a:rPr lang="el-GR" sz="1600" dirty="0" smtClean="0"/>
              <a:t>, </a:t>
            </a:r>
            <a:r>
              <a:rPr lang="el-GR" sz="1600" dirty="0" err="1" smtClean="0"/>
              <a:t>exceptionally</a:t>
            </a:r>
            <a:r>
              <a:rPr lang="el-GR" sz="1600" dirty="0" smtClean="0"/>
              <a:t> </a:t>
            </a:r>
            <a:r>
              <a:rPr lang="el-GR" sz="1600" dirty="0" err="1" smtClean="0"/>
              <a:t>and</a:t>
            </a:r>
            <a:r>
              <a:rPr lang="el-GR" sz="1600" dirty="0" smtClean="0"/>
              <a:t> </a:t>
            </a:r>
            <a:r>
              <a:rPr lang="el-GR" sz="1600" dirty="0" err="1" smtClean="0"/>
              <a:t>if</a:t>
            </a:r>
            <a:r>
              <a:rPr lang="el-GR" sz="1600" dirty="0" smtClean="0"/>
              <a:t> </a:t>
            </a:r>
            <a:r>
              <a:rPr lang="el-GR" sz="1600" dirty="0" err="1" smtClean="0"/>
              <a:t>this</a:t>
            </a:r>
            <a:r>
              <a:rPr lang="el-GR" sz="1600" dirty="0" smtClean="0"/>
              <a:t> </a:t>
            </a:r>
            <a:r>
              <a:rPr lang="el-GR" sz="1600" dirty="0" err="1" smtClean="0"/>
              <a:t>is</a:t>
            </a:r>
            <a:r>
              <a:rPr lang="el-GR" sz="1600" dirty="0" smtClean="0"/>
              <a:t> </a:t>
            </a:r>
            <a:r>
              <a:rPr lang="el-GR" sz="1600" dirty="0" err="1" smtClean="0"/>
              <a:t>considered</a:t>
            </a:r>
            <a:r>
              <a:rPr lang="el-GR" sz="1600" dirty="0" smtClean="0"/>
              <a:t> </a:t>
            </a:r>
            <a:r>
              <a:rPr lang="el-GR" sz="1600" dirty="0" err="1" smtClean="0"/>
              <a:t>necessary</a:t>
            </a:r>
            <a:r>
              <a:rPr lang="el-GR" sz="1600" dirty="0" smtClean="0"/>
              <a:t> </a:t>
            </a:r>
            <a:r>
              <a:rPr lang="el-GR" sz="1600" dirty="0" err="1" smtClean="0"/>
              <a:t>after</a:t>
            </a:r>
            <a:r>
              <a:rPr lang="el-GR" sz="1600" dirty="0" smtClean="0"/>
              <a:t> </a:t>
            </a:r>
            <a:r>
              <a:rPr lang="el-GR" sz="1600" dirty="0" err="1" smtClean="0"/>
              <a:t>an</a:t>
            </a:r>
            <a:r>
              <a:rPr lang="el-GR" sz="1600" dirty="0" smtClean="0"/>
              <a:t> </a:t>
            </a:r>
            <a:r>
              <a:rPr lang="el-GR" sz="1600" dirty="0" err="1" smtClean="0"/>
              <a:t>individual</a:t>
            </a:r>
            <a:r>
              <a:rPr lang="el-GR" sz="1600" dirty="0" smtClean="0"/>
              <a:t> </a:t>
            </a:r>
            <a:r>
              <a:rPr lang="el-GR" sz="1600" dirty="0" err="1" smtClean="0"/>
              <a:t>assessment</a:t>
            </a:r>
            <a:r>
              <a:rPr lang="el-GR" sz="1600" dirty="0" smtClean="0"/>
              <a:t> </a:t>
            </a:r>
            <a:r>
              <a:rPr lang="el-GR" sz="1600" dirty="0" err="1" smtClean="0"/>
              <a:t>under</a:t>
            </a:r>
            <a:r>
              <a:rPr lang="el-GR" sz="1600" dirty="0" smtClean="0"/>
              <a:t> </a:t>
            </a:r>
            <a:r>
              <a:rPr lang="el-GR" sz="1600" dirty="0" err="1" smtClean="0"/>
              <a:t>the</a:t>
            </a:r>
            <a:r>
              <a:rPr lang="el-GR" sz="1600" dirty="0" smtClean="0"/>
              <a:t> </a:t>
            </a:r>
            <a:r>
              <a:rPr lang="el-GR" sz="1600" dirty="0" err="1" smtClean="0"/>
              <a:t>condition</a:t>
            </a:r>
            <a:r>
              <a:rPr lang="el-GR" sz="1600" dirty="0" smtClean="0"/>
              <a:t> </a:t>
            </a:r>
            <a:r>
              <a:rPr lang="el-GR" sz="1600" dirty="0" err="1" smtClean="0"/>
              <a:t>that</a:t>
            </a:r>
            <a:r>
              <a:rPr lang="el-GR" sz="1600" dirty="0" smtClean="0"/>
              <a:t> </a:t>
            </a:r>
            <a:r>
              <a:rPr lang="el-GR" sz="1600" dirty="0" err="1" smtClean="0"/>
              <a:t>no</a:t>
            </a:r>
            <a:r>
              <a:rPr lang="el-GR" sz="1600" dirty="0" smtClean="0"/>
              <a:t> </a:t>
            </a:r>
            <a:r>
              <a:rPr lang="el-GR" sz="1600" dirty="0" err="1" smtClean="0"/>
              <a:t>alternative</a:t>
            </a:r>
            <a:r>
              <a:rPr lang="el-GR" sz="1600" dirty="0" smtClean="0"/>
              <a:t> </a:t>
            </a:r>
            <a:r>
              <a:rPr lang="el-GR" sz="1600" dirty="0" err="1" smtClean="0"/>
              <a:t>measures</a:t>
            </a:r>
            <a:r>
              <a:rPr lang="el-GR" sz="1600" dirty="0" smtClean="0"/>
              <a:t> </a:t>
            </a:r>
            <a:r>
              <a:rPr lang="el-GR" sz="1600" dirty="0" err="1" smtClean="0"/>
              <a:t>can</a:t>
            </a:r>
            <a:r>
              <a:rPr lang="el-GR" sz="1600" dirty="0" smtClean="0"/>
              <a:t> </a:t>
            </a:r>
            <a:r>
              <a:rPr lang="el-GR" sz="1600" dirty="0" err="1" smtClean="0"/>
              <a:t>be</a:t>
            </a:r>
            <a:r>
              <a:rPr lang="en-US" sz="1600" dirty="0" smtClean="0"/>
              <a:t> </a:t>
            </a:r>
            <a:r>
              <a:rPr lang="el-GR" sz="1600" dirty="0" err="1" smtClean="0"/>
              <a:t>applied</a:t>
            </a:r>
            <a:r>
              <a:rPr lang="el-GR" sz="1600" dirty="0" smtClean="0"/>
              <a:t>, </a:t>
            </a:r>
            <a:r>
              <a:rPr lang="el-GR" sz="1600" dirty="0" err="1" smtClean="0"/>
              <a:t>for</a:t>
            </a:r>
            <a:r>
              <a:rPr lang="el-GR" sz="1600" dirty="0" smtClean="0"/>
              <a:t> </a:t>
            </a:r>
            <a:r>
              <a:rPr lang="el-GR" sz="1600" dirty="0" err="1" smtClean="0"/>
              <a:t>one</a:t>
            </a:r>
            <a:r>
              <a:rPr lang="el-GR" sz="1600" dirty="0" smtClean="0"/>
              <a:t> </a:t>
            </a:r>
            <a:r>
              <a:rPr lang="el-GR" sz="1600" dirty="0" err="1" smtClean="0"/>
              <a:t>of</a:t>
            </a:r>
            <a:r>
              <a:rPr lang="el-GR" sz="1600" dirty="0" smtClean="0"/>
              <a:t> </a:t>
            </a:r>
            <a:r>
              <a:rPr lang="el-GR" sz="1600" dirty="0" err="1" smtClean="0"/>
              <a:t>the</a:t>
            </a:r>
            <a:r>
              <a:rPr lang="el-GR" sz="1600" dirty="0" smtClean="0"/>
              <a:t> </a:t>
            </a:r>
            <a:r>
              <a:rPr lang="el-GR" sz="1600" dirty="0" err="1" smtClean="0"/>
              <a:t>following</a:t>
            </a:r>
            <a:r>
              <a:rPr lang="el-GR" sz="1600" dirty="0" smtClean="0"/>
              <a:t> </a:t>
            </a:r>
            <a:r>
              <a:rPr lang="el-GR" sz="1600" dirty="0" err="1" smtClean="0"/>
              <a:t>reasons</a:t>
            </a:r>
            <a:r>
              <a:rPr lang="el-GR" sz="1600" dirty="0" smtClean="0"/>
              <a:t>:</a:t>
            </a:r>
          </a:p>
          <a:p>
            <a:pPr marL="342900" indent="-342900" algn="just">
              <a:buFont typeface="+mj-lt"/>
              <a:buAutoNum type="arabicParenR"/>
            </a:pPr>
            <a:r>
              <a:rPr lang="el-GR" sz="1600" dirty="0" err="1" smtClean="0"/>
              <a:t>in</a:t>
            </a:r>
            <a:r>
              <a:rPr lang="el-GR" sz="1600" dirty="0" smtClean="0"/>
              <a:t> </a:t>
            </a:r>
            <a:r>
              <a:rPr lang="el-GR" sz="1600" dirty="0" err="1" smtClean="0"/>
              <a:t>order</a:t>
            </a:r>
            <a:r>
              <a:rPr lang="el-GR" sz="1600" dirty="0" smtClean="0"/>
              <a:t> </a:t>
            </a:r>
            <a:r>
              <a:rPr lang="el-GR" sz="1600" dirty="0" err="1" smtClean="0"/>
              <a:t>to</a:t>
            </a:r>
            <a:r>
              <a:rPr lang="el-GR" sz="1600" dirty="0" smtClean="0"/>
              <a:t> </a:t>
            </a:r>
            <a:r>
              <a:rPr lang="el-GR" sz="1600" dirty="0" err="1" smtClean="0"/>
              <a:t>determine</a:t>
            </a:r>
            <a:r>
              <a:rPr lang="el-GR" sz="1600" dirty="0" smtClean="0"/>
              <a:t> </a:t>
            </a:r>
            <a:r>
              <a:rPr lang="el-GR" sz="1600" dirty="0" err="1" smtClean="0"/>
              <a:t>his</a:t>
            </a:r>
            <a:r>
              <a:rPr lang="el-GR" sz="1600" dirty="0" smtClean="0"/>
              <a:t> /</a:t>
            </a:r>
            <a:r>
              <a:rPr lang="el-GR" sz="1600" dirty="0" err="1" smtClean="0"/>
              <a:t>her</a:t>
            </a:r>
            <a:r>
              <a:rPr lang="el-GR" sz="1600" dirty="0" smtClean="0"/>
              <a:t> </a:t>
            </a:r>
            <a:r>
              <a:rPr lang="el-GR" sz="1600" dirty="0" err="1" smtClean="0"/>
              <a:t>identity</a:t>
            </a:r>
            <a:r>
              <a:rPr lang="el-GR" sz="1600" dirty="0" smtClean="0"/>
              <a:t> </a:t>
            </a:r>
            <a:r>
              <a:rPr lang="el-GR" sz="1600" dirty="0" err="1" smtClean="0"/>
              <a:t>or</a:t>
            </a:r>
            <a:r>
              <a:rPr lang="el-GR" sz="1600" dirty="0" smtClean="0"/>
              <a:t> </a:t>
            </a:r>
            <a:r>
              <a:rPr lang="el-GR" sz="1600" dirty="0" err="1" smtClean="0"/>
              <a:t>nationality</a:t>
            </a:r>
            <a:r>
              <a:rPr lang="el-GR" sz="1600" dirty="0" smtClean="0"/>
              <a:t>, </a:t>
            </a:r>
            <a:r>
              <a:rPr lang="el-GR" sz="1600" dirty="0" err="1" smtClean="0"/>
              <a:t>or</a:t>
            </a:r>
            <a:endParaRPr lang="el-GR" sz="1600" dirty="0" smtClean="0"/>
          </a:p>
          <a:p>
            <a:pPr marL="342900" indent="-342900" algn="just">
              <a:buFont typeface="+mj-lt"/>
              <a:buAutoNum type="arabicParenR"/>
            </a:pPr>
            <a:r>
              <a:rPr lang="el-GR" sz="1600" dirty="0" err="1" smtClean="0"/>
              <a:t>in</a:t>
            </a:r>
            <a:r>
              <a:rPr lang="el-GR" sz="1600" dirty="0" smtClean="0"/>
              <a:t> </a:t>
            </a:r>
            <a:r>
              <a:rPr lang="el-GR" sz="1600" dirty="0" err="1" smtClean="0"/>
              <a:t>order</a:t>
            </a:r>
            <a:r>
              <a:rPr lang="el-GR" sz="1600" dirty="0" smtClean="0"/>
              <a:t> </a:t>
            </a:r>
            <a:r>
              <a:rPr lang="el-GR" sz="1600" dirty="0" err="1" smtClean="0"/>
              <a:t>to</a:t>
            </a:r>
            <a:r>
              <a:rPr lang="el-GR" sz="1600" dirty="0" smtClean="0"/>
              <a:t> </a:t>
            </a:r>
            <a:r>
              <a:rPr lang="el-GR" sz="1600" dirty="0" err="1" smtClean="0"/>
              <a:t>determine</a:t>
            </a:r>
            <a:r>
              <a:rPr lang="el-GR" sz="1600" dirty="0" smtClean="0"/>
              <a:t> </a:t>
            </a:r>
            <a:r>
              <a:rPr lang="el-GR" sz="1600" dirty="0" err="1" smtClean="0"/>
              <a:t>those</a:t>
            </a:r>
            <a:r>
              <a:rPr lang="el-GR" sz="1600" dirty="0" smtClean="0"/>
              <a:t> </a:t>
            </a:r>
            <a:r>
              <a:rPr lang="el-GR" sz="1600" dirty="0" err="1" smtClean="0"/>
              <a:t>elements</a:t>
            </a:r>
            <a:r>
              <a:rPr lang="el-GR" sz="1600" dirty="0" smtClean="0"/>
              <a:t> </a:t>
            </a:r>
            <a:r>
              <a:rPr lang="el-GR" sz="1600" dirty="0" err="1" smtClean="0"/>
              <a:t>on</a:t>
            </a:r>
            <a:r>
              <a:rPr lang="el-GR" sz="1600" dirty="0" smtClean="0"/>
              <a:t> </a:t>
            </a:r>
            <a:r>
              <a:rPr lang="el-GR" sz="1600" dirty="0" err="1" smtClean="0"/>
              <a:t>which</a:t>
            </a:r>
            <a:r>
              <a:rPr lang="el-GR" sz="1600" dirty="0" smtClean="0"/>
              <a:t> </a:t>
            </a:r>
            <a:r>
              <a:rPr lang="el-GR" sz="1600" dirty="0" err="1" smtClean="0"/>
              <a:t>the</a:t>
            </a:r>
            <a:r>
              <a:rPr lang="el-GR" sz="1600" dirty="0" smtClean="0"/>
              <a:t> </a:t>
            </a:r>
            <a:r>
              <a:rPr lang="el-GR" sz="1600" dirty="0" err="1" smtClean="0"/>
              <a:t>application</a:t>
            </a:r>
            <a:r>
              <a:rPr lang="el-GR" sz="1600" dirty="0" smtClean="0"/>
              <a:t> </a:t>
            </a:r>
            <a:r>
              <a:rPr lang="el-GR" sz="1600" dirty="0" err="1" smtClean="0"/>
              <a:t>for</a:t>
            </a:r>
            <a:r>
              <a:rPr lang="en-US" sz="1600" dirty="0" smtClean="0"/>
              <a:t> </a:t>
            </a:r>
            <a:r>
              <a:rPr lang="el-GR" sz="1600" dirty="0" err="1" smtClean="0"/>
              <a:t>international</a:t>
            </a:r>
            <a:r>
              <a:rPr lang="el-GR" sz="1600" dirty="0" smtClean="0"/>
              <a:t> </a:t>
            </a:r>
            <a:r>
              <a:rPr lang="el-GR" sz="1600" dirty="0" err="1" smtClean="0"/>
              <a:t>protection</a:t>
            </a:r>
            <a:r>
              <a:rPr lang="el-GR" sz="1600" dirty="0" smtClean="0"/>
              <a:t> </a:t>
            </a:r>
            <a:r>
              <a:rPr lang="el-GR" sz="1600" dirty="0" err="1" smtClean="0"/>
              <a:t>is</a:t>
            </a:r>
            <a:r>
              <a:rPr lang="el-GR" sz="1600" dirty="0" smtClean="0"/>
              <a:t> </a:t>
            </a:r>
            <a:r>
              <a:rPr lang="el-GR" sz="1600" dirty="0" err="1" smtClean="0"/>
              <a:t>based</a:t>
            </a:r>
            <a:r>
              <a:rPr lang="el-GR" sz="1600" dirty="0" smtClean="0"/>
              <a:t> </a:t>
            </a:r>
            <a:r>
              <a:rPr lang="el-GR" sz="1600" dirty="0" err="1" smtClean="0"/>
              <a:t>which</a:t>
            </a:r>
            <a:r>
              <a:rPr lang="el-GR" sz="1600" dirty="0" smtClean="0"/>
              <a:t> </a:t>
            </a:r>
            <a:r>
              <a:rPr lang="el-GR" sz="1600" dirty="0" err="1" smtClean="0"/>
              <a:t>could</a:t>
            </a:r>
            <a:r>
              <a:rPr lang="el-GR" sz="1600" dirty="0" smtClean="0"/>
              <a:t> </a:t>
            </a:r>
            <a:r>
              <a:rPr lang="el-GR" sz="1600" dirty="0" err="1" smtClean="0"/>
              <a:t>not</a:t>
            </a:r>
            <a:r>
              <a:rPr lang="el-GR" sz="1600" dirty="0" smtClean="0"/>
              <a:t> </a:t>
            </a:r>
            <a:r>
              <a:rPr lang="el-GR" sz="1600" dirty="0" err="1" smtClean="0"/>
              <a:t>be</a:t>
            </a:r>
            <a:r>
              <a:rPr lang="el-GR" sz="1600" dirty="0" smtClean="0"/>
              <a:t> </a:t>
            </a:r>
            <a:r>
              <a:rPr lang="el-GR" sz="1600" dirty="0" err="1" smtClean="0"/>
              <a:t>obtained</a:t>
            </a:r>
            <a:r>
              <a:rPr lang="el-GR" sz="1600" dirty="0" smtClean="0"/>
              <a:t> </a:t>
            </a:r>
            <a:r>
              <a:rPr lang="el-GR" sz="1600" dirty="0" err="1" smtClean="0"/>
              <a:t>otherwise</a:t>
            </a:r>
            <a:r>
              <a:rPr lang="el-GR" sz="1600" dirty="0" smtClean="0"/>
              <a:t>, </a:t>
            </a:r>
            <a:r>
              <a:rPr lang="el-GR" sz="1600" dirty="0" err="1" smtClean="0"/>
              <a:t>in</a:t>
            </a:r>
            <a:r>
              <a:rPr lang="en-US" sz="1600" dirty="0" smtClean="0"/>
              <a:t> </a:t>
            </a:r>
            <a:r>
              <a:rPr lang="el-GR" sz="1600" dirty="0" err="1" smtClean="0"/>
              <a:t>particular</a:t>
            </a:r>
            <a:r>
              <a:rPr lang="el-GR" sz="1600" dirty="0" smtClean="0"/>
              <a:t> </a:t>
            </a:r>
            <a:r>
              <a:rPr lang="el-GR" sz="1600" dirty="0" err="1" smtClean="0"/>
              <a:t>when</a:t>
            </a:r>
            <a:r>
              <a:rPr lang="el-GR" sz="1600" dirty="0" smtClean="0"/>
              <a:t> </a:t>
            </a:r>
            <a:r>
              <a:rPr lang="el-GR" sz="1600" dirty="0" err="1" smtClean="0"/>
              <a:t>there</a:t>
            </a:r>
            <a:r>
              <a:rPr lang="el-GR" sz="1600" dirty="0" smtClean="0"/>
              <a:t> </a:t>
            </a:r>
            <a:r>
              <a:rPr lang="el-GR" sz="1600" dirty="0" err="1" smtClean="0"/>
              <a:t>is</a:t>
            </a:r>
            <a:r>
              <a:rPr lang="el-GR" sz="1600" dirty="0" smtClean="0"/>
              <a:t> a </a:t>
            </a:r>
            <a:r>
              <a:rPr lang="el-GR" sz="1600" dirty="0" err="1" smtClean="0"/>
              <a:t>risk</a:t>
            </a:r>
            <a:r>
              <a:rPr lang="el-GR" sz="1600" dirty="0" smtClean="0"/>
              <a:t> </a:t>
            </a:r>
            <a:r>
              <a:rPr lang="el-GR" sz="1600" dirty="0" err="1" smtClean="0"/>
              <a:t>of</a:t>
            </a:r>
            <a:r>
              <a:rPr lang="el-GR" sz="1600" dirty="0" smtClean="0"/>
              <a:t> </a:t>
            </a:r>
            <a:r>
              <a:rPr lang="el-GR" sz="1600" dirty="0" err="1" smtClean="0"/>
              <a:t>absconding</a:t>
            </a:r>
            <a:r>
              <a:rPr lang="el-GR" sz="1600" dirty="0" smtClean="0">
                <a:solidFill>
                  <a:srgbClr val="FF0000"/>
                </a:solidFill>
              </a:rPr>
              <a:t>*</a:t>
            </a:r>
            <a:endParaRPr lang="en-US" sz="1600" dirty="0" smtClean="0">
              <a:solidFill>
                <a:srgbClr val="FF0000"/>
              </a:solidFill>
            </a:endParaRPr>
          </a:p>
          <a:p>
            <a:pPr marL="342900" indent="-342900" algn="just">
              <a:buFont typeface="+mj-lt"/>
              <a:buAutoNum type="arabicParenR"/>
            </a:pPr>
            <a:r>
              <a:rPr lang="el-GR" sz="1600" dirty="0" err="1" smtClean="0"/>
              <a:t>when</a:t>
            </a:r>
            <a:r>
              <a:rPr lang="el-GR" sz="1600" dirty="0" smtClean="0"/>
              <a:t> </a:t>
            </a:r>
            <a:r>
              <a:rPr lang="el-GR" sz="1600" dirty="0" err="1" smtClean="0"/>
              <a:t>it</a:t>
            </a:r>
            <a:r>
              <a:rPr lang="el-GR" sz="1600" dirty="0" smtClean="0"/>
              <a:t> </a:t>
            </a:r>
            <a:r>
              <a:rPr lang="el-GR" sz="1600" dirty="0" err="1" smtClean="0"/>
              <a:t>is</a:t>
            </a:r>
            <a:r>
              <a:rPr lang="el-GR" sz="1600" dirty="0" smtClean="0"/>
              <a:t> </a:t>
            </a:r>
            <a:r>
              <a:rPr lang="el-GR" sz="1600" dirty="0" err="1" smtClean="0"/>
              <a:t>ascertained</a:t>
            </a:r>
            <a:r>
              <a:rPr lang="el-GR" sz="1600" dirty="0" smtClean="0"/>
              <a:t> </a:t>
            </a:r>
            <a:r>
              <a:rPr lang="el-GR" sz="1600" dirty="0" err="1" smtClean="0"/>
              <a:t>on</a:t>
            </a:r>
            <a:r>
              <a:rPr lang="el-GR" sz="1600" dirty="0" smtClean="0"/>
              <a:t> </a:t>
            </a:r>
            <a:r>
              <a:rPr lang="el-GR" sz="1600" dirty="0" err="1" smtClean="0"/>
              <a:t>the</a:t>
            </a:r>
            <a:r>
              <a:rPr lang="el-GR" sz="1600" dirty="0" smtClean="0"/>
              <a:t> </a:t>
            </a:r>
            <a:r>
              <a:rPr lang="el-GR" sz="1600" dirty="0" err="1" smtClean="0"/>
              <a:t>basis</a:t>
            </a:r>
            <a:r>
              <a:rPr lang="el-GR" sz="1600" dirty="0" smtClean="0"/>
              <a:t> </a:t>
            </a:r>
            <a:r>
              <a:rPr lang="el-GR" sz="1600" dirty="0" err="1" smtClean="0"/>
              <a:t>of</a:t>
            </a:r>
            <a:r>
              <a:rPr lang="el-GR" sz="1600" dirty="0" smtClean="0"/>
              <a:t> </a:t>
            </a:r>
            <a:r>
              <a:rPr lang="el-GR" sz="1600" dirty="0" err="1" smtClean="0"/>
              <a:t>objective</a:t>
            </a:r>
            <a:r>
              <a:rPr lang="el-GR" sz="1600" dirty="0" smtClean="0"/>
              <a:t> </a:t>
            </a:r>
            <a:r>
              <a:rPr lang="el-GR" sz="1600" dirty="0" err="1" smtClean="0"/>
              <a:t>criteria</a:t>
            </a:r>
            <a:r>
              <a:rPr lang="el-GR" sz="1600" dirty="0" smtClean="0"/>
              <a:t>, </a:t>
            </a:r>
            <a:r>
              <a:rPr lang="el-GR" sz="1600" dirty="0" err="1" smtClean="0"/>
              <a:t>including</a:t>
            </a:r>
            <a:r>
              <a:rPr lang="el-GR" sz="1600" dirty="0" smtClean="0"/>
              <a:t> </a:t>
            </a:r>
            <a:r>
              <a:rPr lang="el-GR" sz="1600" dirty="0" err="1" smtClean="0"/>
              <a:t>that</a:t>
            </a:r>
            <a:r>
              <a:rPr lang="fr-FR" sz="1600" dirty="0" smtClean="0"/>
              <a:t> </a:t>
            </a:r>
            <a:r>
              <a:rPr lang="el-GR" sz="1600" dirty="0" err="1" smtClean="0"/>
              <a:t>he</a:t>
            </a:r>
            <a:r>
              <a:rPr lang="el-GR" sz="1600" dirty="0" smtClean="0"/>
              <a:t>/</a:t>
            </a:r>
            <a:r>
              <a:rPr lang="el-GR" sz="1600" dirty="0" err="1" smtClean="0"/>
              <a:t>she</a:t>
            </a:r>
            <a:r>
              <a:rPr lang="el-GR" sz="1600" dirty="0" smtClean="0"/>
              <a:t> </a:t>
            </a:r>
            <a:r>
              <a:rPr lang="el-GR" sz="1600" dirty="0" err="1" smtClean="0"/>
              <a:t>already</a:t>
            </a:r>
            <a:r>
              <a:rPr lang="el-GR" sz="1600" dirty="0" smtClean="0"/>
              <a:t> </a:t>
            </a:r>
            <a:r>
              <a:rPr lang="el-GR" sz="1600" dirty="0" err="1" smtClean="0"/>
              <a:t>had</a:t>
            </a:r>
            <a:r>
              <a:rPr lang="el-GR" sz="1600" dirty="0" smtClean="0"/>
              <a:t> </a:t>
            </a:r>
            <a:r>
              <a:rPr lang="el-GR" sz="1600" dirty="0" err="1" smtClean="0"/>
              <a:t>the</a:t>
            </a:r>
            <a:r>
              <a:rPr lang="el-GR" sz="1600" dirty="0" smtClean="0"/>
              <a:t> </a:t>
            </a:r>
            <a:r>
              <a:rPr lang="el-GR" sz="1600" dirty="0" err="1" smtClean="0"/>
              <a:t>opportunity</a:t>
            </a:r>
            <a:r>
              <a:rPr lang="el-GR" sz="1600" dirty="0" smtClean="0"/>
              <a:t> </a:t>
            </a:r>
            <a:r>
              <a:rPr lang="el-GR" sz="1600" dirty="0" err="1" smtClean="0"/>
              <a:t>to</a:t>
            </a:r>
            <a:r>
              <a:rPr lang="el-GR" sz="1600" dirty="0" smtClean="0"/>
              <a:t> </a:t>
            </a:r>
            <a:r>
              <a:rPr lang="el-GR" sz="1600" dirty="0" err="1" smtClean="0"/>
              <a:t>access</a:t>
            </a:r>
            <a:r>
              <a:rPr lang="el-GR" sz="1600" dirty="0" smtClean="0"/>
              <a:t> </a:t>
            </a:r>
            <a:r>
              <a:rPr lang="el-GR" sz="1600" dirty="0" err="1" smtClean="0"/>
              <a:t>the</a:t>
            </a:r>
            <a:r>
              <a:rPr lang="el-GR" sz="1600" dirty="0" smtClean="0"/>
              <a:t> </a:t>
            </a:r>
            <a:r>
              <a:rPr lang="el-GR" sz="1600" dirty="0" err="1" smtClean="0"/>
              <a:t>asylum</a:t>
            </a:r>
            <a:r>
              <a:rPr lang="el-GR" sz="1600" dirty="0" smtClean="0"/>
              <a:t> </a:t>
            </a:r>
            <a:r>
              <a:rPr lang="el-GR" sz="1600" dirty="0" err="1" smtClean="0"/>
              <a:t>procedure</a:t>
            </a:r>
            <a:r>
              <a:rPr lang="el-GR" sz="1600" dirty="0" smtClean="0"/>
              <a:t>, </a:t>
            </a:r>
            <a:r>
              <a:rPr lang="el-GR" sz="1600" dirty="0" err="1" smtClean="0"/>
              <a:t>that</a:t>
            </a:r>
            <a:r>
              <a:rPr lang="fr-FR" sz="1600" dirty="0" smtClean="0"/>
              <a:t> </a:t>
            </a:r>
            <a:r>
              <a:rPr lang="el-GR" sz="1600" dirty="0" err="1" smtClean="0"/>
              <a:t>there</a:t>
            </a:r>
            <a:r>
              <a:rPr lang="el-GR" sz="1600" dirty="0" smtClean="0"/>
              <a:t> </a:t>
            </a:r>
            <a:r>
              <a:rPr lang="el-GR" sz="1600" dirty="0" err="1" smtClean="0"/>
              <a:t>are</a:t>
            </a:r>
            <a:r>
              <a:rPr lang="el-GR" sz="1600" dirty="0" smtClean="0"/>
              <a:t> </a:t>
            </a:r>
            <a:r>
              <a:rPr lang="el-GR" sz="1600" dirty="0" err="1" smtClean="0"/>
              <a:t>reasonable</a:t>
            </a:r>
            <a:r>
              <a:rPr lang="el-GR" sz="1600" dirty="0" smtClean="0"/>
              <a:t> </a:t>
            </a:r>
            <a:r>
              <a:rPr lang="el-GR" sz="1600" dirty="0" err="1" smtClean="0"/>
              <a:t>grounds</a:t>
            </a:r>
            <a:r>
              <a:rPr lang="el-GR" sz="1600" dirty="0" smtClean="0"/>
              <a:t> </a:t>
            </a:r>
            <a:r>
              <a:rPr lang="el-GR" sz="1600" dirty="0" err="1" smtClean="0"/>
              <a:t>to</a:t>
            </a:r>
            <a:r>
              <a:rPr lang="el-GR" sz="1600" dirty="0" smtClean="0"/>
              <a:t> </a:t>
            </a:r>
            <a:r>
              <a:rPr lang="el-GR" sz="1600" dirty="0" err="1" smtClean="0"/>
              <a:t>believe</a:t>
            </a:r>
            <a:r>
              <a:rPr lang="el-GR" sz="1600" dirty="0" smtClean="0"/>
              <a:t> </a:t>
            </a:r>
            <a:r>
              <a:rPr lang="el-GR" sz="1600" dirty="0" err="1" smtClean="0"/>
              <a:t>that</a:t>
            </a:r>
            <a:r>
              <a:rPr lang="el-GR" sz="1600" dirty="0" smtClean="0"/>
              <a:t> </a:t>
            </a:r>
            <a:r>
              <a:rPr lang="el-GR" sz="1600" dirty="0" err="1" smtClean="0"/>
              <a:t>the</a:t>
            </a:r>
            <a:r>
              <a:rPr lang="el-GR" sz="1600" dirty="0" smtClean="0"/>
              <a:t> </a:t>
            </a:r>
            <a:r>
              <a:rPr lang="el-GR" sz="1600" dirty="0" err="1" smtClean="0"/>
              <a:t>applicant</a:t>
            </a:r>
            <a:r>
              <a:rPr lang="el-GR" sz="1600" dirty="0" smtClean="0"/>
              <a:t> </a:t>
            </a:r>
            <a:r>
              <a:rPr lang="el-GR" sz="1600" dirty="0" err="1" smtClean="0"/>
              <a:t>is</a:t>
            </a:r>
            <a:r>
              <a:rPr lang="el-GR" sz="1600" dirty="0" smtClean="0"/>
              <a:t> </a:t>
            </a:r>
            <a:r>
              <a:rPr lang="el-GR" sz="1600" dirty="0" err="1" smtClean="0"/>
              <a:t>making</a:t>
            </a:r>
            <a:r>
              <a:rPr lang="el-GR" sz="1600" dirty="0" smtClean="0"/>
              <a:t> </a:t>
            </a:r>
            <a:r>
              <a:rPr lang="el-GR" sz="1600" dirty="0" err="1" smtClean="0"/>
              <a:t>the</a:t>
            </a:r>
            <a:r>
              <a:rPr lang="fr-FR" sz="1600" dirty="0" smtClean="0"/>
              <a:t> </a:t>
            </a:r>
            <a:r>
              <a:rPr lang="el-GR" sz="1600" dirty="0" err="1" smtClean="0"/>
              <a:t>application</a:t>
            </a:r>
            <a:r>
              <a:rPr lang="el-GR" sz="1600" dirty="0" smtClean="0"/>
              <a:t> </a:t>
            </a:r>
            <a:r>
              <a:rPr lang="el-GR" sz="1600" dirty="0" err="1" smtClean="0"/>
              <a:t>for</a:t>
            </a:r>
            <a:r>
              <a:rPr lang="el-GR" sz="1600" dirty="0" smtClean="0"/>
              <a:t> </a:t>
            </a:r>
            <a:r>
              <a:rPr lang="el-GR" sz="1600" dirty="0" err="1" smtClean="0"/>
              <a:t>international</a:t>
            </a:r>
            <a:r>
              <a:rPr lang="el-GR" sz="1600" dirty="0" smtClean="0"/>
              <a:t> </a:t>
            </a:r>
            <a:r>
              <a:rPr lang="el-GR" sz="1600" dirty="0" err="1" smtClean="0"/>
              <a:t>protection</a:t>
            </a:r>
            <a:r>
              <a:rPr lang="el-GR" sz="1600" dirty="0" smtClean="0"/>
              <a:t> </a:t>
            </a:r>
            <a:r>
              <a:rPr lang="el-GR" sz="1600" dirty="0" err="1" smtClean="0"/>
              <a:t>merely</a:t>
            </a:r>
            <a:r>
              <a:rPr lang="el-GR" sz="1600" dirty="0" smtClean="0"/>
              <a:t> </a:t>
            </a:r>
            <a:r>
              <a:rPr lang="el-GR" sz="1600" dirty="0" err="1" smtClean="0"/>
              <a:t>in</a:t>
            </a:r>
            <a:r>
              <a:rPr lang="el-GR" sz="1600" dirty="0" smtClean="0"/>
              <a:t> </a:t>
            </a:r>
            <a:r>
              <a:rPr lang="el-GR" sz="1600" dirty="0" err="1" smtClean="0"/>
              <a:t>order</a:t>
            </a:r>
            <a:r>
              <a:rPr lang="el-GR" sz="1600" dirty="0" smtClean="0"/>
              <a:t> </a:t>
            </a:r>
            <a:r>
              <a:rPr lang="el-GR" sz="1600" dirty="0" err="1" smtClean="0"/>
              <a:t>to</a:t>
            </a:r>
            <a:r>
              <a:rPr lang="el-GR" sz="1600" dirty="0" smtClean="0"/>
              <a:t> </a:t>
            </a:r>
            <a:r>
              <a:rPr lang="el-GR" sz="1600" dirty="0" err="1" smtClean="0"/>
              <a:t>delay</a:t>
            </a:r>
            <a:r>
              <a:rPr lang="el-GR" sz="1600" dirty="0" smtClean="0"/>
              <a:t> </a:t>
            </a:r>
            <a:r>
              <a:rPr lang="el-GR" sz="1600" dirty="0" err="1" smtClean="0"/>
              <a:t>or</a:t>
            </a:r>
            <a:r>
              <a:rPr lang="el-GR" sz="1600" dirty="0" smtClean="0"/>
              <a:t> </a:t>
            </a:r>
            <a:r>
              <a:rPr lang="el-GR" sz="1600" dirty="0" err="1" smtClean="0"/>
              <a:t>frustrate</a:t>
            </a:r>
            <a:r>
              <a:rPr lang="fr-FR" sz="1600" dirty="0" smtClean="0"/>
              <a:t> </a:t>
            </a:r>
            <a:r>
              <a:rPr lang="el-GR" sz="1600" dirty="0" err="1" smtClean="0"/>
              <a:t>the</a:t>
            </a:r>
            <a:r>
              <a:rPr lang="el-GR" sz="1600" dirty="0" smtClean="0"/>
              <a:t> </a:t>
            </a:r>
            <a:r>
              <a:rPr lang="el-GR" sz="1600" dirty="0" err="1" smtClean="0"/>
              <a:t>enforcement</a:t>
            </a:r>
            <a:r>
              <a:rPr lang="el-GR" sz="1600" dirty="0" smtClean="0"/>
              <a:t> </a:t>
            </a:r>
            <a:r>
              <a:rPr lang="el-GR" sz="1600" dirty="0" err="1" smtClean="0"/>
              <a:t>of</a:t>
            </a:r>
            <a:r>
              <a:rPr lang="el-GR" sz="1600" dirty="0" smtClean="0"/>
              <a:t> a </a:t>
            </a:r>
            <a:r>
              <a:rPr lang="el-GR" sz="1600" dirty="0" err="1" smtClean="0"/>
              <a:t>return</a:t>
            </a:r>
            <a:r>
              <a:rPr lang="el-GR" sz="1600" dirty="0" smtClean="0"/>
              <a:t> </a:t>
            </a:r>
            <a:r>
              <a:rPr lang="el-GR" sz="1600" dirty="0" err="1" smtClean="0"/>
              <a:t>decision</a:t>
            </a:r>
            <a:r>
              <a:rPr lang="el-GR" sz="1600" dirty="0" smtClean="0"/>
              <a:t>, </a:t>
            </a:r>
            <a:r>
              <a:rPr lang="el-GR" sz="1600" dirty="0" err="1" smtClean="0"/>
              <a:t>if</a:t>
            </a:r>
            <a:r>
              <a:rPr lang="el-GR" sz="1600" dirty="0" smtClean="0"/>
              <a:t> </a:t>
            </a:r>
            <a:r>
              <a:rPr lang="el-GR" sz="1600" dirty="0" err="1" smtClean="0"/>
              <a:t>it</a:t>
            </a:r>
            <a:r>
              <a:rPr lang="el-GR" sz="1600" dirty="0" smtClean="0"/>
              <a:t> </a:t>
            </a:r>
            <a:r>
              <a:rPr lang="el-GR" sz="1600" dirty="0" err="1" smtClean="0"/>
              <a:t>is</a:t>
            </a:r>
            <a:r>
              <a:rPr lang="el-GR" sz="1600" dirty="0" smtClean="0"/>
              <a:t> </a:t>
            </a:r>
            <a:r>
              <a:rPr lang="el-GR" sz="1600" dirty="0" err="1" smtClean="0"/>
              <a:t>probable</a:t>
            </a:r>
            <a:r>
              <a:rPr lang="el-GR" sz="1600" dirty="0" smtClean="0"/>
              <a:t> </a:t>
            </a:r>
            <a:r>
              <a:rPr lang="el-GR" sz="1600" dirty="0" err="1" smtClean="0"/>
              <a:t>that</a:t>
            </a:r>
            <a:r>
              <a:rPr lang="el-GR" sz="1600" dirty="0" smtClean="0"/>
              <a:t> </a:t>
            </a:r>
            <a:r>
              <a:rPr lang="el-GR" sz="1600" dirty="0" err="1" smtClean="0"/>
              <a:t>the</a:t>
            </a:r>
            <a:r>
              <a:rPr lang="el-GR" sz="1600" dirty="0" smtClean="0"/>
              <a:t> </a:t>
            </a:r>
            <a:r>
              <a:rPr lang="el-GR" sz="1600" dirty="0" err="1" smtClean="0"/>
              <a:t>enforcement</a:t>
            </a:r>
            <a:r>
              <a:rPr lang="fr-FR" sz="1600" dirty="0" smtClean="0"/>
              <a:t> </a:t>
            </a:r>
            <a:r>
              <a:rPr lang="el-GR" sz="1600" dirty="0" err="1" smtClean="0"/>
              <a:t>of</a:t>
            </a:r>
            <a:r>
              <a:rPr lang="el-GR" sz="1600" dirty="0" smtClean="0"/>
              <a:t> </a:t>
            </a:r>
            <a:r>
              <a:rPr lang="el-GR" sz="1600" dirty="0" err="1" smtClean="0"/>
              <a:t>such</a:t>
            </a:r>
            <a:r>
              <a:rPr lang="el-GR" sz="1600" dirty="0" smtClean="0"/>
              <a:t> a </a:t>
            </a:r>
            <a:r>
              <a:rPr lang="el-GR" sz="1600" dirty="0" err="1" smtClean="0"/>
              <a:t>measure</a:t>
            </a:r>
            <a:r>
              <a:rPr lang="el-GR" sz="1600" dirty="0" smtClean="0"/>
              <a:t> </a:t>
            </a:r>
            <a:r>
              <a:rPr lang="el-GR" sz="1600" dirty="0" err="1" smtClean="0"/>
              <a:t>can</a:t>
            </a:r>
            <a:r>
              <a:rPr lang="el-GR" sz="1600" dirty="0" smtClean="0"/>
              <a:t> </a:t>
            </a:r>
            <a:r>
              <a:rPr lang="el-GR" sz="1600" dirty="0" err="1" smtClean="0"/>
              <a:t>be</a:t>
            </a:r>
            <a:r>
              <a:rPr lang="el-GR" sz="1600" dirty="0" smtClean="0"/>
              <a:t> </a:t>
            </a:r>
            <a:r>
              <a:rPr lang="el-GR" sz="1600" dirty="0" err="1" smtClean="0"/>
              <a:t>effected</a:t>
            </a:r>
            <a:r>
              <a:rPr lang="el-GR" sz="1600" dirty="0" smtClean="0"/>
              <a:t>;</a:t>
            </a:r>
            <a:endParaRPr lang="en-US" sz="1600" dirty="0" smtClean="0"/>
          </a:p>
          <a:p>
            <a:pPr marL="342900" indent="-342900" algn="just">
              <a:buFont typeface="+mj-lt"/>
              <a:buAutoNum type="arabicParenR"/>
            </a:pPr>
            <a:r>
              <a:rPr lang="el-GR" sz="1600" dirty="0" err="1" smtClean="0"/>
              <a:t>when</a:t>
            </a:r>
            <a:r>
              <a:rPr lang="el-GR" sz="1600" dirty="0" smtClean="0"/>
              <a:t> </a:t>
            </a:r>
            <a:r>
              <a:rPr lang="el-GR" sz="1600" dirty="0" err="1" smtClean="0"/>
              <a:t>he</a:t>
            </a:r>
            <a:r>
              <a:rPr lang="el-GR" sz="1600" dirty="0" smtClean="0"/>
              <a:t>/</a:t>
            </a:r>
            <a:r>
              <a:rPr lang="el-GR" sz="1600" dirty="0" err="1" smtClean="0"/>
              <a:t>she</a:t>
            </a:r>
            <a:r>
              <a:rPr lang="el-GR" sz="1600" dirty="0" smtClean="0"/>
              <a:t> </a:t>
            </a:r>
            <a:r>
              <a:rPr lang="el-GR" sz="1600" dirty="0" err="1" smtClean="0"/>
              <a:t>constitutes</a:t>
            </a:r>
            <a:r>
              <a:rPr lang="el-GR" sz="1600" dirty="0" smtClean="0"/>
              <a:t> a </a:t>
            </a:r>
            <a:r>
              <a:rPr lang="el-GR" sz="1600" dirty="0" err="1" smtClean="0"/>
              <a:t>danger</a:t>
            </a:r>
            <a:r>
              <a:rPr lang="el-GR" sz="1600" dirty="0" smtClean="0"/>
              <a:t> </a:t>
            </a:r>
            <a:r>
              <a:rPr lang="el-GR" sz="1600" dirty="0" err="1" smtClean="0"/>
              <a:t>for</a:t>
            </a:r>
            <a:r>
              <a:rPr lang="el-GR" sz="1600" dirty="0" smtClean="0"/>
              <a:t> </a:t>
            </a:r>
            <a:r>
              <a:rPr lang="el-GR" sz="1600" dirty="0" err="1" smtClean="0"/>
              <a:t>national</a:t>
            </a:r>
            <a:r>
              <a:rPr lang="el-GR" sz="1600" dirty="0" smtClean="0"/>
              <a:t> </a:t>
            </a:r>
            <a:r>
              <a:rPr lang="el-GR" sz="1600" dirty="0" err="1" smtClean="0"/>
              <a:t>security</a:t>
            </a:r>
            <a:r>
              <a:rPr lang="el-GR" sz="1600" dirty="0" smtClean="0"/>
              <a:t> </a:t>
            </a:r>
            <a:r>
              <a:rPr lang="el-GR" sz="1600" dirty="0" err="1" smtClean="0"/>
              <a:t>or</a:t>
            </a:r>
            <a:r>
              <a:rPr lang="el-GR" sz="1600" dirty="0" smtClean="0"/>
              <a:t> </a:t>
            </a:r>
            <a:r>
              <a:rPr lang="el-GR" sz="1600" dirty="0" err="1" smtClean="0"/>
              <a:t>public</a:t>
            </a:r>
            <a:r>
              <a:rPr lang="el-GR" sz="1600" dirty="0" smtClean="0"/>
              <a:t> </a:t>
            </a:r>
            <a:r>
              <a:rPr lang="el-GR" sz="1600" dirty="0" err="1" smtClean="0"/>
              <a:t>order</a:t>
            </a:r>
            <a:r>
              <a:rPr lang="el-GR" sz="1600" dirty="0" smtClean="0"/>
              <a:t>,</a:t>
            </a:r>
            <a:r>
              <a:rPr lang="fr-FR" sz="1600" dirty="0" smtClean="0"/>
              <a:t> </a:t>
            </a:r>
            <a:r>
              <a:rPr lang="el-GR" sz="1600" dirty="0" err="1" smtClean="0"/>
              <a:t>according</a:t>
            </a:r>
            <a:r>
              <a:rPr lang="el-GR" sz="1600" dirty="0" smtClean="0"/>
              <a:t> </a:t>
            </a:r>
            <a:r>
              <a:rPr lang="el-GR" sz="1600" dirty="0" err="1" smtClean="0"/>
              <a:t>to</a:t>
            </a:r>
            <a:r>
              <a:rPr lang="el-GR" sz="1600" dirty="0" smtClean="0"/>
              <a:t> </a:t>
            </a:r>
            <a:r>
              <a:rPr lang="el-GR" sz="1600" dirty="0" err="1" smtClean="0"/>
              <a:t>the</a:t>
            </a:r>
            <a:r>
              <a:rPr lang="el-GR" sz="1600" dirty="0" smtClean="0"/>
              <a:t> </a:t>
            </a:r>
            <a:r>
              <a:rPr lang="el-GR" sz="1600" dirty="0" err="1" smtClean="0"/>
              <a:t>reasoned</a:t>
            </a:r>
            <a:r>
              <a:rPr lang="el-GR" sz="1600" dirty="0" smtClean="0"/>
              <a:t> </a:t>
            </a:r>
            <a:r>
              <a:rPr lang="el-GR" sz="1600" dirty="0" err="1" smtClean="0"/>
              <a:t>judgment</a:t>
            </a:r>
            <a:r>
              <a:rPr lang="el-GR" sz="1600" dirty="0" smtClean="0"/>
              <a:t> </a:t>
            </a:r>
            <a:r>
              <a:rPr lang="el-GR" sz="1600" dirty="0" err="1" smtClean="0"/>
              <a:t>of</a:t>
            </a:r>
            <a:r>
              <a:rPr lang="el-GR" sz="1600" dirty="0" smtClean="0"/>
              <a:t> </a:t>
            </a:r>
            <a:r>
              <a:rPr lang="el-GR" sz="1600" dirty="0" err="1" smtClean="0"/>
              <a:t>the</a:t>
            </a:r>
            <a:r>
              <a:rPr lang="el-GR" sz="1600" dirty="0" smtClean="0"/>
              <a:t> </a:t>
            </a:r>
            <a:r>
              <a:rPr lang="el-GR" sz="1600" dirty="0" err="1" smtClean="0"/>
              <a:t>Police</a:t>
            </a:r>
            <a:r>
              <a:rPr lang="el-GR" sz="1600" dirty="0" smtClean="0"/>
              <a:t> </a:t>
            </a:r>
            <a:r>
              <a:rPr lang="el-GR" sz="1600" dirty="0" err="1" smtClean="0"/>
              <a:t>Director</a:t>
            </a:r>
            <a:r>
              <a:rPr lang="el-GR" sz="1600" dirty="0" smtClean="0"/>
              <a:t>, </a:t>
            </a:r>
            <a:r>
              <a:rPr lang="el-GR" sz="1600" dirty="0" err="1" smtClean="0"/>
              <a:t>or</a:t>
            </a:r>
            <a:endParaRPr lang="en-US" sz="1600" dirty="0" smtClean="0"/>
          </a:p>
          <a:p>
            <a:pPr marL="342900" indent="-342900" algn="just">
              <a:buFont typeface="+mj-lt"/>
              <a:buAutoNum type="arabicParenR"/>
            </a:pPr>
            <a:r>
              <a:rPr lang="el-GR" sz="1600" dirty="0" err="1" smtClean="0"/>
              <a:t>when</a:t>
            </a:r>
            <a:r>
              <a:rPr lang="el-GR" sz="1600" dirty="0" smtClean="0"/>
              <a:t> </a:t>
            </a:r>
            <a:r>
              <a:rPr lang="el-GR" sz="1600" dirty="0" err="1" smtClean="0"/>
              <a:t>there</a:t>
            </a:r>
            <a:r>
              <a:rPr lang="el-GR" sz="1600" dirty="0" smtClean="0"/>
              <a:t> </a:t>
            </a:r>
            <a:r>
              <a:rPr lang="el-GR" sz="1600" dirty="0" err="1" smtClean="0"/>
              <a:t>is</a:t>
            </a:r>
            <a:r>
              <a:rPr lang="el-GR" sz="1600" dirty="0" smtClean="0"/>
              <a:t> a </a:t>
            </a:r>
            <a:r>
              <a:rPr lang="el-GR" sz="1600" dirty="0" err="1" smtClean="0"/>
              <a:t>serious</a:t>
            </a:r>
            <a:r>
              <a:rPr lang="el-GR" sz="1600" dirty="0" smtClean="0"/>
              <a:t> </a:t>
            </a:r>
            <a:r>
              <a:rPr lang="el-GR" sz="1600" dirty="0" err="1" smtClean="0"/>
              <a:t>risk</a:t>
            </a:r>
            <a:r>
              <a:rPr lang="el-GR" sz="1600" dirty="0" smtClean="0"/>
              <a:t> </a:t>
            </a:r>
            <a:r>
              <a:rPr lang="el-GR" sz="1600" dirty="0" err="1" smtClean="0"/>
              <a:t>of</a:t>
            </a:r>
            <a:r>
              <a:rPr lang="el-GR" sz="1600" dirty="0" smtClean="0"/>
              <a:t> </a:t>
            </a:r>
            <a:r>
              <a:rPr lang="el-GR" sz="1600" dirty="0" err="1" smtClean="0"/>
              <a:t>absconding</a:t>
            </a:r>
            <a:r>
              <a:rPr lang="el-GR" sz="1600" dirty="0" smtClean="0">
                <a:solidFill>
                  <a:srgbClr val="FF0000"/>
                </a:solidFill>
              </a:rPr>
              <a:t>*</a:t>
            </a:r>
            <a:r>
              <a:rPr lang="el-GR" sz="1600" dirty="0" smtClean="0"/>
              <a:t> </a:t>
            </a:r>
            <a:r>
              <a:rPr lang="el-GR" sz="1600" dirty="0" err="1" smtClean="0"/>
              <a:t>and</a:t>
            </a:r>
            <a:r>
              <a:rPr lang="el-GR" sz="1600" dirty="0" smtClean="0"/>
              <a:t> </a:t>
            </a:r>
            <a:r>
              <a:rPr lang="el-GR" sz="1600" dirty="0" err="1" smtClean="0"/>
              <a:t>in</a:t>
            </a:r>
            <a:r>
              <a:rPr lang="el-GR" sz="1600" dirty="0" smtClean="0"/>
              <a:t> </a:t>
            </a:r>
            <a:r>
              <a:rPr lang="el-GR" sz="1600" dirty="0" err="1" smtClean="0"/>
              <a:t>order</a:t>
            </a:r>
            <a:r>
              <a:rPr lang="el-GR" sz="1600" dirty="0" smtClean="0"/>
              <a:t> </a:t>
            </a:r>
            <a:r>
              <a:rPr lang="el-GR" sz="1600" dirty="0" err="1" smtClean="0"/>
              <a:t>to</a:t>
            </a:r>
            <a:r>
              <a:rPr lang="el-GR" sz="1600" dirty="0" smtClean="0"/>
              <a:t> </a:t>
            </a:r>
            <a:r>
              <a:rPr lang="el-GR" sz="1600" dirty="0" err="1" smtClean="0"/>
              <a:t>ensure</a:t>
            </a:r>
            <a:r>
              <a:rPr lang="el-GR" sz="1600" dirty="0" smtClean="0"/>
              <a:t> </a:t>
            </a:r>
            <a:r>
              <a:rPr lang="el-GR" sz="1600" dirty="0" err="1" smtClean="0"/>
              <a:t>the</a:t>
            </a:r>
            <a:r>
              <a:rPr lang="el-GR" sz="1600" dirty="0" smtClean="0"/>
              <a:t> </a:t>
            </a:r>
            <a:r>
              <a:rPr lang="el-GR" sz="1600" dirty="0" err="1" smtClean="0"/>
              <a:t>enforcement</a:t>
            </a:r>
            <a:r>
              <a:rPr lang="el-GR" sz="1600" dirty="0" smtClean="0"/>
              <a:t> </a:t>
            </a:r>
            <a:r>
              <a:rPr lang="el-GR" sz="1600" dirty="0" err="1" smtClean="0"/>
              <a:t>of</a:t>
            </a:r>
            <a:r>
              <a:rPr lang="el-GR" sz="1600" dirty="0" smtClean="0"/>
              <a:t> a </a:t>
            </a:r>
            <a:r>
              <a:rPr lang="el-GR" sz="1600" dirty="0" err="1" smtClean="0"/>
              <a:t>transfer</a:t>
            </a:r>
            <a:r>
              <a:rPr lang="el-GR" sz="1600" dirty="0" smtClean="0"/>
              <a:t> </a:t>
            </a:r>
            <a:r>
              <a:rPr lang="el-GR" sz="1600" dirty="0" err="1" smtClean="0"/>
              <a:t>decision</a:t>
            </a:r>
            <a:r>
              <a:rPr lang="el-GR" sz="1600" dirty="0" smtClean="0"/>
              <a:t> </a:t>
            </a:r>
            <a:r>
              <a:rPr lang="el-GR" sz="1600" dirty="0" err="1" smtClean="0"/>
              <a:t>according</a:t>
            </a:r>
            <a:r>
              <a:rPr lang="el-GR" sz="1600" dirty="0" smtClean="0"/>
              <a:t> </a:t>
            </a:r>
            <a:r>
              <a:rPr lang="el-GR" sz="1600" dirty="0" err="1" smtClean="0"/>
              <a:t>to</a:t>
            </a:r>
            <a:r>
              <a:rPr lang="el-GR" sz="1600" dirty="0" smtClean="0"/>
              <a:t> </a:t>
            </a:r>
            <a:r>
              <a:rPr lang="el-GR" sz="1600" dirty="0" err="1" smtClean="0"/>
              <a:t>the</a:t>
            </a:r>
            <a:r>
              <a:rPr lang="el-GR" sz="1600" dirty="0" smtClean="0"/>
              <a:t> </a:t>
            </a:r>
            <a:r>
              <a:rPr lang="fr-FR" sz="1600" dirty="0" smtClean="0"/>
              <a:t>Dublin </a:t>
            </a:r>
            <a:r>
              <a:rPr lang="el-GR" sz="1600" dirty="0" err="1" smtClean="0"/>
              <a:t>Regulation</a:t>
            </a:r>
            <a:r>
              <a:rPr lang="el-GR" sz="1600" dirty="0" smtClean="0"/>
              <a:t>.</a:t>
            </a:r>
          </a:p>
          <a:p>
            <a:pPr marL="342900" indent="-342900" algn="just">
              <a:buFont typeface="+mj-lt"/>
              <a:buAutoNum type="arabicParenR"/>
            </a:pPr>
            <a:endParaRPr lang="el-GR" sz="1600" dirty="0" smtClean="0"/>
          </a:p>
          <a:p>
            <a:endParaRPr lang="el-GR" sz="1600" dirty="0"/>
          </a:p>
        </p:txBody>
      </p:sp>
      <p:pic>
        <p:nvPicPr>
          <p:cNvPr id="6" name="5 - Εικόνα" descr="Εικόνα2.png"/>
          <p:cNvPicPr>
            <a:picLocks noChangeAspect="1"/>
          </p:cNvPicPr>
          <p:nvPr/>
        </p:nvPicPr>
        <p:blipFill>
          <a:blip r:embed="rId2" cstate="print"/>
          <a:stretch>
            <a:fillRect/>
          </a:stretch>
        </p:blipFill>
        <p:spPr>
          <a:xfrm>
            <a:off x="945908" y="6280270"/>
            <a:ext cx="6656282" cy="243820"/>
          </a:xfrm>
          <a:prstGeom prst="rect">
            <a:avLst/>
          </a:prstGeom>
        </p:spPr>
      </p:pic>
    </p:spTree>
    <p:extLst>
      <p:ext uri="{BB962C8B-B14F-4D97-AF65-F5344CB8AC3E}">
        <p14:creationId xmlns:p14="http://schemas.microsoft.com/office/powerpoint/2010/main" val="7612194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035" y="1041539"/>
            <a:ext cx="7846828" cy="4817002"/>
          </a:xfrm>
        </p:spPr>
        <p:txBody>
          <a:bodyPr>
            <a:noAutofit/>
          </a:bodyPr>
          <a:lstStyle/>
          <a:p>
            <a:pPr marL="0" indent="0" algn="just">
              <a:buNone/>
            </a:pPr>
            <a:r>
              <a:rPr lang="el-GR" sz="1600" b="1" dirty="0" smtClean="0">
                <a:solidFill>
                  <a:srgbClr val="FF0000"/>
                </a:solidFill>
              </a:rPr>
              <a:t>*</a:t>
            </a:r>
            <a:r>
              <a:rPr lang="en-US" sz="1600" b="1" dirty="0" smtClean="0">
                <a:solidFill>
                  <a:srgbClr val="0070C0"/>
                </a:solidFill>
              </a:rPr>
              <a:t>C. </a:t>
            </a:r>
            <a:r>
              <a:rPr lang="el-GR" sz="1600" b="1" dirty="0" smtClean="0">
                <a:solidFill>
                  <a:srgbClr val="0070C0"/>
                </a:solidFill>
              </a:rPr>
              <a:t> </a:t>
            </a:r>
            <a:r>
              <a:rPr lang="el-GR" sz="1600" b="1" dirty="0" err="1" smtClean="0">
                <a:solidFill>
                  <a:srgbClr val="0070C0"/>
                </a:solidFill>
              </a:rPr>
              <a:t>Risk</a:t>
            </a:r>
            <a:r>
              <a:rPr lang="el-GR" sz="1600" b="1" dirty="0" smtClean="0">
                <a:solidFill>
                  <a:srgbClr val="0070C0"/>
                </a:solidFill>
              </a:rPr>
              <a:t> </a:t>
            </a:r>
            <a:r>
              <a:rPr lang="el-GR" sz="1600" b="1" dirty="0" err="1" smtClean="0">
                <a:solidFill>
                  <a:srgbClr val="0070C0"/>
                </a:solidFill>
              </a:rPr>
              <a:t>of</a:t>
            </a:r>
            <a:r>
              <a:rPr lang="el-GR" sz="1600" b="1" dirty="0" smtClean="0">
                <a:solidFill>
                  <a:srgbClr val="0070C0"/>
                </a:solidFill>
              </a:rPr>
              <a:t> </a:t>
            </a:r>
            <a:r>
              <a:rPr lang="el-GR" sz="1600" b="1" dirty="0" err="1" smtClean="0">
                <a:solidFill>
                  <a:srgbClr val="0070C0"/>
                </a:solidFill>
              </a:rPr>
              <a:t>absconding</a:t>
            </a:r>
            <a:endParaRPr lang="en-US" sz="1600" b="1" i="1" dirty="0" smtClean="0">
              <a:solidFill>
                <a:srgbClr val="0070C0"/>
              </a:solidFill>
            </a:endParaRPr>
          </a:p>
          <a:p>
            <a:pPr marL="0" indent="0" algn="just">
              <a:buNone/>
            </a:pPr>
            <a:endParaRPr lang="en-US" sz="1600" i="1" dirty="0" smtClean="0"/>
          </a:p>
          <a:p>
            <a:pPr marL="0" indent="0" algn="just">
              <a:buNone/>
            </a:pPr>
            <a:r>
              <a:rPr lang="el-GR" sz="1600" b="1" i="1" dirty="0" err="1" smtClean="0">
                <a:solidFill>
                  <a:srgbClr val="0070C0"/>
                </a:solidFill>
              </a:rPr>
              <a:t>Risk</a:t>
            </a:r>
            <a:r>
              <a:rPr lang="el-GR" sz="1600" b="1" i="1" dirty="0" smtClean="0">
                <a:solidFill>
                  <a:srgbClr val="0070C0"/>
                </a:solidFill>
              </a:rPr>
              <a:t> </a:t>
            </a:r>
            <a:r>
              <a:rPr lang="el-GR" sz="1600" b="1" i="1" dirty="0">
                <a:solidFill>
                  <a:srgbClr val="0070C0"/>
                </a:solidFill>
              </a:rPr>
              <a:t>of absconding</a:t>
            </a:r>
            <a:r>
              <a:rPr lang="el-GR" sz="1600" b="1" dirty="0">
                <a:solidFill>
                  <a:srgbClr val="0070C0"/>
                </a:solidFill>
              </a:rPr>
              <a:t> </a:t>
            </a:r>
            <a:r>
              <a:rPr lang="el-GR" sz="1600" dirty="0"/>
              <a:t>means the reasonable guess, based on a combination of objective criteria, that, in a particular case, the third-country national who is subject to a return procedure, may escape. Such objective criteria may indicatively be:</a:t>
            </a:r>
          </a:p>
          <a:p>
            <a:pPr marL="361950" indent="-361950" algn="just">
              <a:buBlip>
                <a:blip r:embed="rId2"/>
              </a:buBlip>
            </a:pPr>
            <a:r>
              <a:rPr lang="el-GR" sz="1600" dirty="0" err="1" smtClean="0"/>
              <a:t>the</a:t>
            </a:r>
            <a:r>
              <a:rPr lang="el-GR" sz="1600" dirty="0" smtClean="0"/>
              <a:t> </a:t>
            </a:r>
            <a:r>
              <a:rPr lang="el-GR" sz="1600" dirty="0"/>
              <a:t>non-compliance with an obligation of voluntary departure</a:t>
            </a:r>
          </a:p>
          <a:p>
            <a:pPr marL="361950" indent="-361950" algn="just">
              <a:buBlip>
                <a:blip r:embed="rId2"/>
              </a:buBlip>
            </a:pPr>
            <a:r>
              <a:rPr lang="el-GR" sz="1600" dirty="0" err="1" smtClean="0"/>
              <a:t>the</a:t>
            </a:r>
            <a:r>
              <a:rPr lang="el-GR" sz="1600" dirty="0" smtClean="0"/>
              <a:t> </a:t>
            </a:r>
            <a:r>
              <a:rPr lang="el-GR" sz="1600" dirty="0"/>
              <a:t>explicit expression of intent for non-compliance with the return</a:t>
            </a:r>
          </a:p>
          <a:p>
            <a:pPr marL="361950" indent="-361950" algn="just">
              <a:buBlip>
                <a:blip r:embed="rId2"/>
              </a:buBlip>
            </a:pPr>
            <a:r>
              <a:rPr lang="el-GR" sz="1600" dirty="0"/>
              <a:t>decision,</a:t>
            </a:r>
          </a:p>
          <a:p>
            <a:pPr marL="361950" indent="-361950" algn="just">
              <a:buBlip>
                <a:blip r:embed="rId2"/>
              </a:buBlip>
            </a:pPr>
            <a:r>
              <a:rPr lang="el-GR" sz="1600" dirty="0" err="1" smtClean="0"/>
              <a:t>the</a:t>
            </a:r>
            <a:r>
              <a:rPr lang="el-GR" sz="1600" dirty="0" smtClean="0"/>
              <a:t> </a:t>
            </a:r>
            <a:r>
              <a:rPr lang="el-GR" sz="1600" dirty="0"/>
              <a:t>possession of </a:t>
            </a:r>
            <a:r>
              <a:rPr lang="el-GR" sz="1600" dirty="0" err="1"/>
              <a:t>false</a:t>
            </a:r>
            <a:r>
              <a:rPr lang="el-GR" sz="1600" dirty="0"/>
              <a:t> </a:t>
            </a:r>
            <a:r>
              <a:rPr lang="el-GR" sz="1600" dirty="0" err="1" smtClean="0"/>
              <a:t>documents</a:t>
            </a:r>
            <a:endParaRPr lang="en-US" sz="1600" dirty="0" smtClean="0"/>
          </a:p>
          <a:p>
            <a:pPr marL="361950" indent="-361950">
              <a:buBlip>
                <a:blip r:embed="rId2"/>
              </a:buBlip>
            </a:pPr>
            <a:r>
              <a:rPr lang="el-GR" sz="1600" dirty="0" err="1" smtClean="0"/>
              <a:t>the</a:t>
            </a:r>
            <a:r>
              <a:rPr lang="el-GR" sz="1600" dirty="0" smtClean="0"/>
              <a:t> </a:t>
            </a:r>
            <a:r>
              <a:rPr lang="el-GR" sz="1600" dirty="0" err="1" smtClean="0"/>
              <a:t>provision</a:t>
            </a:r>
            <a:r>
              <a:rPr lang="el-GR" sz="1600" dirty="0" smtClean="0"/>
              <a:t> </a:t>
            </a:r>
            <a:r>
              <a:rPr lang="el-GR" sz="1600" dirty="0" err="1" smtClean="0"/>
              <a:t>of</a:t>
            </a:r>
            <a:r>
              <a:rPr lang="el-GR" sz="1600" dirty="0" smtClean="0"/>
              <a:t> </a:t>
            </a:r>
            <a:r>
              <a:rPr lang="el-GR" sz="1600" dirty="0" err="1" smtClean="0"/>
              <a:t>false</a:t>
            </a:r>
            <a:r>
              <a:rPr lang="el-GR" sz="1600" dirty="0" smtClean="0"/>
              <a:t> </a:t>
            </a:r>
            <a:r>
              <a:rPr lang="el-GR" sz="1600" dirty="0" err="1" smtClean="0"/>
              <a:t>information</a:t>
            </a:r>
            <a:r>
              <a:rPr lang="el-GR" sz="1600" dirty="0" smtClean="0"/>
              <a:t> </a:t>
            </a:r>
            <a:r>
              <a:rPr lang="el-GR" sz="1600" dirty="0" err="1" smtClean="0"/>
              <a:t>to</a:t>
            </a:r>
            <a:r>
              <a:rPr lang="el-GR" sz="1600" dirty="0" smtClean="0"/>
              <a:t> </a:t>
            </a:r>
            <a:r>
              <a:rPr lang="el-GR" sz="1600" dirty="0" err="1" smtClean="0"/>
              <a:t>authorities</a:t>
            </a:r>
            <a:endParaRPr lang="el-GR" sz="1600" dirty="0" smtClean="0"/>
          </a:p>
          <a:p>
            <a:pPr marL="361950" indent="-361950">
              <a:buBlip>
                <a:blip r:embed="rId2"/>
              </a:buBlip>
            </a:pPr>
            <a:r>
              <a:rPr lang="el-GR" sz="1600" dirty="0" err="1" smtClean="0"/>
              <a:t>the</a:t>
            </a:r>
            <a:r>
              <a:rPr lang="el-GR" sz="1600" dirty="0" smtClean="0"/>
              <a:t> </a:t>
            </a:r>
            <a:r>
              <a:rPr lang="el-GR" sz="1600" dirty="0" err="1" smtClean="0"/>
              <a:t>existence</a:t>
            </a:r>
            <a:r>
              <a:rPr lang="el-GR" sz="1600" dirty="0" smtClean="0"/>
              <a:t> </a:t>
            </a:r>
            <a:r>
              <a:rPr lang="el-GR" sz="1600" dirty="0" err="1" smtClean="0"/>
              <a:t>of</a:t>
            </a:r>
            <a:r>
              <a:rPr lang="el-GR" sz="1600" dirty="0" smtClean="0"/>
              <a:t> </a:t>
            </a:r>
            <a:r>
              <a:rPr lang="el-GR" sz="1600" dirty="0" err="1" smtClean="0"/>
              <a:t>convictions</a:t>
            </a:r>
            <a:r>
              <a:rPr lang="el-GR" sz="1600" dirty="0" smtClean="0"/>
              <a:t> </a:t>
            </a:r>
            <a:r>
              <a:rPr lang="el-GR" sz="1600" dirty="0" err="1" smtClean="0"/>
              <a:t>for</a:t>
            </a:r>
            <a:r>
              <a:rPr lang="el-GR" sz="1600" dirty="0" smtClean="0"/>
              <a:t> </a:t>
            </a:r>
            <a:r>
              <a:rPr lang="el-GR" sz="1600" dirty="0" err="1" smtClean="0"/>
              <a:t>criminal</a:t>
            </a:r>
            <a:r>
              <a:rPr lang="el-GR" sz="1600" dirty="0" smtClean="0"/>
              <a:t> </a:t>
            </a:r>
            <a:r>
              <a:rPr lang="el-GR" sz="1600" dirty="0" err="1" smtClean="0"/>
              <a:t>offenses</a:t>
            </a:r>
            <a:r>
              <a:rPr lang="el-GR" sz="1600" dirty="0" smtClean="0"/>
              <a:t>, </a:t>
            </a:r>
            <a:r>
              <a:rPr lang="el-GR" sz="1600" dirty="0" err="1" smtClean="0"/>
              <a:t>pending</a:t>
            </a:r>
            <a:r>
              <a:rPr lang="el-GR" sz="1600" dirty="0" smtClean="0"/>
              <a:t> </a:t>
            </a:r>
            <a:r>
              <a:rPr lang="el-GR" sz="1600" dirty="0" err="1" smtClean="0"/>
              <a:t>prosecutions</a:t>
            </a:r>
            <a:r>
              <a:rPr lang="el-GR" sz="1600" dirty="0" smtClean="0"/>
              <a:t> </a:t>
            </a:r>
            <a:r>
              <a:rPr lang="el-GR" sz="1600" dirty="0" err="1" smtClean="0"/>
              <a:t>or</a:t>
            </a:r>
            <a:endParaRPr lang="el-GR" sz="1600" dirty="0" smtClean="0"/>
          </a:p>
          <a:p>
            <a:pPr marL="361950" indent="-361950">
              <a:buBlip>
                <a:blip r:embed="rId2"/>
              </a:buBlip>
            </a:pPr>
            <a:r>
              <a:rPr lang="el-GR" sz="1600" dirty="0" err="1" smtClean="0"/>
              <a:t>serious</a:t>
            </a:r>
            <a:r>
              <a:rPr lang="el-GR" sz="1600" dirty="0" smtClean="0"/>
              <a:t> </a:t>
            </a:r>
            <a:r>
              <a:rPr lang="el-GR" sz="1600" dirty="0" err="1" smtClean="0"/>
              <a:t>indications</a:t>
            </a:r>
            <a:r>
              <a:rPr lang="el-GR" sz="1600" dirty="0" smtClean="0"/>
              <a:t> </a:t>
            </a:r>
            <a:r>
              <a:rPr lang="el-GR" sz="1600" dirty="0" err="1" smtClean="0"/>
              <a:t>that</a:t>
            </a:r>
            <a:r>
              <a:rPr lang="el-GR" sz="1600" dirty="0" smtClean="0"/>
              <a:t> a </a:t>
            </a:r>
            <a:r>
              <a:rPr lang="el-GR" sz="1600" dirty="0" err="1" smtClean="0"/>
              <a:t>criminal</a:t>
            </a:r>
            <a:r>
              <a:rPr lang="el-GR" sz="1600" dirty="0" smtClean="0"/>
              <a:t> </a:t>
            </a:r>
            <a:r>
              <a:rPr lang="el-GR" sz="1600" dirty="0" err="1" smtClean="0"/>
              <a:t>offense</a:t>
            </a:r>
            <a:r>
              <a:rPr lang="el-GR" sz="1600" dirty="0" smtClean="0"/>
              <a:t> </a:t>
            </a:r>
            <a:r>
              <a:rPr lang="el-GR" sz="1600" dirty="0" err="1" smtClean="0"/>
              <a:t>has</a:t>
            </a:r>
            <a:r>
              <a:rPr lang="el-GR" sz="1600" dirty="0" smtClean="0"/>
              <a:t> </a:t>
            </a:r>
            <a:r>
              <a:rPr lang="el-GR" sz="1600" dirty="0" err="1" smtClean="0"/>
              <a:t>been</a:t>
            </a:r>
            <a:r>
              <a:rPr lang="el-GR" sz="1600" dirty="0" smtClean="0"/>
              <a:t> </a:t>
            </a:r>
            <a:r>
              <a:rPr lang="el-GR" sz="1600" dirty="0" err="1" smtClean="0"/>
              <a:t>committed</a:t>
            </a:r>
            <a:r>
              <a:rPr lang="el-GR" sz="1600" dirty="0" smtClean="0"/>
              <a:t> </a:t>
            </a:r>
            <a:r>
              <a:rPr lang="el-GR" sz="1600" dirty="0" err="1" smtClean="0"/>
              <a:t>or</a:t>
            </a:r>
            <a:r>
              <a:rPr lang="el-GR" sz="1600" dirty="0" smtClean="0"/>
              <a:t> </a:t>
            </a:r>
            <a:r>
              <a:rPr lang="el-GR" sz="1600" dirty="0" err="1" smtClean="0"/>
              <a:t>is</a:t>
            </a:r>
            <a:r>
              <a:rPr lang="el-GR" sz="1600" dirty="0" smtClean="0"/>
              <a:t> </a:t>
            </a:r>
            <a:r>
              <a:rPr lang="el-GR" sz="1600" dirty="0" err="1" smtClean="0"/>
              <a:t>about</a:t>
            </a:r>
            <a:r>
              <a:rPr lang="el-GR" sz="1600" dirty="0" smtClean="0"/>
              <a:t> </a:t>
            </a:r>
            <a:r>
              <a:rPr lang="el-GR" sz="1600" dirty="0" err="1" smtClean="0"/>
              <a:t>to</a:t>
            </a:r>
            <a:r>
              <a:rPr lang="en-US" sz="1600" dirty="0" smtClean="0"/>
              <a:t> </a:t>
            </a:r>
            <a:r>
              <a:rPr lang="el-GR" sz="1600" dirty="0" err="1" smtClean="0"/>
              <a:t>be</a:t>
            </a:r>
            <a:r>
              <a:rPr lang="el-GR" sz="1600" dirty="0" smtClean="0"/>
              <a:t> </a:t>
            </a:r>
            <a:r>
              <a:rPr lang="el-GR" sz="1600" dirty="0" err="1" smtClean="0"/>
              <a:t>committed</a:t>
            </a:r>
            <a:r>
              <a:rPr lang="el-GR" sz="1600" dirty="0" smtClean="0"/>
              <a:t> </a:t>
            </a:r>
            <a:r>
              <a:rPr lang="el-GR" sz="1600" dirty="0" err="1" smtClean="0"/>
              <a:t>by</a:t>
            </a:r>
            <a:r>
              <a:rPr lang="el-GR" sz="1600" dirty="0" smtClean="0"/>
              <a:t> a </a:t>
            </a:r>
            <a:r>
              <a:rPr lang="el-GR" sz="1600" dirty="0" err="1" smtClean="0"/>
              <a:t>specific</a:t>
            </a:r>
            <a:r>
              <a:rPr lang="el-GR" sz="1600" dirty="0" smtClean="0"/>
              <a:t> </a:t>
            </a:r>
            <a:r>
              <a:rPr lang="el-GR" sz="1600" dirty="0" err="1" smtClean="0"/>
              <a:t>person</a:t>
            </a:r>
            <a:r>
              <a:rPr lang="el-GR" sz="1600" dirty="0" smtClean="0"/>
              <a:t>,</a:t>
            </a:r>
          </a:p>
          <a:p>
            <a:pPr marL="361950" indent="-361950">
              <a:buBlip>
                <a:blip r:embed="rId2"/>
              </a:buBlip>
            </a:pPr>
            <a:r>
              <a:rPr lang="el-GR" sz="1600" dirty="0" err="1" smtClean="0"/>
              <a:t>the</a:t>
            </a:r>
            <a:r>
              <a:rPr lang="el-GR" sz="1600" dirty="0" smtClean="0"/>
              <a:t> </a:t>
            </a:r>
            <a:r>
              <a:rPr lang="el-GR" sz="1600" dirty="0" err="1" smtClean="0"/>
              <a:t>lack</a:t>
            </a:r>
            <a:r>
              <a:rPr lang="el-GR" sz="1600" dirty="0" smtClean="0"/>
              <a:t> </a:t>
            </a:r>
            <a:r>
              <a:rPr lang="el-GR" sz="1600" dirty="0" err="1" smtClean="0"/>
              <a:t>of</a:t>
            </a:r>
            <a:r>
              <a:rPr lang="el-GR" sz="1600" dirty="0" smtClean="0"/>
              <a:t> </a:t>
            </a:r>
            <a:r>
              <a:rPr lang="el-GR" sz="1600" dirty="0" err="1" smtClean="0"/>
              <a:t>travel</a:t>
            </a:r>
            <a:r>
              <a:rPr lang="el-GR" sz="1600" dirty="0" smtClean="0"/>
              <a:t> </a:t>
            </a:r>
            <a:r>
              <a:rPr lang="el-GR" sz="1600" dirty="0" err="1" smtClean="0"/>
              <a:t>or</a:t>
            </a:r>
            <a:r>
              <a:rPr lang="el-GR" sz="1600" dirty="0" smtClean="0"/>
              <a:t> </a:t>
            </a:r>
            <a:r>
              <a:rPr lang="el-GR" sz="1600" dirty="0" err="1" smtClean="0"/>
              <a:t>other</a:t>
            </a:r>
            <a:r>
              <a:rPr lang="el-GR" sz="1600" dirty="0" smtClean="0"/>
              <a:t> </a:t>
            </a:r>
            <a:r>
              <a:rPr lang="el-GR" sz="1600" dirty="0" err="1" smtClean="0"/>
              <a:t>confirmatory</a:t>
            </a:r>
            <a:r>
              <a:rPr lang="el-GR" sz="1600" dirty="0" smtClean="0"/>
              <a:t> </a:t>
            </a:r>
            <a:r>
              <a:rPr lang="el-GR" sz="1600" dirty="0" err="1" smtClean="0"/>
              <a:t>identity</a:t>
            </a:r>
            <a:r>
              <a:rPr lang="el-GR" sz="1600" dirty="0" smtClean="0"/>
              <a:t> </a:t>
            </a:r>
            <a:r>
              <a:rPr lang="el-GR" sz="1600" dirty="0" err="1" smtClean="0"/>
              <a:t>documents</a:t>
            </a:r>
            <a:endParaRPr lang="en-US" sz="1600" dirty="0" smtClean="0"/>
          </a:p>
          <a:p>
            <a:pPr marL="361950" indent="-361950">
              <a:buBlip>
                <a:blip r:embed="rId2"/>
              </a:buBlip>
            </a:pPr>
            <a:r>
              <a:rPr lang="el-GR" sz="1600" dirty="0" err="1" smtClean="0"/>
              <a:t>the</a:t>
            </a:r>
            <a:r>
              <a:rPr lang="el-GR" sz="1600" dirty="0" smtClean="0"/>
              <a:t> </a:t>
            </a:r>
            <a:r>
              <a:rPr lang="el-GR" sz="1600" dirty="0" err="1" smtClean="0"/>
              <a:t>previous</a:t>
            </a:r>
            <a:r>
              <a:rPr lang="el-GR" sz="1600" dirty="0" smtClean="0"/>
              <a:t> </a:t>
            </a:r>
            <a:r>
              <a:rPr lang="el-GR" sz="1600" dirty="0" err="1" smtClean="0"/>
              <a:t>escape</a:t>
            </a:r>
            <a:r>
              <a:rPr lang="el-GR" sz="1600" dirty="0" smtClean="0"/>
              <a:t> </a:t>
            </a:r>
            <a:r>
              <a:rPr lang="el-GR" sz="1600" dirty="0" err="1" smtClean="0"/>
              <a:t>and</a:t>
            </a:r>
            <a:endParaRPr lang="el-GR" sz="1600" dirty="0" smtClean="0"/>
          </a:p>
          <a:p>
            <a:pPr marL="361950" indent="-361950">
              <a:buBlip>
                <a:blip r:embed="rId2"/>
              </a:buBlip>
            </a:pPr>
            <a:r>
              <a:rPr lang="el-GR" sz="1600" dirty="0" err="1" smtClean="0"/>
              <a:t>the</a:t>
            </a:r>
            <a:r>
              <a:rPr lang="el-GR" sz="1600" dirty="0" smtClean="0"/>
              <a:t> </a:t>
            </a:r>
            <a:r>
              <a:rPr lang="el-GR" sz="1600" dirty="0" err="1" smtClean="0"/>
              <a:t>non</a:t>
            </a:r>
            <a:r>
              <a:rPr lang="el-GR" sz="1600" dirty="0" smtClean="0"/>
              <a:t>-</a:t>
            </a:r>
            <a:r>
              <a:rPr lang="el-GR" sz="1600" dirty="0" err="1" smtClean="0"/>
              <a:t>compliance</a:t>
            </a:r>
            <a:r>
              <a:rPr lang="el-GR" sz="1600" dirty="0" smtClean="0"/>
              <a:t> </a:t>
            </a:r>
            <a:r>
              <a:rPr lang="el-GR" sz="1600" dirty="0" err="1" smtClean="0"/>
              <a:t>with</a:t>
            </a:r>
            <a:r>
              <a:rPr lang="el-GR" sz="1600" dirty="0" smtClean="0"/>
              <a:t> </a:t>
            </a:r>
            <a:r>
              <a:rPr lang="el-GR" sz="1600" dirty="0" err="1" smtClean="0"/>
              <a:t>an</a:t>
            </a:r>
            <a:r>
              <a:rPr lang="el-GR" sz="1600" dirty="0" smtClean="0"/>
              <a:t> </a:t>
            </a:r>
            <a:r>
              <a:rPr lang="el-GR" sz="1600" dirty="0" err="1" smtClean="0"/>
              <a:t>existing</a:t>
            </a:r>
            <a:r>
              <a:rPr lang="el-GR" sz="1600" dirty="0" smtClean="0"/>
              <a:t> </a:t>
            </a:r>
            <a:r>
              <a:rPr lang="el-GR" sz="1600" dirty="0" err="1" smtClean="0"/>
              <a:t>entry</a:t>
            </a:r>
            <a:r>
              <a:rPr lang="el-GR" sz="1600" dirty="0" smtClean="0"/>
              <a:t> </a:t>
            </a:r>
            <a:r>
              <a:rPr lang="el-GR" sz="1600" dirty="0" err="1" smtClean="0"/>
              <a:t>ban</a:t>
            </a:r>
            <a:r>
              <a:rPr lang="el-GR" sz="1600" dirty="0" smtClean="0"/>
              <a:t>.</a:t>
            </a:r>
          </a:p>
          <a:p>
            <a:pPr marL="361950" indent="-361950" algn="just">
              <a:buBlip>
                <a:blip r:embed="rId2"/>
              </a:buBlip>
            </a:pPr>
            <a:endParaRPr lang="el-GR" sz="1600" dirty="0"/>
          </a:p>
          <a:p>
            <a:pPr marL="0" indent="0">
              <a:buNone/>
            </a:pPr>
            <a:endParaRPr lang="en-US" sz="1600" dirty="0"/>
          </a:p>
        </p:txBody>
      </p:sp>
      <p:pic>
        <p:nvPicPr>
          <p:cNvPr id="5" name="4 - Εικόνα" descr="Εικόνα2.png"/>
          <p:cNvPicPr>
            <a:picLocks noChangeAspect="1"/>
          </p:cNvPicPr>
          <p:nvPr/>
        </p:nvPicPr>
        <p:blipFill>
          <a:blip r:embed="rId3" cstate="print"/>
          <a:stretch>
            <a:fillRect/>
          </a:stretch>
        </p:blipFill>
        <p:spPr>
          <a:xfrm>
            <a:off x="945908" y="6280270"/>
            <a:ext cx="6656282" cy="243820"/>
          </a:xfrm>
          <a:prstGeom prst="rect">
            <a:avLst/>
          </a:prstGeom>
        </p:spPr>
      </p:pic>
    </p:spTree>
    <p:extLst>
      <p:ext uri="{BB962C8B-B14F-4D97-AF65-F5344CB8AC3E}">
        <p14:creationId xmlns:p14="http://schemas.microsoft.com/office/powerpoint/2010/main" val="21907735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8316"/>
            <a:ext cx="7697972" cy="4678326"/>
          </a:xfrm>
        </p:spPr>
        <p:txBody>
          <a:bodyPr>
            <a:noAutofit/>
          </a:bodyPr>
          <a:lstStyle/>
          <a:p>
            <a:pPr marL="0" indent="0" algn="just">
              <a:buNone/>
            </a:pPr>
            <a:r>
              <a:rPr lang="en-US" sz="1600" b="1" dirty="0" smtClean="0">
                <a:solidFill>
                  <a:schemeClr val="accent5">
                    <a:lumMod val="50000"/>
                  </a:schemeClr>
                </a:solidFill>
              </a:rPr>
              <a:t>1. Length of detention</a:t>
            </a:r>
          </a:p>
          <a:p>
            <a:pPr marL="0" indent="0" algn="just">
              <a:buNone/>
            </a:pPr>
            <a:r>
              <a:rPr lang="el-GR" sz="1600" dirty="0" err="1" smtClean="0"/>
              <a:t>The</a:t>
            </a:r>
            <a:r>
              <a:rPr lang="el-GR" sz="1600" dirty="0" smtClean="0"/>
              <a:t> </a:t>
            </a:r>
            <a:r>
              <a:rPr lang="el-GR" sz="1600" dirty="0"/>
              <a:t>detention of applicants for international protection shall be imposed for the minimum necessary period of time. Delays in administrative procedures that cannot be attributed to the applicant shall not justify a continuation of </a:t>
            </a:r>
            <a:r>
              <a:rPr lang="el-GR" sz="1600" dirty="0" err="1"/>
              <a:t>detention</a:t>
            </a:r>
            <a:r>
              <a:rPr lang="el-GR" sz="1600" dirty="0" smtClean="0"/>
              <a:t>.</a:t>
            </a:r>
            <a:endParaRPr lang="en-US" sz="1600" dirty="0" smtClean="0"/>
          </a:p>
          <a:p>
            <a:pPr marL="0" indent="0" algn="just">
              <a:buNone/>
            </a:pPr>
            <a:endParaRPr lang="en-US" sz="1600" dirty="0" smtClean="0"/>
          </a:p>
          <a:p>
            <a:pPr marL="0" indent="0" algn="just">
              <a:buNone/>
            </a:pPr>
            <a:r>
              <a:rPr lang="el-GR" sz="1600" b="1" dirty="0" err="1" smtClean="0"/>
              <a:t>The</a:t>
            </a:r>
            <a:r>
              <a:rPr lang="el-GR" sz="1600" b="1" dirty="0" smtClean="0"/>
              <a:t> </a:t>
            </a:r>
            <a:r>
              <a:rPr lang="el-GR" sz="1600" b="1" dirty="0" err="1" smtClean="0"/>
              <a:t>detention</a:t>
            </a:r>
            <a:r>
              <a:rPr lang="el-GR" sz="1600" b="1" dirty="0" smtClean="0"/>
              <a:t> </a:t>
            </a:r>
            <a:r>
              <a:rPr lang="el-GR" sz="1600" b="1" dirty="0" err="1" smtClean="0"/>
              <a:t>of</a:t>
            </a:r>
            <a:r>
              <a:rPr lang="el-GR" sz="1600" b="1" dirty="0" smtClean="0"/>
              <a:t> </a:t>
            </a:r>
            <a:r>
              <a:rPr lang="el-GR" sz="1600" b="1" dirty="0" err="1" smtClean="0"/>
              <a:t>applicants</a:t>
            </a:r>
            <a:r>
              <a:rPr lang="el-GR" sz="1600" b="1" dirty="0" smtClean="0"/>
              <a:t> </a:t>
            </a:r>
            <a:r>
              <a:rPr lang="el-GR" sz="1600" b="1" dirty="0" err="1" smtClean="0"/>
              <a:t>imposed</a:t>
            </a:r>
            <a:r>
              <a:rPr lang="el-GR" sz="1600" b="1" dirty="0" smtClean="0"/>
              <a:t> </a:t>
            </a:r>
            <a:r>
              <a:rPr lang="el-GR" sz="1600" b="1" dirty="0" err="1" smtClean="0"/>
              <a:t>on</a:t>
            </a:r>
            <a:r>
              <a:rPr lang="el-GR" sz="1600" b="1" dirty="0" smtClean="0"/>
              <a:t> </a:t>
            </a:r>
            <a:r>
              <a:rPr lang="el-GR" sz="1600" b="1" dirty="0" err="1" smtClean="0"/>
              <a:t>the</a:t>
            </a:r>
            <a:r>
              <a:rPr lang="el-GR" sz="1600" b="1" dirty="0" smtClean="0"/>
              <a:t> </a:t>
            </a:r>
            <a:r>
              <a:rPr lang="el-GR" sz="1600" b="1" dirty="0" err="1" smtClean="0"/>
              <a:t>following</a:t>
            </a:r>
            <a:r>
              <a:rPr lang="el-GR" sz="1600" b="1" dirty="0" smtClean="0"/>
              <a:t> </a:t>
            </a:r>
            <a:r>
              <a:rPr lang="el-GR" sz="1600" b="1" dirty="0" err="1" smtClean="0"/>
              <a:t>grounds</a:t>
            </a:r>
            <a:r>
              <a:rPr lang="en-US" sz="1600" b="1" dirty="0" smtClean="0"/>
              <a:t>:</a:t>
            </a:r>
            <a:endParaRPr lang="el-GR" sz="1600" b="1" dirty="0" smtClean="0"/>
          </a:p>
          <a:p>
            <a:pPr algn="just">
              <a:buFont typeface="+mj-lt"/>
              <a:buAutoNum type="alphaLcParenR"/>
            </a:pPr>
            <a:r>
              <a:rPr lang="el-GR" sz="1600" dirty="0" err="1" smtClean="0"/>
              <a:t>in</a:t>
            </a:r>
            <a:r>
              <a:rPr lang="el-GR" sz="1600" dirty="0" smtClean="0"/>
              <a:t> </a:t>
            </a:r>
            <a:r>
              <a:rPr lang="el-GR" sz="1600" dirty="0" err="1" smtClean="0"/>
              <a:t>order</a:t>
            </a:r>
            <a:r>
              <a:rPr lang="el-GR" sz="1600" dirty="0" smtClean="0"/>
              <a:t> </a:t>
            </a:r>
            <a:r>
              <a:rPr lang="el-GR" sz="1600" dirty="0" err="1" smtClean="0"/>
              <a:t>to</a:t>
            </a:r>
            <a:r>
              <a:rPr lang="el-GR" sz="1600" dirty="0" smtClean="0"/>
              <a:t> </a:t>
            </a:r>
            <a:r>
              <a:rPr lang="el-GR" sz="1600" dirty="0" err="1" smtClean="0"/>
              <a:t>determine</a:t>
            </a:r>
            <a:r>
              <a:rPr lang="el-GR" sz="1600" dirty="0" smtClean="0"/>
              <a:t> </a:t>
            </a:r>
            <a:r>
              <a:rPr lang="el-GR" sz="1600" dirty="0" err="1" smtClean="0"/>
              <a:t>their</a:t>
            </a:r>
            <a:r>
              <a:rPr lang="el-GR" sz="1600" dirty="0" smtClean="0"/>
              <a:t> </a:t>
            </a:r>
            <a:r>
              <a:rPr lang="el-GR" sz="1600" dirty="0" err="1" smtClean="0"/>
              <a:t>identity</a:t>
            </a:r>
            <a:r>
              <a:rPr lang="el-GR" sz="1600" dirty="0" smtClean="0"/>
              <a:t> </a:t>
            </a:r>
            <a:r>
              <a:rPr lang="el-GR" sz="1600" dirty="0" err="1" smtClean="0"/>
              <a:t>or</a:t>
            </a:r>
            <a:r>
              <a:rPr lang="el-GR" sz="1600" dirty="0" smtClean="0"/>
              <a:t> </a:t>
            </a:r>
            <a:r>
              <a:rPr lang="el-GR" sz="1600" dirty="0" err="1" smtClean="0"/>
              <a:t>nationality</a:t>
            </a:r>
            <a:r>
              <a:rPr lang="el-GR" sz="1600" dirty="0" smtClean="0"/>
              <a:t>, </a:t>
            </a:r>
            <a:r>
              <a:rPr lang="el-GR" sz="1600" dirty="0" err="1" smtClean="0"/>
              <a:t>or</a:t>
            </a:r>
            <a:r>
              <a:rPr lang="el-GR" sz="1600" dirty="0" smtClean="0"/>
              <a:t> </a:t>
            </a:r>
          </a:p>
          <a:p>
            <a:pPr algn="just">
              <a:buFont typeface="+mj-lt"/>
              <a:buAutoNum type="alphaLcParenR"/>
            </a:pPr>
            <a:r>
              <a:rPr lang="el-GR" sz="1600" dirty="0" err="1" smtClean="0"/>
              <a:t>in</a:t>
            </a:r>
            <a:r>
              <a:rPr lang="el-GR" sz="1600" dirty="0" smtClean="0"/>
              <a:t> </a:t>
            </a:r>
            <a:r>
              <a:rPr lang="el-GR" sz="1600" dirty="0" err="1" smtClean="0"/>
              <a:t>order</a:t>
            </a:r>
            <a:r>
              <a:rPr lang="el-GR" sz="1600" dirty="0" smtClean="0"/>
              <a:t> </a:t>
            </a:r>
            <a:r>
              <a:rPr lang="el-GR" sz="1600" dirty="0" err="1" smtClean="0"/>
              <a:t>to</a:t>
            </a:r>
            <a:r>
              <a:rPr lang="el-GR" sz="1600" dirty="0" smtClean="0"/>
              <a:t> </a:t>
            </a:r>
            <a:r>
              <a:rPr lang="el-GR" sz="1600" dirty="0" err="1" smtClean="0"/>
              <a:t>determine</a:t>
            </a:r>
            <a:r>
              <a:rPr lang="el-GR" sz="1600" dirty="0" smtClean="0"/>
              <a:t> </a:t>
            </a:r>
            <a:r>
              <a:rPr lang="el-GR" sz="1600" dirty="0" err="1" smtClean="0"/>
              <a:t>those</a:t>
            </a:r>
            <a:r>
              <a:rPr lang="el-GR" sz="1600" dirty="0" smtClean="0"/>
              <a:t> </a:t>
            </a:r>
            <a:r>
              <a:rPr lang="el-GR" sz="1600" dirty="0" err="1" smtClean="0"/>
              <a:t>elements</a:t>
            </a:r>
            <a:r>
              <a:rPr lang="el-GR" sz="1600" dirty="0" smtClean="0"/>
              <a:t> </a:t>
            </a:r>
            <a:r>
              <a:rPr lang="el-GR" sz="1600" dirty="0" err="1" smtClean="0"/>
              <a:t>on</a:t>
            </a:r>
            <a:r>
              <a:rPr lang="el-GR" sz="1600" dirty="0" smtClean="0"/>
              <a:t> </a:t>
            </a:r>
            <a:r>
              <a:rPr lang="el-GR" sz="1600" dirty="0" err="1" smtClean="0"/>
              <a:t>which</a:t>
            </a:r>
            <a:r>
              <a:rPr lang="el-GR" sz="1600" dirty="0" smtClean="0"/>
              <a:t> </a:t>
            </a:r>
            <a:r>
              <a:rPr lang="el-GR" sz="1600" dirty="0" err="1" smtClean="0"/>
              <a:t>the</a:t>
            </a:r>
            <a:r>
              <a:rPr lang="el-GR" sz="1600" dirty="0" smtClean="0"/>
              <a:t> </a:t>
            </a:r>
            <a:r>
              <a:rPr lang="el-GR" sz="1600" dirty="0" err="1" smtClean="0"/>
              <a:t>application</a:t>
            </a:r>
            <a:r>
              <a:rPr lang="el-GR" sz="1600" dirty="0" smtClean="0"/>
              <a:t> </a:t>
            </a:r>
            <a:r>
              <a:rPr lang="el-GR" sz="1600" dirty="0" err="1" smtClean="0"/>
              <a:t>for</a:t>
            </a:r>
            <a:r>
              <a:rPr lang="el-GR" sz="1600" dirty="0" smtClean="0"/>
              <a:t> </a:t>
            </a:r>
            <a:r>
              <a:rPr lang="el-GR" sz="1600" dirty="0" err="1" smtClean="0"/>
              <a:t>international</a:t>
            </a:r>
            <a:r>
              <a:rPr lang="el-GR" sz="1600" dirty="0" smtClean="0"/>
              <a:t> </a:t>
            </a:r>
            <a:r>
              <a:rPr lang="el-GR" sz="1600" dirty="0" err="1" smtClean="0"/>
              <a:t>protection</a:t>
            </a:r>
            <a:r>
              <a:rPr lang="el-GR" sz="1600" dirty="0" smtClean="0"/>
              <a:t> </a:t>
            </a:r>
            <a:r>
              <a:rPr lang="el-GR" sz="1600" dirty="0" err="1" smtClean="0"/>
              <a:t>is</a:t>
            </a:r>
            <a:r>
              <a:rPr lang="el-GR" sz="1600" dirty="0" smtClean="0"/>
              <a:t> </a:t>
            </a:r>
            <a:r>
              <a:rPr lang="el-GR" sz="1600" dirty="0" err="1" smtClean="0"/>
              <a:t>based</a:t>
            </a:r>
            <a:r>
              <a:rPr lang="el-GR" sz="1600" dirty="0" smtClean="0"/>
              <a:t> </a:t>
            </a:r>
            <a:r>
              <a:rPr lang="el-GR" sz="1600" dirty="0" err="1" smtClean="0"/>
              <a:t>which</a:t>
            </a:r>
            <a:r>
              <a:rPr lang="el-GR" sz="1600" dirty="0" smtClean="0"/>
              <a:t> </a:t>
            </a:r>
            <a:r>
              <a:rPr lang="el-GR" sz="1600" dirty="0" err="1" smtClean="0"/>
              <a:t>could</a:t>
            </a:r>
            <a:r>
              <a:rPr lang="el-GR" sz="1600" dirty="0" smtClean="0"/>
              <a:t> </a:t>
            </a:r>
            <a:r>
              <a:rPr lang="el-GR" sz="1600" dirty="0" err="1" smtClean="0"/>
              <a:t>not</a:t>
            </a:r>
            <a:r>
              <a:rPr lang="el-GR" sz="1600" dirty="0" smtClean="0"/>
              <a:t> </a:t>
            </a:r>
            <a:r>
              <a:rPr lang="el-GR" sz="1600" dirty="0" err="1" smtClean="0"/>
              <a:t>be</a:t>
            </a:r>
            <a:r>
              <a:rPr lang="el-GR" sz="1600" dirty="0" smtClean="0"/>
              <a:t> </a:t>
            </a:r>
            <a:r>
              <a:rPr lang="el-GR" sz="1600" dirty="0" err="1" smtClean="0"/>
              <a:t>obtained</a:t>
            </a:r>
            <a:r>
              <a:rPr lang="el-GR" sz="1600" dirty="0" smtClean="0"/>
              <a:t> </a:t>
            </a:r>
            <a:r>
              <a:rPr lang="el-GR" sz="1600" dirty="0" err="1" smtClean="0"/>
              <a:t>otherwise</a:t>
            </a:r>
            <a:r>
              <a:rPr lang="el-GR" sz="1600" dirty="0" smtClean="0"/>
              <a:t>, </a:t>
            </a:r>
            <a:r>
              <a:rPr lang="el-GR" sz="1600" dirty="0" err="1" smtClean="0"/>
              <a:t>in</a:t>
            </a:r>
            <a:r>
              <a:rPr lang="el-GR" sz="1600" dirty="0" smtClean="0"/>
              <a:t> </a:t>
            </a:r>
            <a:r>
              <a:rPr lang="el-GR" sz="1600" dirty="0" err="1" smtClean="0"/>
              <a:t>particular</a:t>
            </a:r>
            <a:r>
              <a:rPr lang="el-GR" sz="1600" dirty="0" smtClean="0"/>
              <a:t> </a:t>
            </a:r>
            <a:r>
              <a:rPr lang="el-GR" sz="1600" dirty="0" err="1" smtClean="0"/>
              <a:t>when</a:t>
            </a:r>
            <a:r>
              <a:rPr lang="el-GR" sz="1600" dirty="0" smtClean="0"/>
              <a:t> </a:t>
            </a:r>
            <a:r>
              <a:rPr lang="el-GR" sz="1600" dirty="0" err="1" smtClean="0"/>
              <a:t>there</a:t>
            </a:r>
            <a:r>
              <a:rPr lang="el-GR" sz="1600" dirty="0" smtClean="0"/>
              <a:t> </a:t>
            </a:r>
            <a:r>
              <a:rPr lang="el-GR" sz="1600" dirty="0" err="1" smtClean="0"/>
              <a:t>is</a:t>
            </a:r>
            <a:r>
              <a:rPr lang="el-GR" sz="1600" dirty="0" smtClean="0"/>
              <a:t> a </a:t>
            </a:r>
            <a:r>
              <a:rPr lang="el-GR" sz="1600" dirty="0" err="1" smtClean="0"/>
              <a:t>risk</a:t>
            </a:r>
            <a:r>
              <a:rPr lang="el-GR" sz="1600" dirty="0" smtClean="0"/>
              <a:t> </a:t>
            </a:r>
            <a:r>
              <a:rPr lang="el-GR" sz="1600" dirty="0" err="1" smtClean="0"/>
              <a:t>of</a:t>
            </a:r>
            <a:r>
              <a:rPr lang="el-GR" sz="1600" dirty="0" smtClean="0"/>
              <a:t> </a:t>
            </a:r>
            <a:r>
              <a:rPr lang="el-GR" sz="1600" dirty="0" err="1" smtClean="0"/>
              <a:t>absconding</a:t>
            </a:r>
            <a:r>
              <a:rPr lang="el-GR" sz="1600" dirty="0" smtClean="0"/>
              <a:t> </a:t>
            </a:r>
            <a:r>
              <a:rPr lang="el-GR" sz="1600" dirty="0" err="1" smtClean="0"/>
              <a:t>or</a:t>
            </a:r>
            <a:r>
              <a:rPr lang="el-GR" sz="1600" dirty="0" smtClean="0"/>
              <a:t> </a:t>
            </a:r>
          </a:p>
          <a:p>
            <a:pPr algn="just">
              <a:buFont typeface="+mj-lt"/>
              <a:buAutoNum type="alphaLcParenR"/>
            </a:pPr>
            <a:r>
              <a:rPr lang="el-GR" sz="1600" dirty="0" err="1" smtClean="0"/>
              <a:t>when</a:t>
            </a:r>
            <a:r>
              <a:rPr lang="el-GR" sz="1600" dirty="0" smtClean="0"/>
              <a:t> </a:t>
            </a:r>
            <a:r>
              <a:rPr lang="el-GR" sz="1600" dirty="0" err="1" smtClean="0"/>
              <a:t>it</a:t>
            </a:r>
            <a:r>
              <a:rPr lang="el-GR" sz="1600" dirty="0" smtClean="0"/>
              <a:t> </a:t>
            </a:r>
            <a:r>
              <a:rPr lang="el-GR" sz="1600" dirty="0" err="1" smtClean="0"/>
              <a:t>is</a:t>
            </a:r>
            <a:r>
              <a:rPr lang="el-GR" sz="1600" dirty="0" smtClean="0"/>
              <a:t> </a:t>
            </a:r>
            <a:r>
              <a:rPr lang="el-GR" sz="1600" dirty="0" err="1" smtClean="0"/>
              <a:t>ascertained</a:t>
            </a:r>
            <a:r>
              <a:rPr lang="el-GR" sz="1600" dirty="0" smtClean="0"/>
              <a:t> </a:t>
            </a:r>
            <a:r>
              <a:rPr lang="el-GR" sz="1600" dirty="0" err="1" smtClean="0"/>
              <a:t>on</a:t>
            </a:r>
            <a:r>
              <a:rPr lang="el-GR" sz="1600" dirty="0" smtClean="0"/>
              <a:t> </a:t>
            </a:r>
            <a:r>
              <a:rPr lang="el-GR" sz="1600" dirty="0" err="1" smtClean="0"/>
              <a:t>the</a:t>
            </a:r>
            <a:r>
              <a:rPr lang="el-GR" sz="1600" dirty="0" smtClean="0"/>
              <a:t> </a:t>
            </a:r>
            <a:r>
              <a:rPr lang="el-GR" sz="1600" dirty="0" err="1" smtClean="0"/>
              <a:t>basis</a:t>
            </a:r>
            <a:r>
              <a:rPr lang="el-GR" sz="1600" dirty="0" smtClean="0"/>
              <a:t> </a:t>
            </a:r>
            <a:r>
              <a:rPr lang="el-GR" sz="1600" dirty="0" err="1" smtClean="0"/>
              <a:t>of</a:t>
            </a:r>
            <a:r>
              <a:rPr lang="el-GR" sz="1600" dirty="0" smtClean="0"/>
              <a:t> </a:t>
            </a:r>
            <a:r>
              <a:rPr lang="el-GR" sz="1600" dirty="0" err="1" smtClean="0"/>
              <a:t>objective</a:t>
            </a:r>
            <a:r>
              <a:rPr lang="el-GR" sz="1600" dirty="0" smtClean="0"/>
              <a:t> </a:t>
            </a:r>
            <a:r>
              <a:rPr lang="el-GR" sz="1600" dirty="0" err="1" smtClean="0"/>
              <a:t>criteria</a:t>
            </a:r>
            <a:r>
              <a:rPr lang="el-GR" sz="1600" dirty="0" smtClean="0"/>
              <a:t>, </a:t>
            </a:r>
            <a:r>
              <a:rPr lang="el-GR" sz="1600" dirty="0" err="1" smtClean="0"/>
              <a:t>including</a:t>
            </a:r>
            <a:r>
              <a:rPr lang="el-GR" sz="1600" dirty="0" smtClean="0"/>
              <a:t> </a:t>
            </a:r>
            <a:r>
              <a:rPr lang="el-GR" sz="1600" dirty="0" err="1" smtClean="0"/>
              <a:t>that</a:t>
            </a:r>
            <a:r>
              <a:rPr lang="el-GR" sz="1600" dirty="0" smtClean="0"/>
              <a:t> </a:t>
            </a:r>
            <a:r>
              <a:rPr lang="el-GR" sz="1600" dirty="0" err="1" smtClean="0"/>
              <a:t>they</a:t>
            </a:r>
            <a:r>
              <a:rPr lang="el-GR" sz="1600" dirty="0" smtClean="0"/>
              <a:t> </a:t>
            </a:r>
            <a:r>
              <a:rPr lang="el-GR" sz="1600" dirty="0" err="1" smtClean="0"/>
              <a:t>already</a:t>
            </a:r>
            <a:r>
              <a:rPr lang="el-GR" sz="1600" dirty="0" smtClean="0"/>
              <a:t> </a:t>
            </a:r>
            <a:r>
              <a:rPr lang="el-GR" sz="1600" dirty="0" err="1" smtClean="0"/>
              <a:t>had</a:t>
            </a:r>
            <a:r>
              <a:rPr lang="el-GR" sz="1600" dirty="0" smtClean="0"/>
              <a:t> </a:t>
            </a:r>
            <a:r>
              <a:rPr lang="el-GR" sz="1600" dirty="0" err="1" smtClean="0"/>
              <a:t>the</a:t>
            </a:r>
            <a:r>
              <a:rPr lang="el-GR" sz="1600" dirty="0" smtClean="0"/>
              <a:t> </a:t>
            </a:r>
            <a:r>
              <a:rPr lang="el-GR" sz="1600" dirty="0" err="1" smtClean="0"/>
              <a:t>opportunity</a:t>
            </a:r>
            <a:r>
              <a:rPr lang="el-GR" sz="1600" dirty="0" smtClean="0"/>
              <a:t> </a:t>
            </a:r>
            <a:r>
              <a:rPr lang="el-GR" sz="1600" dirty="0" err="1" smtClean="0"/>
              <a:t>to</a:t>
            </a:r>
            <a:r>
              <a:rPr lang="el-GR" sz="1600" dirty="0" smtClean="0"/>
              <a:t> </a:t>
            </a:r>
            <a:r>
              <a:rPr lang="el-GR" sz="1600" dirty="0" err="1" smtClean="0"/>
              <a:t>access</a:t>
            </a:r>
            <a:r>
              <a:rPr lang="el-GR" sz="1600" dirty="0" smtClean="0"/>
              <a:t> </a:t>
            </a:r>
            <a:r>
              <a:rPr lang="el-GR" sz="1600" dirty="0" err="1" smtClean="0"/>
              <a:t>the</a:t>
            </a:r>
            <a:r>
              <a:rPr lang="el-GR" sz="1600" dirty="0" smtClean="0"/>
              <a:t> </a:t>
            </a:r>
            <a:r>
              <a:rPr lang="el-GR" sz="1600" dirty="0" err="1" smtClean="0"/>
              <a:t>asylum</a:t>
            </a:r>
            <a:r>
              <a:rPr lang="el-GR" sz="1600" dirty="0" smtClean="0"/>
              <a:t> </a:t>
            </a:r>
            <a:r>
              <a:rPr lang="el-GR" sz="1600" dirty="0" err="1" smtClean="0"/>
              <a:t>procedure</a:t>
            </a:r>
            <a:r>
              <a:rPr lang="el-GR" sz="1600" dirty="0" smtClean="0"/>
              <a:t>, </a:t>
            </a:r>
            <a:r>
              <a:rPr lang="el-GR" sz="1600" dirty="0" err="1" smtClean="0"/>
              <a:t>that</a:t>
            </a:r>
            <a:r>
              <a:rPr lang="el-GR" sz="1600" dirty="0" smtClean="0"/>
              <a:t> </a:t>
            </a:r>
            <a:r>
              <a:rPr lang="el-GR" sz="1600" dirty="0" err="1" smtClean="0"/>
              <a:t>there</a:t>
            </a:r>
            <a:r>
              <a:rPr lang="el-GR" sz="1600" dirty="0" smtClean="0"/>
              <a:t> </a:t>
            </a:r>
            <a:r>
              <a:rPr lang="el-GR" sz="1600" dirty="0" err="1" smtClean="0"/>
              <a:t>are</a:t>
            </a:r>
            <a:r>
              <a:rPr lang="el-GR" sz="1600" dirty="0" smtClean="0"/>
              <a:t> </a:t>
            </a:r>
            <a:r>
              <a:rPr lang="el-GR" sz="1600" dirty="0" err="1" smtClean="0"/>
              <a:t>reasonable</a:t>
            </a:r>
            <a:r>
              <a:rPr lang="el-GR" sz="1600" dirty="0" smtClean="0"/>
              <a:t> </a:t>
            </a:r>
            <a:r>
              <a:rPr lang="el-GR" sz="1600" dirty="0" err="1" smtClean="0"/>
              <a:t>grounds</a:t>
            </a:r>
            <a:r>
              <a:rPr lang="el-GR" sz="1600" dirty="0" smtClean="0"/>
              <a:t> </a:t>
            </a:r>
            <a:r>
              <a:rPr lang="el-GR" sz="1600" dirty="0" err="1" smtClean="0"/>
              <a:t>to</a:t>
            </a:r>
            <a:r>
              <a:rPr lang="el-GR" sz="1600" dirty="0" smtClean="0"/>
              <a:t> </a:t>
            </a:r>
            <a:r>
              <a:rPr lang="el-GR" sz="1600" dirty="0" err="1" smtClean="0"/>
              <a:t>believe</a:t>
            </a:r>
            <a:r>
              <a:rPr lang="el-GR" sz="1600" dirty="0" smtClean="0"/>
              <a:t> </a:t>
            </a:r>
            <a:r>
              <a:rPr lang="el-GR" sz="1600" dirty="0" err="1" smtClean="0"/>
              <a:t>that</a:t>
            </a:r>
            <a:r>
              <a:rPr lang="el-GR" sz="1600" dirty="0" smtClean="0"/>
              <a:t> </a:t>
            </a:r>
            <a:r>
              <a:rPr lang="el-GR" sz="1600" dirty="0" err="1" smtClean="0"/>
              <a:t>they</a:t>
            </a:r>
            <a:r>
              <a:rPr lang="el-GR" sz="1600" dirty="0" smtClean="0"/>
              <a:t> </a:t>
            </a:r>
            <a:r>
              <a:rPr lang="el-GR" sz="1600" dirty="0" err="1" smtClean="0"/>
              <a:t>are</a:t>
            </a:r>
            <a:r>
              <a:rPr lang="el-GR" sz="1600" dirty="0" smtClean="0"/>
              <a:t> </a:t>
            </a:r>
            <a:r>
              <a:rPr lang="el-GR" sz="1600" dirty="0" err="1" smtClean="0"/>
              <a:t>making</a:t>
            </a:r>
            <a:r>
              <a:rPr lang="el-GR" sz="1600" dirty="0" smtClean="0"/>
              <a:t> </a:t>
            </a:r>
            <a:r>
              <a:rPr lang="el-GR" sz="1600" dirty="0" err="1" smtClean="0"/>
              <a:t>the</a:t>
            </a:r>
            <a:r>
              <a:rPr lang="el-GR" sz="1600" dirty="0" smtClean="0"/>
              <a:t> </a:t>
            </a:r>
            <a:r>
              <a:rPr lang="el-GR" sz="1600" dirty="0" err="1" smtClean="0"/>
              <a:t>application</a:t>
            </a:r>
            <a:r>
              <a:rPr lang="el-GR" sz="1600" dirty="0" smtClean="0"/>
              <a:t> </a:t>
            </a:r>
            <a:r>
              <a:rPr lang="el-GR" sz="1600" dirty="0" err="1" smtClean="0"/>
              <a:t>for</a:t>
            </a:r>
            <a:r>
              <a:rPr lang="el-GR" sz="1600" dirty="0" smtClean="0"/>
              <a:t> </a:t>
            </a:r>
            <a:r>
              <a:rPr lang="el-GR" sz="1600" dirty="0" err="1" smtClean="0"/>
              <a:t>international</a:t>
            </a:r>
            <a:r>
              <a:rPr lang="el-GR" sz="1600" dirty="0" smtClean="0"/>
              <a:t> </a:t>
            </a:r>
            <a:r>
              <a:rPr lang="el-GR" sz="1600" dirty="0" err="1" smtClean="0"/>
              <a:t>protection</a:t>
            </a:r>
            <a:r>
              <a:rPr lang="el-GR" sz="1600" dirty="0" smtClean="0"/>
              <a:t> </a:t>
            </a:r>
            <a:r>
              <a:rPr lang="el-GR" sz="1600" dirty="0" err="1" smtClean="0"/>
              <a:t>merely</a:t>
            </a:r>
            <a:r>
              <a:rPr lang="el-GR" sz="1600" dirty="0" smtClean="0"/>
              <a:t> </a:t>
            </a:r>
            <a:r>
              <a:rPr lang="el-GR" sz="1600" dirty="0" err="1" smtClean="0"/>
              <a:t>in</a:t>
            </a:r>
            <a:r>
              <a:rPr lang="el-GR" sz="1600" dirty="0" smtClean="0"/>
              <a:t> </a:t>
            </a:r>
            <a:r>
              <a:rPr lang="el-GR" sz="1600" dirty="0" err="1" smtClean="0"/>
              <a:t>order</a:t>
            </a:r>
            <a:r>
              <a:rPr lang="el-GR" sz="1600" dirty="0" smtClean="0"/>
              <a:t> </a:t>
            </a:r>
            <a:r>
              <a:rPr lang="el-GR" sz="1600" dirty="0" err="1" smtClean="0"/>
              <a:t>to</a:t>
            </a:r>
            <a:r>
              <a:rPr lang="el-GR" sz="1600" dirty="0" smtClean="0"/>
              <a:t> </a:t>
            </a:r>
            <a:r>
              <a:rPr lang="el-GR" sz="1600" dirty="0" err="1" smtClean="0"/>
              <a:t>delay</a:t>
            </a:r>
            <a:r>
              <a:rPr lang="el-GR" sz="1600" dirty="0" smtClean="0"/>
              <a:t> </a:t>
            </a:r>
            <a:r>
              <a:rPr lang="el-GR" sz="1600" dirty="0" err="1" smtClean="0"/>
              <a:t>or</a:t>
            </a:r>
            <a:r>
              <a:rPr lang="el-GR" sz="1600" dirty="0" smtClean="0"/>
              <a:t> </a:t>
            </a:r>
            <a:r>
              <a:rPr lang="el-GR" sz="1600" dirty="0" err="1" smtClean="0"/>
              <a:t>frustrate</a:t>
            </a:r>
            <a:r>
              <a:rPr lang="el-GR" sz="1600" dirty="0" smtClean="0"/>
              <a:t> </a:t>
            </a:r>
            <a:r>
              <a:rPr lang="el-GR" sz="1600" dirty="0" err="1" smtClean="0"/>
              <a:t>the</a:t>
            </a:r>
            <a:r>
              <a:rPr lang="el-GR" sz="1600" dirty="0" smtClean="0"/>
              <a:t> </a:t>
            </a:r>
            <a:r>
              <a:rPr lang="el-GR" sz="1600" dirty="0" err="1" smtClean="0"/>
              <a:t>enforcement</a:t>
            </a:r>
            <a:r>
              <a:rPr lang="el-GR" sz="1600" dirty="0" smtClean="0"/>
              <a:t> </a:t>
            </a:r>
            <a:r>
              <a:rPr lang="el-GR" sz="1600" dirty="0" err="1" smtClean="0"/>
              <a:t>of</a:t>
            </a:r>
            <a:r>
              <a:rPr lang="el-GR" sz="1600" dirty="0" smtClean="0"/>
              <a:t> a </a:t>
            </a:r>
            <a:r>
              <a:rPr lang="el-GR" sz="1600" dirty="0" err="1" smtClean="0"/>
              <a:t>return</a:t>
            </a:r>
            <a:r>
              <a:rPr lang="el-GR" sz="1600" dirty="0" smtClean="0"/>
              <a:t> </a:t>
            </a:r>
            <a:r>
              <a:rPr lang="el-GR" sz="1600" dirty="0" err="1" smtClean="0"/>
              <a:t>decision</a:t>
            </a:r>
            <a:r>
              <a:rPr lang="el-GR" sz="1600" dirty="0" smtClean="0"/>
              <a:t>, </a:t>
            </a:r>
            <a:r>
              <a:rPr lang="el-GR" sz="1600" dirty="0" err="1" smtClean="0"/>
              <a:t>if</a:t>
            </a:r>
            <a:r>
              <a:rPr lang="el-GR" sz="1600" dirty="0" smtClean="0"/>
              <a:t> </a:t>
            </a:r>
            <a:r>
              <a:rPr lang="el-GR" sz="1600" dirty="0" err="1" smtClean="0"/>
              <a:t>it</a:t>
            </a:r>
            <a:r>
              <a:rPr lang="el-GR" sz="1600" dirty="0" smtClean="0"/>
              <a:t> </a:t>
            </a:r>
            <a:r>
              <a:rPr lang="el-GR" sz="1600" dirty="0" err="1" smtClean="0"/>
              <a:t>is</a:t>
            </a:r>
            <a:r>
              <a:rPr lang="el-GR" sz="1600" dirty="0" smtClean="0"/>
              <a:t> </a:t>
            </a:r>
            <a:r>
              <a:rPr lang="el-GR" sz="1600" dirty="0" err="1" smtClean="0"/>
              <a:t>probable</a:t>
            </a:r>
            <a:r>
              <a:rPr lang="el-GR" sz="1600" dirty="0" smtClean="0"/>
              <a:t> </a:t>
            </a:r>
            <a:r>
              <a:rPr lang="el-GR" sz="1600" dirty="0" err="1" smtClean="0"/>
              <a:t>that</a:t>
            </a:r>
            <a:r>
              <a:rPr lang="el-GR" sz="1600" dirty="0" smtClean="0"/>
              <a:t> </a:t>
            </a:r>
            <a:r>
              <a:rPr lang="el-GR" sz="1600" dirty="0" err="1" smtClean="0"/>
              <a:t>the</a:t>
            </a:r>
            <a:r>
              <a:rPr lang="el-GR" sz="1600" dirty="0" smtClean="0"/>
              <a:t> </a:t>
            </a:r>
            <a:r>
              <a:rPr lang="el-GR" sz="1600" dirty="0" err="1" smtClean="0"/>
              <a:t>enforcement</a:t>
            </a:r>
            <a:r>
              <a:rPr lang="el-GR" sz="1600" dirty="0" smtClean="0"/>
              <a:t> </a:t>
            </a:r>
            <a:r>
              <a:rPr lang="el-GR" sz="1600" dirty="0" err="1" smtClean="0"/>
              <a:t>of</a:t>
            </a:r>
            <a:r>
              <a:rPr lang="el-GR" sz="1600" dirty="0" smtClean="0"/>
              <a:t> </a:t>
            </a:r>
            <a:r>
              <a:rPr lang="el-GR" sz="1600" dirty="0" err="1" smtClean="0"/>
              <a:t>such</a:t>
            </a:r>
            <a:r>
              <a:rPr lang="el-GR" sz="1600" dirty="0" smtClean="0"/>
              <a:t> a </a:t>
            </a:r>
            <a:r>
              <a:rPr lang="el-GR" sz="1600" dirty="0" err="1" smtClean="0"/>
              <a:t>measure</a:t>
            </a:r>
            <a:r>
              <a:rPr lang="el-GR" sz="1600" dirty="0" smtClean="0"/>
              <a:t> </a:t>
            </a:r>
            <a:r>
              <a:rPr lang="el-GR" sz="1600" dirty="0" err="1" smtClean="0"/>
              <a:t>can</a:t>
            </a:r>
            <a:r>
              <a:rPr lang="el-GR" sz="1600" dirty="0" smtClean="0"/>
              <a:t> </a:t>
            </a:r>
            <a:r>
              <a:rPr lang="el-GR" sz="1600" dirty="0" err="1" smtClean="0"/>
              <a:t>be</a:t>
            </a:r>
            <a:r>
              <a:rPr lang="el-GR" sz="1600" dirty="0" smtClean="0"/>
              <a:t> </a:t>
            </a:r>
            <a:r>
              <a:rPr lang="el-GR" sz="1600" dirty="0" err="1" smtClean="0"/>
              <a:t>effected</a:t>
            </a:r>
            <a:r>
              <a:rPr lang="en-US" sz="1600" dirty="0" smtClean="0"/>
              <a:t> </a:t>
            </a:r>
            <a:r>
              <a:rPr lang="el-GR" sz="1600" dirty="0" err="1" smtClean="0"/>
              <a:t>shall</a:t>
            </a:r>
            <a:r>
              <a:rPr lang="el-GR" sz="1600" dirty="0" smtClean="0"/>
              <a:t>, </a:t>
            </a:r>
            <a:r>
              <a:rPr lang="el-GR" sz="1600" dirty="0" err="1" smtClean="0"/>
              <a:t>initially</a:t>
            </a:r>
            <a:r>
              <a:rPr lang="el-GR" sz="1600" dirty="0" smtClean="0"/>
              <a:t>, </a:t>
            </a:r>
            <a:r>
              <a:rPr lang="el-GR" sz="1600" dirty="0" err="1" smtClean="0"/>
              <a:t>not</a:t>
            </a:r>
            <a:r>
              <a:rPr lang="el-GR" sz="1600" dirty="0" smtClean="0"/>
              <a:t> </a:t>
            </a:r>
            <a:r>
              <a:rPr lang="el-GR" sz="1600" dirty="0" err="1" smtClean="0"/>
              <a:t>exceed</a:t>
            </a:r>
            <a:r>
              <a:rPr lang="el-GR" sz="1600" dirty="0" smtClean="0"/>
              <a:t> 45 </a:t>
            </a:r>
            <a:r>
              <a:rPr lang="el-GR" sz="1600" dirty="0" err="1" smtClean="0"/>
              <a:t>days</a:t>
            </a:r>
            <a:r>
              <a:rPr lang="el-GR" sz="1600" dirty="0" smtClean="0"/>
              <a:t> </a:t>
            </a:r>
            <a:r>
              <a:rPr lang="el-GR" sz="1600" dirty="0" err="1" smtClean="0"/>
              <a:t>and</a:t>
            </a:r>
            <a:r>
              <a:rPr lang="el-GR" sz="1600" dirty="0" smtClean="0"/>
              <a:t> </a:t>
            </a:r>
            <a:r>
              <a:rPr lang="el-GR" sz="1600" dirty="0" err="1" smtClean="0"/>
              <a:t>can</a:t>
            </a:r>
            <a:r>
              <a:rPr lang="el-GR" sz="1600" dirty="0" smtClean="0"/>
              <a:t> </a:t>
            </a:r>
            <a:r>
              <a:rPr lang="el-GR" sz="1600" dirty="0" err="1" smtClean="0"/>
              <a:t>later</a:t>
            </a:r>
            <a:r>
              <a:rPr lang="el-GR" sz="1600" dirty="0" smtClean="0"/>
              <a:t> </a:t>
            </a:r>
            <a:r>
              <a:rPr lang="el-GR" sz="1600" dirty="0" err="1" smtClean="0"/>
              <a:t>be</a:t>
            </a:r>
            <a:r>
              <a:rPr lang="el-GR" sz="1600" dirty="0" smtClean="0"/>
              <a:t> </a:t>
            </a:r>
            <a:r>
              <a:rPr lang="el-GR" sz="1600" dirty="0" err="1" smtClean="0"/>
              <a:t>prolonged</a:t>
            </a:r>
            <a:r>
              <a:rPr lang="el-GR" sz="1600" dirty="0" smtClean="0"/>
              <a:t> </a:t>
            </a:r>
            <a:r>
              <a:rPr lang="el-GR" sz="1600" dirty="0" err="1" smtClean="0"/>
              <a:t>by</a:t>
            </a:r>
            <a:r>
              <a:rPr lang="el-GR" sz="1600" dirty="0" smtClean="0"/>
              <a:t> a </a:t>
            </a:r>
            <a:r>
              <a:rPr lang="el-GR" sz="1600" dirty="0" err="1" smtClean="0"/>
              <a:t>further</a:t>
            </a:r>
            <a:r>
              <a:rPr lang="el-GR" sz="1600" dirty="0" smtClean="0"/>
              <a:t> 45 </a:t>
            </a:r>
            <a:r>
              <a:rPr lang="el-GR" sz="1600" dirty="0" err="1" smtClean="0"/>
              <a:t>days</a:t>
            </a:r>
            <a:r>
              <a:rPr lang="el-GR" sz="1600" dirty="0" smtClean="0"/>
              <a:t>, </a:t>
            </a:r>
            <a:r>
              <a:rPr lang="el-GR" sz="1600" dirty="0" err="1" smtClean="0"/>
              <a:t>as</a:t>
            </a:r>
            <a:r>
              <a:rPr lang="el-GR" sz="1600" dirty="0" smtClean="0"/>
              <a:t> </a:t>
            </a:r>
            <a:r>
              <a:rPr lang="el-GR" sz="1600" dirty="0" err="1" smtClean="0"/>
              <a:t>long</a:t>
            </a:r>
            <a:r>
              <a:rPr lang="el-GR" sz="1600" dirty="0" smtClean="0"/>
              <a:t> </a:t>
            </a:r>
            <a:r>
              <a:rPr lang="el-GR" sz="1600" dirty="0" err="1" smtClean="0"/>
              <a:t>as</a:t>
            </a:r>
            <a:r>
              <a:rPr lang="el-GR" sz="1600" dirty="0" smtClean="0"/>
              <a:t> </a:t>
            </a:r>
            <a:r>
              <a:rPr lang="el-GR" sz="1600" dirty="0" err="1" smtClean="0"/>
              <a:t>the</a:t>
            </a:r>
            <a:r>
              <a:rPr lang="el-GR" sz="1600" dirty="0" smtClean="0"/>
              <a:t> </a:t>
            </a:r>
            <a:r>
              <a:rPr lang="el-GR" sz="1600" dirty="0" err="1" smtClean="0"/>
              <a:t>recommendation</a:t>
            </a:r>
            <a:r>
              <a:rPr lang="el-GR" sz="1600" dirty="0" smtClean="0"/>
              <a:t> </a:t>
            </a:r>
            <a:r>
              <a:rPr lang="el-GR" sz="1600" dirty="0" err="1" smtClean="0"/>
              <a:t>of</a:t>
            </a:r>
            <a:r>
              <a:rPr lang="el-GR" sz="1600" dirty="0" smtClean="0"/>
              <a:t> </a:t>
            </a:r>
            <a:r>
              <a:rPr lang="el-GR" sz="1600" dirty="0" err="1" smtClean="0"/>
              <a:t>the</a:t>
            </a:r>
            <a:r>
              <a:rPr lang="el-GR" sz="1600" dirty="0" smtClean="0"/>
              <a:t> </a:t>
            </a:r>
            <a:r>
              <a:rPr lang="el-GR" sz="1600" dirty="0" err="1" smtClean="0"/>
              <a:t>Head</a:t>
            </a:r>
            <a:r>
              <a:rPr lang="el-GR" sz="1600" dirty="0" smtClean="0"/>
              <a:t> </a:t>
            </a:r>
            <a:r>
              <a:rPr lang="el-GR" sz="1600" dirty="0" err="1" smtClean="0"/>
              <a:t>of</a:t>
            </a:r>
            <a:r>
              <a:rPr lang="el-GR" sz="1600" dirty="0" smtClean="0"/>
              <a:t> </a:t>
            </a:r>
            <a:r>
              <a:rPr lang="el-GR" sz="1600" dirty="0" err="1" smtClean="0"/>
              <a:t>the</a:t>
            </a:r>
            <a:r>
              <a:rPr lang="el-GR" sz="1600" dirty="0" smtClean="0"/>
              <a:t> </a:t>
            </a:r>
            <a:r>
              <a:rPr lang="el-GR" sz="1600" dirty="0" err="1" smtClean="0"/>
              <a:t>competent</a:t>
            </a:r>
            <a:r>
              <a:rPr lang="el-GR" sz="1600" dirty="0" smtClean="0"/>
              <a:t> </a:t>
            </a:r>
            <a:r>
              <a:rPr lang="el-GR" sz="1600" dirty="0" err="1" smtClean="0"/>
              <a:t>Receiving</a:t>
            </a:r>
            <a:r>
              <a:rPr lang="el-GR" sz="1600" dirty="0" smtClean="0"/>
              <a:t> </a:t>
            </a:r>
            <a:r>
              <a:rPr lang="el-GR" sz="1600" dirty="0" err="1" smtClean="0"/>
              <a:t>Authority</a:t>
            </a:r>
            <a:r>
              <a:rPr lang="el-GR" sz="1600" dirty="0" smtClean="0"/>
              <a:t> </a:t>
            </a:r>
            <a:r>
              <a:rPr lang="el-GR" sz="1600" dirty="0" err="1" smtClean="0"/>
              <a:t>is</a:t>
            </a:r>
            <a:r>
              <a:rPr lang="el-GR" sz="1600" dirty="0" smtClean="0"/>
              <a:t> </a:t>
            </a:r>
            <a:r>
              <a:rPr lang="el-GR" sz="1600" dirty="0" err="1" smtClean="0"/>
              <a:t>not</a:t>
            </a:r>
            <a:r>
              <a:rPr lang="el-GR" sz="1600" dirty="0" smtClean="0"/>
              <a:t> </a:t>
            </a:r>
            <a:r>
              <a:rPr lang="el-GR" sz="1600" dirty="0" err="1" smtClean="0"/>
              <a:t>recalled</a:t>
            </a:r>
            <a:r>
              <a:rPr lang="el-GR" sz="1600" dirty="0" smtClean="0"/>
              <a:t>.</a:t>
            </a:r>
          </a:p>
          <a:p>
            <a:pPr marL="0" indent="0" algn="just">
              <a:buNone/>
            </a:pPr>
            <a:endParaRPr lang="el-GR" sz="1600" dirty="0"/>
          </a:p>
          <a:p>
            <a:pPr algn="just"/>
            <a:endParaRPr lang="en-US" sz="1600" dirty="0"/>
          </a:p>
        </p:txBody>
      </p:sp>
      <p:pic>
        <p:nvPicPr>
          <p:cNvPr id="5" name="4 - Εικόνα" descr="Εικόνα2.png"/>
          <p:cNvPicPr>
            <a:picLocks noChangeAspect="1"/>
          </p:cNvPicPr>
          <p:nvPr/>
        </p:nvPicPr>
        <p:blipFill>
          <a:blip r:embed="rId2" cstate="print"/>
          <a:stretch>
            <a:fillRect/>
          </a:stretch>
        </p:blipFill>
        <p:spPr>
          <a:xfrm>
            <a:off x="945908" y="6280270"/>
            <a:ext cx="6656282" cy="243820"/>
          </a:xfrm>
          <a:prstGeom prst="rect">
            <a:avLst/>
          </a:prstGeom>
        </p:spPr>
      </p:pic>
    </p:spTree>
    <p:extLst>
      <p:ext uri="{BB962C8B-B14F-4D97-AF65-F5344CB8AC3E}">
        <p14:creationId xmlns:p14="http://schemas.microsoft.com/office/powerpoint/2010/main" val="6447712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344" y="1006867"/>
            <a:ext cx="7889358" cy="2756221"/>
          </a:xfrm>
        </p:spPr>
        <p:txBody>
          <a:bodyPr>
            <a:normAutofit/>
          </a:bodyPr>
          <a:lstStyle/>
          <a:p>
            <a:pPr marL="0" indent="0" algn="just">
              <a:buNone/>
            </a:pPr>
            <a:r>
              <a:rPr lang="en-GB" sz="1600" b="1" dirty="0"/>
              <a:t>The detention of applicants for international protection on the following </a:t>
            </a:r>
            <a:r>
              <a:rPr lang="en-GB" sz="1600" b="1" dirty="0" smtClean="0"/>
              <a:t>grounds:</a:t>
            </a:r>
            <a:endParaRPr lang="el-GR" sz="1600" dirty="0"/>
          </a:p>
          <a:p>
            <a:pPr algn="just">
              <a:buFont typeface="+mj-lt"/>
              <a:buAutoNum type="alphaLcParenR"/>
            </a:pPr>
            <a:r>
              <a:rPr lang="en-GB" sz="1600" dirty="0" smtClean="0"/>
              <a:t>when </a:t>
            </a:r>
            <a:r>
              <a:rPr lang="en-GB" sz="1600" dirty="0"/>
              <a:t>they constitute a danger for national security or public order, according to the reasoned judgment of the Police Director, or</a:t>
            </a:r>
            <a:endParaRPr lang="el-GR" sz="1600" dirty="0"/>
          </a:p>
          <a:p>
            <a:pPr algn="just">
              <a:buFont typeface="+mj-lt"/>
              <a:buAutoNum type="alphaLcParenR"/>
            </a:pPr>
            <a:r>
              <a:rPr lang="en-GB" sz="1600" dirty="0" smtClean="0"/>
              <a:t>when </a:t>
            </a:r>
            <a:r>
              <a:rPr lang="en-GB" sz="1600" dirty="0"/>
              <a:t>there is a serious risk of absconding and detention is imposed in order to ensure the enforcement of a transfer decision according to the Dublin </a:t>
            </a:r>
            <a:r>
              <a:rPr lang="en-GB" sz="1600" dirty="0" smtClean="0"/>
              <a:t>Regulation</a:t>
            </a:r>
            <a:r>
              <a:rPr lang="en-US" sz="1600" dirty="0" smtClean="0"/>
              <a:t> </a:t>
            </a:r>
            <a:r>
              <a:rPr lang="en-GB" sz="1600" dirty="0" smtClean="0"/>
              <a:t>shall </a:t>
            </a:r>
            <a:r>
              <a:rPr lang="en-GB" sz="1600" dirty="0"/>
              <a:t>not exceed three (3) months.</a:t>
            </a:r>
            <a:endParaRPr lang="el-GR" sz="1600" dirty="0"/>
          </a:p>
          <a:p>
            <a:pPr marL="0" indent="0" algn="just">
              <a:buNone/>
            </a:pPr>
            <a:r>
              <a:rPr lang="en-GB" sz="1600" dirty="0" smtClean="0"/>
              <a:t>In </a:t>
            </a:r>
            <a:r>
              <a:rPr lang="en-GB" sz="1600" dirty="0"/>
              <a:t>any case, and independently of whether the time limits for the above-mentioned grounds for detention have been completed or not, the total detention period may not exceed in any case the maximum time limits for detention, as they are foreseen in Article 30 of Law 3907/2011 (18 months</a:t>
            </a:r>
            <a:r>
              <a:rPr lang="en-GB" sz="1600" dirty="0" smtClean="0"/>
              <a:t>).</a:t>
            </a:r>
            <a:endParaRPr lang="el-GR" sz="1600" dirty="0"/>
          </a:p>
        </p:txBody>
      </p:sp>
      <p:sp>
        <p:nvSpPr>
          <p:cNvPr id="5" name="Content Placeholder 2"/>
          <p:cNvSpPr txBox="1">
            <a:spLocks/>
          </p:cNvSpPr>
          <p:nvPr/>
        </p:nvSpPr>
        <p:spPr>
          <a:xfrm>
            <a:off x="308344" y="3763088"/>
            <a:ext cx="7889357" cy="2537716"/>
          </a:xfrm>
          <a:prstGeom prst="rect">
            <a:avLst/>
          </a:prstGeom>
        </p:spPr>
        <p:txBody>
          <a:bodyPr vert="horz" lIns="91440" tIns="45720" rIns="91440" bIns="45720" rtlCol="0">
            <a:noAutofit/>
          </a:bodyPr>
          <a:lstStyle/>
          <a:p>
            <a:pPr marL="0" marR="0" lvl="0" indent="0" algn="just"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smtClean="0">
                <a:ln>
                  <a:noFill/>
                </a:ln>
                <a:solidFill>
                  <a:schemeClr val="accent5">
                    <a:lumMod val="50000"/>
                  </a:schemeClr>
                </a:solidFill>
                <a:effectLst/>
                <a:uLnTx/>
                <a:uFillTx/>
                <a:latin typeface="+mn-lt"/>
                <a:ea typeface="+mn-ea"/>
                <a:cs typeface="+mn-cs"/>
              </a:rPr>
              <a:t>2. Automatic judicial review</a:t>
            </a:r>
            <a:endParaRPr kumimoji="0" lang="el-GR" sz="16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457200" rtl="0" eaLnBrk="1" fontAlgn="auto" latinLnBrk="0" hangingPunct="1">
              <a:lnSpc>
                <a:spcPct val="100000"/>
              </a:lnSpc>
              <a:spcBef>
                <a:spcPct val="20000"/>
              </a:spcBef>
              <a:spcAft>
                <a:spcPts val="0"/>
              </a:spcAft>
              <a:buClrTx/>
              <a:buSzTx/>
              <a:buFont typeface="Arial"/>
              <a:buNone/>
              <a:tabLst/>
              <a:defRPr/>
            </a:pP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initial</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detention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order</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and</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order</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for</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prolongation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of</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detention</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shall</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be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transmitted</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to</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President</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of</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Administrative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Court</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of</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First</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Instance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or</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judge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appointed</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by</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this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former</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who</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is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territorially</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competent</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for</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applicant’s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place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of</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detention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and</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who</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decides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legality</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of</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detention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measure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and</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issues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immediately</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his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decision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in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brief</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record</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copy</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of</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which</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she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immediately</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delivers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to</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competent</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police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authority</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In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case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this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is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requested</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applicant</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or</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his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her</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legal</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representative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must</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mandatorily</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be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heard</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in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court</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by</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judge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This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can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also</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be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ordered</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in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all</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cases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by</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judge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5 - Εικόνα" descr="Εικόνα2.png"/>
          <p:cNvPicPr>
            <a:picLocks noChangeAspect="1"/>
          </p:cNvPicPr>
          <p:nvPr/>
        </p:nvPicPr>
        <p:blipFill>
          <a:blip r:embed="rId2" cstate="print"/>
          <a:stretch>
            <a:fillRect/>
          </a:stretch>
        </p:blipFill>
        <p:spPr>
          <a:xfrm>
            <a:off x="945908" y="6280270"/>
            <a:ext cx="6656282" cy="243820"/>
          </a:xfrm>
          <a:prstGeom prst="rect">
            <a:avLst/>
          </a:prstGeom>
        </p:spPr>
      </p:pic>
    </p:spTree>
    <p:extLst>
      <p:ext uri="{BB962C8B-B14F-4D97-AF65-F5344CB8AC3E}">
        <p14:creationId xmlns:p14="http://schemas.microsoft.com/office/powerpoint/2010/main" val="132545835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1130157"/>
            <a:ext cx="7710755" cy="2527443"/>
          </a:xfrm>
          <a:prstGeom prst="rect">
            <a:avLst/>
          </a:prstGeom>
        </p:spPr>
        <p:txBody>
          <a:bodyPr vert="horz" lIns="91440" tIns="45720" rIns="91440" bIns="45720" rtlCol="0">
            <a:normAutofit/>
          </a:bodyPr>
          <a:lstStyle/>
          <a:p>
            <a:pPr marL="0" marR="0" lvl="0" indent="0" algn="just" defTabSz="457200" rtl="0" eaLnBrk="1" fontAlgn="auto" latinLnBrk="0" hangingPunct="1">
              <a:lnSpc>
                <a:spcPct val="100000"/>
              </a:lnSpc>
              <a:spcBef>
                <a:spcPct val="20000"/>
              </a:spcBef>
              <a:spcAft>
                <a:spcPts val="0"/>
              </a:spcAft>
              <a:buClrTx/>
              <a:buSzTx/>
              <a:buFont typeface="Arial"/>
              <a:buNone/>
              <a:tabLst/>
              <a:defRPr/>
            </a:pPr>
            <a:r>
              <a:rPr kumimoji="0" lang="el-GR" sz="1600" b="1" i="0" u="none" strike="noStrike" kern="1200" cap="none" spc="0" normalizeH="0" baseline="0" noProof="0" dirty="0" smtClean="0">
                <a:ln>
                  <a:noFill/>
                </a:ln>
                <a:solidFill>
                  <a:schemeClr val="accent5">
                    <a:lumMod val="50000"/>
                  </a:schemeClr>
                </a:solidFill>
                <a:effectLst/>
                <a:uLnTx/>
                <a:uFillTx/>
                <a:latin typeface="+mn-lt"/>
                <a:ea typeface="+mn-ea"/>
                <a:cs typeface="+mn-cs"/>
              </a:rPr>
              <a:t>3. </a:t>
            </a:r>
            <a:r>
              <a:rPr kumimoji="0" lang="en-US" sz="1600" b="1" i="0" u="none" strike="noStrike" kern="1200" cap="none" spc="0" normalizeH="0" baseline="0" noProof="0" dirty="0" smtClean="0">
                <a:ln>
                  <a:noFill/>
                </a:ln>
                <a:solidFill>
                  <a:schemeClr val="accent5">
                    <a:lumMod val="50000"/>
                  </a:schemeClr>
                </a:solidFill>
                <a:effectLst/>
                <a:uLnTx/>
                <a:uFillTx/>
                <a:latin typeface="+mn-lt"/>
                <a:ea typeface="+mn-ea"/>
                <a:cs typeface="+mn-cs"/>
              </a:rPr>
              <a:t>Challenge of detention decisions</a:t>
            </a:r>
            <a:endParaRPr kumimoji="0" lang="el-GR" sz="1600" b="1" i="0" u="none" strike="noStrike" kern="1200" cap="none" spc="0" normalizeH="0" baseline="0" noProof="0" dirty="0" smtClean="0">
              <a:ln>
                <a:noFill/>
              </a:ln>
              <a:solidFill>
                <a:schemeClr val="accent5">
                  <a:lumMod val="50000"/>
                </a:schemeClr>
              </a:solidFill>
              <a:effectLst/>
              <a:uLnTx/>
              <a:uFillTx/>
              <a:latin typeface="+mn-lt"/>
              <a:ea typeface="+mn-ea"/>
              <a:cs typeface="+mn-cs"/>
            </a:endParaRPr>
          </a:p>
          <a:p>
            <a:pPr marL="0" marR="0" lvl="0" indent="0" algn="just" defTabSz="457200" rtl="0" eaLnBrk="1" fontAlgn="auto" latinLnBrk="0" hangingPunct="1">
              <a:lnSpc>
                <a:spcPct val="100000"/>
              </a:lnSpc>
              <a:spcBef>
                <a:spcPct val="20000"/>
              </a:spcBef>
              <a:spcAft>
                <a:spcPts val="0"/>
              </a:spcAft>
              <a:buClrTx/>
              <a:buSzTx/>
              <a:buFont typeface="Arial"/>
              <a:buNone/>
              <a:tabLst/>
              <a:defRPr/>
            </a:pP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Asylum</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seekers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may</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challenge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detention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through</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objections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against</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detention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before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Administrative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Court</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of</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first</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instance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Objections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against</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detention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are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examined</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by</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President</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of</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Administrative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Court</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whose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decision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is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non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appealable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1600" b="0" i="0" u="none" strike="noStrike" kern="1200" cap="none" spc="0" normalizeH="0" baseline="0" noProof="0" dirty="0" smtClean="0">
                <a:ln>
                  <a:noFill/>
                </a:ln>
                <a:solidFill>
                  <a:schemeClr val="tx1"/>
                </a:solidFill>
                <a:effectLst/>
                <a:uLnTx/>
                <a:uFillTx/>
                <a:latin typeface="+mn-lt"/>
                <a:ea typeface="+mn-ea"/>
                <a:cs typeface="+mn-cs"/>
              </a:rPr>
              <a:t>If so requested, the judge must hear the applicant or his representative or even order the hearing. The allegations put forth during the process must be substantiated immediately.  The judge shall decide on the lawfulness of the detention or the extension of it and issue immediately a judgement on the objection which must be stated briefly in the minutes. A copy of the minutes must be handed over immediately to the police authorities. </a:t>
            </a:r>
            <a:endParaRPr kumimoji="0" lang="el-GR"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2"/>
          <p:cNvSpPr>
            <a:spLocks noGrp="1"/>
          </p:cNvSpPr>
          <p:nvPr>
            <p:ph idx="1"/>
          </p:nvPr>
        </p:nvSpPr>
        <p:spPr>
          <a:xfrm>
            <a:off x="457200" y="3657600"/>
            <a:ext cx="7710755" cy="1749175"/>
          </a:xfrm>
        </p:spPr>
        <p:txBody>
          <a:bodyPr>
            <a:normAutofit/>
          </a:bodyPr>
          <a:lstStyle/>
          <a:p>
            <a:pPr marL="0" indent="0" algn="just">
              <a:buNone/>
            </a:pPr>
            <a:r>
              <a:rPr lang="el-GR" sz="1600" b="1" dirty="0" smtClean="0">
                <a:solidFill>
                  <a:schemeClr val="accent5">
                    <a:lumMod val="50000"/>
                  </a:schemeClr>
                </a:solidFill>
              </a:rPr>
              <a:t>4.  </a:t>
            </a:r>
            <a:r>
              <a:rPr lang="en-US" sz="1600" b="1" dirty="0" smtClean="0">
                <a:solidFill>
                  <a:schemeClr val="accent5">
                    <a:lumMod val="50000"/>
                  </a:schemeClr>
                </a:solidFill>
              </a:rPr>
              <a:t>Legal aid</a:t>
            </a:r>
            <a:endParaRPr lang="el-GR" sz="1600" b="1" dirty="0" smtClean="0">
              <a:solidFill>
                <a:schemeClr val="accent5">
                  <a:lumMod val="50000"/>
                </a:schemeClr>
              </a:solidFill>
            </a:endParaRPr>
          </a:p>
          <a:p>
            <a:pPr marL="0" indent="0" algn="just">
              <a:buNone/>
            </a:pPr>
            <a:r>
              <a:rPr lang="el-GR" sz="1600" dirty="0" err="1" smtClean="0"/>
              <a:t>Detainees</a:t>
            </a:r>
            <a:r>
              <a:rPr lang="el-GR" sz="1600" dirty="0" smtClean="0"/>
              <a:t> </a:t>
            </a:r>
            <a:r>
              <a:rPr lang="el-GR" sz="1600" dirty="0"/>
              <a:t>who are applicants for international protection shall be </a:t>
            </a:r>
            <a:r>
              <a:rPr lang="el-GR" sz="1600" dirty="0" smtClean="0"/>
              <a:t>entitled</a:t>
            </a:r>
            <a:r>
              <a:rPr lang="fr-FR" sz="1600" dirty="0" smtClean="0"/>
              <a:t> </a:t>
            </a:r>
            <a:r>
              <a:rPr lang="el-GR" sz="1600" dirty="0" smtClean="0"/>
              <a:t>to </a:t>
            </a:r>
            <a:r>
              <a:rPr lang="el-GR" sz="1600" dirty="0"/>
              <a:t>free legal assistance and representation to challenge the detention </a:t>
            </a:r>
            <a:r>
              <a:rPr lang="el-GR" sz="1600" dirty="0" smtClean="0"/>
              <a:t>order</a:t>
            </a:r>
            <a:r>
              <a:rPr lang="fr-FR" sz="1600" dirty="0" smtClean="0"/>
              <a:t> </a:t>
            </a:r>
            <a:r>
              <a:rPr lang="el-GR" sz="1600" dirty="0" smtClean="0"/>
              <a:t>according </a:t>
            </a:r>
            <a:r>
              <a:rPr lang="el-GR" sz="1600" dirty="0"/>
              <a:t>to the provisions valid for third country nationals in detention (provisions set in law 3226/</a:t>
            </a:r>
            <a:r>
              <a:rPr lang="el-GR" sz="1600" dirty="0" smtClean="0"/>
              <a:t>2004</a:t>
            </a:r>
            <a:r>
              <a:rPr lang="fr-FR" sz="1600" dirty="0" smtClean="0"/>
              <a:t> </a:t>
            </a:r>
            <a:r>
              <a:rPr lang="el-GR" sz="1600" dirty="0" smtClean="0"/>
              <a:t>apply </a:t>
            </a:r>
            <a:r>
              <a:rPr lang="el-GR" sz="1600" dirty="0"/>
              <a:t>accordingly).</a:t>
            </a:r>
          </a:p>
          <a:p>
            <a:endParaRPr lang="en-US" sz="1600" dirty="0"/>
          </a:p>
        </p:txBody>
      </p:sp>
      <p:pic>
        <p:nvPicPr>
          <p:cNvPr id="7" name="6 - Εικόνα" descr="Εικόνα2.png"/>
          <p:cNvPicPr>
            <a:picLocks noChangeAspect="1"/>
          </p:cNvPicPr>
          <p:nvPr/>
        </p:nvPicPr>
        <p:blipFill>
          <a:blip r:embed="rId2" cstate="print"/>
          <a:stretch>
            <a:fillRect/>
          </a:stretch>
        </p:blipFill>
        <p:spPr>
          <a:xfrm>
            <a:off x="945908" y="6280270"/>
            <a:ext cx="6656282" cy="243820"/>
          </a:xfrm>
          <a:prstGeom prst="rect">
            <a:avLst/>
          </a:prstGeom>
        </p:spPr>
      </p:pic>
    </p:spTree>
    <p:extLst>
      <p:ext uri="{BB962C8B-B14F-4D97-AF65-F5344CB8AC3E}">
        <p14:creationId xmlns:p14="http://schemas.microsoft.com/office/powerpoint/2010/main" val="33678186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0980"/>
            <a:ext cx="7577191" cy="2491741"/>
          </a:xfrm>
        </p:spPr>
        <p:txBody>
          <a:bodyPr>
            <a:normAutofit lnSpcReduction="10000"/>
          </a:bodyPr>
          <a:lstStyle/>
          <a:p>
            <a:pPr marL="0" indent="0" algn="just">
              <a:buNone/>
            </a:pPr>
            <a:r>
              <a:rPr lang="fr-FR" sz="1600" b="1" dirty="0" smtClean="0">
                <a:solidFill>
                  <a:srgbClr val="0070C0"/>
                </a:solidFill>
              </a:rPr>
              <a:t>F. A</a:t>
            </a:r>
            <a:r>
              <a:rPr lang="el-GR" sz="1600" b="1" dirty="0" err="1" smtClean="0">
                <a:solidFill>
                  <a:srgbClr val="0070C0"/>
                </a:solidFill>
              </a:rPr>
              <a:t>cceleration</a:t>
            </a:r>
            <a:r>
              <a:rPr lang="el-GR" sz="1600" b="1" dirty="0" smtClean="0">
                <a:solidFill>
                  <a:srgbClr val="0070C0"/>
                </a:solidFill>
              </a:rPr>
              <a:t> </a:t>
            </a:r>
            <a:r>
              <a:rPr lang="el-GR" sz="1600" b="1" dirty="0" err="1" smtClean="0">
                <a:solidFill>
                  <a:srgbClr val="0070C0"/>
                </a:solidFill>
              </a:rPr>
              <a:t>of</a:t>
            </a:r>
            <a:r>
              <a:rPr lang="fr-FR" sz="1600" b="1" dirty="0" smtClean="0">
                <a:solidFill>
                  <a:srgbClr val="0070C0"/>
                </a:solidFill>
              </a:rPr>
              <a:t> </a:t>
            </a:r>
            <a:r>
              <a:rPr lang="el-GR" sz="1600" b="1" dirty="0" err="1" smtClean="0">
                <a:solidFill>
                  <a:srgbClr val="0070C0"/>
                </a:solidFill>
              </a:rPr>
              <a:t>asylum</a:t>
            </a:r>
            <a:r>
              <a:rPr lang="el-GR" sz="1600" b="1" dirty="0" smtClean="0">
                <a:solidFill>
                  <a:srgbClr val="0070C0"/>
                </a:solidFill>
              </a:rPr>
              <a:t> </a:t>
            </a:r>
            <a:r>
              <a:rPr lang="el-GR" sz="1600" b="1" dirty="0" err="1" smtClean="0">
                <a:solidFill>
                  <a:srgbClr val="0070C0"/>
                </a:solidFill>
              </a:rPr>
              <a:t>procedure</a:t>
            </a:r>
            <a:r>
              <a:rPr lang="el-GR" sz="1600" b="1" dirty="0" smtClean="0">
                <a:solidFill>
                  <a:srgbClr val="0070C0"/>
                </a:solidFill>
              </a:rPr>
              <a:t> </a:t>
            </a:r>
          </a:p>
          <a:p>
            <a:pPr marL="0" indent="0" algn="just">
              <a:buNone/>
            </a:pPr>
            <a:endParaRPr lang="el-GR" sz="1600" b="1" dirty="0" smtClean="0">
              <a:solidFill>
                <a:srgbClr val="0070C0"/>
              </a:solidFill>
            </a:endParaRPr>
          </a:p>
          <a:p>
            <a:pPr marL="0" indent="0" algn="just">
              <a:buNone/>
            </a:pPr>
            <a:r>
              <a:rPr lang="el-GR" sz="1600" dirty="0" err="1" smtClean="0"/>
              <a:t>The</a:t>
            </a:r>
            <a:r>
              <a:rPr lang="el-GR" sz="1600" dirty="0" smtClean="0"/>
              <a:t> </a:t>
            </a:r>
            <a:r>
              <a:rPr lang="el-GR" sz="1600" dirty="0"/>
              <a:t>detention of an applicant constitutes a reason for the acceleration of the asylum procedure, taking into account possible shortages in adequate premises and the difficulties in ensuring decent living conditions for detainees. These difficulties, as well as the vulnerability of applicants, shall be taken into account when deciding to detain or to prolong detention. When an alien or stateless person applies for international protection while in detention, the Head of the competent Receiving Authority and/or the Administrative Director of the Appeals Authority shall be immediately informed and shall ensure the prioritized examination of the application or the appeal.</a:t>
            </a:r>
          </a:p>
          <a:p>
            <a:pPr marL="0" indent="0">
              <a:buNone/>
            </a:pPr>
            <a:endParaRPr lang="en-US" sz="1600" dirty="0"/>
          </a:p>
        </p:txBody>
      </p:sp>
      <p:sp>
        <p:nvSpPr>
          <p:cNvPr id="4" name="Content Placeholder 2"/>
          <p:cNvSpPr txBox="1">
            <a:spLocks/>
          </p:cNvSpPr>
          <p:nvPr/>
        </p:nvSpPr>
        <p:spPr>
          <a:xfrm>
            <a:off x="467474" y="3955551"/>
            <a:ext cx="7566917" cy="1530849"/>
          </a:xfrm>
          <a:prstGeom prst="rect">
            <a:avLst/>
          </a:prstGeom>
        </p:spPr>
        <p:txBody>
          <a:bodyPr vert="horz" lIns="91440" tIns="45720" rIns="91440" bIns="45720" rtlCol="0">
            <a:noAutofit/>
          </a:bodyPr>
          <a:lstStyle/>
          <a:p>
            <a:pPr marL="0" marR="0" lvl="0" indent="0" algn="just"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smtClean="0">
                <a:ln>
                  <a:noFill/>
                </a:ln>
                <a:solidFill>
                  <a:srgbClr val="0070C0"/>
                </a:solidFill>
                <a:effectLst/>
                <a:uLnTx/>
                <a:uFillTx/>
                <a:latin typeface="+mn-lt"/>
                <a:ea typeface="+mn-ea"/>
                <a:cs typeface="+mn-cs"/>
              </a:rPr>
              <a:t>G. Place of detention</a:t>
            </a:r>
            <a:endParaRPr kumimoji="0" lang="el-GR" sz="1600" b="1" i="0" u="none" strike="noStrike" kern="1200" cap="none" spc="0" normalizeH="0" baseline="0" noProof="0" dirty="0" smtClean="0">
              <a:ln>
                <a:noFill/>
              </a:ln>
              <a:solidFill>
                <a:srgbClr val="0070C0"/>
              </a:solidFill>
              <a:effectLst/>
              <a:uLnTx/>
              <a:uFillTx/>
              <a:latin typeface="+mn-lt"/>
              <a:ea typeface="+mn-ea"/>
              <a:cs typeface="+mn-cs"/>
            </a:endParaRPr>
          </a:p>
          <a:p>
            <a:pPr marL="0" marR="0" lvl="0" indent="0" algn="just" defTabSz="457200" rtl="0" eaLnBrk="1" fontAlgn="auto" latinLnBrk="0" hangingPunct="1">
              <a:lnSpc>
                <a:spcPct val="100000"/>
              </a:lnSpc>
              <a:spcBef>
                <a:spcPct val="20000"/>
              </a:spcBef>
              <a:spcAft>
                <a:spcPts val="0"/>
              </a:spcAft>
              <a:buClrTx/>
              <a:buSzTx/>
              <a:buFont typeface="Arial"/>
              <a:buNone/>
              <a:tabLst/>
              <a:defRPr/>
            </a:pPr>
            <a:endParaRPr kumimoji="0" lang="el-GR" sz="1600" b="1" i="0" u="none" strike="noStrike" kern="1200" cap="none" spc="0" normalizeH="0" baseline="0" noProof="0" dirty="0" smtClean="0">
              <a:ln>
                <a:noFill/>
              </a:ln>
              <a:solidFill>
                <a:srgbClr val="0070C0"/>
              </a:solidFill>
              <a:effectLst/>
              <a:uLnTx/>
              <a:uFillTx/>
              <a:latin typeface="+mn-lt"/>
              <a:ea typeface="+mn-ea"/>
              <a:cs typeface="+mn-cs"/>
            </a:endParaRPr>
          </a:p>
          <a:p>
            <a:pPr marL="0" marR="0" lvl="0" indent="0" algn="just" defTabSz="457200" rtl="0" eaLnBrk="1" fontAlgn="auto" latinLnBrk="0" hangingPunct="1">
              <a:lnSpc>
                <a:spcPct val="100000"/>
              </a:lnSpc>
              <a:spcBef>
                <a:spcPct val="20000"/>
              </a:spcBef>
              <a:spcAft>
                <a:spcPts val="0"/>
              </a:spcAft>
              <a:buClrTx/>
              <a:buSzTx/>
              <a:buFont typeface="Arial"/>
              <a:buNone/>
              <a:tabLst/>
              <a:defRPr/>
            </a:pP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Applicants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are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detained</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in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detention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areas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provided</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in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Article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31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of</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Law</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3907/2011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pre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removal</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detention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centres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established</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in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accordance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with</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provisions</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of</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the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Return</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Directive</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a:t>
            </a:r>
          </a:p>
          <a:p>
            <a:pPr marL="0" marR="0" lvl="0" indent="0" algn="just" defTabSz="457200" rtl="0" eaLnBrk="1" fontAlgn="auto" latinLnBrk="0" hangingPunct="1">
              <a:lnSpc>
                <a:spcPct val="100000"/>
              </a:lnSpc>
              <a:spcBef>
                <a:spcPct val="20000"/>
              </a:spcBef>
              <a:spcAft>
                <a:spcPts val="0"/>
              </a:spcAft>
              <a:buClrTx/>
              <a:buSzTx/>
              <a:buFont typeface="Arial"/>
              <a:buNone/>
              <a:tabLst/>
              <a:defRPr/>
            </a:pP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4 - Εικόνα" descr="Εικόνα2.png"/>
          <p:cNvPicPr>
            <a:picLocks noChangeAspect="1"/>
          </p:cNvPicPr>
          <p:nvPr/>
        </p:nvPicPr>
        <p:blipFill>
          <a:blip r:embed="rId2" cstate="print"/>
          <a:stretch>
            <a:fillRect/>
          </a:stretch>
        </p:blipFill>
        <p:spPr>
          <a:xfrm>
            <a:off x="945908" y="6280270"/>
            <a:ext cx="6656282" cy="243820"/>
          </a:xfrm>
          <a:prstGeom prst="rect">
            <a:avLst/>
          </a:prstGeom>
        </p:spPr>
      </p:pic>
    </p:spTree>
    <p:extLst>
      <p:ext uri="{BB962C8B-B14F-4D97-AF65-F5344CB8AC3E}">
        <p14:creationId xmlns:p14="http://schemas.microsoft.com/office/powerpoint/2010/main" val="23542312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894" y="1121087"/>
            <a:ext cx="8229600" cy="3902975"/>
          </a:xfrm>
        </p:spPr>
        <p:txBody>
          <a:bodyPr>
            <a:normAutofit/>
          </a:bodyPr>
          <a:lstStyle/>
          <a:p>
            <a:pPr marL="0" indent="0">
              <a:lnSpc>
                <a:spcPct val="120000"/>
              </a:lnSpc>
              <a:buNone/>
            </a:pPr>
            <a:r>
              <a:rPr lang="en-US" sz="1600" b="1" dirty="0" smtClean="0">
                <a:solidFill>
                  <a:srgbClr val="0070C0"/>
                </a:solidFill>
              </a:rPr>
              <a:t>H. Guarantees for detained asylum seekers</a:t>
            </a:r>
            <a:endParaRPr lang="el-GR" sz="1600" b="1" dirty="0" smtClean="0">
              <a:solidFill>
                <a:srgbClr val="0070C0"/>
              </a:solidFill>
            </a:endParaRPr>
          </a:p>
          <a:p>
            <a:pPr marL="0" indent="0">
              <a:lnSpc>
                <a:spcPct val="120000"/>
              </a:lnSpc>
              <a:buNone/>
            </a:pPr>
            <a:endParaRPr lang="el-GR" sz="1600" b="1" dirty="0" smtClean="0">
              <a:solidFill>
                <a:srgbClr val="0070C0"/>
              </a:solidFill>
            </a:endParaRPr>
          </a:p>
          <a:p>
            <a:pPr marL="0" indent="0">
              <a:lnSpc>
                <a:spcPct val="120000"/>
              </a:lnSpc>
              <a:buNone/>
            </a:pPr>
            <a:r>
              <a:rPr lang="el-GR" sz="1600" dirty="0" err="1" smtClean="0"/>
              <a:t>In</a:t>
            </a:r>
            <a:r>
              <a:rPr lang="el-GR" sz="1600" dirty="0" smtClean="0"/>
              <a:t> </a:t>
            </a:r>
            <a:r>
              <a:rPr lang="el-GR" sz="1600" dirty="0"/>
              <a:t>cases of detention of asylum seekers, the competent authorities shall apply the following:</a:t>
            </a:r>
          </a:p>
          <a:p>
            <a:pPr>
              <a:lnSpc>
                <a:spcPct val="120000"/>
              </a:lnSpc>
              <a:buBlip>
                <a:blip r:embed="rId2"/>
              </a:buBlip>
            </a:pPr>
            <a:r>
              <a:rPr lang="el-GR" sz="1600" dirty="0"/>
              <a:t>They shall ensure that women are detained in an area separately from men as well as the due respect for the privacy of families in detention.</a:t>
            </a:r>
          </a:p>
          <a:p>
            <a:pPr>
              <a:lnSpc>
                <a:spcPct val="120000"/>
              </a:lnSpc>
              <a:buBlip>
                <a:blip r:embed="rId2"/>
              </a:buBlip>
            </a:pPr>
            <a:r>
              <a:rPr lang="el-GR" sz="1600" dirty="0"/>
              <a:t>They shall avoid detaining women during pregnancy and for three (3</a:t>
            </a:r>
            <a:r>
              <a:rPr lang="el-GR" sz="1600" dirty="0" smtClean="0"/>
              <a:t>)</a:t>
            </a:r>
            <a:r>
              <a:rPr lang="fr-FR" sz="1600" dirty="0" smtClean="0"/>
              <a:t> </a:t>
            </a:r>
            <a:r>
              <a:rPr lang="el-GR" sz="1600" dirty="0" smtClean="0"/>
              <a:t>months </a:t>
            </a:r>
            <a:r>
              <a:rPr lang="el-GR" sz="1600" dirty="0"/>
              <a:t>after labour.</a:t>
            </a:r>
          </a:p>
          <a:p>
            <a:pPr>
              <a:lnSpc>
                <a:spcPct val="120000"/>
              </a:lnSpc>
              <a:buBlip>
                <a:blip r:embed="rId2"/>
              </a:buBlip>
            </a:pPr>
            <a:r>
              <a:rPr lang="el-GR" sz="1600" dirty="0"/>
              <a:t>They shall provide detainees with the appropriate medical care.</a:t>
            </a:r>
          </a:p>
          <a:p>
            <a:pPr>
              <a:lnSpc>
                <a:spcPct val="120000"/>
              </a:lnSpc>
              <a:buBlip>
                <a:blip r:embed="rId2"/>
              </a:buBlip>
            </a:pPr>
            <a:r>
              <a:rPr lang="el-GR" sz="1600" dirty="0"/>
              <a:t>They shall ensure the right of detainees to legal representation.</a:t>
            </a:r>
          </a:p>
          <a:p>
            <a:pPr>
              <a:lnSpc>
                <a:spcPct val="120000"/>
              </a:lnSpc>
              <a:buBlip>
                <a:blip r:embed="rId2"/>
              </a:buBlip>
            </a:pPr>
            <a:r>
              <a:rPr lang="el-GR" sz="1600" dirty="0"/>
              <a:t>They shall ensure that detainees are informed in a language they understand of the reasons and the duration of their detention, their right and means to challenge the detention decision and their right to free legal assistance.</a:t>
            </a:r>
          </a:p>
          <a:p>
            <a:pPr marL="0" indent="0">
              <a:lnSpc>
                <a:spcPct val="120000"/>
              </a:lnSpc>
              <a:buNone/>
            </a:pPr>
            <a:endParaRPr lang="en-US" sz="1600" dirty="0"/>
          </a:p>
        </p:txBody>
      </p:sp>
      <p:pic>
        <p:nvPicPr>
          <p:cNvPr id="4" name="3 - Εικόνα" descr="Εικόνα2.png"/>
          <p:cNvPicPr>
            <a:picLocks noChangeAspect="1"/>
          </p:cNvPicPr>
          <p:nvPr/>
        </p:nvPicPr>
        <p:blipFill>
          <a:blip r:embed="rId3" cstate="print"/>
          <a:stretch>
            <a:fillRect/>
          </a:stretch>
        </p:blipFill>
        <p:spPr>
          <a:xfrm>
            <a:off x="945908" y="6280270"/>
            <a:ext cx="6656282" cy="243820"/>
          </a:xfrm>
          <a:prstGeom prst="rect">
            <a:avLst/>
          </a:prstGeom>
        </p:spPr>
      </p:pic>
    </p:spTree>
    <p:extLst>
      <p:ext uri="{BB962C8B-B14F-4D97-AF65-F5344CB8AC3E}">
        <p14:creationId xmlns:p14="http://schemas.microsoft.com/office/powerpoint/2010/main" val="19376203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picture 1.jpg"/>
          <p:cNvPicPr>
            <a:picLocks noChangeAspect="1"/>
          </p:cNvPicPr>
          <p:nvPr/>
        </p:nvPicPr>
        <p:blipFill>
          <a:blip r:embed="rId2" cstate="print"/>
          <a:stretch>
            <a:fillRect/>
          </a:stretch>
        </p:blipFill>
        <p:spPr>
          <a:xfrm>
            <a:off x="0" y="1"/>
            <a:ext cx="9144000" cy="6867624"/>
          </a:xfrm>
          <a:prstGeom prst="rect">
            <a:avLst/>
          </a:prstGeom>
        </p:spPr>
      </p:pic>
      <p:pic>
        <p:nvPicPr>
          <p:cNvPr id="7" name="6 - Εικόνα" descr="SUCRE-final-transp.png"/>
          <p:cNvPicPr>
            <a:picLocks noChangeAspect="1"/>
          </p:cNvPicPr>
          <p:nvPr/>
        </p:nvPicPr>
        <p:blipFill>
          <a:blip r:embed="rId3"/>
          <a:stretch>
            <a:fillRect/>
          </a:stretch>
        </p:blipFill>
        <p:spPr>
          <a:xfrm>
            <a:off x="2838449" y="900111"/>
            <a:ext cx="3908107" cy="303847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0728" y="255718"/>
            <a:ext cx="7772400" cy="4335332"/>
          </a:xfrm>
        </p:spPr>
        <p:txBody>
          <a:bodyPr>
            <a:normAutofit fontScale="90000"/>
          </a:bodyPr>
          <a:lstStyle/>
          <a:p>
            <a:r>
              <a:rPr lang="en-US" sz="2200" b="1" spc="300" dirty="0" smtClean="0">
                <a:solidFill>
                  <a:schemeClr val="accent5">
                    <a:lumMod val="50000"/>
                  </a:schemeClr>
                </a:solidFill>
                <a:latin typeface="+mn-lt"/>
              </a:rPr>
              <a:t/>
            </a:r>
            <a:br>
              <a:rPr lang="en-US" sz="2200" b="1" spc="300" dirty="0" smtClean="0">
                <a:solidFill>
                  <a:schemeClr val="accent5">
                    <a:lumMod val="50000"/>
                  </a:schemeClr>
                </a:solidFill>
                <a:latin typeface="+mn-lt"/>
              </a:rPr>
            </a:br>
            <a:r>
              <a:rPr lang="en-US" sz="2200" b="1" spc="300" dirty="0" smtClean="0">
                <a:solidFill>
                  <a:schemeClr val="accent5">
                    <a:lumMod val="50000"/>
                  </a:schemeClr>
                </a:solidFill>
                <a:latin typeface="+mn-lt"/>
              </a:rPr>
              <a:t>The </a:t>
            </a:r>
            <a:r>
              <a:rPr lang="en-US" sz="2200" b="1" spc="300" dirty="0">
                <a:solidFill>
                  <a:schemeClr val="accent5">
                    <a:lumMod val="50000"/>
                  </a:schemeClr>
                </a:solidFill>
                <a:latin typeface="+mn-lt"/>
              </a:rPr>
              <a:t>Refugee Status Determination (RSD)</a:t>
            </a:r>
            <a:br>
              <a:rPr lang="en-US" sz="2200" b="1" spc="300" dirty="0">
                <a:solidFill>
                  <a:schemeClr val="accent5">
                    <a:lumMod val="50000"/>
                  </a:schemeClr>
                </a:solidFill>
                <a:latin typeface="+mn-lt"/>
              </a:rPr>
            </a:br>
            <a:r>
              <a:rPr lang="en-US" sz="2200" b="1" spc="300" dirty="0">
                <a:solidFill>
                  <a:schemeClr val="accent5">
                    <a:lumMod val="50000"/>
                  </a:schemeClr>
                </a:solidFill>
                <a:latin typeface="+mn-lt"/>
              </a:rPr>
              <a:t>(Under The 1951 Convention And The 1967 Protocol)</a:t>
            </a:r>
            <a:r>
              <a:rPr lang="el-GR" sz="2000" b="1" spc="300" dirty="0">
                <a:latin typeface="+mn-lt"/>
              </a:rPr>
              <a:t/>
            </a:r>
            <a:br>
              <a:rPr lang="el-GR" sz="2000" b="1" spc="300" dirty="0">
                <a:latin typeface="+mn-lt"/>
              </a:rPr>
            </a:br>
            <a:r>
              <a:rPr lang="el-GR" sz="2000" b="1" spc="300" dirty="0">
                <a:latin typeface="+mn-lt"/>
              </a:rPr>
              <a:t/>
            </a:r>
            <a:br>
              <a:rPr lang="el-GR" sz="2000" b="1" spc="300" dirty="0">
                <a:latin typeface="+mn-lt"/>
              </a:rPr>
            </a:br>
            <a:r>
              <a:rPr lang="en-US" sz="2000" b="1" i="1" dirty="0" smtClean="0">
                <a:solidFill>
                  <a:schemeClr val="accent5">
                    <a:lumMod val="50000"/>
                  </a:schemeClr>
                </a:solidFill>
                <a:latin typeface="+mn-lt"/>
              </a:rPr>
              <a:t>Criteria, Procedure, Cessation and Exclusion clauses</a:t>
            </a:r>
            <a:r>
              <a:rPr lang="el-GR" sz="2000" dirty="0" smtClean="0"/>
              <a:t/>
            </a:r>
            <a:br>
              <a:rPr lang="el-GR" sz="2000" dirty="0" smtClean="0"/>
            </a:br>
            <a:r>
              <a:rPr lang="en-US" dirty="0" smtClean="0"/>
              <a:t/>
            </a:r>
            <a:br>
              <a:rPr lang="en-US" dirty="0" smtClean="0"/>
            </a:br>
            <a:r>
              <a:rPr lang="en-US" sz="2000" dirty="0" smtClean="0">
                <a:solidFill>
                  <a:srgbClr val="FF0000"/>
                </a:solidFill>
              </a:rPr>
              <a:t>*</a:t>
            </a:r>
            <a:r>
              <a:rPr lang="en-US" sz="2000" dirty="0" smtClean="0"/>
              <a:t>according to UNHCR Refugees Determination Status handbook:</a:t>
            </a:r>
            <a:br>
              <a:rPr lang="en-US" sz="2000" dirty="0" smtClean="0"/>
            </a:br>
            <a:r>
              <a:rPr lang="en-US" sz="2000" dirty="0" smtClean="0"/>
              <a:t> </a:t>
            </a:r>
            <a:r>
              <a:rPr lang="en-US" sz="2000" dirty="0" smtClean="0">
                <a:hlinkClick r:id="rId2"/>
              </a:rPr>
              <a:t>http://www.unhcr.org/uk/publications/legal/3d58e13b4/handbook-procedures-criteria-determining-refugee-status-under-1951-convention.html</a:t>
            </a:r>
            <a:r>
              <a:rPr lang="en-US" sz="2000" dirty="0" smtClean="0"/>
              <a:t> </a:t>
            </a:r>
            <a:br>
              <a:rPr lang="en-US" sz="2000" dirty="0" smtClean="0"/>
            </a:br>
            <a:r>
              <a:rPr lang="en-US" sz="2000" dirty="0" smtClean="0"/>
              <a:t/>
            </a:r>
            <a:br>
              <a:rPr lang="en-US" sz="2000" dirty="0" smtClean="0"/>
            </a:br>
            <a:endParaRPr lang="en-US" sz="2000" dirty="0"/>
          </a:p>
        </p:txBody>
      </p:sp>
      <p:pic>
        <p:nvPicPr>
          <p:cNvPr id="5" name="4 - Εικόνα" descr="capture-20170915-235756.png">
            <a:hlinkClick r:id="rId2"/>
          </p:cNvPr>
          <p:cNvPicPr>
            <a:picLocks noChangeAspect="1"/>
          </p:cNvPicPr>
          <p:nvPr/>
        </p:nvPicPr>
        <p:blipFill>
          <a:blip r:embed="rId3"/>
          <a:stretch>
            <a:fillRect/>
          </a:stretch>
        </p:blipFill>
        <p:spPr>
          <a:xfrm>
            <a:off x="2400300" y="4010025"/>
            <a:ext cx="3920004" cy="1784355"/>
          </a:xfrm>
          <a:prstGeom prst="rect">
            <a:avLst/>
          </a:prstGeom>
        </p:spPr>
      </p:pic>
      <p:pic>
        <p:nvPicPr>
          <p:cNvPr id="7" name="6 - Εικόνα" descr="Εικόνα2.png"/>
          <p:cNvPicPr>
            <a:picLocks noChangeAspect="1"/>
          </p:cNvPicPr>
          <p:nvPr/>
        </p:nvPicPr>
        <p:blipFill>
          <a:blip r:embed="rId4"/>
          <a:stretch>
            <a:fillRect/>
          </a:stretch>
        </p:blipFill>
        <p:spPr>
          <a:xfrm>
            <a:off x="1062884" y="6276975"/>
            <a:ext cx="6656282" cy="243820"/>
          </a:xfrm>
          <a:prstGeom prst="rect">
            <a:avLst/>
          </a:prstGeom>
        </p:spPr>
      </p:pic>
    </p:spTree>
    <p:extLst>
      <p:ext uri="{BB962C8B-B14F-4D97-AF65-F5344CB8AC3E}">
        <p14:creationId xmlns:p14="http://schemas.microsoft.com/office/powerpoint/2010/main" val="215530263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
            </a:r>
            <a:br>
              <a:rPr lang="el-GR" dirty="0" smtClean="0"/>
            </a:br>
            <a:r>
              <a:rPr lang="fr-FR" sz="3600" dirty="0" err="1" smtClean="0"/>
              <a:t>Determinants</a:t>
            </a:r>
            <a:r>
              <a:rPr lang="fr-FR" sz="3600" dirty="0" smtClean="0"/>
              <a:t> </a:t>
            </a:r>
            <a:r>
              <a:rPr lang="fr-FR" sz="3600" dirty="0"/>
              <a:t>for States’ protection </a:t>
            </a:r>
            <a:r>
              <a:rPr lang="fr-FR" sz="3600" dirty="0" err="1"/>
              <a:t>systems</a:t>
            </a:r>
            <a:endParaRPr lang="en-US" sz="3600" dirty="0"/>
          </a:p>
        </p:txBody>
      </p:sp>
      <p:sp>
        <p:nvSpPr>
          <p:cNvPr id="3" name="Content Placeholder 2"/>
          <p:cNvSpPr>
            <a:spLocks noGrp="1"/>
          </p:cNvSpPr>
          <p:nvPr>
            <p:ph idx="1"/>
          </p:nvPr>
        </p:nvSpPr>
        <p:spPr/>
        <p:txBody>
          <a:bodyPr/>
          <a:lstStyle/>
          <a:p>
            <a:pPr marL="1371600" lvl="0" indent="-1371600">
              <a:buFont typeface="+mj-lt"/>
              <a:buAutoNum type="arabicPeriod"/>
            </a:pPr>
            <a:endParaRPr lang="el-GR" dirty="0" smtClean="0"/>
          </a:p>
          <a:p>
            <a:pPr marL="1371600" lvl="0" indent="-1371600">
              <a:buFont typeface="+mj-lt"/>
              <a:buAutoNum type="arabicPeriod"/>
            </a:pPr>
            <a:r>
              <a:rPr lang="en-GB" dirty="0" smtClean="0"/>
              <a:t>Number </a:t>
            </a:r>
            <a:r>
              <a:rPr lang="en-GB" dirty="0"/>
              <a:t>of beneficiaries</a:t>
            </a:r>
            <a:endParaRPr lang="en-US" dirty="0"/>
          </a:p>
          <a:p>
            <a:pPr marL="1371600" lvl="0" indent="-1371600">
              <a:buFont typeface="+mj-lt"/>
              <a:buAutoNum type="arabicPeriod"/>
            </a:pPr>
            <a:r>
              <a:rPr lang="en-GB" dirty="0"/>
              <a:t>Level of rights accorded</a:t>
            </a:r>
            <a:endParaRPr lang="en-US" dirty="0"/>
          </a:p>
          <a:p>
            <a:pPr marL="1371600" lvl="0" indent="-1371600">
              <a:buFont typeface="+mj-lt"/>
              <a:buAutoNum type="arabicPeriod"/>
            </a:pPr>
            <a:r>
              <a:rPr lang="en-GB" dirty="0"/>
              <a:t>Degree to which protection costs are shared with other States = burden sharing </a:t>
            </a:r>
            <a:r>
              <a:rPr lang="en-GB" dirty="0">
                <a:latin typeface="Wingdings"/>
                <a:ea typeface="Wingdings"/>
                <a:cs typeface="Wingdings"/>
                <a:sym typeface="Wingdings"/>
              </a:rPr>
              <a:t></a:t>
            </a:r>
            <a:r>
              <a:rPr lang="fr-FR" dirty="0">
                <a:sym typeface="Wingdings"/>
              </a:rPr>
              <a:t> CEAS</a:t>
            </a:r>
          </a:p>
          <a:p>
            <a:endParaRPr lang="en-US" dirty="0"/>
          </a:p>
        </p:txBody>
      </p:sp>
    </p:spTree>
    <p:extLst>
      <p:ext uri="{BB962C8B-B14F-4D97-AF65-F5344CB8AC3E}">
        <p14:creationId xmlns:p14="http://schemas.microsoft.com/office/powerpoint/2010/main" val="3070437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Restrictive and </a:t>
            </a:r>
            <a:r>
              <a:rPr lang="fr-FR" dirty="0" err="1"/>
              <a:t>deterrent</a:t>
            </a:r>
            <a:r>
              <a:rPr lang="fr-FR" dirty="0"/>
              <a:t> </a:t>
            </a:r>
            <a:r>
              <a:rPr lang="fr-FR" dirty="0" err="1"/>
              <a:t>measures</a:t>
            </a:r>
            <a:r>
              <a:rPr lang="fr-FR" dirty="0"/>
              <a:t> </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l-GR" sz="4500" u="sng" dirty="0" smtClean="0"/>
              <a:t>Α. </a:t>
            </a:r>
            <a:r>
              <a:rPr lang="en-GB" sz="4500" u="sng" dirty="0" smtClean="0"/>
              <a:t>Non</a:t>
            </a:r>
            <a:r>
              <a:rPr lang="en-GB" sz="4500" u="sng" dirty="0"/>
              <a:t>-entry and non-admission policies </a:t>
            </a:r>
            <a:endParaRPr lang="el-GR" sz="4500" u="sng" dirty="0"/>
          </a:p>
          <a:p>
            <a:r>
              <a:rPr lang="fr-FR" dirty="0"/>
              <a:t>externalisation of </a:t>
            </a:r>
            <a:r>
              <a:rPr lang="fr-FR" dirty="0" err="1"/>
              <a:t>asylum</a:t>
            </a:r>
            <a:r>
              <a:rPr lang="fr-FR" dirty="0"/>
              <a:t> </a:t>
            </a:r>
            <a:endParaRPr lang="el-GR" dirty="0"/>
          </a:p>
          <a:p>
            <a:r>
              <a:rPr lang="fr-FR" dirty="0"/>
              <a:t>visas/carriers’ sanctions </a:t>
            </a:r>
            <a:endParaRPr lang="el-GR" dirty="0"/>
          </a:p>
          <a:p>
            <a:r>
              <a:rPr lang="fr-FR" dirty="0"/>
              <a:t>international zones </a:t>
            </a:r>
            <a:endParaRPr lang="el-GR" dirty="0"/>
          </a:p>
          <a:p>
            <a:r>
              <a:rPr lang="fr-FR" dirty="0" err="1"/>
              <a:t>readmission</a:t>
            </a:r>
            <a:r>
              <a:rPr lang="fr-FR" dirty="0"/>
              <a:t> </a:t>
            </a:r>
            <a:r>
              <a:rPr lang="fr-FR" dirty="0" err="1"/>
              <a:t>agreements</a:t>
            </a:r>
            <a:r>
              <a:rPr lang="fr-FR" dirty="0"/>
              <a:t> </a:t>
            </a:r>
            <a:endParaRPr lang="el-GR" dirty="0"/>
          </a:p>
          <a:p>
            <a:r>
              <a:rPr lang="fr-FR" dirty="0" err="1"/>
              <a:t>safe</a:t>
            </a:r>
            <a:r>
              <a:rPr lang="fr-FR" dirty="0"/>
              <a:t> </a:t>
            </a:r>
            <a:r>
              <a:rPr lang="fr-FR" dirty="0" err="1"/>
              <a:t>third</a:t>
            </a:r>
            <a:r>
              <a:rPr lang="fr-FR" dirty="0"/>
              <a:t> country </a:t>
            </a:r>
            <a:r>
              <a:rPr lang="fr-FR" dirty="0" err="1"/>
              <a:t>mechanisms</a:t>
            </a:r>
            <a:endParaRPr lang="en-US" dirty="0"/>
          </a:p>
          <a:p>
            <a:pPr marL="0" indent="0">
              <a:buNone/>
            </a:pPr>
            <a:r>
              <a:rPr lang="en-GB" sz="4000" u="sng" dirty="0"/>
              <a:t>B. Measures taken with effect in the country </a:t>
            </a:r>
            <a:r>
              <a:rPr lang="en-GB" sz="4000" dirty="0">
                <a:sym typeface="Wingdings"/>
              </a:rPr>
              <a:t> </a:t>
            </a:r>
            <a:endParaRPr lang="el-GR" sz="4000" dirty="0">
              <a:sym typeface="Wingdings"/>
            </a:endParaRPr>
          </a:p>
          <a:p>
            <a:r>
              <a:rPr lang="en-US" dirty="0">
                <a:sym typeface="Wingdings"/>
              </a:rPr>
              <a:t>obstacles of access to refugee determination procedures </a:t>
            </a:r>
            <a:endParaRPr lang="el-GR" dirty="0">
              <a:sym typeface="Wingdings"/>
            </a:endParaRPr>
          </a:p>
          <a:p>
            <a:r>
              <a:rPr lang="en-US" dirty="0">
                <a:sym typeface="Wingdings"/>
              </a:rPr>
              <a:t>restrictive interpretation of the refugee definition </a:t>
            </a:r>
            <a:endParaRPr lang="el-GR" dirty="0">
              <a:sym typeface="Wingdings"/>
            </a:endParaRPr>
          </a:p>
          <a:p>
            <a:r>
              <a:rPr lang="en-US" dirty="0">
                <a:sym typeface="Wingdings"/>
              </a:rPr>
              <a:t>limitations to social and other rights </a:t>
            </a:r>
            <a:endParaRPr lang="en-GB" dirty="0">
              <a:sym typeface="Wingdings"/>
            </a:endParaRPr>
          </a:p>
          <a:p>
            <a:endParaRPr lang="en-US" dirty="0"/>
          </a:p>
        </p:txBody>
      </p:sp>
    </p:spTree>
    <p:extLst>
      <p:ext uri="{BB962C8B-B14F-4D97-AF65-F5344CB8AC3E}">
        <p14:creationId xmlns:p14="http://schemas.microsoft.com/office/powerpoint/2010/main" val="3437661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625" y="1495425"/>
            <a:ext cx="7772400" cy="974725"/>
          </a:xfrm>
        </p:spPr>
        <p:txBody>
          <a:bodyPr>
            <a:normAutofit/>
          </a:bodyPr>
          <a:lstStyle/>
          <a:p>
            <a:r>
              <a:rPr lang="en-US" sz="2000" b="1" dirty="0" smtClean="0">
                <a:solidFill>
                  <a:schemeClr val="accent2">
                    <a:lumMod val="75000"/>
                  </a:schemeClr>
                </a:solidFill>
              </a:rPr>
              <a:t>PART III</a:t>
            </a:r>
            <a:br>
              <a:rPr lang="en-US" sz="2000" b="1" dirty="0" smtClean="0">
                <a:solidFill>
                  <a:schemeClr val="accent2">
                    <a:lumMod val="75000"/>
                  </a:schemeClr>
                </a:solidFill>
              </a:rPr>
            </a:br>
            <a:r>
              <a:rPr lang="en-US" sz="2000" b="1" dirty="0" smtClean="0">
                <a:solidFill>
                  <a:schemeClr val="accent2">
                    <a:lumMod val="75000"/>
                  </a:schemeClr>
                </a:solidFill>
              </a:rPr>
              <a:t>ASYLUM PROCEDURES</a:t>
            </a:r>
            <a:endParaRPr lang="en-US" sz="2000" b="1" dirty="0">
              <a:solidFill>
                <a:schemeClr val="accent2">
                  <a:lumMod val="75000"/>
                </a:schemeClr>
              </a:solidFill>
            </a:endParaRPr>
          </a:p>
        </p:txBody>
      </p:sp>
      <p:pic>
        <p:nvPicPr>
          <p:cNvPr id="4" name="3 - Εικόνα" descr="Εικόνα2.png"/>
          <p:cNvPicPr>
            <a:picLocks noChangeAspect="1"/>
          </p:cNvPicPr>
          <p:nvPr/>
        </p:nvPicPr>
        <p:blipFill>
          <a:blip r:embed="rId2"/>
          <a:stretch>
            <a:fillRect/>
          </a:stretch>
        </p:blipFill>
        <p:spPr>
          <a:xfrm>
            <a:off x="958109" y="6261755"/>
            <a:ext cx="6656282" cy="243820"/>
          </a:xfrm>
          <a:prstGeom prst="rect">
            <a:avLst/>
          </a:prstGeom>
        </p:spPr>
      </p:pic>
    </p:spTree>
    <p:extLst>
      <p:ext uri="{BB962C8B-B14F-4D97-AF65-F5344CB8AC3E}">
        <p14:creationId xmlns:p14="http://schemas.microsoft.com/office/powerpoint/2010/main" val="2819727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90525"/>
            <a:ext cx="7972425" cy="1447800"/>
          </a:xfrm>
        </p:spPr>
        <p:txBody>
          <a:bodyPr>
            <a:normAutofit/>
          </a:bodyPr>
          <a:lstStyle/>
          <a:p>
            <a:r>
              <a:rPr lang="en-GB" sz="1600" b="1" u="sng" dirty="0" smtClean="0">
                <a:solidFill>
                  <a:schemeClr val="accent2">
                    <a:lumMod val="50000"/>
                  </a:schemeClr>
                </a:solidFill>
              </a:rPr>
              <a:t>A. Asylum </a:t>
            </a:r>
            <a:r>
              <a:rPr lang="en-GB" sz="1600" b="1" u="sng" dirty="0">
                <a:solidFill>
                  <a:schemeClr val="accent2">
                    <a:lumMod val="50000"/>
                  </a:schemeClr>
                </a:solidFill>
              </a:rPr>
              <a:t>Procedures </a:t>
            </a:r>
            <a:r>
              <a:rPr lang="el-GR" sz="1600" b="1" u="sng" dirty="0" err="1" smtClean="0">
                <a:solidFill>
                  <a:schemeClr val="accent2">
                    <a:lumMod val="50000"/>
                  </a:schemeClr>
                </a:solidFill>
              </a:rPr>
              <a:t>Directive</a:t>
            </a:r>
            <a:r>
              <a:rPr lang="fr-FR" sz="1600" b="1" u="sng" dirty="0" smtClean="0">
                <a:solidFill>
                  <a:schemeClr val="accent2">
                    <a:lumMod val="50000"/>
                  </a:schemeClr>
                </a:solidFill>
              </a:rPr>
              <a:t> </a:t>
            </a:r>
            <a:r>
              <a:rPr lang="fr-FR" sz="1600" b="1" dirty="0" smtClean="0">
                <a:solidFill>
                  <a:schemeClr val="accent2">
                    <a:lumMod val="50000"/>
                  </a:schemeClr>
                </a:solidFill>
              </a:rPr>
              <a:t/>
            </a:r>
            <a:br>
              <a:rPr lang="fr-FR" sz="1600" b="1" dirty="0" smtClean="0">
                <a:solidFill>
                  <a:schemeClr val="accent2">
                    <a:lumMod val="50000"/>
                  </a:schemeClr>
                </a:solidFill>
              </a:rPr>
            </a:br>
            <a:r>
              <a:rPr lang="fr-FR" sz="1600" dirty="0" smtClean="0">
                <a:solidFill>
                  <a:srgbClr val="000000"/>
                </a:solidFill>
              </a:rPr>
              <a:t/>
            </a:r>
            <a:br>
              <a:rPr lang="fr-FR" sz="1600" dirty="0" smtClean="0">
                <a:solidFill>
                  <a:srgbClr val="000000"/>
                </a:solidFill>
              </a:rPr>
            </a:br>
            <a:r>
              <a:rPr lang="el-GR" sz="1600" dirty="0" err="1" smtClean="0">
                <a:solidFill>
                  <a:srgbClr val="000000"/>
                </a:solidFill>
              </a:rPr>
              <a:t>Directive</a:t>
            </a:r>
            <a:r>
              <a:rPr lang="el-GR" sz="1600" dirty="0" smtClean="0">
                <a:solidFill>
                  <a:srgbClr val="000000"/>
                </a:solidFill>
              </a:rPr>
              <a:t> </a:t>
            </a:r>
            <a:r>
              <a:rPr lang="el-GR" sz="1600" dirty="0">
                <a:solidFill>
                  <a:srgbClr val="000000"/>
                </a:solidFill>
              </a:rPr>
              <a:t>2013/32/EU of the European Parliament and of the Council of 26 June 2013 on common procedures for granting and withdrawing international </a:t>
            </a:r>
            <a:r>
              <a:rPr lang="el-GR" sz="1600" dirty="0" smtClean="0">
                <a:solidFill>
                  <a:srgbClr val="000000"/>
                </a:solidFill>
              </a:rPr>
              <a:t>protection</a:t>
            </a:r>
            <a:r>
              <a:rPr lang="fr-FR" sz="1600" dirty="0" smtClean="0">
                <a:solidFill>
                  <a:srgbClr val="000000"/>
                </a:solidFill>
              </a:rPr>
              <a:t>)</a:t>
            </a:r>
            <a:r>
              <a:rPr lang="el-GR" sz="1600" dirty="0" smtClean="0">
                <a:solidFill>
                  <a:srgbClr val="000000"/>
                </a:solidFill>
              </a:rPr>
              <a:t> </a:t>
            </a:r>
            <a:endParaRPr lang="en-US" sz="1600" dirty="0">
              <a:solidFill>
                <a:srgbClr val="000000"/>
              </a:solidFill>
            </a:endParaRPr>
          </a:p>
        </p:txBody>
      </p:sp>
      <p:sp>
        <p:nvSpPr>
          <p:cNvPr id="3" name="Content Placeholder 2"/>
          <p:cNvSpPr>
            <a:spLocks noGrp="1"/>
          </p:cNvSpPr>
          <p:nvPr>
            <p:ph idx="1"/>
          </p:nvPr>
        </p:nvSpPr>
        <p:spPr>
          <a:xfrm>
            <a:off x="253219" y="1838325"/>
            <a:ext cx="8062106" cy="2724150"/>
          </a:xfrm>
        </p:spPr>
        <p:txBody>
          <a:bodyPr>
            <a:noAutofit/>
          </a:bodyPr>
          <a:lstStyle/>
          <a:p>
            <a:pPr marL="0" indent="0" algn="just">
              <a:lnSpc>
                <a:spcPct val="100000"/>
              </a:lnSpc>
              <a:buNone/>
            </a:pPr>
            <a:r>
              <a:rPr lang="el-GR" sz="1600" dirty="0" err="1" smtClean="0">
                <a:solidFill>
                  <a:schemeClr val="tx1">
                    <a:lumMod val="95000"/>
                    <a:lumOff val="5000"/>
                  </a:schemeClr>
                </a:solidFill>
              </a:rPr>
              <a:t>The</a:t>
            </a:r>
            <a:r>
              <a:rPr lang="el-GR" sz="1600" dirty="0" smtClean="0">
                <a:solidFill>
                  <a:schemeClr val="bg2"/>
                </a:solidFill>
              </a:rPr>
              <a:t> </a:t>
            </a:r>
            <a:r>
              <a:rPr lang="fr-FR" sz="1600" b="1" dirty="0" err="1">
                <a:solidFill>
                  <a:srgbClr val="0070C0"/>
                </a:solidFill>
              </a:rPr>
              <a:t>Asylum</a:t>
            </a:r>
            <a:r>
              <a:rPr lang="fr-FR" sz="1600" b="1" dirty="0">
                <a:solidFill>
                  <a:srgbClr val="0070C0"/>
                </a:solidFill>
              </a:rPr>
              <a:t> </a:t>
            </a:r>
            <a:r>
              <a:rPr lang="fr-FR" sz="1600" b="1" dirty="0" err="1">
                <a:solidFill>
                  <a:srgbClr val="0070C0"/>
                </a:solidFill>
              </a:rPr>
              <a:t>Procedures</a:t>
            </a:r>
            <a:r>
              <a:rPr lang="fr-FR" sz="1600" b="1" dirty="0">
                <a:solidFill>
                  <a:srgbClr val="0070C0"/>
                </a:solidFill>
              </a:rPr>
              <a:t> </a:t>
            </a:r>
            <a:r>
              <a:rPr lang="el-GR" sz="1600" b="1" dirty="0">
                <a:solidFill>
                  <a:srgbClr val="0070C0"/>
                </a:solidFill>
              </a:rPr>
              <a:t>Directive </a:t>
            </a:r>
            <a:r>
              <a:rPr lang="el-GR" sz="1600" dirty="0">
                <a:solidFill>
                  <a:schemeClr val="tx1">
                    <a:lumMod val="95000"/>
                    <a:lumOff val="5000"/>
                  </a:schemeClr>
                </a:solidFill>
              </a:rPr>
              <a:t>aims to harmonize procedural guarantees during the asylum procedure and to uphold the quality of decision-making in the Member States</a:t>
            </a:r>
            <a:r>
              <a:rPr lang="fr-FR" sz="1600" dirty="0">
                <a:solidFill>
                  <a:schemeClr val="tx1">
                    <a:lumMod val="95000"/>
                    <a:lumOff val="5000"/>
                  </a:schemeClr>
                </a:solidFill>
              </a:rPr>
              <a:t> of the EU</a:t>
            </a:r>
            <a:r>
              <a:rPr lang="el-GR" sz="1600" dirty="0">
                <a:solidFill>
                  <a:schemeClr val="tx1">
                    <a:lumMod val="95000"/>
                    <a:lumOff val="5000"/>
                  </a:schemeClr>
                </a:solidFill>
              </a:rPr>
              <a:t>. </a:t>
            </a:r>
            <a:r>
              <a:rPr lang="el-GR" sz="1600" b="1" u="sng" dirty="0">
                <a:solidFill>
                  <a:schemeClr val="tx1">
                    <a:lumMod val="95000"/>
                    <a:lumOff val="5000"/>
                  </a:schemeClr>
                </a:solidFill>
              </a:rPr>
              <a:t>The Directive confirms certain basic procedural guarantees</a:t>
            </a:r>
            <a:r>
              <a:rPr lang="el-GR" sz="1600" dirty="0">
                <a:solidFill>
                  <a:schemeClr val="tx1">
                    <a:lumMod val="95000"/>
                    <a:lumOff val="5000"/>
                  </a:schemeClr>
                </a:solidFill>
              </a:rPr>
              <a:t> such as the right to a personal interview, the right to receive information and to communicate with UNHCR, the right to a lawyer, and the right to </a:t>
            </a:r>
            <a:r>
              <a:rPr lang="el-GR" sz="1600" dirty="0" err="1">
                <a:solidFill>
                  <a:schemeClr val="tx1">
                    <a:lumMod val="95000"/>
                    <a:lumOff val="5000"/>
                  </a:schemeClr>
                </a:solidFill>
              </a:rPr>
              <a:t>appeal</a:t>
            </a:r>
            <a:r>
              <a:rPr lang="el-GR" sz="1600" dirty="0" smtClean="0">
                <a:solidFill>
                  <a:schemeClr val="tx1">
                    <a:lumMod val="95000"/>
                    <a:lumOff val="5000"/>
                  </a:schemeClr>
                </a:solidFill>
              </a:rPr>
              <a:t>.</a:t>
            </a:r>
            <a:endParaRPr lang="en-US" sz="1600" dirty="0" smtClean="0">
              <a:solidFill>
                <a:schemeClr val="tx1">
                  <a:lumMod val="95000"/>
                  <a:lumOff val="5000"/>
                </a:schemeClr>
              </a:solidFill>
            </a:endParaRPr>
          </a:p>
        </p:txBody>
      </p:sp>
      <p:pic>
        <p:nvPicPr>
          <p:cNvPr id="4" name="3 - Εικόνα" descr="Εικόνα2.png"/>
          <p:cNvPicPr>
            <a:picLocks noChangeAspect="1"/>
          </p:cNvPicPr>
          <p:nvPr/>
        </p:nvPicPr>
        <p:blipFill>
          <a:blip r:embed="rId2"/>
          <a:stretch>
            <a:fillRect/>
          </a:stretch>
        </p:blipFill>
        <p:spPr>
          <a:xfrm>
            <a:off x="958109" y="6261755"/>
            <a:ext cx="6656282" cy="243820"/>
          </a:xfrm>
          <a:prstGeom prst="rect">
            <a:avLst/>
          </a:prstGeom>
        </p:spPr>
      </p:pic>
    </p:spTree>
    <p:extLst>
      <p:ext uri="{BB962C8B-B14F-4D97-AF65-F5344CB8AC3E}">
        <p14:creationId xmlns:p14="http://schemas.microsoft.com/office/powerpoint/2010/main" val="16568393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90525"/>
            <a:ext cx="7362825" cy="1162051"/>
          </a:xfrm>
        </p:spPr>
        <p:txBody>
          <a:bodyPr>
            <a:normAutofit/>
          </a:bodyPr>
          <a:lstStyle/>
          <a:p>
            <a:r>
              <a:rPr lang="en-GB" sz="1600" b="1" dirty="0">
                <a:solidFill>
                  <a:srgbClr val="0070C0"/>
                </a:solidFill>
              </a:rPr>
              <a:t>Asylum Procedures </a:t>
            </a:r>
            <a:r>
              <a:rPr lang="el-GR" sz="1600" b="1" dirty="0" smtClean="0">
                <a:solidFill>
                  <a:srgbClr val="0070C0"/>
                </a:solidFill>
              </a:rPr>
              <a:t>Directive</a:t>
            </a:r>
            <a:r>
              <a:rPr lang="fr-FR" sz="1600" b="1" dirty="0" smtClean="0">
                <a:solidFill>
                  <a:srgbClr val="0070C0"/>
                </a:solidFill>
              </a:rPr>
              <a:t> </a:t>
            </a:r>
            <a:r>
              <a:rPr lang="fr-FR" sz="1600" dirty="0" smtClean="0">
                <a:solidFill>
                  <a:schemeClr val="bg1"/>
                </a:solidFill>
              </a:rPr>
              <a:t/>
            </a:r>
            <a:br>
              <a:rPr lang="fr-FR" sz="1600" dirty="0" smtClean="0">
                <a:solidFill>
                  <a:schemeClr val="bg1"/>
                </a:solidFill>
              </a:rPr>
            </a:br>
            <a:r>
              <a:rPr lang="fr-FR" sz="1600" dirty="0" smtClean="0">
                <a:solidFill>
                  <a:schemeClr val="bg1"/>
                </a:solidFill>
              </a:rPr>
              <a:t>(</a:t>
            </a:r>
            <a:r>
              <a:rPr lang="el-GR" sz="1600" dirty="0">
                <a:solidFill>
                  <a:schemeClr val="bg1"/>
                </a:solidFill>
              </a:rPr>
              <a:t>Directive 2013/32/EU of the European Parliament and of the Council of 26 June 2013 on common procedures for granting and withdrawing international </a:t>
            </a:r>
            <a:r>
              <a:rPr lang="el-GR" sz="1600" dirty="0" smtClean="0">
                <a:solidFill>
                  <a:schemeClr val="bg1"/>
                </a:solidFill>
              </a:rPr>
              <a:t>protection</a:t>
            </a:r>
            <a:r>
              <a:rPr lang="fr-FR" sz="1600" dirty="0" smtClean="0">
                <a:solidFill>
                  <a:schemeClr val="bg1"/>
                </a:solidFill>
              </a:rPr>
              <a:t>)</a:t>
            </a:r>
            <a:r>
              <a:rPr lang="el-GR" sz="1600" dirty="0" smtClean="0">
                <a:solidFill>
                  <a:schemeClr val="bg1"/>
                </a:solidFill>
              </a:rPr>
              <a:t> </a:t>
            </a:r>
            <a:endParaRPr lang="en-US" sz="1600" dirty="0">
              <a:solidFill>
                <a:schemeClr val="bg1"/>
              </a:solidFill>
            </a:endParaRPr>
          </a:p>
        </p:txBody>
      </p:sp>
      <p:sp>
        <p:nvSpPr>
          <p:cNvPr id="3" name="Content Placeholder 2"/>
          <p:cNvSpPr>
            <a:spLocks noGrp="1"/>
          </p:cNvSpPr>
          <p:nvPr>
            <p:ph idx="1"/>
          </p:nvPr>
        </p:nvSpPr>
        <p:spPr>
          <a:xfrm>
            <a:off x="541167" y="1685925"/>
            <a:ext cx="7659857" cy="3057525"/>
          </a:xfrm>
        </p:spPr>
        <p:txBody>
          <a:bodyPr>
            <a:normAutofit/>
          </a:bodyPr>
          <a:lstStyle/>
          <a:p>
            <a:pPr marL="0" indent="0" algn="just">
              <a:lnSpc>
                <a:spcPct val="100000"/>
              </a:lnSpc>
              <a:buNone/>
            </a:pPr>
            <a:r>
              <a:rPr lang="en-GB" sz="1600" dirty="0" smtClean="0">
                <a:solidFill>
                  <a:schemeClr val="tx1">
                    <a:lumMod val="95000"/>
                    <a:lumOff val="5000"/>
                  </a:schemeClr>
                </a:solidFill>
              </a:rPr>
              <a:t>According </a:t>
            </a:r>
            <a:r>
              <a:rPr lang="en-GB" sz="1600" dirty="0">
                <a:solidFill>
                  <a:schemeClr val="tx1">
                    <a:lumMod val="95000"/>
                    <a:lumOff val="5000"/>
                  </a:schemeClr>
                </a:solidFill>
              </a:rPr>
              <a:t>to NGOs’ criticism, </a:t>
            </a:r>
            <a:r>
              <a:rPr lang="en-GB" sz="1600" b="1" u="sng" dirty="0">
                <a:solidFill>
                  <a:schemeClr val="tx1">
                    <a:lumMod val="95000"/>
                    <a:lumOff val="5000"/>
                  </a:schemeClr>
                </a:solidFill>
              </a:rPr>
              <a:t>the Directive does not contain any constraining engagement but rather a framework in which the Member States can adopt or continue their bad practices.</a:t>
            </a:r>
            <a:r>
              <a:rPr lang="en-GB" sz="1600" b="1" dirty="0">
                <a:solidFill>
                  <a:schemeClr val="tx1">
                    <a:lumMod val="95000"/>
                    <a:lumOff val="5000"/>
                  </a:schemeClr>
                </a:solidFill>
              </a:rPr>
              <a:t> </a:t>
            </a:r>
            <a:r>
              <a:rPr lang="en-GB" sz="1600" dirty="0">
                <a:solidFill>
                  <a:schemeClr val="tx1">
                    <a:lumMod val="95000"/>
                    <a:lumOff val="5000"/>
                  </a:schemeClr>
                </a:solidFill>
              </a:rPr>
              <a:t>Its most controversial provisions intend to prevent the access to the procedures and to facilitate the transfer of asylum seekers outside the EU. For this purpose, the Directive establishes a distinction between “normal” and “special” procedures. The protection standards are rather different according to the procedure followed in each case. </a:t>
            </a:r>
            <a:endParaRPr lang="en-US" sz="1600" dirty="0">
              <a:solidFill>
                <a:schemeClr val="tx1">
                  <a:lumMod val="95000"/>
                  <a:lumOff val="5000"/>
                </a:schemeClr>
              </a:solidFill>
            </a:endParaRPr>
          </a:p>
        </p:txBody>
      </p:sp>
      <p:pic>
        <p:nvPicPr>
          <p:cNvPr id="4" name="3 - Εικόνα" descr="Εικόνα2.png"/>
          <p:cNvPicPr>
            <a:picLocks noChangeAspect="1"/>
          </p:cNvPicPr>
          <p:nvPr/>
        </p:nvPicPr>
        <p:blipFill>
          <a:blip r:embed="rId2"/>
          <a:stretch>
            <a:fillRect/>
          </a:stretch>
        </p:blipFill>
        <p:spPr>
          <a:xfrm>
            <a:off x="958109" y="6261755"/>
            <a:ext cx="6656282" cy="243820"/>
          </a:xfrm>
          <a:prstGeom prst="rect">
            <a:avLst/>
          </a:prstGeom>
        </p:spPr>
      </p:pic>
    </p:spTree>
    <p:extLst>
      <p:ext uri="{BB962C8B-B14F-4D97-AF65-F5344CB8AC3E}">
        <p14:creationId xmlns:p14="http://schemas.microsoft.com/office/powerpoint/2010/main" val="36674479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3525" y="342900"/>
            <a:ext cx="5753100" cy="662002"/>
          </a:xfrm>
        </p:spPr>
        <p:txBody>
          <a:bodyPr>
            <a:normAutofit/>
          </a:bodyPr>
          <a:lstStyle/>
          <a:p>
            <a:pPr marL="0" indent="0" algn="ctr">
              <a:buNone/>
            </a:pPr>
            <a:r>
              <a:rPr lang="en-US" sz="1600" b="1" u="sng" dirty="0" smtClean="0">
                <a:solidFill>
                  <a:schemeClr val="accent2">
                    <a:lumMod val="50000"/>
                  </a:schemeClr>
                </a:solidFill>
                <a:latin typeface="+mj-lt"/>
                <a:ea typeface="+mj-ea"/>
                <a:cs typeface="+mj-cs"/>
              </a:rPr>
              <a:t>D. NORMAL AND SPECIAL PROCEDURES</a:t>
            </a:r>
            <a:endParaRPr lang="en-US" sz="1600" b="1" u="sng" dirty="0">
              <a:solidFill>
                <a:schemeClr val="accent2">
                  <a:lumMod val="50000"/>
                </a:schemeClr>
              </a:solidFill>
              <a:latin typeface="+mj-lt"/>
              <a:ea typeface="+mj-ea"/>
              <a:cs typeface="+mj-cs"/>
            </a:endParaRPr>
          </a:p>
        </p:txBody>
      </p:sp>
      <p:sp>
        <p:nvSpPr>
          <p:cNvPr id="4" name="Content Placeholder 2"/>
          <p:cNvSpPr txBox="1">
            <a:spLocks/>
          </p:cNvSpPr>
          <p:nvPr/>
        </p:nvSpPr>
        <p:spPr>
          <a:xfrm>
            <a:off x="400050" y="1181101"/>
            <a:ext cx="7781925" cy="4938698"/>
          </a:xfrm>
          <a:prstGeom prst="rect">
            <a:avLst/>
          </a:prstGeom>
        </p:spPr>
        <p:txBody>
          <a:bodyPr vert="horz" lIns="91440" tIns="45720" rIns="91440" bIns="45720" rtlCol="0" anchor="ctr">
            <a:no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1600" b="1" i="0" u="none" strike="noStrike" kern="1200" cap="none" spc="0" normalizeH="0" baseline="0" noProof="0" dirty="0" smtClean="0">
                <a:ln>
                  <a:noFill/>
                </a:ln>
                <a:solidFill>
                  <a:srgbClr val="0070C0"/>
                </a:solidFill>
                <a:effectLst/>
                <a:uLnTx/>
                <a:uFillTx/>
                <a:latin typeface="+mn-lt"/>
                <a:ea typeface="+mn-ea"/>
                <a:cs typeface="+mn-cs"/>
              </a:rPr>
              <a:t>Regular procedures (art. 51)</a:t>
            </a:r>
          </a:p>
          <a:p>
            <a:pPr marL="342900" marR="0" lvl="0" indent="-342900" algn="just" defTabSz="914400" rtl="0" eaLnBrk="1" fontAlgn="auto" latinLnBrk="0" hangingPunct="1">
              <a:lnSpc>
                <a:spcPct val="100000"/>
              </a:lnSpc>
              <a:spcBef>
                <a:spcPct val="20000"/>
              </a:spcBef>
              <a:spcAft>
                <a:spcPts val="0"/>
              </a:spcAft>
              <a:buClrTx/>
              <a:buSzTx/>
              <a:tabLst/>
              <a:defRPr/>
            </a:pPr>
            <a:endParaRPr kumimoji="0" lang="en-GB" sz="1600" b="1" i="0" u="none" strike="noStrike" kern="1200" cap="none" spc="0" normalizeH="0" baseline="0" noProof="0" dirty="0" smtClean="0">
              <a:ln>
                <a:noFill/>
              </a:ln>
              <a:solidFill>
                <a:schemeClr val="tx1">
                  <a:lumMod val="95000"/>
                  <a:lumOff val="5000"/>
                </a:schemeClr>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mj-lt"/>
              <a:buAutoNum type="alphaUcPeriod"/>
              <a:tabLst/>
              <a:defRPr/>
            </a:pPr>
            <a:r>
              <a:rPr kumimoji="0" lang="en-GB"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Asylum application should be examined as “the soonest possible” and, in any case, within 6 months when regular procedures apply. This time limit may be extended for a period not exceeding a further 9 months, where:</a:t>
            </a:r>
            <a:endPar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endParaRPr>
          </a:p>
          <a:p>
            <a:pPr marL="447675" lvl="1" indent="9525" algn="just" defTabSz="914400">
              <a:spcBef>
                <a:spcPct val="20000"/>
              </a:spcBef>
              <a:buBlip>
                <a:blip r:embed="rId2"/>
              </a:buBlip>
            </a:pPr>
            <a:r>
              <a:rPr lang="en-GB" sz="1600" dirty="0" smtClean="0">
                <a:solidFill>
                  <a:schemeClr val="tx1">
                    <a:lumMod val="95000"/>
                    <a:lumOff val="5000"/>
                  </a:schemeClr>
                </a:solidFill>
              </a:rPr>
              <a:t>   </a:t>
            </a:r>
            <a:r>
              <a:rPr kumimoji="0" lang="en-GB"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Complex issues of fact and/or law are involved; Or </a:t>
            </a:r>
            <a:endParaRPr kumimoji="0" lang="fr-F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endParaRPr>
          </a:p>
          <a:p>
            <a:pPr marL="714375" lvl="1" indent="-257175" algn="just" defTabSz="914400">
              <a:spcBef>
                <a:spcPct val="20000"/>
              </a:spcBef>
              <a:buBlip>
                <a:blip r:embed="rId2"/>
              </a:buBlip>
            </a:pPr>
            <a:r>
              <a:rPr lang="en-GB" sz="1600" dirty="0" smtClean="0">
                <a:solidFill>
                  <a:schemeClr val="tx1">
                    <a:lumMod val="95000"/>
                    <a:lumOff val="5000"/>
                  </a:schemeClr>
                </a:solidFill>
              </a:rPr>
              <a:t> A l</a:t>
            </a:r>
            <a:r>
              <a:rPr kumimoji="0" lang="en-GB" sz="16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rPr>
              <a:t>arge</a:t>
            </a:r>
            <a:r>
              <a:rPr kumimoji="0" lang="en-GB"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number of third country nationals or stateless persons simultaneously apply for   international protection. </a:t>
            </a:r>
          </a:p>
          <a:p>
            <a:pPr marL="342900" marR="0" lvl="0" indent="-342900" algn="just" defTabSz="914400" rtl="0" eaLnBrk="1" fontAlgn="auto" latinLnBrk="0" hangingPunct="1">
              <a:lnSpc>
                <a:spcPct val="120000"/>
              </a:lnSpc>
              <a:spcBef>
                <a:spcPct val="20000"/>
              </a:spcBef>
              <a:spcAft>
                <a:spcPts val="0"/>
              </a:spcAft>
              <a:buClrTx/>
              <a:buSzTx/>
              <a:buFont typeface="+mj-lt"/>
              <a:buAutoNum type="alphaUcPeriod"/>
              <a:tabLst/>
              <a:defRPr/>
            </a:pPr>
            <a:r>
              <a:rPr kumimoji="0" lang="en-GB"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A further extension of 3 months is provided “where necessary due to exceptional circumstances and in order to ensure an adequate and complete examination of the application for international protection.”  </a:t>
            </a:r>
            <a:endParaRPr lang="en-GB" sz="1600" dirty="0" smtClean="0">
              <a:solidFill>
                <a:schemeClr val="tx1">
                  <a:lumMod val="95000"/>
                  <a:lumOff val="5000"/>
                </a:schemeClr>
              </a:solidFill>
            </a:endParaRPr>
          </a:p>
          <a:p>
            <a:pPr marL="342900" marR="0" lvl="0" indent="-342900" algn="just" defTabSz="914400" rtl="0" eaLnBrk="1" fontAlgn="auto" latinLnBrk="0" hangingPunct="1">
              <a:lnSpc>
                <a:spcPct val="120000"/>
              </a:lnSpc>
              <a:spcBef>
                <a:spcPct val="20000"/>
              </a:spcBef>
              <a:spcAft>
                <a:spcPts val="0"/>
              </a:spcAft>
              <a:buClrTx/>
              <a:buSzTx/>
              <a:buFont typeface="+mj-lt"/>
              <a:buAutoNum type="alphaUcPeriod"/>
              <a:tabLst/>
              <a:defRPr/>
            </a:pPr>
            <a:r>
              <a:rPr kumimoji="0" lang="en-GB"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Where no decision is issued within the maximum time limit fixed in each case, the asylum seeker has the right to request information from the Asylum Service on the timeframe within which a decision is expected to be issued. As expressly foreseen in the law, “this does not constitute an obligation on the part of the Asylum Service to take a decision within a specific time limit.” </a:t>
            </a:r>
            <a:endParaRPr kumimoji="0" lang="el-GR" sz="1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0" i="0" u="none" strike="noStrike" kern="1200" cap="none" spc="0" normalizeH="0" baseline="0" noProof="0" dirty="0" smtClean="0">
              <a:ln>
                <a:noFill/>
              </a:ln>
              <a:solidFill>
                <a:schemeClr val="bg2"/>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4 - Εικόνα" descr="Εικόνα2.png"/>
          <p:cNvPicPr>
            <a:picLocks noChangeAspect="1"/>
          </p:cNvPicPr>
          <p:nvPr/>
        </p:nvPicPr>
        <p:blipFill>
          <a:blip r:embed="rId3"/>
          <a:stretch>
            <a:fillRect/>
          </a:stretch>
        </p:blipFill>
        <p:spPr>
          <a:xfrm>
            <a:off x="958109" y="6261755"/>
            <a:ext cx="6656282" cy="243820"/>
          </a:xfrm>
          <a:prstGeom prst="rect">
            <a:avLst/>
          </a:prstGeom>
        </p:spPr>
      </p:pic>
    </p:spTree>
    <p:extLst>
      <p:ext uri="{BB962C8B-B14F-4D97-AF65-F5344CB8AC3E}">
        <p14:creationId xmlns:p14="http://schemas.microsoft.com/office/powerpoint/2010/main" val="8234318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Αστικό">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1601</TotalTime>
  <Words>3152</Words>
  <Application>Microsoft Macintosh PowerPoint</Application>
  <PresentationFormat>On-screen Show (4:3)</PresentationFormat>
  <Paragraphs>151</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Supporting Refugees on  Health and Law Issues    Developing training modules on issues related to Legal services and Developing training modules on issues related to health care and legal services</vt:lpstr>
      <vt:lpstr>For the Basic Definitions:  UN High Commissioner for Refugees (UNHCR), UNHCR Master Glossary of Terms, June 2006, Rev.1, available at: http://www.refworld.org/docid/42ce7d444.html [accessed 17 March 2016] </vt:lpstr>
      <vt:lpstr> The Refugee Status Determination (RSD) (Under The 1951 Convention And The 1967 Protocol)  Criteria, Procedure, Cessation and Exclusion clauses  *according to UNHCR Refugees Determination Status handbook:  http://www.unhcr.org/uk/publications/legal/3d58e13b4/handbook-procedures-criteria-determining-refugee-status-under-1951-convention.html   </vt:lpstr>
      <vt:lpstr> Determinants for States’ protection systems</vt:lpstr>
      <vt:lpstr>Restrictive and deterrent measures </vt:lpstr>
      <vt:lpstr>PART III ASYLUM PROCEDURES</vt:lpstr>
      <vt:lpstr>A. Asylum Procedures Directive   Directive 2013/32/EU of the European Parliament and of the Council of 26 June 2013 on common procedures for granting and withdrawing international protection) </vt:lpstr>
      <vt:lpstr>Asylum Procedures Directive  (Directive 2013/32/EU of the European Parliament and of the Council of 26 June 2013 on common procedures for granting and withdrawing international protection) </vt:lpstr>
      <vt:lpstr>PowerPoint Presentation</vt:lpstr>
      <vt:lpstr>PowerPoint Presentation</vt:lpstr>
      <vt:lpstr>PowerPoint Presentation</vt:lpstr>
      <vt:lpstr>III. Border Procedures (art. 60)</vt:lpstr>
      <vt:lpstr> </vt:lpstr>
      <vt:lpstr>PowerPoint Presentation</vt:lpstr>
      <vt:lpstr>PowerPoint Presentation</vt:lpstr>
      <vt:lpstr>1. Appeals before Asylum Appeals Commissions (art. 61-62)</vt:lpstr>
      <vt:lpstr>PowerPoint Presentation</vt:lpstr>
      <vt:lpstr>PowerPoint Presentation</vt:lpstr>
      <vt:lpstr>2. Judicial challenge</vt:lpstr>
      <vt:lpstr>V.  ADMINISTRATIVE DETENTION OF ASYLUM SEEKERS  Article 46 of Law 4375/2016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Despoina Kiltidou</dc:creator>
  <cp:lastModifiedBy>Eleni</cp:lastModifiedBy>
  <cp:revision>58</cp:revision>
  <dcterms:created xsi:type="dcterms:W3CDTF">2017-08-29T21:06:51Z</dcterms:created>
  <dcterms:modified xsi:type="dcterms:W3CDTF">2018-03-17T09:22:45Z</dcterms:modified>
</cp:coreProperties>
</file>