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5.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6.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7.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4" r:id="rId2"/>
    <p:sldMasterId id="2147483683" r:id="rId3"/>
    <p:sldMasterId id="2147483702" r:id="rId4"/>
    <p:sldMasterId id="2147483721" r:id="rId5"/>
    <p:sldMasterId id="2147483733" r:id="rId6"/>
    <p:sldMasterId id="2147483752" r:id="rId7"/>
    <p:sldMasterId id="2147483765" r:id="rId8"/>
  </p:sldMasterIdLst>
  <p:notesMasterIdLst>
    <p:notesMasterId r:id="rId244"/>
  </p:notesMasterIdLst>
  <p:sldIdLst>
    <p:sldId id="460" r:id="rId9"/>
    <p:sldId id="462" r:id="rId10"/>
    <p:sldId id="256" r:id="rId11"/>
    <p:sldId id="257" r:id="rId12"/>
    <p:sldId id="461" r:id="rId13"/>
    <p:sldId id="463" r:id="rId14"/>
    <p:sldId id="464" r:id="rId15"/>
    <p:sldId id="465" r:id="rId16"/>
    <p:sldId id="466" r:id="rId17"/>
    <p:sldId id="467" r:id="rId18"/>
    <p:sldId id="468" r:id="rId19"/>
    <p:sldId id="469" r:id="rId20"/>
    <p:sldId id="470" r:id="rId21"/>
    <p:sldId id="471" r:id="rId22"/>
    <p:sldId id="472" r:id="rId23"/>
    <p:sldId id="473" r:id="rId24"/>
    <p:sldId id="474" r:id="rId25"/>
    <p:sldId id="475" r:id="rId26"/>
    <p:sldId id="476" r:id="rId27"/>
    <p:sldId id="477" r:id="rId28"/>
    <p:sldId id="478" r:id="rId29"/>
    <p:sldId id="479" r:id="rId30"/>
    <p:sldId id="480" r:id="rId31"/>
    <p:sldId id="481" r:id="rId32"/>
    <p:sldId id="482" r:id="rId33"/>
    <p:sldId id="483" r:id="rId34"/>
    <p:sldId id="484" r:id="rId35"/>
    <p:sldId id="485" r:id="rId36"/>
    <p:sldId id="486" r:id="rId37"/>
    <p:sldId id="487" r:id="rId38"/>
    <p:sldId id="488" r:id="rId39"/>
    <p:sldId id="489" r:id="rId40"/>
    <p:sldId id="490" r:id="rId41"/>
    <p:sldId id="491" r:id="rId42"/>
    <p:sldId id="492" r:id="rId43"/>
    <p:sldId id="493" r:id="rId44"/>
    <p:sldId id="494" r:id="rId45"/>
    <p:sldId id="495" r:id="rId46"/>
    <p:sldId id="259" r:id="rId47"/>
    <p:sldId id="261" r:id="rId48"/>
    <p:sldId id="263" r:id="rId49"/>
    <p:sldId id="262" r:id="rId50"/>
    <p:sldId id="264" r:id="rId51"/>
    <p:sldId id="265" r:id="rId52"/>
    <p:sldId id="266" r:id="rId53"/>
    <p:sldId id="267" r:id="rId54"/>
    <p:sldId id="269" r:id="rId55"/>
    <p:sldId id="270" r:id="rId56"/>
    <p:sldId id="271" r:id="rId57"/>
    <p:sldId id="274" r:id="rId58"/>
    <p:sldId id="272" r:id="rId59"/>
    <p:sldId id="278" r:id="rId60"/>
    <p:sldId id="273" r:id="rId61"/>
    <p:sldId id="275" r:id="rId62"/>
    <p:sldId id="276" r:id="rId63"/>
    <p:sldId id="277" r:id="rId64"/>
    <p:sldId id="279" r:id="rId65"/>
    <p:sldId id="280" r:id="rId66"/>
    <p:sldId id="283" r:id="rId67"/>
    <p:sldId id="284" r:id="rId68"/>
    <p:sldId id="288" r:id="rId69"/>
    <p:sldId id="285" r:id="rId70"/>
    <p:sldId id="286" r:id="rId71"/>
    <p:sldId id="287" r:id="rId72"/>
    <p:sldId id="291" r:id="rId73"/>
    <p:sldId id="347" r:id="rId74"/>
    <p:sldId id="292" r:id="rId75"/>
    <p:sldId id="293" r:id="rId76"/>
    <p:sldId id="294" r:id="rId77"/>
    <p:sldId id="295" r:id="rId78"/>
    <p:sldId id="340" r:id="rId79"/>
    <p:sldId id="338" r:id="rId80"/>
    <p:sldId id="339" r:id="rId81"/>
    <p:sldId id="341" r:id="rId82"/>
    <p:sldId id="342" r:id="rId83"/>
    <p:sldId id="343" r:id="rId84"/>
    <p:sldId id="344" r:id="rId85"/>
    <p:sldId id="345" r:id="rId86"/>
    <p:sldId id="346" r:id="rId87"/>
    <p:sldId id="348" r:id="rId88"/>
    <p:sldId id="296" r:id="rId89"/>
    <p:sldId id="309" r:id="rId90"/>
    <p:sldId id="310" r:id="rId91"/>
    <p:sldId id="311" r:id="rId92"/>
    <p:sldId id="312" r:id="rId93"/>
    <p:sldId id="313" r:id="rId94"/>
    <p:sldId id="314" r:id="rId95"/>
    <p:sldId id="315" r:id="rId96"/>
    <p:sldId id="316" r:id="rId97"/>
    <p:sldId id="317" r:id="rId98"/>
    <p:sldId id="318" r:id="rId99"/>
    <p:sldId id="319" r:id="rId100"/>
    <p:sldId id="320" r:id="rId101"/>
    <p:sldId id="321" r:id="rId102"/>
    <p:sldId id="322" r:id="rId103"/>
    <p:sldId id="323" r:id="rId104"/>
    <p:sldId id="324" r:id="rId105"/>
    <p:sldId id="325" r:id="rId106"/>
    <p:sldId id="326" r:id="rId107"/>
    <p:sldId id="327" r:id="rId108"/>
    <p:sldId id="328" r:id="rId109"/>
    <p:sldId id="329" r:id="rId110"/>
    <p:sldId id="330" r:id="rId111"/>
    <p:sldId id="331" r:id="rId112"/>
    <p:sldId id="332" r:id="rId113"/>
    <p:sldId id="333" r:id="rId114"/>
    <p:sldId id="334" r:id="rId115"/>
    <p:sldId id="336" r:id="rId116"/>
    <p:sldId id="335" r:id="rId117"/>
    <p:sldId id="337" r:id="rId118"/>
    <p:sldId id="349" r:id="rId119"/>
    <p:sldId id="350" r:id="rId120"/>
    <p:sldId id="351" r:id="rId121"/>
    <p:sldId id="352" r:id="rId122"/>
    <p:sldId id="353" r:id="rId123"/>
    <p:sldId id="354" r:id="rId124"/>
    <p:sldId id="355" r:id="rId125"/>
    <p:sldId id="356" r:id="rId126"/>
    <p:sldId id="357" r:id="rId127"/>
    <p:sldId id="358" r:id="rId128"/>
    <p:sldId id="359" r:id="rId129"/>
    <p:sldId id="360" r:id="rId130"/>
    <p:sldId id="361" r:id="rId131"/>
    <p:sldId id="362" r:id="rId132"/>
    <p:sldId id="363" r:id="rId133"/>
    <p:sldId id="364" r:id="rId134"/>
    <p:sldId id="365" r:id="rId135"/>
    <p:sldId id="366" r:id="rId136"/>
    <p:sldId id="367" r:id="rId137"/>
    <p:sldId id="369" r:id="rId138"/>
    <p:sldId id="368" r:id="rId139"/>
    <p:sldId id="451" r:id="rId140"/>
    <p:sldId id="452" r:id="rId141"/>
    <p:sldId id="453" r:id="rId142"/>
    <p:sldId id="454" r:id="rId143"/>
    <p:sldId id="455" r:id="rId144"/>
    <p:sldId id="456" r:id="rId145"/>
    <p:sldId id="457" r:id="rId146"/>
    <p:sldId id="458" r:id="rId147"/>
    <p:sldId id="459" r:id="rId148"/>
    <p:sldId id="370" r:id="rId149"/>
    <p:sldId id="371" r:id="rId150"/>
    <p:sldId id="372" r:id="rId151"/>
    <p:sldId id="373" r:id="rId152"/>
    <p:sldId id="374" r:id="rId153"/>
    <p:sldId id="375" r:id="rId154"/>
    <p:sldId id="376" r:id="rId155"/>
    <p:sldId id="377" r:id="rId156"/>
    <p:sldId id="378" r:id="rId157"/>
    <p:sldId id="379" r:id="rId158"/>
    <p:sldId id="380" r:id="rId159"/>
    <p:sldId id="381" r:id="rId160"/>
    <p:sldId id="382" r:id="rId161"/>
    <p:sldId id="383" r:id="rId162"/>
    <p:sldId id="384" r:id="rId163"/>
    <p:sldId id="385" r:id="rId164"/>
    <p:sldId id="386" r:id="rId165"/>
    <p:sldId id="387" r:id="rId166"/>
    <p:sldId id="388" r:id="rId167"/>
    <p:sldId id="389" r:id="rId168"/>
    <p:sldId id="390" r:id="rId169"/>
    <p:sldId id="428" r:id="rId170"/>
    <p:sldId id="429" r:id="rId171"/>
    <p:sldId id="430" r:id="rId172"/>
    <p:sldId id="431" r:id="rId173"/>
    <p:sldId id="432" r:id="rId174"/>
    <p:sldId id="433" r:id="rId175"/>
    <p:sldId id="434" r:id="rId176"/>
    <p:sldId id="435" r:id="rId177"/>
    <p:sldId id="436" r:id="rId178"/>
    <p:sldId id="443" r:id="rId179"/>
    <p:sldId id="437" r:id="rId180"/>
    <p:sldId id="438" r:id="rId181"/>
    <p:sldId id="439" r:id="rId182"/>
    <p:sldId id="440" r:id="rId183"/>
    <p:sldId id="441" r:id="rId184"/>
    <p:sldId id="442" r:id="rId185"/>
    <p:sldId id="444" r:id="rId186"/>
    <p:sldId id="445" r:id="rId187"/>
    <p:sldId id="446" r:id="rId188"/>
    <p:sldId id="447" r:id="rId189"/>
    <p:sldId id="448" r:id="rId190"/>
    <p:sldId id="449" r:id="rId191"/>
    <p:sldId id="450" r:id="rId192"/>
    <p:sldId id="297" r:id="rId193"/>
    <p:sldId id="298" r:id="rId194"/>
    <p:sldId id="299" r:id="rId195"/>
    <p:sldId id="300" r:id="rId196"/>
    <p:sldId id="301" r:id="rId197"/>
    <p:sldId id="302" r:id="rId198"/>
    <p:sldId id="303" r:id="rId199"/>
    <p:sldId id="304" r:id="rId200"/>
    <p:sldId id="305" r:id="rId201"/>
    <p:sldId id="306" r:id="rId202"/>
    <p:sldId id="307" r:id="rId203"/>
    <p:sldId id="308" r:id="rId204"/>
    <p:sldId id="499" r:id="rId205"/>
    <p:sldId id="391" r:id="rId206"/>
    <p:sldId id="392" r:id="rId207"/>
    <p:sldId id="393" r:id="rId208"/>
    <p:sldId id="394" r:id="rId209"/>
    <p:sldId id="395" r:id="rId210"/>
    <p:sldId id="397" r:id="rId211"/>
    <p:sldId id="398" r:id="rId212"/>
    <p:sldId id="399" r:id="rId213"/>
    <p:sldId id="400" r:id="rId214"/>
    <p:sldId id="401" r:id="rId215"/>
    <p:sldId id="402" r:id="rId216"/>
    <p:sldId id="403" r:id="rId217"/>
    <p:sldId id="404" r:id="rId218"/>
    <p:sldId id="405" r:id="rId219"/>
    <p:sldId id="406" r:id="rId220"/>
    <p:sldId id="407" r:id="rId221"/>
    <p:sldId id="408" r:id="rId222"/>
    <p:sldId id="409" r:id="rId223"/>
    <p:sldId id="410" r:id="rId224"/>
    <p:sldId id="411" r:id="rId225"/>
    <p:sldId id="412" r:id="rId226"/>
    <p:sldId id="413" r:id="rId227"/>
    <p:sldId id="414" r:id="rId228"/>
    <p:sldId id="415" r:id="rId229"/>
    <p:sldId id="416" r:id="rId230"/>
    <p:sldId id="417" r:id="rId231"/>
    <p:sldId id="418" r:id="rId232"/>
    <p:sldId id="419" r:id="rId233"/>
    <p:sldId id="420" r:id="rId234"/>
    <p:sldId id="421" r:id="rId235"/>
    <p:sldId id="422" r:id="rId236"/>
    <p:sldId id="423" r:id="rId237"/>
    <p:sldId id="424" r:id="rId238"/>
    <p:sldId id="425" r:id="rId239"/>
    <p:sldId id="426" r:id="rId240"/>
    <p:sldId id="497" r:id="rId241"/>
    <p:sldId id="427" r:id="rId242"/>
    <p:sldId id="498" r:id="rId243"/>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09" autoAdjust="0"/>
    <p:restoredTop sz="94660"/>
  </p:normalViewPr>
  <p:slideViewPr>
    <p:cSldViewPr>
      <p:cViewPr>
        <p:scale>
          <a:sx n="70" d="100"/>
          <a:sy n="70" d="100"/>
        </p:scale>
        <p:origin x="-1290" y="-23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9.xml"/><Relationship Id="rId21" Type="http://schemas.openxmlformats.org/officeDocument/2006/relationships/slide" Target="slides/slide13.xml"/><Relationship Id="rId42" Type="http://schemas.openxmlformats.org/officeDocument/2006/relationships/slide" Target="slides/slide34.xml"/><Relationship Id="rId63" Type="http://schemas.openxmlformats.org/officeDocument/2006/relationships/slide" Target="slides/slide55.xml"/><Relationship Id="rId84" Type="http://schemas.openxmlformats.org/officeDocument/2006/relationships/slide" Target="slides/slide76.xml"/><Relationship Id="rId138" Type="http://schemas.openxmlformats.org/officeDocument/2006/relationships/slide" Target="slides/slide130.xml"/><Relationship Id="rId159" Type="http://schemas.openxmlformats.org/officeDocument/2006/relationships/slide" Target="slides/slide151.xml"/><Relationship Id="rId170" Type="http://schemas.openxmlformats.org/officeDocument/2006/relationships/slide" Target="slides/slide162.xml"/><Relationship Id="rId191" Type="http://schemas.openxmlformats.org/officeDocument/2006/relationships/slide" Target="slides/slide183.xml"/><Relationship Id="rId205" Type="http://schemas.openxmlformats.org/officeDocument/2006/relationships/slide" Target="slides/slide197.xml"/><Relationship Id="rId226" Type="http://schemas.openxmlformats.org/officeDocument/2006/relationships/slide" Target="slides/slide218.xml"/><Relationship Id="rId247" Type="http://schemas.openxmlformats.org/officeDocument/2006/relationships/theme" Target="theme/theme1.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53" Type="http://schemas.openxmlformats.org/officeDocument/2006/relationships/slide" Target="slides/slide45.xml"/><Relationship Id="rId74" Type="http://schemas.openxmlformats.org/officeDocument/2006/relationships/slide" Target="slides/slide66.xml"/><Relationship Id="rId128" Type="http://schemas.openxmlformats.org/officeDocument/2006/relationships/slide" Target="slides/slide120.xml"/><Relationship Id="rId149" Type="http://schemas.openxmlformats.org/officeDocument/2006/relationships/slide" Target="slides/slide141.xml"/><Relationship Id="rId5" Type="http://schemas.openxmlformats.org/officeDocument/2006/relationships/slideMaster" Target="slideMasters/slideMaster5.xml"/><Relationship Id="rId95" Type="http://schemas.openxmlformats.org/officeDocument/2006/relationships/slide" Target="slides/slide87.xml"/><Relationship Id="rId160" Type="http://schemas.openxmlformats.org/officeDocument/2006/relationships/slide" Target="slides/slide152.xml"/><Relationship Id="rId181" Type="http://schemas.openxmlformats.org/officeDocument/2006/relationships/slide" Target="slides/slide173.xml"/><Relationship Id="rId216" Type="http://schemas.openxmlformats.org/officeDocument/2006/relationships/slide" Target="slides/slide208.xml"/><Relationship Id="rId237" Type="http://schemas.openxmlformats.org/officeDocument/2006/relationships/slide" Target="slides/slide229.xml"/><Relationship Id="rId22" Type="http://schemas.openxmlformats.org/officeDocument/2006/relationships/slide" Target="slides/slide14.xml"/><Relationship Id="rId43" Type="http://schemas.openxmlformats.org/officeDocument/2006/relationships/slide" Target="slides/slide35.xml"/><Relationship Id="rId64" Type="http://schemas.openxmlformats.org/officeDocument/2006/relationships/slide" Target="slides/slide56.xml"/><Relationship Id="rId118" Type="http://schemas.openxmlformats.org/officeDocument/2006/relationships/slide" Target="slides/slide110.xml"/><Relationship Id="rId139" Type="http://schemas.openxmlformats.org/officeDocument/2006/relationships/slide" Target="slides/slide131.xml"/><Relationship Id="rId85" Type="http://schemas.openxmlformats.org/officeDocument/2006/relationships/slide" Target="slides/slide77.xml"/><Relationship Id="rId150" Type="http://schemas.openxmlformats.org/officeDocument/2006/relationships/slide" Target="slides/slide142.xml"/><Relationship Id="rId171" Type="http://schemas.openxmlformats.org/officeDocument/2006/relationships/slide" Target="slides/slide163.xml"/><Relationship Id="rId192" Type="http://schemas.openxmlformats.org/officeDocument/2006/relationships/slide" Target="slides/slide184.xml"/><Relationship Id="rId206" Type="http://schemas.openxmlformats.org/officeDocument/2006/relationships/slide" Target="slides/slide198.xml"/><Relationship Id="rId227" Type="http://schemas.openxmlformats.org/officeDocument/2006/relationships/slide" Target="slides/slide219.xml"/><Relationship Id="rId248" Type="http://schemas.openxmlformats.org/officeDocument/2006/relationships/tableStyles" Target="tableStyles.xml"/><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08" Type="http://schemas.openxmlformats.org/officeDocument/2006/relationships/slide" Target="slides/slide100.xml"/><Relationship Id="rId124" Type="http://schemas.openxmlformats.org/officeDocument/2006/relationships/slide" Target="slides/slide116.xml"/><Relationship Id="rId129" Type="http://schemas.openxmlformats.org/officeDocument/2006/relationships/slide" Target="slides/slide121.xml"/><Relationship Id="rId54" Type="http://schemas.openxmlformats.org/officeDocument/2006/relationships/slide" Target="slides/slide46.xml"/><Relationship Id="rId70" Type="http://schemas.openxmlformats.org/officeDocument/2006/relationships/slide" Target="slides/slide62.xml"/><Relationship Id="rId75" Type="http://schemas.openxmlformats.org/officeDocument/2006/relationships/slide" Target="slides/slide67.xml"/><Relationship Id="rId91" Type="http://schemas.openxmlformats.org/officeDocument/2006/relationships/slide" Target="slides/slide83.xml"/><Relationship Id="rId96" Type="http://schemas.openxmlformats.org/officeDocument/2006/relationships/slide" Target="slides/slide88.xml"/><Relationship Id="rId140" Type="http://schemas.openxmlformats.org/officeDocument/2006/relationships/slide" Target="slides/slide132.xml"/><Relationship Id="rId145" Type="http://schemas.openxmlformats.org/officeDocument/2006/relationships/slide" Target="slides/slide137.xml"/><Relationship Id="rId161" Type="http://schemas.openxmlformats.org/officeDocument/2006/relationships/slide" Target="slides/slide153.xml"/><Relationship Id="rId166" Type="http://schemas.openxmlformats.org/officeDocument/2006/relationships/slide" Target="slides/slide158.xml"/><Relationship Id="rId182" Type="http://schemas.openxmlformats.org/officeDocument/2006/relationships/slide" Target="slides/slide174.xml"/><Relationship Id="rId187" Type="http://schemas.openxmlformats.org/officeDocument/2006/relationships/slide" Target="slides/slide179.xml"/><Relationship Id="rId217" Type="http://schemas.openxmlformats.org/officeDocument/2006/relationships/slide" Target="slides/slide209.xml"/><Relationship Id="rId1" Type="http://schemas.openxmlformats.org/officeDocument/2006/relationships/slideMaster" Target="slideMasters/slideMaster1.xml"/><Relationship Id="rId6" Type="http://schemas.openxmlformats.org/officeDocument/2006/relationships/slideMaster" Target="slideMasters/slideMaster6.xml"/><Relationship Id="rId212" Type="http://schemas.openxmlformats.org/officeDocument/2006/relationships/slide" Target="slides/slide204.xml"/><Relationship Id="rId233" Type="http://schemas.openxmlformats.org/officeDocument/2006/relationships/slide" Target="slides/slide225.xml"/><Relationship Id="rId238" Type="http://schemas.openxmlformats.org/officeDocument/2006/relationships/slide" Target="slides/slide230.xml"/><Relationship Id="rId23" Type="http://schemas.openxmlformats.org/officeDocument/2006/relationships/slide" Target="slides/slide15.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slide" Target="slides/slide106.xml"/><Relationship Id="rId119" Type="http://schemas.openxmlformats.org/officeDocument/2006/relationships/slide" Target="slides/slide111.xml"/><Relationship Id="rId44" Type="http://schemas.openxmlformats.org/officeDocument/2006/relationships/slide" Target="slides/slide36.xml"/><Relationship Id="rId60" Type="http://schemas.openxmlformats.org/officeDocument/2006/relationships/slide" Target="slides/slide52.xml"/><Relationship Id="rId65" Type="http://schemas.openxmlformats.org/officeDocument/2006/relationships/slide" Target="slides/slide57.xml"/><Relationship Id="rId81" Type="http://schemas.openxmlformats.org/officeDocument/2006/relationships/slide" Target="slides/slide73.xml"/><Relationship Id="rId86" Type="http://schemas.openxmlformats.org/officeDocument/2006/relationships/slide" Target="slides/slide78.xml"/><Relationship Id="rId130" Type="http://schemas.openxmlformats.org/officeDocument/2006/relationships/slide" Target="slides/slide122.xml"/><Relationship Id="rId135" Type="http://schemas.openxmlformats.org/officeDocument/2006/relationships/slide" Target="slides/slide127.xml"/><Relationship Id="rId151" Type="http://schemas.openxmlformats.org/officeDocument/2006/relationships/slide" Target="slides/slide143.xml"/><Relationship Id="rId156" Type="http://schemas.openxmlformats.org/officeDocument/2006/relationships/slide" Target="slides/slide148.xml"/><Relationship Id="rId177" Type="http://schemas.openxmlformats.org/officeDocument/2006/relationships/slide" Target="slides/slide169.xml"/><Relationship Id="rId198" Type="http://schemas.openxmlformats.org/officeDocument/2006/relationships/slide" Target="slides/slide190.xml"/><Relationship Id="rId172" Type="http://schemas.openxmlformats.org/officeDocument/2006/relationships/slide" Target="slides/slide164.xml"/><Relationship Id="rId193" Type="http://schemas.openxmlformats.org/officeDocument/2006/relationships/slide" Target="slides/slide185.xml"/><Relationship Id="rId202" Type="http://schemas.openxmlformats.org/officeDocument/2006/relationships/slide" Target="slides/slide194.xml"/><Relationship Id="rId207" Type="http://schemas.openxmlformats.org/officeDocument/2006/relationships/slide" Target="slides/slide199.xml"/><Relationship Id="rId223" Type="http://schemas.openxmlformats.org/officeDocument/2006/relationships/slide" Target="slides/slide215.xml"/><Relationship Id="rId228" Type="http://schemas.openxmlformats.org/officeDocument/2006/relationships/slide" Target="slides/slide220.xml"/><Relationship Id="rId244" Type="http://schemas.openxmlformats.org/officeDocument/2006/relationships/notesMaster" Target="notesMasters/notesMaster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slide" Target="slides/slide112.xml"/><Relationship Id="rId125" Type="http://schemas.openxmlformats.org/officeDocument/2006/relationships/slide" Target="slides/slide117.xml"/><Relationship Id="rId141" Type="http://schemas.openxmlformats.org/officeDocument/2006/relationships/slide" Target="slides/slide133.xml"/><Relationship Id="rId146" Type="http://schemas.openxmlformats.org/officeDocument/2006/relationships/slide" Target="slides/slide138.xml"/><Relationship Id="rId167" Type="http://schemas.openxmlformats.org/officeDocument/2006/relationships/slide" Target="slides/slide159.xml"/><Relationship Id="rId188" Type="http://schemas.openxmlformats.org/officeDocument/2006/relationships/slide" Target="slides/slide180.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162" Type="http://schemas.openxmlformats.org/officeDocument/2006/relationships/slide" Target="slides/slide154.xml"/><Relationship Id="rId183" Type="http://schemas.openxmlformats.org/officeDocument/2006/relationships/slide" Target="slides/slide175.xml"/><Relationship Id="rId213" Type="http://schemas.openxmlformats.org/officeDocument/2006/relationships/slide" Target="slides/slide205.xml"/><Relationship Id="rId218" Type="http://schemas.openxmlformats.org/officeDocument/2006/relationships/slide" Target="slides/slide210.xml"/><Relationship Id="rId234" Type="http://schemas.openxmlformats.org/officeDocument/2006/relationships/slide" Target="slides/slide226.xml"/><Relationship Id="rId239" Type="http://schemas.openxmlformats.org/officeDocument/2006/relationships/slide" Target="slides/slide231.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 Id="rId131" Type="http://schemas.openxmlformats.org/officeDocument/2006/relationships/slide" Target="slides/slide123.xml"/><Relationship Id="rId136" Type="http://schemas.openxmlformats.org/officeDocument/2006/relationships/slide" Target="slides/slide128.xml"/><Relationship Id="rId157" Type="http://schemas.openxmlformats.org/officeDocument/2006/relationships/slide" Target="slides/slide149.xml"/><Relationship Id="rId178" Type="http://schemas.openxmlformats.org/officeDocument/2006/relationships/slide" Target="slides/slide170.xml"/><Relationship Id="rId61" Type="http://schemas.openxmlformats.org/officeDocument/2006/relationships/slide" Target="slides/slide53.xml"/><Relationship Id="rId82" Type="http://schemas.openxmlformats.org/officeDocument/2006/relationships/slide" Target="slides/slide74.xml"/><Relationship Id="rId152" Type="http://schemas.openxmlformats.org/officeDocument/2006/relationships/slide" Target="slides/slide144.xml"/><Relationship Id="rId173" Type="http://schemas.openxmlformats.org/officeDocument/2006/relationships/slide" Target="slides/slide165.xml"/><Relationship Id="rId194" Type="http://schemas.openxmlformats.org/officeDocument/2006/relationships/slide" Target="slides/slide186.xml"/><Relationship Id="rId199" Type="http://schemas.openxmlformats.org/officeDocument/2006/relationships/slide" Target="slides/slide191.xml"/><Relationship Id="rId203" Type="http://schemas.openxmlformats.org/officeDocument/2006/relationships/slide" Target="slides/slide195.xml"/><Relationship Id="rId208" Type="http://schemas.openxmlformats.org/officeDocument/2006/relationships/slide" Target="slides/slide200.xml"/><Relationship Id="rId229" Type="http://schemas.openxmlformats.org/officeDocument/2006/relationships/slide" Target="slides/slide221.xml"/><Relationship Id="rId19" Type="http://schemas.openxmlformats.org/officeDocument/2006/relationships/slide" Target="slides/slide11.xml"/><Relationship Id="rId224" Type="http://schemas.openxmlformats.org/officeDocument/2006/relationships/slide" Target="slides/slide216.xml"/><Relationship Id="rId240" Type="http://schemas.openxmlformats.org/officeDocument/2006/relationships/slide" Target="slides/slide232.xml"/><Relationship Id="rId245" Type="http://schemas.openxmlformats.org/officeDocument/2006/relationships/presProps" Target="presProps.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26" Type="http://schemas.openxmlformats.org/officeDocument/2006/relationships/slide" Target="slides/slide118.xml"/><Relationship Id="rId147" Type="http://schemas.openxmlformats.org/officeDocument/2006/relationships/slide" Target="slides/slide139.xml"/><Relationship Id="rId168" Type="http://schemas.openxmlformats.org/officeDocument/2006/relationships/slide" Target="slides/slide160.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slide" Target="slides/slide113.xml"/><Relationship Id="rId142" Type="http://schemas.openxmlformats.org/officeDocument/2006/relationships/slide" Target="slides/slide134.xml"/><Relationship Id="rId163" Type="http://schemas.openxmlformats.org/officeDocument/2006/relationships/slide" Target="slides/slide155.xml"/><Relationship Id="rId184" Type="http://schemas.openxmlformats.org/officeDocument/2006/relationships/slide" Target="slides/slide176.xml"/><Relationship Id="rId189" Type="http://schemas.openxmlformats.org/officeDocument/2006/relationships/slide" Target="slides/slide181.xml"/><Relationship Id="rId219" Type="http://schemas.openxmlformats.org/officeDocument/2006/relationships/slide" Target="slides/slide211.xml"/><Relationship Id="rId3" Type="http://schemas.openxmlformats.org/officeDocument/2006/relationships/slideMaster" Target="slideMasters/slideMaster3.xml"/><Relationship Id="rId214" Type="http://schemas.openxmlformats.org/officeDocument/2006/relationships/slide" Target="slides/slide206.xml"/><Relationship Id="rId230" Type="http://schemas.openxmlformats.org/officeDocument/2006/relationships/slide" Target="slides/slide222.xml"/><Relationship Id="rId235" Type="http://schemas.openxmlformats.org/officeDocument/2006/relationships/slide" Target="slides/slide227.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slide" Target="slides/slide108.xml"/><Relationship Id="rId137" Type="http://schemas.openxmlformats.org/officeDocument/2006/relationships/slide" Target="slides/slide129.xml"/><Relationship Id="rId158" Type="http://schemas.openxmlformats.org/officeDocument/2006/relationships/slide" Target="slides/slide150.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slide" Target="slides/slide103.xml"/><Relationship Id="rId132" Type="http://schemas.openxmlformats.org/officeDocument/2006/relationships/slide" Target="slides/slide124.xml"/><Relationship Id="rId153" Type="http://schemas.openxmlformats.org/officeDocument/2006/relationships/slide" Target="slides/slide145.xml"/><Relationship Id="rId174" Type="http://schemas.openxmlformats.org/officeDocument/2006/relationships/slide" Target="slides/slide166.xml"/><Relationship Id="rId179" Type="http://schemas.openxmlformats.org/officeDocument/2006/relationships/slide" Target="slides/slide171.xml"/><Relationship Id="rId195" Type="http://schemas.openxmlformats.org/officeDocument/2006/relationships/slide" Target="slides/slide187.xml"/><Relationship Id="rId209" Type="http://schemas.openxmlformats.org/officeDocument/2006/relationships/slide" Target="slides/slide201.xml"/><Relationship Id="rId190" Type="http://schemas.openxmlformats.org/officeDocument/2006/relationships/slide" Target="slides/slide182.xml"/><Relationship Id="rId204" Type="http://schemas.openxmlformats.org/officeDocument/2006/relationships/slide" Target="slides/slide196.xml"/><Relationship Id="rId220" Type="http://schemas.openxmlformats.org/officeDocument/2006/relationships/slide" Target="slides/slide212.xml"/><Relationship Id="rId225" Type="http://schemas.openxmlformats.org/officeDocument/2006/relationships/slide" Target="slides/slide217.xml"/><Relationship Id="rId241" Type="http://schemas.openxmlformats.org/officeDocument/2006/relationships/slide" Target="slides/slide233.xml"/><Relationship Id="rId246" Type="http://schemas.openxmlformats.org/officeDocument/2006/relationships/viewProps" Target="viewProps.xml"/><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106" Type="http://schemas.openxmlformats.org/officeDocument/2006/relationships/slide" Target="slides/slide98.xml"/><Relationship Id="rId127" Type="http://schemas.openxmlformats.org/officeDocument/2006/relationships/slide" Target="slides/slide119.xml"/><Relationship Id="rId10" Type="http://schemas.openxmlformats.org/officeDocument/2006/relationships/slide" Target="slides/slide2.xml"/><Relationship Id="rId31" Type="http://schemas.openxmlformats.org/officeDocument/2006/relationships/slide" Target="slides/slide23.xml"/><Relationship Id="rId52" Type="http://schemas.openxmlformats.org/officeDocument/2006/relationships/slide" Target="slides/slide44.xml"/><Relationship Id="rId73" Type="http://schemas.openxmlformats.org/officeDocument/2006/relationships/slide" Target="slides/slide65.xml"/><Relationship Id="rId78" Type="http://schemas.openxmlformats.org/officeDocument/2006/relationships/slide" Target="slides/slide70.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slide" Target="slides/slide114.xml"/><Relationship Id="rId143" Type="http://schemas.openxmlformats.org/officeDocument/2006/relationships/slide" Target="slides/slide135.xml"/><Relationship Id="rId148" Type="http://schemas.openxmlformats.org/officeDocument/2006/relationships/slide" Target="slides/slide140.xml"/><Relationship Id="rId164" Type="http://schemas.openxmlformats.org/officeDocument/2006/relationships/slide" Target="slides/slide156.xml"/><Relationship Id="rId169" Type="http://schemas.openxmlformats.org/officeDocument/2006/relationships/slide" Target="slides/slide161.xml"/><Relationship Id="rId185" Type="http://schemas.openxmlformats.org/officeDocument/2006/relationships/slide" Target="slides/slide177.xml"/><Relationship Id="rId4" Type="http://schemas.openxmlformats.org/officeDocument/2006/relationships/slideMaster" Target="slideMasters/slideMaster4.xml"/><Relationship Id="rId9" Type="http://schemas.openxmlformats.org/officeDocument/2006/relationships/slide" Target="slides/slide1.xml"/><Relationship Id="rId180" Type="http://schemas.openxmlformats.org/officeDocument/2006/relationships/slide" Target="slides/slide172.xml"/><Relationship Id="rId210" Type="http://schemas.openxmlformats.org/officeDocument/2006/relationships/slide" Target="slides/slide202.xml"/><Relationship Id="rId215" Type="http://schemas.openxmlformats.org/officeDocument/2006/relationships/slide" Target="slides/slide207.xml"/><Relationship Id="rId236" Type="http://schemas.openxmlformats.org/officeDocument/2006/relationships/slide" Target="slides/slide228.xml"/><Relationship Id="rId26" Type="http://schemas.openxmlformats.org/officeDocument/2006/relationships/slide" Target="slides/slide18.xml"/><Relationship Id="rId231" Type="http://schemas.openxmlformats.org/officeDocument/2006/relationships/slide" Target="slides/slide223.xml"/><Relationship Id="rId47" Type="http://schemas.openxmlformats.org/officeDocument/2006/relationships/slide" Target="slides/slide39.xml"/><Relationship Id="rId68" Type="http://schemas.openxmlformats.org/officeDocument/2006/relationships/slide" Target="slides/slide60.xml"/><Relationship Id="rId89" Type="http://schemas.openxmlformats.org/officeDocument/2006/relationships/slide" Target="slides/slide81.xml"/><Relationship Id="rId112" Type="http://schemas.openxmlformats.org/officeDocument/2006/relationships/slide" Target="slides/slide104.xml"/><Relationship Id="rId133" Type="http://schemas.openxmlformats.org/officeDocument/2006/relationships/slide" Target="slides/slide125.xml"/><Relationship Id="rId154" Type="http://schemas.openxmlformats.org/officeDocument/2006/relationships/slide" Target="slides/slide146.xml"/><Relationship Id="rId175" Type="http://schemas.openxmlformats.org/officeDocument/2006/relationships/slide" Target="slides/slide167.xml"/><Relationship Id="rId196" Type="http://schemas.openxmlformats.org/officeDocument/2006/relationships/slide" Target="slides/slide188.xml"/><Relationship Id="rId200" Type="http://schemas.openxmlformats.org/officeDocument/2006/relationships/slide" Target="slides/slide192.xml"/><Relationship Id="rId16" Type="http://schemas.openxmlformats.org/officeDocument/2006/relationships/slide" Target="slides/slide8.xml"/><Relationship Id="rId221" Type="http://schemas.openxmlformats.org/officeDocument/2006/relationships/slide" Target="slides/slide213.xml"/><Relationship Id="rId242" Type="http://schemas.openxmlformats.org/officeDocument/2006/relationships/slide" Target="slides/slide234.xml"/><Relationship Id="rId37" Type="http://schemas.openxmlformats.org/officeDocument/2006/relationships/slide" Target="slides/slide29.xml"/><Relationship Id="rId58" Type="http://schemas.openxmlformats.org/officeDocument/2006/relationships/slide" Target="slides/slide50.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slide" Target="slides/slide115.xml"/><Relationship Id="rId144" Type="http://schemas.openxmlformats.org/officeDocument/2006/relationships/slide" Target="slides/slide136.xml"/><Relationship Id="rId90" Type="http://schemas.openxmlformats.org/officeDocument/2006/relationships/slide" Target="slides/slide82.xml"/><Relationship Id="rId165" Type="http://schemas.openxmlformats.org/officeDocument/2006/relationships/slide" Target="slides/slide157.xml"/><Relationship Id="rId186" Type="http://schemas.openxmlformats.org/officeDocument/2006/relationships/slide" Target="slides/slide178.xml"/><Relationship Id="rId211" Type="http://schemas.openxmlformats.org/officeDocument/2006/relationships/slide" Target="slides/slide203.xml"/><Relationship Id="rId232" Type="http://schemas.openxmlformats.org/officeDocument/2006/relationships/slide" Target="slides/slide224.xml"/><Relationship Id="rId27" Type="http://schemas.openxmlformats.org/officeDocument/2006/relationships/slide" Target="slides/slide19.xml"/><Relationship Id="rId48" Type="http://schemas.openxmlformats.org/officeDocument/2006/relationships/slide" Target="slides/slide40.xml"/><Relationship Id="rId69" Type="http://schemas.openxmlformats.org/officeDocument/2006/relationships/slide" Target="slides/slide61.xml"/><Relationship Id="rId113" Type="http://schemas.openxmlformats.org/officeDocument/2006/relationships/slide" Target="slides/slide105.xml"/><Relationship Id="rId134" Type="http://schemas.openxmlformats.org/officeDocument/2006/relationships/slide" Target="slides/slide126.xml"/><Relationship Id="rId80" Type="http://schemas.openxmlformats.org/officeDocument/2006/relationships/slide" Target="slides/slide72.xml"/><Relationship Id="rId155" Type="http://schemas.openxmlformats.org/officeDocument/2006/relationships/slide" Target="slides/slide147.xml"/><Relationship Id="rId176" Type="http://schemas.openxmlformats.org/officeDocument/2006/relationships/slide" Target="slides/slide168.xml"/><Relationship Id="rId197" Type="http://schemas.openxmlformats.org/officeDocument/2006/relationships/slide" Target="slides/slide189.xml"/><Relationship Id="rId201" Type="http://schemas.openxmlformats.org/officeDocument/2006/relationships/slide" Target="slides/slide193.xml"/><Relationship Id="rId222" Type="http://schemas.openxmlformats.org/officeDocument/2006/relationships/slide" Target="slides/slide214.xml"/><Relationship Id="rId243" Type="http://schemas.openxmlformats.org/officeDocument/2006/relationships/slide" Target="slides/slide23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7276B61-14AA-416F-98E1-CB1490FFB944}" type="doc">
      <dgm:prSet loTypeId="urn:microsoft.com/office/officeart/2011/layout/TabList" loCatId="list" qsTypeId="urn:microsoft.com/office/officeart/2005/8/quickstyle/simple1" qsCatId="simple" csTypeId="urn:microsoft.com/office/officeart/2005/8/colors/accent1_2" csCatId="accent1" phldr="1"/>
      <dgm:spPr/>
      <dgm:t>
        <a:bodyPr/>
        <a:lstStyle/>
        <a:p>
          <a:endParaRPr lang="el-GR"/>
        </a:p>
      </dgm:t>
    </dgm:pt>
    <dgm:pt modelId="{62B21F7F-E7D5-46FF-854C-9B816C05BDC7}">
      <dgm:prSet phldrT="[Κείμενο]" custT="1"/>
      <dgm:spPr/>
      <dgm:t>
        <a:bodyPr/>
        <a:lstStyle/>
        <a:p>
          <a:r>
            <a:rPr lang="el-GR" sz="2200" dirty="0" smtClean="0"/>
            <a:t>Κίνδυνος</a:t>
          </a:r>
          <a:endParaRPr lang="el-GR" sz="2200" dirty="0"/>
        </a:p>
      </dgm:t>
    </dgm:pt>
    <dgm:pt modelId="{C9AFCF99-EAA1-46C5-A411-BF223B9E65CE}" type="parTrans" cxnId="{54001F48-03F9-4BA5-A168-51AACC29F5A5}">
      <dgm:prSet/>
      <dgm:spPr/>
      <dgm:t>
        <a:bodyPr/>
        <a:lstStyle/>
        <a:p>
          <a:endParaRPr lang="el-GR"/>
        </a:p>
      </dgm:t>
    </dgm:pt>
    <dgm:pt modelId="{C2AF0FC4-0DF6-49D4-AB9F-0FB4D3284E82}" type="sibTrans" cxnId="{54001F48-03F9-4BA5-A168-51AACC29F5A5}">
      <dgm:prSet/>
      <dgm:spPr/>
      <dgm:t>
        <a:bodyPr/>
        <a:lstStyle/>
        <a:p>
          <a:endParaRPr lang="el-GR"/>
        </a:p>
      </dgm:t>
    </dgm:pt>
    <dgm:pt modelId="{A0A033C1-0965-4650-A2AF-41F31189A2D2}">
      <dgm:prSet phldrT="[Κείμενο]" custT="1"/>
      <dgm:spPr/>
      <dgm:t>
        <a:bodyPr/>
        <a:lstStyle/>
        <a:p>
          <a:r>
            <a:rPr lang="el-GR" sz="2200" dirty="0" smtClean="0"/>
            <a:t>Βρίσκεστε εσείς ή ο πάσχων σε κίνδυνος;</a:t>
          </a:r>
          <a:endParaRPr lang="el-GR" sz="2200" dirty="0"/>
        </a:p>
      </dgm:t>
    </dgm:pt>
    <dgm:pt modelId="{755CDF1C-E7C8-45C3-BB21-DA8AE11FFC84}" type="parTrans" cxnId="{4C40937B-97C9-4AA8-9370-3D5C65E662C2}">
      <dgm:prSet/>
      <dgm:spPr/>
      <dgm:t>
        <a:bodyPr/>
        <a:lstStyle/>
        <a:p>
          <a:endParaRPr lang="el-GR"/>
        </a:p>
      </dgm:t>
    </dgm:pt>
    <dgm:pt modelId="{35F1EFE5-925F-4B87-B002-17626CA112A9}" type="sibTrans" cxnId="{4C40937B-97C9-4AA8-9370-3D5C65E662C2}">
      <dgm:prSet/>
      <dgm:spPr/>
      <dgm:t>
        <a:bodyPr/>
        <a:lstStyle/>
        <a:p>
          <a:endParaRPr lang="el-GR"/>
        </a:p>
      </dgm:t>
    </dgm:pt>
    <dgm:pt modelId="{140B96B7-38D2-4565-9179-41B0B7AE2AA5}">
      <dgm:prSet phldrT="[Κείμενο]" custT="1"/>
      <dgm:spPr/>
      <dgm:t>
        <a:bodyPr/>
        <a:lstStyle/>
        <a:p>
          <a:r>
            <a:rPr lang="el-GR" sz="2200" dirty="0" smtClean="0"/>
            <a:t>Αντίδραση</a:t>
          </a:r>
          <a:endParaRPr lang="el-GR" sz="2200" dirty="0"/>
        </a:p>
      </dgm:t>
    </dgm:pt>
    <dgm:pt modelId="{93E654AE-62D7-4D9C-A394-3C2EF96F9783}" type="parTrans" cxnId="{C8AE1957-F8AC-4CDD-9F1A-F753381EA585}">
      <dgm:prSet/>
      <dgm:spPr/>
      <dgm:t>
        <a:bodyPr/>
        <a:lstStyle/>
        <a:p>
          <a:endParaRPr lang="el-GR"/>
        </a:p>
      </dgm:t>
    </dgm:pt>
    <dgm:pt modelId="{27941DC9-ED06-45AA-9D61-A25059C64A05}" type="sibTrans" cxnId="{C8AE1957-F8AC-4CDD-9F1A-F753381EA585}">
      <dgm:prSet/>
      <dgm:spPr/>
      <dgm:t>
        <a:bodyPr/>
        <a:lstStyle/>
        <a:p>
          <a:endParaRPr lang="el-GR"/>
        </a:p>
      </dgm:t>
    </dgm:pt>
    <dgm:pt modelId="{022FFC3A-9B19-4101-B5AE-E6D9E5E4B267}">
      <dgm:prSet phldrT="[Κείμενο]" custT="1"/>
      <dgm:spPr/>
      <dgm:t>
        <a:bodyPr/>
        <a:lstStyle/>
        <a:p>
          <a:r>
            <a:rPr lang="el-GR" sz="2200" dirty="0" smtClean="0"/>
            <a:t>Ο πάσχων διατηρεί τις αισθήσεις του;</a:t>
          </a:r>
          <a:endParaRPr lang="el-GR" sz="2200" dirty="0"/>
        </a:p>
      </dgm:t>
    </dgm:pt>
    <dgm:pt modelId="{33224D56-57AB-4E35-98E4-4CBCE637EFA8}" type="parTrans" cxnId="{7AA305BD-DFBA-41B5-8396-5277D6B42FC9}">
      <dgm:prSet/>
      <dgm:spPr/>
      <dgm:t>
        <a:bodyPr/>
        <a:lstStyle/>
        <a:p>
          <a:endParaRPr lang="el-GR"/>
        </a:p>
      </dgm:t>
    </dgm:pt>
    <dgm:pt modelId="{215F7474-4211-440F-A30E-EC8555B034F2}" type="sibTrans" cxnId="{7AA305BD-DFBA-41B5-8396-5277D6B42FC9}">
      <dgm:prSet/>
      <dgm:spPr/>
      <dgm:t>
        <a:bodyPr/>
        <a:lstStyle/>
        <a:p>
          <a:endParaRPr lang="el-GR"/>
        </a:p>
      </dgm:t>
    </dgm:pt>
    <dgm:pt modelId="{1F2D2D08-7D0F-4A0F-9CC1-6D98119603E7}">
      <dgm:prSet phldrT="[Κείμενο]" custT="1"/>
      <dgm:spPr/>
      <dgm:t>
        <a:bodyPr/>
        <a:lstStyle/>
        <a:p>
          <a:r>
            <a:rPr lang="el-GR" sz="2200" dirty="0" smtClean="0"/>
            <a:t>Τραχεία </a:t>
          </a:r>
          <a:endParaRPr lang="el-GR" sz="2200" dirty="0"/>
        </a:p>
      </dgm:t>
    </dgm:pt>
    <dgm:pt modelId="{4279CE3D-F7F3-494A-8BF9-E72C40580C59}" type="parTrans" cxnId="{E7C2FB1D-0423-4E31-A314-5EBAAFFB1D6C}">
      <dgm:prSet/>
      <dgm:spPr/>
      <dgm:t>
        <a:bodyPr/>
        <a:lstStyle/>
        <a:p>
          <a:endParaRPr lang="el-GR"/>
        </a:p>
      </dgm:t>
    </dgm:pt>
    <dgm:pt modelId="{72EAA1C3-64BC-42C4-AA93-E4BA1D121348}" type="sibTrans" cxnId="{E7C2FB1D-0423-4E31-A314-5EBAAFFB1D6C}">
      <dgm:prSet/>
      <dgm:spPr/>
      <dgm:t>
        <a:bodyPr/>
        <a:lstStyle/>
        <a:p>
          <a:endParaRPr lang="el-GR"/>
        </a:p>
      </dgm:t>
    </dgm:pt>
    <dgm:pt modelId="{716F36AB-412A-488A-ADED-48F15E315F59}">
      <dgm:prSet phldrT="[Κείμενο]" custT="1"/>
      <dgm:spPr/>
      <dgm:t>
        <a:bodyPr/>
        <a:lstStyle/>
        <a:p>
          <a:r>
            <a:rPr lang="el-GR" sz="2200" dirty="0" smtClean="0"/>
            <a:t>Είναι η τραχεία ανοιχτή;</a:t>
          </a:r>
          <a:endParaRPr lang="el-GR" sz="2200" dirty="0"/>
        </a:p>
      </dgm:t>
    </dgm:pt>
    <dgm:pt modelId="{25B229C4-46B8-47F3-BE46-195A9156B7C8}" type="parTrans" cxnId="{589B1B66-D6CF-4C1C-B51B-8582FEF0F6F4}">
      <dgm:prSet/>
      <dgm:spPr/>
      <dgm:t>
        <a:bodyPr/>
        <a:lstStyle/>
        <a:p>
          <a:endParaRPr lang="el-GR"/>
        </a:p>
      </dgm:t>
    </dgm:pt>
    <dgm:pt modelId="{8586F6F0-5DA3-4EBE-AA92-A713BAF62871}" type="sibTrans" cxnId="{589B1B66-D6CF-4C1C-B51B-8582FEF0F6F4}">
      <dgm:prSet/>
      <dgm:spPr/>
      <dgm:t>
        <a:bodyPr/>
        <a:lstStyle/>
        <a:p>
          <a:endParaRPr lang="el-GR"/>
        </a:p>
      </dgm:t>
    </dgm:pt>
    <dgm:pt modelId="{A66FDD67-8306-47D0-8E3E-9CC5283599D6}">
      <dgm:prSet phldrT="[Κείμενο]" custT="1"/>
      <dgm:spPr/>
      <dgm:t>
        <a:bodyPr/>
        <a:lstStyle/>
        <a:p>
          <a:r>
            <a:rPr lang="el-GR" sz="2400" dirty="0" smtClean="0"/>
            <a:t>Αναπνοή</a:t>
          </a:r>
          <a:endParaRPr lang="el-GR" sz="2400" dirty="0"/>
        </a:p>
      </dgm:t>
    </dgm:pt>
    <dgm:pt modelId="{0DBB68C3-3397-45DA-B051-B8AB2D56858B}" type="parTrans" cxnId="{F1A34C02-119C-4438-9267-735BD44D97D3}">
      <dgm:prSet/>
      <dgm:spPr/>
      <dgm:t>
        <a:bodyPr/>
        <a:lstStyle/>
        <a:p>
          <a:endParaRPr lang="el-GR"/>
        </a:p>
      </dgm:t>
    </dgm:pt>
    <dgm:pt modelId="{B4702877-A423-42F3-A1C2-EF4D18EE833B}" type="sibTrans" cxnId="{F1A34C02-119C-4438-9267-735BD44D97D3}">
      <dgm:prSet/>
      <dgm:spPr/>
      <dgm:t>
        <a:bodyPr/>
        <a:lstStyle/>
        <a:p>
          <a:endParaRPr lang="el-GR"/>
        </a:p>
      </dgm:t>
    </dgm:pt>
    <dgm:pt modelId="{9B676BB8-FF69-4FC7-9EE9-D3E6A4B440FD}">
      <dgm:prSet phldrT="[Κείμενο]" custT="1"/>
      <dgm:spPr/>
      <dgm:t>
        <a:bodyPr/>
        <a:lstStyle/>
        <a:p>
          <a:r>
            <a:rPr lang="el-GR" sz="2400" dirty="0" smtClean="0"/>
            <a:t>Αναπνέει ο πάσχων;</a:t>
          </a:r>
          <a:endParaRPr lang="el-GR" sz="2400" dirty="0"/>
        </a:p>
      </dgm:t>
    </dgm:pt>
    <dgm:pt modelId="{35717C1A-D588-4F38-8655-CB10DC1F2C00}" type="parTrans" cxnId="{C7E3AA98-55D7-4D8D-935B-B73DB2673313}">
      <dgm:prSet/>
      <dgm:spPr/>
      <dgm:t>
        <a:bodyPr/>
        <a:lstStyle/>
        <a:p>
          <a:endParaRPr lang="el-GR"/>
        </a:p>
      </dgm:t>
    </dgm:pt>
    <dgm:pt modelId="{53377EB9-0312-4ED5-A53D-7B92EAEA9336}" type="sibTrans" cxnId="{C7E3AA98-55D7-4D8D-935B-B73DB2673313}">
      <dgm:prSet/>
      <dgm:spPr/>
      <dgm:t>
        <a:bodyPr/>
        <a:lstStyle/>
        <a:p>
          <a:endParaRPr lang="el-GR"/>
        </a:p>
      </dgm:t>
    </dgm:pt>
    <dgm:pt modelId="{12ABDC1A-6C36-42B2-80A1-18E2DFCCFA6F}">
      <dgm:prSet phldrT="[Κείμενο]" custT="1"/>
      <dgm:spPr/>
      <dgm:t>
        <a:bodyPr/>
        <a:lstStyle/>
        <a:p>
          <a:endParaRPr lang="el-GR" sz="2200" dirty="0"/>
        </a:p>
      </dgm:t>
    </dgm:pt>
    <dgm:pt modelId="{4D5AA205-77BA-4C29-92E7-DF8EBC0FE627}" type="parTrans" cxnId="{7044E4DE-DF99-4583-B439-3FC145F3DCB5}">
      <dgm:prSet/>
      <dgm:spPr/>
      <dgm:t>
        <a:bodyPr/>
        <a:lstStyle/>
        <a:p>
          <a:endParaRPr lang="el-GR"/>
        </a:p>
      </dgm:t>
    </dgm:pt>
    <dgm:pt modelId="{F82DE2B6-BA9F-45CC-9F14-BAD06CC3756D}" type="sibTrans" cxnId="{7044E4DE-DF99-4583-B439-3FC145F3DCB5}">
      <dgm:prSet/>
      <dgm:spPr/>
      <dgm:t>
        <a:bodyPr/>
        <a:lstStyle/>
        <a:p>
          <a:endParaRPr lang="el-GR"/>
        </a:p>
      </dgm:t>
    </dgm:pt>
    <dgm:pt modelId="{88F15152-E01A-4214-AE1C-23AD27479BC3}">
      <dgm:prSet phldrT="[Κείμενο]" custT="1"/>
      <dgm:spPr/>
      <dgm:t>
        <a:bodyPr/>
        <a:lstStyle/>
        <a:p>
          <a:endParaRPr lang="el-GR" sz="2200" dirty="0"/>
        </a:p>
      </dgm:t>
    </dgm:pt>
    <dgm:pt modelId="{D7D8CC92-1BB9-45CF-84C8-D85D2F34DC1C}" type="parTrans" cxnId="{C94AFBEA-3982-461B-AA54-8D130D59299C}">
      <dgm:prSet/>
      <dgm:spPr/>
      <dgm:t>
        <a:bodyPr/>
        <a:lstStyle/>
        <a:p>
          <a:endParaRPr lang="el-GR"/>
        </a:p>
      </dgm:t>
    </dgm:pt>
    <dgm:pt modelId="{D7AD14DF-334B-41D9-8570-EA8DEB2DDF9E}" type="sibTrans" cxnId="{C94AFBEA-3982-461B-AA54-8D130D59299C}">
      <dgm:prSet/>
      <dgm:spPr/>
      <dgm:t>
        <a:bodyPr/>
        <a:lstStyle/>
        <a:p>
          <a:endParaRPr lang="el-GR"/>
        </a:p>
      </dgm:t>
    </dgm:pt>
    <dgm:pt modelId="{AC070E20-257D-4FC0-8D4A-ACEA488FA2AB}">
      <dgm:prSet phldrT="[Κείμενο]" custT="1"/>
      <dgm:spPr/>
      <dgm:t>
        <a:bodyPr/>
        <a:lstStyle/>
        <a:p>
          <a:endParaRPr lang="el-GR" sz="2400" dirty="0"/>
        </a:p>
      </dgm:t>
    </dgm:pt>
    <dgm:pt modelId="{EA7D8F1A-6135-4CDA-B841-C556592982E6}" type="parTrans" cxnId="{75328348-401E-4140-BD97-6642C0BAF499}">
      <dgm:prSet/>
      <dgm:spPr/>
      <dgm:t>
        <a:bodyPr/>
        <a:lstStyle/>
        <a:p>
          <a:endParaRPr lang="el-GR"/>
        </a:p>
      </dgm:t>
    </dgm:pt>
    <dgm:pt modelId="{69FF9FDF-F214-4CBE-BE86-D07F6C6A88DA}" type="sibTrans" cxnId="{75328348-401E-4140-BD97-6642C0BAF499}">
      <dgm:prSet/>
      <dgm:spPr/>
      <dgm:t>
        <a:bodyPr/>
        <a:lstStyle/>
        <a:p>
          <a:endParaRPr lang="el-GR"/>
        </a:p>
      </dgm:t>
    </dgm:pt>
    <dgm:pt modelId="{3AC0668E-D514-4FFE-92FB-428180A2F549}">
      <dgm:prSet phldrT="[Κείμενο]" custT="1"/>
      <dgm:spPr/>
      <dgm:t>
        <a:bodyPr/>
        <a:lstStyle/>
        <a:p>
          <a:endParaRPr lang="el-GR" sz="2400" dirty="0"/>
        </a:p>
      </dgm:t>
    </dgm:pt>
    <dgm:pt modelId="{1DF1A096-5529-44CC-B025-6B05D787D542}" type="parTrans" cxnId="{B535C01B-8A0A-4F67-93B0-412D64B73432}">
      <dgm:prSet/>
      <dgm:spPr/>
      <dgm:t>
        <a:bodyPr/>
        <a:lstStyle/>
        <a:p>
          <a:endParaRPr lang="el-GR"/>
        </a:p>
      </dgm:t>
    </dgm:pt>
    <dgm:pt modelId="{9351DA38-7D51-4F4D-A0D6-C8B05D68E404}" type="sibTrans" cxnId="{B535C01B-8A0A-4F67-93B0-412D64B73432}">
      <dgm:prSet/>
      <dgm:spPr/>
      <dgm:t>
        <a:bodyPr/>
        <a:lstStyle/>
        <a:p>
          <a:endParaRPr lang="el-GR"/>
        </a:p>
      </dgm:t>
    </dgm:pt>
    <dgm:pt modelId="{7658EA6F-2CD6-471F-8B10-6FB140CA05FC}" type="pres">
      <dgm:prSet presAssocID="{07276B61-14AA-416F-98E1-CB1490FFB944}" presName="Name0" presStyleCnt="0">
        <dgm:presLayoutVars>
          <dgm:chMax/>
          <dgm:chPref val="3"/>
          <dgm:dir/>
          <dgm:animOne val="branch"/>
          <dgm:animLvl val="lvl"/>
        </dgm:presLayoutVars>
      </dgm:prSet>
      <dgm:spPr/>
      <dgm:t>
        <a:bodyPr/>
        <a:lstStyle/>
        <a:p>
          <a:endParaRPr lang="el-GR"/>
        </a:p>
      </dgm:t>
    </dgm:pt>
    <dgm:pt modelId="{C4FB0385-D909-47B2-84F6-03CABA48D8BD}" type="pres">
      <dgm:prSet presAssocID="{62B21F7F-E7D5-46FF-854C-9B816C05BDC7}" presName="composite" presStyleCnt="0"/>
      <dgm:spPr/>
    </dgm:pt>
    <dgm:pt modelId="{8D14BFD8-DF25-421A-B7B5-DB1176F70EA4}" type="pres">
      <dgm:prSet presAssocID="{62B21F7F-E7D5-46FF-854C-9B816C05BDC7}" presName="FirstChild" presStyleLbl="revTx" presStyleIdx="0" presStyleCnt="8">
        <dgm:presLayoutVars>
          <dgm:chMax val="0"/>
          <dgm:chPref val="0"/>
          <dgm:bulletEnabled val="1"/>
        </dgm:presLayoutVars>
      </dgm:prSet>
      <dgm:spPr/>
      <dgm:t>
        <a:bodyPr/>
        <a:lstStyle/>
        <a:p>
          <a:endParaRPr lang="el-GR"/>
        </a:p>
      </dgm:t>
    </dgm:pt>
    <dgm:pt modelId="{CC9C741A-ED5A-4137-9FF7-DC32BB8EDBF9}" type="pres">
      <dgm:prSet presAssocID="{62B21F7F-E7D5-46FF-854C-9B816C05BDC7}" presName="Parent" presStyleLbl="alignNode1" presStyleIdx="0" presStyleCnt="4">
        <dgm:presLayoutVars>
          <dgm:chMax val="3"/>
          <dgm:chPref val="3"/>
          <dgm:bulletEnabled val="1"/>
        </dgm:presLayoutVars>
      </dgm:prSet>
      <dgm:spPr/>
      <dgm:t>
        <a:bodyPr/>
        <a:lstStyle/>
        <a:p>
          <a:endParaRPr lang="el-GR"/>
        </a:p>
      </dgm:t>
    </dgm:pt>
    <dgm:pt modelId="{57EE5B0A-650F-49FB-BB52-ABD38F266B25}" type="pres">
      <dgm:prSet presAssocID="{62B21F7F-E7D5-46FF-854C-9B816C05BDC7}" presName="Accent" presStyleLbl="parChTrans1D1" presStyleIdx="0" presStyleCnt="4"/>
      <dgm:spPr/>
    </dgm:pt>
    <dgm:pt modelId="{40A4E311-503B-4AD5-A303-FC40D9A61931}" type="pres">
      <dgm:prSet presAssocID="{62B21F7F-E7D5-46FF-854C-9B816C05BDC7}" presName="Child" presStyleLbl="revTx" presStyleIdx="1" presStyleCnt="8">
        <dgm:presLayoutVars>
          <dgm:chMax val="0"/>
          <dgm:chPref val="0"/>
          <dgm:bulletEnabled val="1"/>
        </dgm:presLayoutVars>
      </dgm:prSet>
      <dgm:spPr/>
      <dgm:t>
        <a:bodyPr/>
        <a:lstStyle/>
        <a:p>
          <a:endParaRPr lang="el-GR"/>
        </a:p>
      </dgm:t>
    </dgm:pt>
    <dgm:pt modelId="{49CC4827-23A8-4354-9B21-36A24728E261}" type="pres">
      <dgm:prSet presAssocID="{C2AF0FC4-0DF6-49D4-AB9F-0FB4D3284E82}" presName="sibTrans" presStyleCnt="0"/>
      <dgm:spPr/>
    </dgm:pt>
    <dgm:pt modelId="{6797D6F9-8C4E-465E-BC70-3DA10BDFDF97}" type="pres">
      <dgm:prSet presAssocID="{140B96B7-38D2-4565-9179-41B0B7AE2AA5}" presName="composite" presStyleCnt="0"/>
      <dgm:spPr/>
    </dgm:pt>
    <dgm:pt modelId="{30796369-320A-4798-813C-9FE6830E9DAB}" type="pres">
      <dgm:prSet presAssocID="{140B96B7-38D2-4565-9179-41B0B7AE2AA5}" presName="FirstChild" presStyleLbl="revTx" presStyleIdx="2" presStyleCnt="8">
        <dgm:presLayoutVars>
          <dgm:chMax val="0"/>
          <dgm:chPref val="0"/>
          <dgm:bulletEnabled val="1"/>
        </dgm:presLayoutVars>
      </dgm:prSet>
      <dgm:spPr/>
      <dgm:t>
        <a:bodyPr/>
        <a:lstStyle/>
        <a:p>
          <a:endParaRPr lang="el-GR"/>
        </a:p>
      </dgm:t>
    </dgm:pt>
    <dgm:pt modelId="{0C005CF8-654F-4FAA-9226-8CEF17C15607}" type="pres">
      <dgm:prSet presAssocID="{140B96B7-38D2-4565-9179-41B0B7AE2AA5}" presName="Parent" presStyleLbl="alignNode1" presStyleIdx="1" presStyleCnt="4">
        <dgm:presLayoutVars>
          <dgm:chMax val="3"/>
          <dgm:chPref val="3"/>
          <dgm:bulletEnabled val="1"/>
        </dgm:presLayoutVars>
      </dgm:prSet>
      <dgm:spPr/>
      <dgm:t>
        <a:bodyPr/>
        <a:lstStyle/>
        <a:p>
          <a:endParaRPr lang="el-GR"/>
        </a:p>
      </dgm:t>
    </dgm:pt>
    <dgm:pt modelId="{E62239C0-2B8D-4267-97AC-674E2ECF7FE5}" type="pres">
      <dgm:prSet presAssocID="{140B96B7-38D2-4565-9179-41B0B7AE2AA5}" presName="Accent" presStyleLbl="parChTrans1D1" presStyleIdx="1" presStyleCnt="4"/>
      <dgm:spPr/>
    </dgm:pt>
    <dgm:pt modelId="{98E04473-CF72-4D24-8197-2032ED59B65A}" type="pres">
      <dgm:prSet presAssocID="{140B96B7-38D2-4565-9179-41B0B7AE2AA5}" presName="Child" presStyleLbl="revTx" presStyleIdx="3" presStyleCnt="8">
        <dgm:presLayoutVars>
          <dgm:chMax val="0"/>
          <dgm:chPref val="0"/>
          <dgm:bulletEnabled val="1"/>
        </dgm:presLayoutVars>
      </dgm:prSet>
      <dgm:spPr/>
      <dgm:t>
        <a:bodyPr/>
        <a:lstStyle/>
        <a:p>
          <a:endParaRPr lang="el-GR"/>
        </a:p>
      </dgm:t>
    </dgm:pt>
    <dgm:pt modelId="{5329BF2D-B0CB-44B3-A78D-6B7753A17D46}" type="pres">
      <dgm:prSet presAssocID="{27941DC9-ED06-45AA-9D61-A25059C64A05}" presName="sibTrans" presStyleCnt="0"/>
      <dgm:spPr/>
    </dgm:pt>
    <dgm:pt modelId="{767076F4-8EC8-4FF5-ABAC-267FB7972F33}" type="pres">
      <dgm:prSet presAssocID="{1F2D2D08-7D0F-4A0F-9CC1-6D98119603E7}" presName="composite" presStyleCnt="0"/>
      <dgm:spPr/>
    </dgm:pt>
    <dgm:pt modelId="{ADE81AC6-244F-4AFD-B95A-1A7BB757B8B7}" type="pres">
      <dgm:prSet presAssocID="{1F2D2D08-7D0F-4A0F-9CC1-6D98119603E7}" presName="FirstChild" presStyleLbl="revTx" presStyleIdx="4" presStyleCnt="8">
        <dgm:presLayoutVars>
          <dgm:chMax val="0"/>
          <dgm:chPref val="0"/>
          <dgm:bulletEnabled val="1"/>
        </dgm:presLayoutVars>
      </dgm:prSet>
      <dgm:spPr/>
      <dgm:t>
        <a:bodyPr/>
        <a:lstStyle/>
        <a:p>
          <a:endParaRPr lang="el-GR"/>
        </a:p>
      </dgm:t>
    </dgm:pt>
    <dgm:pt modelId="{9B6C929F-FD0E-4356-AF13-9CB5F8AD50A3}" type="pres">
      <dgm:prSet presAssocID="{1F2D2D08-7D0F-4A0F-9CC1-6D98119603E7}" presName="Parent" presStyleLbl="alignNode1" presStyleIdx="2" presStyleCnt="4">
        <dgm:presLayoutVars>
          <dgm:chMax val="3"/>
          <dgm:chPref val="3"/>
          <dgm:bulletEnabled val="1"/>
        </dgm:presLayoutVars>
      </dgm:prSet>
      <dgm:spPr/>
      <dgm:t>
        <a:bodyPr/>
        <a:lstStyle/>
        <a:p>
          <a:endParaRPr lang="el-GR"/>
        </a:p>
      </dgm:t>
    </dgm:pt>
    <dgm:pt modelId="{A4416F60-0036-4E5D-BAE2-BC985E675002}" type="pres">
      <dgm:prSet presAssocID="{1F2D2D08-7D0F-4A0F-9CC1-6D98119603E7}" presName="Accent" presStyleLbl="parChTrans1D1" presStyleIdx="2" presStyleCnt="4"/>
      <dgm:spPr/>
    </dgm:pt>
    <dgm:pt modelId="{AEC7898D-5E85-4AC1-A3B8-C533823A14CC}" type="pres">
      <dgm:prSet presAssocID="{1F2D2D08-7D0F-4A0F-9CC1-6D98119603E7}" presName="Child" presStyleLbl="revTx" presStyleIdx="5" presStyleCnt="8">
        <dgm:presLayoutVars>
          <dgm:chMax val="0"/>
          <dgm:chPref val="0"/>
          <dgm:bulletEnabled val="1"/>
        </dgm:presLayoutVars>
      </dgm:prSet>
      <dgm:spPr/>
      <dgm:t>
        <a:bodyPr/>
        <a:lstStyle/>
        <a:p>
          <a:endParaRPr lang="el-GR"/>
        </a:p>
      </dgm:t>
    </dgm:pt>
    <dgm:pt modelId="{A0A15B42-2B79-44A0-983B-C84411DF55AD}" type="pres">
      <dgm:prSet presAssocID="{72EAA1C3-64BC-42C4-AA93-E4BA1D121348}" presName="sibTrans" presStyleCnt="0"/>
      <dgm:spPr/>
    </dgm:pt>
    <dgm:pt modelId="{8E2C9AF5-FEE9-433A-BF44-B349D6FD8E9F}" type="pres">
      <dgm:prSet presAssocID="{A66FDD67-8306-47D0-8E3E-9CC5283599D6}" presName="composite" presStyleCnt="0"/>
      <dgm:spPr/>
    </dgm:pt>
    <dgm:pt modelId="{588C2C14-7950-4AD1-9CAB-E87069A8702D}" type="pres">
      <dgm:prSet presAssocID="{A66FDD67-8306-47D0-8E3E-9CC5283599D6}" presName="FirstChild" presStyleLbl="revTx" presStyleIdx="6" presStyleCnt="8">
        <dgm:presLayoutVars>
          <dgm:chMax val="0"/>
          <dgm:chPref val="0"/>
          <dgm:bulletEnabled val="1"/>
        </dgm:presLayoutVars>
      </dgm:prSet>
      <dgm:spPr/>
      <dgm:t>
        <a:bodyPr/>
        <a:lstStyle/>
        <a:p>
          <a:endParaRPr lang="el-GR"/>
        </a:p>
      </dgm:t>
    </dgm:pt>
    <dgm:pt modelId="{8232A7E3-3CD4-4C97-91C1-AE3B15670401}" type="pres">
      <dgm:prSet presAssocID="{A66FDD67-8306-47D0-8E3E-9CC5283599D6}" presName="Parent" presStyleLbl="alignNode1" presStyleIdx="3" presStyleCnt="4">
        <dgm:presLayoutVars>
          <dgm:chMax val="3"/>
          <dgm:chPref val="3"/>
          <dgm:bulletEnabled val="1"/>
        </dgm:presLayoutVars>
      </dgm:prSet>
      <dgm:spPr/>
      <dgm:t>
        <a:bodyPr/>
        <a:lstStyle/>
        <a:p>
          <a:endParaRPr lang="el-GR"/>
        </a:p>
      </dgm:t>
    </dgm:pt>
    <dgm:pt modelId="{5FF7EF1F-1DFE-43AB-943A-46FF2E8C64DE}" type="pres">
      <dgm:prSet presAssocID="{A66FDD67-8306-47D0-8E3E-9CC5283599D6}" presName="Accent" presStyleLbl="parChTrans1D1" presStyleIdx="3" presStyleCnt="4"/>
      <dgm:spPr/>
    </dgm:pt>
    <dgm:pt modelId="{004089DD-277A-422A-8C54-5A11250283E6}" type="pres">
      <dgm:prSet presAssocID="{A66FDD67-8306-47D0-8E3E-9CC5283599D6}" presName="Child" presStyleLbl="revTx" presStyleIdx="7" presStyleCnt="8">
        <dgm:presLayoutVars>
          <dgm:chMax val="0"/>
          <dgm:chPref val="0"/>
          <dgm:bulletEnabled val="1"/>
        </dgm:presLayoutVars>
      </dgm:prSet>
      <dgm:spPr/>
      <dgm:t>
        <a:bodyPr/>
        <a:lstStyle/>
        <a:p>
          <a:endParaRPr lang="el-GR"/>
        </a:p>
      </dgm:t>
    </dgm:pt>
  </dgm:ptLst>
  <dgm:cxnLst>
    <dgm:cxn modelId="{75328348-401E-4140-BD97-6642C0BAF499}" srcId="{1F2D2D08-7D0F-4A0F-9CC1-6D98119603E7}" destId="{AC070E20-257D-4FC0-8D4A-ACEA488FA2AB}" srcOrd="1" destOrd="0" parTransId="{EA7D8F1A-6135-4CDA-B841-C556592982E6}" sibTransId="{69FF9FDF-F214-4CBE-BE86-D07F6C6A88DA}"/>
    <dgm:cxn modelId="{C8AE1957-F8AC-4CDD-9F1A-F753381EA585}" srcId="{07276B61-14AA-416F-98E1-CB1490FFB944}" destId="{140B96B7-38D2-4565-9179-41B0B7AE2AA5}" srcOrd="1" destOrd="0" parTransId="{93E654AE-62D7-4D9C-A394-3C2EF96F9783}" sibTransId="{27941DC9-ED06-45AA-9D61-A25059C64A05}"/>
    <dgm:cxn modelId="{E5171C99-0BBB-436D-8D90-1BC962C1F301}" type="presOf" srcId="{AC070E20-257D-4FC0-8D4A-ACEA488FA2AB}" destId="{AEC7898D-5E85-4AC1-A3B8-C533823A14CC}" srcOrd="0" destOrd="0" presId="urn:microsoft.com/office/officeart/2011/layout/TabList"/>
    <dgm:cxn modelId="{A0AD6855-F977-417A-B9E2-7EFB52772825}" type="presOf" srcId="{716F36AB-412A-488A-ADED-48F15E315F59}" destId="{ADE81AC6-244F-4AFD-B95A-1A7BB757B8B7}" srcOrd="0" destOrd="0" presId="urn:microsoft.com/office/officeart/2011/layout/TabList"/>
    <dgm:cxn modelId="{589B1B66-D6CF-4C1C-B51B-8582FEF0F6F4}" srcId="{1F2D2D08-7D0F-4A0F-9CC1-6D98119603E7}" destId="{716F36AB-412A-488A-ADED-48F15E315F59}" srcOrd="0" destOrd="0" parTransId="{25B229C4-46B8-47F3-BE46-195A9156B7C8}" sibTransId="{8586F6F0-5DA3-4EBE-AA92-A713BAF62871}"/>
    <dgm:cxn modelId="{7AA305BD-DFBA-41B5-8396-5277D6B42FC9}" srcId="{140B96B7-38D2-4565-9179-41B0B7AE2AA5}" destId="{022FFC3A-9B19-4101-B5AE-E6D9E5E4B267}" srcOrd="0" destOrd="0" parTransId="{33224D56-57AB-4E35-98E4-4CBCE637EFA8}" sibTransId="{215F7474-4211-440F-A30E-EC8555B034F2}"/>
    <dgm:cxn modelId="{C7E3AA98-55D7-4D8D-935B-B73DB2673313}" srcId="{A66FDD67-8306-47D0-8E3E-9CC5283599D6}" destId="{9B676BB8-FF69-4FC7-9EE9-D3E6A4B440FD}" srcOrd="0" destOrd="0" parTransId="{35717C1A-D588-4F38-8655-CB10DC1F2C00}" sibTransId="{53377EB9-0312-4ED5-A53D-7B92EAEA9336}"/>
    <dgm:cxn modelId="{EC9D1A94-55D0-4C99-9E72-1C670E3D6478}" type="presOf" srcId="{9B676BB8-FF69-4FC7-9EE9-D3E6A4B440FD}" destId="{588C2C14-7950-4AD1-9CAB-E87069A8702D}" srcOrd="0" destOrd="0" presId="urn:microsoft.com/office/officeart/2011/layout/TabList"/>
    <dgm:cxn modelId="{E7C2FB1D-0423-4E31-A314-5EBAAFFB1D6C}" srcId="{07276B61-14AA-416F-98E1-CB1490FFB944}" destId="{1F2D2D08-7D0F-4A0F-9CC1-6D98119603E7}" srcOrd="2" destOrd="0" parTransId="{4279CE3D-F7F3-494A-8BF9-E72C40580C59}" sibTransId="{72EAA1C3-64BC-42C4-AA93-E4BA1D121348}"/>
    <dgm:cxn modelId="{54001F48-03F9-4BA5-A168-51AACC29F5A5}" srcId="{07276B61-14AA-416F-98E1-CB1490FFB944}" destId="{62B21F7F-E7D5-46FF-854C-9B816C05BDC7}" srcOrd="0" destOrd="0" parTransId="{C9AFCF99-EAA1-46C5-A411-BF223B9E65CE}" sibTransId="{C2AF0FC4-0DF6-49D4-AB9F-0FB4D3284E82}"/>
    <dgm:cxn modelId="{4C40937B-97C9-4AA8-9370-3D5C65E662C2}" srcId="{62B21F7F-E7D5-46FF-854C-9B816C05BDC7}" destId="{A0A033C1-0965-4650-A2AF-41F31189A2D2}" srcOrd="0" destOrd="0" parTransId="{755CDF1C-E7C8-45C3-BB21-DA8AE11FFC84}" sibTransId="{35F1EFE5-925F-4B87-B002-17626CA112A9}"/>
    <dgm:cxn modelId="{7044E4DE-DF99-4583-B439-3FC145F3DCB5}" srcId="{62B21F7F-E7D5-46FF-854C-9B816C05BDC7}" destId="{12ABDC1A-6C36-42B2-80A1-18E2DFCCFA6F}" srcOrd="1" destOrd="0" parTransId="{4D5AA205-77BA-4C29-92E7-DF8EBC0FE627}" sibTransId="{F82DE2B6-BA9F-45CC-9F14-BAD06CC3756D}"/>
    <dgm:cxn modelId="{338A57F2-915D-430E-8053-BDA2ABA42CB2}" type="presOf" srcId="{140B96B7-38D2-4565-9179-41B0B7AE2AA5}" destId="{0C005CF8-654F-4FAA-9226-8CEF17C15607}" srcOrd="0" destOrd="0" presId="urn:microsoft.com/office/officeart/2011/layout/TabList"/>
    <dgm:cxn modelId="{C94AFBEA-3982-461B-AA54-8D130D59299C}" srcId="{140B96B7-38D2-4565-9179-41B0B7AE2AA5}" destId="{88F15152-E01A-4214-AE1C-23AD27479BC3}" srcOrd="1" destOrd="0" parTransId="{D7D8CC92-1BB9-45CF-84C8-D85D2F34DC1C}" sibTransId="{D7AD14DF-334B-41D9-8570-EA8DEB2DDF9E}"/>
    <dgm:cxn modelId="{12872CFF-27E1-4850-9D9B-713A3D8E3566}" type="presOf" srcId="{12ABDC1A-6C36-42B2-80A1-18E2DFCCFA6F}" destId="{40A4E311-503B-4AD5-A303-FC40D9A61931}" srcOrd="0" destOrd="0" presId="urn:microsoft.com/office/officeart/2011/layout/TabList"/>
    <dgm:cxn modelId="{FFD0A2F8-9FAC-4579-88B1-BB2AB2D13243}" type="presOf" srcId="{62B21F7F-E7D5-46FF-854C-9B816C05BDC7}" destId="{CC9C741A-ED5A-4137-9FF7-DC32BB8EDBF9}" srcOrd="0" destOrd="0" presId="urn:microsoft.com/office/officeart/2011/layout/TabList"/>
    <dgm:cxn modelId="{5D286D90-F4E8-4D37-BA4A-C57E2EDB5BE2}" type="presOf" srcId="{07276B61-14AA-416F-98E1-CB1490FFB944}" destId="{7658EA6F-2CD6-471F-8B10-6FB140CA05FC}" srcOrd="0" destOrd="0" presId="urn:microsoft.com/office/officeart/2011/layout/TabList"/>
    <dgm:cxn modelId="{B535C01B-8A0A-4F67-93B0-412D64B73432}" srcId="{A66FDD67-8306-47D0-8E3E-9CC5283599D6}" destId="{3AC0668E-D514-4FFE-92FB-428180A2F549}" srcOrd="1" destOrd="0" parTransId="{1DF1A096-5529-44CC-B025-6B05D787D542}" sibTransId="{9351DA38-7D51-4F4D-A0D6-C8B05D68E404}"/>
    <dgm:cxn modelId="{98F67D27-1D0F-4787-BC35-1B4361CD5902}" type="presOf" srcId="{1F2D2D08-7D0F-4A0F-9CC1-6D98119603E7}" destId="{9B6C929F-FD0E-4356-AF13-9CB5F8AD50A3}" srcOrd="0" destOrd="0" presId="urn:microsoft.com/office/officeart/2011/layout/TabList"/>
    <dgm:cxn modelId="{F1A34C02-119C-4438-9267-735BD44D97D3}" srcId="{07276B61-14AA-416F-98E1-CB1490FFB944}" destId="{A66FDD67-8306-47D0-8E3E-9CC5283599D6}" srcOrd="3" destOrd="0" parTransId="{0DBB68C3-3397-45DA-B051-B8AB2D56858B}" sibTransId="{B4702877-A423-42F3-A1C2-EF4D18EE833B}"/>
    <dgm:cxn modelId="{57C07157-A7D7-4C8E-B8D7-1252B24766CF}" type="presOf" srcId="{3AC0668E-D514-4FFE-92FB-428180A2F549}" destId="{004089DD-277A-422A-8C54-5A11250283E6}" srcOrd="0" destOrd="0" presId="urn:microsoft.com/office/officeart/2011/layout/TabList"/>
    <dgm:cxn modelId="{D5E221A5-CD44-4666-BF53-7CB098B3911D}" type="presOf" srcId="{A66FDD67-8306-47D0-8E3E-9CC5283599D6}" destId="{8232A7E3-3CD4-4C97-91C1-AE3B15670401}" srcOrd="0" destOrd="0" presId="urn:microsoft.com/office/officeart/2011/layout/TabList"/>
    <dgm:cxn modelId="{A8192D17-63A7-4B7B-BA4E-B9A91383281A}" type="presOf" srcId="{A0A033C1-0965-4650-A2AF-41F31189A2D2}" destId="{8D14BFD8-DF25-421A-B7B5-DB1176F70EA4}" srcOrd="0" destOrd="0" presId="urn:microsoft.com/office/officeart/2011/layout/TabList"/>
    <dgm:cxn modelId="{9B63AD18-8C9A-4BBC-BB6D-A5062B02B813}" type="presOf" srcId="{88F15152-E01A-4214-AE1C-23AD27479BC3}" destId="{98E04473-CF72-4D24-8197-2032ED59B65A}" srcOrd="0" destOrd="0" presId="urn:microsoft.com/office/officeart/2011/layout/TabList"/>
    <dgm:cxn modelId="{70F92A24-BF70-4455-A3CB-5ABADA8D4B9F}" type="presOf" srcId="{022FFC3A-9B19-4101-B5AE-E6D9E5E4B267}" destId="{30796369-320A-4798-813C-9FE6830E9DAB}" srcOrd="0" destOrd="0" presId="urn:microsoft.com/office/officeart/2011/layout/TabList"/>
    <dgm:cxn modelId="{DA5217A8-0265-492B-BD1C-A46E7889365A}" type="presParOf" srcId="{7658EA6F-2CD6-471F-8B10-6FB140CA05FC}" destId="{C4FB0385-D909-47B2-84F6-03CABA48D8BD}" srcOrd="0" destOrd="0" presId="urn:microsoft.com/office/officeart/2011/layout/TabList"/>
    <dgm:cxn modelId="{904B9A84-0E11-49D4-AEE5-5131155C2E4D}" type="presParOf" srcId="{C4FB0385-D909-47B2-84F6-03CABA48D8BD}" destId="{8D14BFD8-DF25-421A-B7B5-DB1176F70EA4}" srcOrd="0" destOrd="0" presId="urn:microsoft.com/office/officeart/2011/layout/TabList"/>
    <dgm:cxn modelId="{9A2E54E2-ADEF-4CB1-A1FF-3571FF6C9882}" type="presParOf" srcId="{C4FB0385-D909-47B2-84F6-03CABA48D8BD}" destId="{CC9C741A-ED5A-4137-9FF7-DC32BB8EDBF9}" srcOrd="1" destOrd="0" presId="urn:microsoft.com/office/officeart/2011/layout/TabList"/>
    <dgm:cxn modelId="{6D92938E-5512-4269-973E-733D9E9974DB}" type="presParOf" srcId="{C4FB0385-D909-47B2-84F6-03CABA48D8BD}" destId="{57EE5B0A-650F-49FB-BB52-ABD38F266B25}" srcOrd="2" destOrd="0" presId="urn:microsoft.com/office/officeart/2011/layout/TabList"/>
    <dgm:cxn modelId="{C69499E4-5229-434A-A0A1-954864AA1CEF}" type="presParOf" srcId="{7658EA6F-2CD6-471F-8B10-6FB140CA05FC}" destId="{40A4E311-503B-4AD5-A303-FC40D9A61931}" srcOrd="1" destOrd="0" presId="urn:microsoft.com/office/officeart/2011/layout/TabList"/>
    <dgm:cxn modelId="{52EC4475-8FE3-4844-A9B2-31B13358DDB5}" type="presParOf" srcId="{7658EA6F-2CD6-471F-8B10-6FB140CA05FC}" destId="{49CC4827-23A8-4354-9B21-36A24728E261}" srcOrd="2" destOrd="0" presId="urn:microsoft.com/office/officeart/2011/layout/TabList"/>
    <dgm:cxn modelId="{EFBD184F-3219-411D-8203-17F8AC7DBA66}" type="presParOf" srcId="{7658EA6F-2CD6-471F-8B10-6FB140CA05FC}" destId="{6797D6F9-8C4E-465E-BC70-3DA10BDFDF97}" srcOrd="3" destOrd="0" presId="urn:microsoft.com/office/officeart/2011/layout/TabList"/>
    <dgm:cxn modelId="{4C3BC715-3B79-43FD-A7ED-015349FF94CE}" type="presParOf" srcId="{6797D6F9-8C4E-465E-BC70-3DA10BDFDF97}" destId="{30796369-320A-4798-813C-9FE6830E9DAB}" srcOrd="0" destOrd="0" presId="urn:microsoft.com/office/officeart/2011/layout/TabList"/>
    <dgm:cxn modelId="{0D047D8B-8043-4602-8698-4FAEF54049F8}" type="presParOf" srcId="{6797D6F9-8C4E-465E-BC70-3DA10BDFDF97}" destId="{0C005CF8-654F-4FAA-9226-8CEF17C15607}" srcOrd="1" destOrd="0" presId="urn:microsoft.com/office/officeart/2011/layout/TabList"/>
    <dgm:cxn modelId="{E961A186-F4FC-4A6F-B59C-5730ECC6E0D2}" type="presParOf" srcId="{6797D6F9-8C4E-465E-BC70-3DA10BDFDF97}" destId="{E62239C0-2B8D-4267-97AC-674E2ECF7FE5}" srcOrd="2" destOrd="0" presId="urn:microsoft.com/office/officeart/2011/layout/TabList"/>
    <dgm:cxn modelId="{BAA6D58B-41BE-4ED4-9967-5A9FFC2A6A80}" type="presParOf" srcId="{7658EA6F-2CD6-471F-8B10-6FB140CA05FC}" destId="{98E04473-CF72-4D24-8197-2032ED59B65A}" srcOrd="4" destOrd="0" presId="urn:microsoft.com/office/officeart/2011/layout/TabList"/>
    <dgm:cxn modelId="{A6B5387B-EDB4-4135-A9B3-79739488F455}" type="presParOf" srcId="{7658EA6F-2CD6-471F-8B10-6FB140CA05FC}" destId="{5329BF2D-B0CB-44B3-A78D-6B7753A17D46}" srcOrd="5" destOrd="0" presId="urn:microsoft.com/office/officeart/2011/layout/TabList"/>
    <dgm:cxn modelId="{98AC42ED-ECB2-4992-936A-4DB52D31D8CB}" type="presParOf" srcId="{7658EA6F-2CD6-471F-8B10-6FB140CA05FC}" destId="{767076F4-8EC8-4FF5-ABAC-267FB7972F33}" srcOrd="6" destOrd="0" presId="urn:microsoft.com/office/officeart/2011/layout/TabList"/>
    <dgm:cxn modelId="{AB142293-4DF3-4C59-9347-22CEB617A2DE}" type="presParOf" srcId="{767076F4-8EC8-4FF5-ABAC-267FB7972F33}" destId="{ADE81AC6-244F-4AFD-B95A-1A7BB757B8B7}" srcOrd="0" destOrd="0" presId="urn:microsoft.com/office/officeart/2011/layout/TabList"/>
    <dgm:cxn modelId="{C8BB9BE4-748C-4FFE-8076-40EEFB984873}" type="presParOf" srcId="{767076F4-8EC8-4FF5-ABAC-267FB7972F33}" destId="{9B6C929F-FD0E-4356-AF13-9CB5F8AD50A3}" srcOrd="1" destOrd="0" presId="urn:microsoft.com/office/officeart/2011/layout/TabList"/>
    <dgm:cxn modelId="{1BCBE73D-5EDA-46DD-AAE8-E1498264E091}" type="presParOf" srcId="{767076F4-8EC8-4FF5-ABAC-267FB7972F33}" destId="{A4416F60-0036-4E5D-BAE2-BC985E675002}" srcOrd="2" destOrd="0" presId="urn:microsoft.com/office/officeart/2011/layout/TabList"/>
    <dgm:cxn modelId="{D04E8602-A77F-4486-86AE-C9AA60B363F3}" type="presParOf" srcId="{7658EA6F-2CD6-471F-8B10-6FB140CA05FC}" destId="{AEC7898D-5E85-4AC1-A3B8-C533823A14CC}" srcOrd="7" destOrd="0" presId="urn:microsoft.com/office/officeart/2011/layout/TabList"/>
    <dgm:cxn modelId="{10C524DF-7607-4768-A9DB-4F1670BA8CF1}" type="presParOf" srcId="{7658EA6F-2CD6-471F-8B10-6FB140CA05FC}" destId="{A0A15B42-2B79-44A0-983B-C84411DF55AD}" srcOrd="8" destOrd="0" presId="urn:microsoft.com/office/officeart/2011/layout/TabList"/>
    <dgm:cxn modelId="{7BB81399-A4CF-4484-85AC-75E83355445E}" type="presParOf" srcId="{7658EA6F-2CD6-471F-8B10-6FB140CA05FC}" destId="{8E2C9AF5-FEE9-433A-BF44-B349D6FD8E9F}" srcOrd="9" destOrd="0" presId="urn:microsoft.com/office/officeart/2011/layout/TabList"/>
    <dgm:cxn modelId="{3FD83B02-AC15-4594-A9DE-2F1AAD8AE7C4}" type="presParOf" srcId="{8E2C9AF5-FEE9-433A-BF44-B349D6FD8E9F}" destId="{588C2C14-7950-4AD1-9CAB-E87069A8702D}" srcOrd="0" destOrd="0" presId="urn:microsoft.com/office/officeart/2011/layout/TabList"/>
    <dgm:cxn modelId="{5B45CB5E-FBC8-4F5B-B2B2-40496591DCDD}" type="presParOf" srcId="{8E2C9AF5-FEE9-433A-BF44-B349D6FD8E9F}" destId="{8232A7E3-3CD4-4C97-91C1-AE3B15670401}" srcOrd="1" destOrd="0" presId="urn:microsoft.com/office/officeart/2011/layout/TabList"/>
    <dgm:cxn modelId="{90D5FF7C-B9ED-497F-A86F-DC4B3A343D69}" type="presParOf" srcId="{8E2C9AF5-FEE9-433A-BF44-B349D6FD8E9F}" destId="{5FF7EF1F-1DFE-43AB-943A-46FF2E8C64DE}" srcOrd="2" destOrd="0" presId="urn:microsoft.com/office/officeart/2011/layout/TabList"/>
    <dgm:cxn modelId="{E82DA09A-62F5-4CDF-9541-23FA8031EB80}" type="presParOf" srcId="{7658EA6F-2CD6-471F-8B10-6FB140CA05FC}" destId="{004089DD-277A-422A-8C54-5A11250283E6}" srcOrd="10" destOrd="0" presId="urn:microsoft.com/office/officeart/2011/layout/Tab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9C81CCE-A47C-43AB-B09F-22B7AEFC99E5}" type="doc">
      <dgm:prSet loTypeId="urn:microsoft.com/office/officeart/2011/layout/TabList" loCatId="list" qsTypeId="urn:microsoft.com/office/officeart/2005/8/quickstyle/simple1" qsCatId="simple" csTypeId="urn:microsoft.com/office/officeart/2005/8/colors/accent1_2" csCatId="accent1" phldr="1"/>
      <dgm:spPr/>
      <dgm:t>
        <a:bodyPr/>
        <a:lstStyle/>
        <a:p>
          <a:endParaRPr lang="el-GR"/>
        </a:p>
      </dgm:t>
    </dgm:pt>
    <dgm:pt modelId="{435F3A50-9F04-4EE8-9815-6D943EDA169B}">
      <dgm:prSet phldrT="[Κείμενο]" custT="1"/>
      <dgm:spPr/>
      <dgm:t>
        <a:bodyPr/>
        <a:lstStyle/>
        <a:p>
          <a:pPr algn="l"/>
          <a:r>
            <a:rPr lang="el-GR" sz="2200" b="1" dirty="0" smtClean="0"/>
            <a:t>Αναίσθητος</a:t>
          </a:r>
          <a:r>
            <a:rPr lang="en-US" sz="2200" b="1" dirty="0" smtClean="0"/>
            <a:t>   ANEY </a:t>
          </a:r>
          <a:r>
            <a:rPr lang="el-GR" sz="2200" b="1" dirty="0" smtClean="0"/>
            <a:t> </a:t>
          </a:r>
          <a:r>
            <a:rPr lang="en-US" sz="2200" b="1" dirty="0" smtClean="0"/>
            <a:t>ANA</a:t>
          </a:r>
          <a:r>
            <a:rPr lang="el-GR" sz="2200" b="1" dirty="0" smtClean="0"/>
            <a:t>ΠΝΟΗΣ</a:t>
          </a:r>
          <a:endParaRPr lang="el-GR" sz="2200" b="1" dirty="0"/>
        </a:p>
      </dgm:t>
    </dgm:pt>
    <dgm:pt modelId="{CF105682-41DB-4022-846E-799D4367142D}" type="parTrans" cxnId="{BF47D832-99F6-4176-B1FA-B8F20ECB613E}">
      <dgm:prSet/>
      <dgm:spPr/>
      <dgm:t>
        <a:bodyPr/>
        <a:lstStyle/>
        <a:p>
          <a:endParaRPr lang="el-GR" b="1"/>
        </a:p>
      </dgm:t>
    </dgm:pt>
    <dgm:pt modelId="{4C9B7E42-5273-4359-937D-74B4E8093AD7}" type="sibTrans" cxnId="{BF47D832-99F6-4176-B1FA-B8F20ECB613E}">
      <dgm:prSet/>
      <dgm:spPr/>
      <dgm:t>
        <a:bodyPr/>
        <a:lstStyle/>
        <a:p>
          <a:endParaRPr lang="el-GR" b="1"/>
        </a:p>
      </dgm:t>
    </dgm:pt>
    <dgm:pt modelId="{1D45E6CC-6D20-479C-962B-ED03C86C3BAD}">
      <dgm:prSet phldrT="[Κείμενο]" custT="1"/>
      <dgm:spPr/>
      <dgm:t>
        <a:bodyPr/>
        <a:lstStyle/>
        <a:p>
          <a:endParaRPr lang="el-GR" sz="2200" b="1" dirty="0"/>
        </a:p>
      </dgm:t>
    </dgm:pt>
    <dgm:pt modelId="{F36A0D24-03B1-4C7E-AC8B-4235E5AB92E7}" type="parTrans" cxnId="{A8C8FF1B-C89C-4814-A08E-3703763B7D6B}">
      <dgm:prSet/>
      <dgm:spPr/>
      <dgm:t>
        <a:bodyPr/>
        <a:lstStyle/>
        <a:p>
          <a:endParaRPr lang="el-GR" b="1"/>
        </a:p>
      </dgm:t>
    </dgm:pt>
    <dgm:pt modelId="{E68FA2C1-FF46-441C-B618-A576B0AD0984}" type="sibTrans" cxnId="{A8C8FF1B-C89C-4814-A08E-3703763B7D6B}">
      <dgm:prSet/>
      <dgm:spPr/>
      <dgm:t>
        <a:bodyPr/>
        <a:lstStyle/>
        <a:p>
          <a:endParaRPr lang="el-GR" b="1"/>
        </a:p>
      </dgm:t>
    </dgm:pt>
    <dgm:pt modelId="{BA08671A-7CF2-4445-A08F-8BF68F34DF63}">
      <dgm:prSet phldrT="[Κείμενο]" custT="1"/>
      <dgm:spPr/>
      <dgm:t>
        <a:bodyPr/>
        <a:lstStyle/>
        <a:p>
          <a:r>
            <a:rPr lang="el-GR" sz="2200" b="1" dirty="0" smtClean="0"/>
            <a:t>Καλούμε ασθενοφόρο</a:t>
          </a:r>
          <a:endParaRPr lang="el-GR" sz="2200" b="1" dirty="0"/>
        </a:p>
      </dgm:t>
    </dgm:pt>
    <dgm:pt modelId="{037340D6-EA54-42D4-A226-D1FC2C8B8925}" type="parTrans" cxnId="{7A5D2D56-6AF7-439E-A8B3-0293E66BD819}">
      <dgm:prSet/>
      <dgm:spPr/>
      <dgm:t>
        <a:bodyPr/>
        <a:lstStyle/>
        <a:p>
          <a:endParaRPr lang="el-GR" b="1"/>
        </a:p>
      </dgm:t>
    </dgm:pt>
    <dgm:pt modelId="{E44A6485-676B-4ED1-8B45-28F654A0DA1C}" type="sibTrans" cxnId="{7A5D2D56-6AF7-439E-A8B3-0293E66BD819}">
      <dgm:prSet/>
      <dgm:spPr/>
      <dgm:t>
        <a:bodyPr/>
        <a:lstStyle/>
        <a:p>
          <a:endParaRPr lang="el-GR" b="1"/>
        </a:p>
      </dgm:t>
    </dgm:pt>
    <dgm:pt modelId="{64E0C31E-816F-4890-9127-2392420BC3C9}">
      <dgm:prSet phldrT="[Κείμενο]" custT="1"/>
      <dgm:spPr/>
      <dgm:t>
        <a:bodyPr/>
        <a:lstStyle/>
        <a:p>
          <a:r>
            <a:rPr lang="el-GR" sz="2200" b="1" dirty="0" smtClean="0"/>
            <a:t>Συνεχίζουμε την τεχνητή αναπνοή</a:t>
          </a:r>
          <a:endParaRPr lang="el-GR" sz="2200" b="1" dirty="0"/>
        </a:p>
      </dgm:t>
    </dgm:pt>
    <dgm:pt modelId="{D43705AD-DD30-4CB5-BBB2-0794A66E6EFA}" type="parTrans" cxnId="{51E601E6-51CF-41D0-AC5A-5EDA0F503D51}">
      <dgm:prSet/>
      <dgm:spPr/>
      <dgm:t>
        <a:bodyPr/>
        <a:lstStyle/>
        <a:p>
          <a:endParaRPr lang="el-GR" b="1"/>
        </a:p>
      </dgm:t>
    </dgm:pt>
    <dgm:pt modelId="{D32B6229-1A3C-43A5-AF2E-B52078981CE6}" type="sibTrans" cxnId="{51E601E6-51CF-41D0-AC5A-5EDA0F503D51}">
      <dgm:prSet/>
      <dgm:spPr/>
      <dgm:t>
        <a:bodyPr/>
        <a:lstStyle/>
        <a:p>
          <a:endParaRPr lang="el-GR" b="1"/>
        </a:p>
      </dgm:t>
    </dgm:pt>
    <dgm:pt modelId="{8B3817F0-A698-479F-AB87-CC0A405CC657}">
      <dgm:prSet phldrT="[Κείμενο]" custT="1"/>
      <dgm:spPr/>
      <dgm:t>
        <a:bodyPr/>
        <a:lstStyle/>
        <a:p>
          <a:endParaRPr lang="el-GR" sz="2200" b="1" dirty="0"/>
        </a:p>
      </dgm:t>
    </dgm:pt>
    <dgm:pt modelId="{B8F80047-2AD2-48E9-A90D-F44923B63B7D}" type="parTrans" cxnId="{19AA264F-565E-4BC3-AD5A-2D981852AB57}">
      <dgm:prSet/>
      <dgm:spPr/>
      <dgm:t>
        <a:bodyPr/>
        <a:lstStyle/>
        <a:p>
          <a:endParaRPr lang="el-GR" b="1"/>
        </a:p>
      </dgm:t>
    </dgm:pt>
    <dgm:pt modelId="{2FF6DCB6-C129-4559-8039-ECF0BE0C96EB}" type="sibTrans" cxnId="{19AA264F-565E-4BC3-AD5A-2D981852AB57}">
      <dgm:prSet/>
      <dgm:spPr/>
      <dgm:t>
        <a:bodyPr/>
        <a:lstStyle/>
        <a:p>
          <a:endParaRPr lang="el-GR" b="1"/>
        </a:p>
      </dgm:t>
    </dgm:pt>
    <dgm:pt modelId="{08C1EDB0-EF1B-435D-9A57-4D0211C6AF3A}">
      <dgm:prSet phldrT="[Κείμενο]" custT="1"/>
      <dgm:spPr/>
      <dgm:t>
        <a:bodyPr/>
        <a:lstStyle/>
        <a:p>
          <a:r>
            <a:rPr lang="el-GR" sz="2200" b="1" dirty="0" smtClean="0"/>
            <a:t>Καλούμε ασθενοφόρο</a:t>
          </a:r>
          <a:endParaRPr lang="el-GR" sz="2200" b="1" dirty="0"/>
        </a:p>
      </dgm:t>
    </dgm:pt>
    <dgm:pt modelId="{39429CE1-9131-444E-8F6B-E002D078DE39}" type="parTrans" cxnId="{D895A560-F723-4C94-85BC-D156A6779741}">
      <dgm:prSet/>
      <dgm:spPr/>
      <dgm:t>
        <a:bodyPr/>
        <a:lstStyle/>
        <a:p>
          <a:endParaRPr lang="el-GR" b="1"/>
        </a:p>
      </dgm:t>
    </dgm:pt>
    <dgm:pt modelId="{D4E1D85E-BCBA-4A4A-B0CD-D09362264999}" type="sibTrans" cxnId="{D895A560-F723-4C94-85BC-D156A6779741}">
      <dgm:prSet/>
      <dgm:spPr/>
      <dgm:t>
        <a:bodyPr/>
        <a:lstStyle/>
        <a:p>
          <a:endParaRPr lang="el-GR" b="1"/>
        </a:p>
      </dgm:t>
    </dgm:pt>
    <dgm:pt modelId="{289B0AB5-4B16-4A92-B905-F1C367E7743B}">
      <dgm:prSet phldrT="[Κείμενο]" custT="1"/>
      <dgm:spPr/>
      <dgm:t>
        <a:bodyPr/>
        <a:lstStyle/>
        <a:p>
          <a:r>
            <a:rPr lang="el-GR" sz="2200" b="1" dirty="0" smtClean="0"/>
            <a:t>Κάνουμε 10 τεχνητές αναπνοές</a:t>
          </a:r>
          <a:endParaRPr lang="el-GR" sz="2200" b="1" dirty="0"/>
        </a:p>
      </dgm:t>
    </dgm:pt>
    <dgm:pt modelId="{52E0D7CC-74D9-4A0A-ACFA-F888BAA553EF}" type="sibTrans" cxnId="{C23D7516-0E8E-4EB2-A6C1-30BB7E5DEE97}">
      <dgm:prSet/>
      <dgm:spPr/>
      <dgm:t>
        <a:bodyPr/>
        <a:lstStyle/>
        <a:p>
          <a:endParaRPr lang="el-GR" b="1"/>
        </a:p>
      </dgm:t>
    </dgm:pt>
    <dgm:pt modelId="{B6F0E150-3D8F-45E4-8046-9D870521DE8E}" type="parTrans" cxnId="{C23D7516-0E8E-4EB2-A6C1-30BB7E5DEE97}">
      <dgm:prSet/>
      <dgm:spPr/>
      <dgm:t>
        <a:bodyPr/>
        <a:lstStyle/>
        <a:p>
          <a:endParaRPr lang="el-GR" b="1"/>
        </a:p>
      </dgm:t>
    </dgm:pt>
    <dgm:pt modelId="{492CC2FA-A3B3-4528-B18A-9847DE18DA88}">
      <dgm:prSet phldrT="[Κείμενο]" custT="1"/>
      <dgm:spPr/>
      <dgm:t>
        <a:bodyPr/>
        <a:lstStyle/>
        <a:p>
          <a:r>
            <a:rPr lang="el-GR" sz="2200" b="1" dirty="0" smtClean="0"/>
            <a:t>αναπνοές</a:t>
          </a:r>
          <a:endParaRPr lang="el-GR" sz="2200" b="1" dirty="0"/>
        </a:p>
      </dgm:t>
    </dgm:pt>
    <dgm:pt modelId="{244BF01A-2934-4F05-B675-BFB443579023}" type="sibTrans" cxnId="{04479F86-394F-4E4F-9512-8344212A4322}">
      <dgm:prSet/>
      <dgm:spPr/>
      <dgm:t>
        <a:bodyPr/>
        <a:lstStyle/>
        <a:p>
          <a:endParaRPr lang="el-GR" b="1"/>
        </a:p>
      </dgm:t>
    </dgm:pt>
    <dgm:pt modelId="{367C9175-3FA2-476E-AC9C-B8212CD5405F}" type="parTrans" cxnId="{04479F86-394F-4E4F-9512-8344212A4322}">
      <dgm:prSet/>
      <dgm:spPr/>
      <dgm:t>
        <a:bodyPr/>
        <a:lstStyle/>
        <a:p>
          <a:endParaRPr lang="el-GR" b="1"/>
        </a:p>
      </dgm:t>
    </dgm:pt>
    <dgm:pt modelId="{7F871EF4-A7B6-40D5-8E64-0F5B8C00AB2A}">
      <dgm:prSet phldrT="[Κείμενο]" custT="1"/>
      <dgm:spPr/>
      <dgm:t>
        <a:bodyPr/>
        <a:lstStyle/>
        <a:p>
          <a:pPr algn="l"/>
          <a:r>
            <a:rPr lang="el-GR" sz="2200" b="1" dirty="0" smtClean="0"/>
            <a:t>Αναίσθητος,  συμβάν  που </a:t>
          </a:r>
          <a:r>
            <a:rPr lang="el-GR" sz="2200" b="1" dirty="0" err="1" smtClean="0"/>
            <a:t>συναίβει</a:t>
          </a:r>
          <a:r>
            <a:rPr lang="el-GR" sz="2200" b="1" dirty="0" smtClean="0"/>
            <a:t> μπροστά μας </a:t>
          </a:r>
          <a:endParaRPr lang="el-GR" sz="2200" b="1" dirty="0"/>
        </a:p>
      </dgm:t>
    </dgm:pt>
    <dgm:pt modelId="{CCE28472-3C72-4837-8997-3054CA3D6215}" type="sibTrans" cxnId="{6222E91F-C31D-44D1-B18A-F1FB446D2312}">
      <dgm:prSet/>
      <dgm:spPr/>
      <dgm:t>
        <a:bodyPr/>
        <a:lstStyle/>
        <a:p>
          <a:endParaRPr lang="el-GR" b="1"/>
        </a:p>
      </dgm:t>
    </dgm:pt>
    <dgm:pt modelId="{5D13ABC3-D83C-4791-BA00-7A8877FBD5E7}" type="parTrans" cxnId="{6222E91F-C31D-44D1-B18A-F1FB446D2312}">
      <dgm:prSet/>
      <dgm:spPr/>
      <dgm:t>
        <a:bodyPr/>
        <a:lstStyle/>
        <a:p>
          <a:endParaRPr lang="el-GR" b="1"/>
        </a:p>
      </dgm:t>
    </dgm:pt>
    <dgm:pt modelId="{4D848C24-0E6F-4079-86BD-01DC60C55D29}">
      <dgm:prSet phldrT="[Κείμενο]" custT="1"/>
      <dgm:spPr/>
      <dgm:t>
        <a:bodyPr/>
        <a:lstStyle/>
        <a:p>
          <a:r>
            <a:rPr lang="el-GR" sz="2200" b="1" dirty="0" smtClean="0"/>
            <a:t>Αρχίζουμε και δεν σταματάμε την τεχνητή αναπνοή και τις μαλάξεις στο στήθος</a:t>
          </a:r>
          <a:endParaRPr lang="el-GR" sz="2200" b="1" dirty="0"/>
        </a:p>
      </dgm:t>
    </dgm:pt>
    <dgm:pt modelId="{C5134178-0A69-4050-842D-5443B9843C02}" type="parTrans" cxnId="{F667672E-DE1F-4C11-876B-0939EA7FF790}">
      <dgm:prSet/>
      <dgm:spPr/>
      <dgm:t>
        <a:bodyPr/>
        <a:lstStyle/>
        <a:p>
          <a:endParaRPr lang="el-GR"/>
        </a:p>
      </dgm:t>
    </dgm:pt>
    <dgm:pt modelId="{BCA5B226-2482-466A-98EF-6972A94E9904}" type="sibTrans" cxnId="{F667672E-DE1F-4C11-876B-0939EA7FF790}">
      <dgm:prSet/>
      <dgm:spPr/>
      <dgm:t>
        <a:bodyPr/>
        <a:lstStyle/>
        <a:p>
          <a:endParaRPr lang="el-GR"/>
        </a:p>
      </dgm:t>
    </dgm:pt>
    <dgm:pt modelId="{FB18EEE7-4C90-4C64-B617-351272BED88F}" type="pres">
      <dgm:prSet presAssocID="{E9C81CCE-A47C-43AB-B09F-22B7AEFC99E5}" presName="Name0" presStyleCnt="0">
        <dgm:presLayoutVars>
          <dgm:chMax/>
          <dgm:chPref val="3"/>
          <dgm:dir/>
          <dgm:animOne val="branch"/>
          <dgm:animLvl val="lvl"/>
        </dgm:presLayoutVars>
      </dgm:prSet>
      <dgm:spPr/>
      <dgm:t>
        <a:bodyPr/>
        <a:lstStyle/>
        <a:p>
          <a:endParaRPr lang="el-GR"/>
        </a:p>
      </dgm:t>
    </dgm:pt>
    <dgm:pt modelId="{0FEB6EB7-ABD0-4B76-8A03-1A3F06BA15C8}" type="pres">
      <dgm:prSet presAssocID="{435F3A50-9F04-4EE8-9815-6D943EDA169B}" presName="composite" presStyleCnt="0"/>
      <dgm:spPr/>
    </dgm:pt>
    <dgm:pt modelId="{673B47E9-F3A1-4DDA-918E-5A5AD25BBEF9}" type="pres">
      <dgm:prSet presAssocID="{435F3A50-9F04-4EE8-9815-6D943EDA169B}" presName="FirstChild" presStyleLbl="revTx" presStyleIdx="0" presStyleCnt="4" custScaleX="68043">
        <dgm:presLayoutVars>
          <dgm:chMax val="0"/>
          <dgm:chPref val="0"/>
          <dgm:bulletEnabled val="1"/>
        </dgm:presLayoutVars>
      </dgm:prSet>
      <dgm:spPr/>
      <dgm:t>
        <a:bodyPr/>
        <a:lstStyle/>
        <a:p>
          <a:endParaRPr lang="el-GR"/>
        </a:p>
      </dgm:t>
    </dgm:pt>
    <dgm:pt modelId="{99CA650E-B46E-4E34-ABA7-A497EDBE916E}" type="pres">
      <dgm:prSet presAssocID="{435F3A50-9F04-4EE8-9815-6D943EDA169B}" presName="Parent" presStyleLbl="alignNode1" presStyleIdx="0" presStyleCnt="2" custScaleX="266428" custLinFactNeighborX="50082" custLinFactNeighborY="-7902">
        <dgm:presLayoutVars>
          <dgm:chMax val="3"/>
          <dgm:chPref val="3"/>
          <dgm:bulletEnabled val="1"/>
        </dgm:presLayoutVars>
      </dgm:prSet>
      <dgm:spPr/>
      <dgm:t>
        <a:bodyPr/>
        <a:lstStyle/>
        <a:p>
          <a:endParaRPr lang="el-GR"/>
        </a:p>
      </dgm:t>
    </dgm:pt>
    <dgm:pt modelId="{09C4993D-9457-464B-8D09-84D1D912ACCE}" type="pres">
      <dgm:prSet presAssocID="{435F3A50-9F04-4EE8-9815-6D943EDA169B}" presName="Accent" presStyleLbl="parChTrans1D1" presStyleIdx="0" presStyleCnt="2" custLinFactNeighborX="-9184"/>
      <dgm:spPr/>
    </dgm:pt>
    <dgm:pt modelId="{488611C2-7FDB-4C51-9EAA-821B2F274853}" type="pres">
      <dgm:prSet presAssocID="{435F3A50-9F04-4EE8-9815-6D943EDA169B}" presName="Child" presStyleLbl="revTx" presStyleIdx="1" presStyleCnt="4" custLinFactNeighborY="86938">
        <dgm:presLayoutVars>
          <dgm:chMax val="0"/>
          <dgm:chPref val="0"/>
          <dgm:bulletEnabled val="1"/>
        </dgm:presLayoutVars>
      </dgm:prSet>
      <dgm:spPr/>
      <dgm:t>
        <a:bodyPr/>
        <a:lstStyle/>
        <a:p>
          <a:endParaRPr lang="el-GR"/>
        </a:p>
      </dgm:t>
    </dgm:pt>
    <dgm:pt modelId="{96FE9F94-EB66-4094-9F55-0367F5C3E3E1}" type="pres">
      <dgm:prSet presAssocID="{4C9B7E42-5273-4359-937D-74B4E8093AD7}" presName="sibTrans" presStyleCnt="0"/>
      <dgm:spPr/>
    </dgm:pt>
    <dgm:pt modelId="{2181FF40-B4A8-4AE9-8A66-0EBD7CDEDD54}" type="pres">
      <dgm:prSet presAssocID="{7F871EF4-A7B6-40D5-8E64-0F5B8C00AB2A}" presName="composite" presStyleCnt="0"/>
      <dgm:spPr/>
    </dgm:pt>
    <dgm:pt modelId="{BBF3F828-9967-4733-BFDC-31386A63C53C}" type="pres">
      <dgm:prSet presAssocID="{7F871EF4-A7B6-40D5-8E64-0F5B8C00AB2A}" presName="FirstChild" presStyleLbl="revTx" presStyleIdx="2" presStyleCnt="4" custScaleX="68043">
        <dgm:presLayoutVars>
          <dgm:chMax val="0"/>
          <dgm:chPref val="0"/>
          <dgm:bulletEnabled val="1"/>
        </dgm:presLayoutVars>
      </dgm:prSet>
      <dgm:spPr/>
      <dgm:t>
        <a:bodyPr/>
        <a:lstStyle/>
        <a:p>
          <a:endParaRPr lang="el-GR"/>
        </a:p>
      </dgm:t>
    </dgm:pt>
    <dgm:pt modelId="{AD68193F-F2E8-451C-987C-3B5F1BF4D7E9}" type="pres">
      <dgm:prSet presAssocID="{7F871EF4-A7B6-40D5-8E64-0F5B8C00AB2A}" presName="Parent" presStyleLbl="alignNode1" presStyleIdx="1" presStyleCnt="2" custScaleX="308898" custLinFactNeighborX="59770" custLinFactNeighborY="-7902">
        <dgm:presLayoutVars>
          <dgm:chMax val="3"/>
          <dgm:chPref val="3"/>
          <dgm:bulletEnabled val="1"/>
        </dgm:presLayoutVars>
      </dgm:prSet>
      <dgm:spPr/>
      <dgm:t>
        <a:bodyPr/>
        <a:lstStyle/>
        <a:p>
          <a:endParaRPr lang="el-GR"/>
        </a:p>
      </dgm:t>
    </dgm:pt>
    <dgm:pt modelId="{D85782FE-88F9-4368-8282-A98B9D5FEFA9}" type="pres">
      <dgm:prSet presAssocID="{7F871EF4-A7B6-40D5-8E64-0F5B8C00AB2A}" presName="Accent" presStyleLbl="parChTrans1D1" presStyleIdx="1" presStyleCnt="2" custLinFactNeighborX="-9184"/>
      <dgm:spPr/>
    </dgm:pt>
    <dgm:pt modelId="{1D8BFFD3-3EA7-4532-AC1C-3D8713DCE2EC}" type="pres">
      <dgm:prSet presAssocID="{7F871EF4-A7B6-40D5-8E64-0F5B8C00AB2A}" presName="Child" presStyleLbl="revTx" presStyleIdx="3" presStyleCnt="4">
        <dgm:presLayoutVars>
          <dgm:chMax val="0"/>
          <dgm:chPref val="0"/>
          <dgm:bulletEnabled val="1"/>
        </dgm:presLayoutVars>
      </dgm:prSet>
      <dgm:spPr/>
      <dgm:t>
        <a:bodyPr/>
        <a:lstStyle/>
        <a:p>
          <a:endParaRPr lang="el-GR"/>
        </a:p>
      </dgm:t>
    </dgm:pt>
  </dgm:ptLst>
  <dgm:cxnLst>
    <dgm:cxn modelId="{36AA2177-4E1B-4D59-AC81-7D8D4BBF1868}" type="presOf" srcId="{08C1EDB0-EF1B-435D-9A57-4D0211C6AF3A}" destId="{488611C2-7FDB-4C51-9EAA-821B2F274853}" srcOrd="0" destOrd="0" presId="urn:microsoft.com/office/officeart/2011/layout/TabList"/>
    <dgm:cxn modelId="{41746123-71CF-4417-A0C4-7E0D463989DE}" type="presOf" srcId="{492CC2FA-A3B3-4528-B18A-9847DE18DA88}" destId="{BBF3F828-9967-4733-BFDC-31386A63C53C}" srcOrd="0" destOrd="0" presId="urn:microsoft.com/office/officeart/2011/layout/TabList"/>
    <dgm:cxn modelId="{F667672E-DE1F-4C11-876B-0939EA7FF790}" srcId="{435F3A50-9F04-4EE8-9815-6D943EDA169B}" destId="{4D848C24-0E6F-4079-86BD-01DC60C55D29}" srcOrd="2" destOrd="0" parTransId="{C5134178-0A69-4050-842D-5443B9843C02}" sibTransId="{BCA5B226-2482-466A-98EF-6972A94E9904}"/>
    <dgm:cxn modelId="{4C96E049-54D8-485D-AA2D-EAF0C6A21CD8}" type="presOf" srcId="{8B3817F0-A698-479F-AB87-CC0A405CC657}" destId="{488611C2-7FDB-4C51-9EAA-821B2F274853}" srcOrd="0" destOrd="2" presId="urn:microsoft.com/office/officeart/2011/layout/TabList"/>
    <dgm:cxn modelId="{A8C8FF1B-C89C-4814-A08E-3703763B7D6B}" srcId="{435F3A50-9F04-4EE8-9815-6D943EDA169B}" destId="{1D45E6CC-6D20-479C-962B-ED03C86C3BAD}" srcOrd="0" destOrd="0" parTransId="{F36A0D24-03B1-4C7E-AC8B-4235E5AB92E7}" sibTransId="{E68FA2C1-FF46-441C-B618-A576B0AD0984}"/>
    <dgm:cxn modelId="{18D55CD9-E8AE-435E-A1F1-682A533A8A99}" type="presOf" srcId="{BA08671A-7CF2-4445-A08F-8BF68F34DF63}" destId="{1D8BFFD3-3EA7-4532-AC1C-3D8713DCE2EC}" srcOrd="0" destOrd="1" presId="urn:microsoft.com/office/officeart/2011/layout/TabList"/>
    <dgm:cxn modelId="{0E088408-665B-4A8B-9CE2-85396AE71750}" type="presOf" srcId="{E9C81CCE-A47C-43AB-B09F-22B7AEFC99E5}" destId="{FB18EEE7-4C90-4C64-B617-351272BED88F}" srcOrd="0" destOrd="0" presId="urn:microsoft.com/office/officeart/2011/layout/TabList"/>
    <dgm:cxn modelId="{D6A9DAE9-6A34-42E1-ACC5-9C447A3BB3B7}" type="presOf" srcId="{4D848C24-0E6F-4079-86BD-01DC60C55D29}" destId="{488611C2-7FDB-4C51-9EAA-821B2F274853}" srcOrd="0" destOrd="1" presId="urn:microsoft.com/office/officeart/2011/layout/TabList"/>
    <dgm:cxn modelId="{B0A777A9-9B4C-4990-AAF1-7618C637C3E6}" type="presOf" srcId="{7F871EF4-A7B6-40D5-8E64-0F5B8C00AB2A}" destId="{AD68193F-F2E8-451C-987C-3B5F1BF4D7E9}" srcOrd="0" destOrd="0" presId="urn:microsoft.com/office/officeart/2011/layout/TabList"/>
    <dgm:cxn modelId="{BF47D832-99F6-4176-B1FA-B8F20ECB613E}" srcId="{E9C81CCE-A47C-43AB-B09F-22B7AEFC99E5}" destId="{435F3A50-9F04-4EE8-9815-6D943EDA169B}" srcOrd="0" destOrd="0" parTransId="{CF105682-41DB-4022-846E-799D4367142D}" sibTransId="{4C9B7E42-5273-4359-937D-74B4E8093AD7}"/>
    <dgm:cxn modelId="{D895A560-F723-4C94-85BC-D156A6779741}" srcId="{435F3A50-9F04-4EE8-9815-6D943EDA169B}" destId="{08C1EDB0-EF1B-435D-9A57-4D0211C6AF3A}" srcOrd="1" destOrd="0" parTransId="{39429CE1-9131-444E-8F6B-E002D078DE39}" sibTransId="{D4E1D85E-BCBA-4A4A-B0CD-D09362264999}"/>
    <dgm:cxn modelId="{19AA264F-565E-4BC3-AD5A-2D981852AB57}" srcId="{435F3A50-9F04-4EE8-9815-6D943EDA169B}" destId="{8B3817F0-A698-479F-AB87-CC0A405CC657}" srcOrd="3" destOrd="0" parTransId="{B8F80047-2AD2-48E9-A90D-F44923B63B7D}" sibTransId="{2FF6DCB6-C129-4559-8039-ECF0BE0C96EB}"/>
    <dgm:cxn modelId="{51088EB6-F58E-4937-81A2-2D27A12B37DF}" type="presOf" srcId="{1D45E6CC-6D20-479C-962B-ED03C86C3BAD}" destId="{673B47E9-F3A1-4DDA-918E-5A5AD25BBEF9}" srcOrd="0" destOrd="0" presId="urn:microsoft.com/office/officeart/2011/layout/TabList"/>
    <dgm:cxn modelId="{79FFC40A-2398-42CA-96B5-590C7DA4FF95}" type="presOf" srcId="{64E0C31E-816F-4890-9127-2392420BC3C9}" destId="{1D8BFFD3-3EA7-4532-AC1C-3D8713DCE2EC}" srcOrd="0" destOrd="2" presId="urn:microsoft.com/office/officeart/2011/layout/TabList"/>
    <dgm:cxn modelId="{04479F86-394F-4E4F-9512-8344212A4322}" srcId="{7F871EF4-A7B6-40D5-8E64-0F5B8C00AB2A}" destId="{492CC2FA-A3B3-4528-B18A-9847DE18DA88}" srcOrd="0" destOrd="0" parTransId="{367C9175-3FA2-476E-AC9C-B8212CD5405F}" sibTransId="{244BF01A-2934-4F05-B675-BFB443579023}"/>
    <dgm:cxn modelId="{51E601E6-51CF-41D0-AC5A-5EDA0F503D51}" srcId="{7F871EF4-A7B6-40D5-8E64-0F5B8C00AB2A}" destId="{64E0C31E-816F-4890-9127-2392420BC3C9}" srcOrd="3" destOrd="0" parTransId="{D43705AD-DD30-4CB5-BBB2-0794A66E6EFA}" sibTransId="{D32B6229-1A3C-43A5-AF2E-B52078981CE6}"/>
    <dgm:cxn modelId="{C23D7516-0E8E-4EB2-A6C1-30BB7E5DEE97}" srcId="{7F871EF4-A7B6-40D5-8E64-0F5B8C00AB2A}" destId="{289B0AB5-4B16-4A92-B905-F1C367E7743B}" srcOrd="1" destOrd="0" parTransId="{B6F0E150-3D8F-45E4-8046-9D870521DE8E}" sibTransId="{52E0D7CC-74D9-4A0A-ACFA-F888BAA553EF}"/>
    <dgm:cxn modelId="{1303EC27-8C31-4E9F-A428-474A40DC06BF}" type="presOf" srcId="{289B0AB5-4B16-4A92-B905-F1C367E7743B}" destId="{1D8BFFD3-3EA7-4532-AC1C-3D8713DCE2EC}" srcOrd="0" destOrd="0" presId="urn:microsoft.com/office/officeart/2011/layout/TabList"/>
    <dgm:cxn modelId="{6222E91F-C31D-44D1-B18A-F1FB446D2312}" srcId="{E9C81CCE-A47C-43AB-B09F-22B7AEFC99E5}" destId="{7F871EF4-A7B6-40D5-8E64-0F5B8C00AB2A}" srcOrd="1" destOrd="0" parTransId="{5D13ABC3-D83C-4791-BA00-7A8877FBD5E7}" sibTransId="{CCE28472-3C72-4837-8997-3054CA3D6215}"/>
    <dgm:cxn modelId="{8554FCC1-E0B1-44B1-BD83-F5EFEEBE2642}" type="presOf" srcId="{435F3A50-9F04-4EE8-9815-6D943EDA169B}" destId="{99CA650E-B46E-4E34-ABA7-A497EDBE916E}" srcOrd="0" destOrd="0" presId="urn:microsoft.com/office/officeart/2011/layout/TabList"/>
    <dgm:cxn modelId="{7A5D2D56-6AF7-439E-A8B3-0293E66BD819}" srcId="{7F871EF4-A7B6-40D5-8E64-0F5B8C00AB2A}" destId="{BA08671A-7CF2-4445-A08F-8BF68F34DF63}" srcOrd="2" destOrd="0" parTransId="{037340D6-EA54-42D4-A226-D1FC2C8B8925}" sibTransId="{E44A6485-676B-4ED1-8B45-28F654A0DA1C}"/>
    <dgm:cxn modelId="{9CD460DD-7AB6-4E3F-8653-72EE13B254E2}" type="presParOf" srcId="{FB18EEE7-4C90-4C64-B617-351272BED88F}" destId="{0FEB6EB7-ABD0-4B76-8A03-1A3F06BA15C8}" srcOrd="0" destOrd="0" presId="urn:microsoft.com/office/officeart/2011/layout/TabList"/>
    <dgm:cxn modelId="{298A893F-D7FE-4A2A-B928-8310CB3993D7}" type="presParOf" srcId="{0FEB6EB7-ABD0-4B76-8A03-1A3F06BA15C8}" destId="{673B47E9-F3A1-4DDA-918E-5A5AD25BBEF9}" srcOrd="0" destOrd="0" presId="urn:microsoft.com/office/officeart/2011/layout/TabList"/>
    <dgm:cxn modelId="{D17FAD5F-567C-4E2B-99FA-4300EEEDA82B}" type="presParOf" srcId="{0FEB6EB7-ABD0-4B76-8A03-1A3F06BA15C8}" destId="{99CA650E-B46E-4E34-ABA7-A497EDBE916E}" srcOrd="1" destOrd="0" presId="urn:microsoft.com/office/officeart/2011/layout/TabList"/>
    <dgm:cxn modelId="{38604D52-4A12-4CA8-98EF-91CCEEC6CA38}" type="presParOf" srcId="{0FEB6EB7-ABD0-4B76-8A03-1A3F06BA15C8}" destId="{09C4993D-9457-464B-8D09-84D1D912ACCE}" srcOrd="2" destOrd="0" presId="urn:microsoft.com/office/officeart/2011/layout/TabList"/>
    <dgm:cxn modelId="{876D3AB9-0557-4C41-B180-BC62115E6D31}" type="presParOf" srcId="{FB18EEE7-4C90-4C64-B617-351272BED88F}" destId="{488611C2-7FDB-4C51-9EAA-821B2F274853}" srcOrd="1" destOrd="0" presId="urn:microsoft.com/office/officeart/2011/layout/TabList"/>
    <dgm:cxn modelId="{A6D540A2-D236-41A7-A151-E544EF1EFF56}" type="presParOf" srcId="{FB18EEE7-4C90-4C64-B617-351272BED88F}" destId="{96FE9F94-EB66-4094-9F55-0367F5C3E3E1}" srcOrd="2" destOrd="0" presId="urn:microsoft.com/office/officeart/2011/layout/TabList"/>
    <dgm:cxn modelId="{4EF628D0-CA88-452C-BEF8-7EDEB9DC1CF3}" type="presParOf" srcId="{FB18EEE7-4C90-4C64-B617-351272BED88F}" destId="{2181FF40-B4A8-4AE9-8A66-0EBD7CDEDD54}" srcOrd="3" destOrd="0" presId="urn:microsoft.com/office/officeart/2011/layout/TabList"/>
    <dgm:cxn modelId="{9C813055-CE1E-4C4A-8297-A2CE06161C9A}" type="presParOf" srcId="{2181FF40-B4A8-4AE9-8A66-0EBD7CDEDD54}" destId="{BBF3F828-9967-4733-BFDC-31386A63C53C}" srcOrd="0" destOrd="0" presId="urn:microsoft.com/office/officeart/2011/layout/TabList"/>
    <dgm:cxn modelId="{8FD2CB3C-4A09-4FA7-B225-8353A04C3785}" type="presParOf" srcId="{2181FF40-B4A8-4AE9-8A66-0EBD7CDEDD54}" destId="{AD68193F-F2E8-451C-987C-3B5F1BF4D7E9}" srcOrd="1" destOrd="0" presId="urn:microsoft.com/office/officeart/2011/layout/TabList"/>
    <dgm:cxn modelId="{E4D24E93-2133-43C5-A603-100A358B6B48}" type="presParOf" srcId="{2181FF40-B4A8-4AE9-8A66-0EBD7CDEDD54}" destId="{D85782FE-88F9-4368-8282-A98B9D5FEFA9}" srcOrd="2" destOrd="0" presId="urn:microsoft.com/office/officeart/2011/layout/TabList"/>
    <dgm:cxn modelId="{8875581D-4BC8-4A1F-AE31-B404BFA3F527}" type="presParOf" srcId="{FB18EEE7-4C90-4C64-B617-351272BED88F}" destId="{1D8BFFD3-3EA7-4532-AC1C-3D8713DCE2EC}" srcOrd="4" destOrd="0" presId="urn:microsoft.com/office/officeart/2011/layout/Tab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9C81CCE-A47C-43AB-B09F-22B7AEFC99E5}" type="doc">
      <dgm:prSet loTypeId="urn:microsoft.com/office/officeart/2011/layout/TabList" loCatId="list" qsTypeId="urn:microsoft.com/office/officeart/2005/8/quickstyle/simple1" qsCatId="simple" csTypeId="urn:microsoft.com/office/officeart/2005/8/colors/accent1_2" csCatId="accent1" phldr="1"/>
      <dgm:spPr/>
      <dgm:t>
        <a:bodyPr/>
        <a:lstStyle/>
        <a:p>
          <a:endParaRPr lang="el-GR"/>
        </a:p>
      </dgm:t>
    </dgm:pt>
    <dgm:pt modelId="{435F3A50-9F04-4EE8-9815-6D943EDA169B}">
      <dgm:prSet phldrT="[Κείμενο]" custT="1"/>
      <dgm:spPr/>
      <dgm:t>
        <a:bodyPr/>
        <a:lstStyle/>
        <a:p>
          <a:pPr algn="l"/>
          <a:r>
            <a:rPr lang="el-GR" sz="2200" b="1" dirty="0" smtClean="0"/>
            <a:t>Αναίσθητος, αναπνέει</a:t>
          </a:r>
          <a:endParaRPr lang="el-GR" sz="2200" b="1" dirty="0"/>
        </a:p>
      </dgm:t>
    </dgm:pt>
    <dgm:pt modelId="{CF105682-41DB-4022-846E-799D4367142D}" type="parTrans" cxnId="{BF47D832-99F6-4176-B1FA-B8F20ECB613E}">
      <dgm:prSet/>
      <dgm:spPr/>
      <dgm:t>
        <a:bodyPr/>
        <a:lstStyle/>
        <a:p>
          <a:endParaRPr lang="el-GR"/>
        </a:p>
      </dgm:t>
    </dgm:pt>
    <dgm:pt modelId="{4C9B7E42-5273-4359-937D-74B4E8093AD7}" type="sibTrans" cxnId="{BF47D832-99F6-4176-B1FA-B8F20ECB613E}">
      <dgm:prSet/>
      <dgm:spPr/>
      <dgm:t>
        <a:bodyPr/>
        <a:lstStyle/>
        <a:p>
          <a:endParaRPr lang="el-GR"/>
        </a:p>
      </dgm:t>
    </dgm:pt>
    <dgm:pt modelId="{1D45E6CC-6D20-479C-962B-ED03C86C3BAD}">
      <dgm:prSet phldrT="[Κείμενο]" custT="1"/>
      <dgm:spPr/>
      <dgm:t>
        <a:bodyPr/>
        <a:lstStyle/>
        <a:p>
          <a:endParaRPr lang="el-GR" sz="2200" dirty="0"/>
        </a:p>
      </dgm:t>
    </dgm:pt>
    <dgm:pt modelId="{F36A0D24-03B1-4C7E-AC8B-4235E5AB92E7}" type="parTrans" cxnId="{A8C8FF1B-C89C-4814-A08E-3703763B7D6B}">
      <dgm:prSet/>
      <dgm:spPr/>
      <dgm:t>
        <a:bodyPr/>
        <a:lstStyle/>
        <a:p>
          <a:endParaRPr lang="el-GR"/>
        </a:p>
      </dgm:t>
    </dgm:pt>
    <dgm:pt modelId="{E68FA2C1-FF46-441C-B618-A576B0AD0984}" type="sibTrans" cxnId="{A8C8FF1B-C89C-4814-A08E-3703763B7D6B}">
      <dgm:prSet/>
      <dgm:spPr/>
      <dgm:t>
        <a:bodyPr/>
        <a:lstStyle/>
        <a:p>
          <a:endParaRPr lang="el-GR"/>
        </a:p>
      </dgm:t>
    </dgm:pt>
    <dgm:pt modelId="{A1F9BE51-23AA-4E14-ADD3-FD71522042FE}">
      <dgm:prSet phldrT="[Κείμενο]" custT="1"/>
      <dgm:spPr/>
      <dgm:t>
        <a:bodyPr/>
        <a:lstStyle/>
        <a:p>
          <a:r>
            <a:rPr lang="el-GR" sz="2200" dirty="0" smtClean="0"/>
            <a:t>Τοποθετούμε τον πάσχοντα σε στάση ανάνηψης</a:t>
          </a:r>
          <a:endParaRPr lang="el-GR" sz="2200" dirty="0"/>
        </a:p>
      </dgm:t>
    </dgm:pt>
    <dgm:pt modelId="{4B0753D2-92ED-4B8F-8D53-0F13248090BF}" type="parTrans" cxnId="{D52ED261-9168-4948-B067-110AA6C9FBA2}">
      <dgm:prSet/>
      <dgm:spPr/>
      <dgm:t>
        <a:bodyPr/>
        <a:lstStyle/>
        <a:p>
          <a:endParaRPr lang="el-GR"/>
        </a:p>
      </dgm:t>
    </dgm:pt>
    <dgm:pt modelId="{380BD964-A2ED-4E0B-9144-4DF7FC07EA5C}" type="sibTrans" cxnId="{D52ED261-9168-4948-B067-110AA6C9FBA2}">
      <dgm:prSet/>
      <dgm:spPr/>
      <dgm:t>
        <a:bodyPr/>
        <a:lstStyle/>
        <a:p>
          <a:endParaRPr lang="el-GR"/>
        </a:p>
      </dgm:t>
    </dgm:pt>
    <dgm:pt modelId="{7F871EF4-A7B6-40D5-8E64-0F5B8C00AB2A}">
      <dgm:prSet phldrT="[Κείμενο]" custT="1"/>
      <dgm:spPr/>
      <dgm:t>
        <a:bodyPr/>
        <a:lstStyle/>
        <a:p>
          <a:pPr algn="l"/>
          <a:r>
            <a:rPr lang="el-GR" sz="2200" b="1" dirty="0" smtClean="0"/>
            <a:t>Έχει τις αισθήσεις του, αναπνέει</a:t>
          </a:r>
          <a:endParaRPr lang="el-GR" sz="2200" b="1" dirty="0"/>
        </a:p>
      </dgm:t>
    </dgm:pt>
    <dgm:pt modelId="{5D13ABC3-D83C-4791-BA00-7A8877FBD5E7}" type="parTrans" cxnId="{6222E91F-C31D-44D1-B18A-F1FB446D2312}">
      <dgm:prSet/>
      <dgm:spPr/>
      <dgm:t>
        <a:bodyPr/>
        <a:lstStyle/>
        <a:p>
          <a:endParaRPr lang="el-GR"/>
        </a:p>
      </dgm:t>
    </dgm:pt>
    <dgm:pt modelId="{CCE28472-3C72-4837-8997-3054CA3D6215}" type="sibTrans" cxnId="{6222E91F-C31D-44D1-B18A-F1FB446D2312}">
      <dgm:prSet/>
      <dgm:spPr/>
      <dgm:t>
        <a:bodyPr/>
        <a:lstStyle/>
        <a:p>
          <a:endParaRPr lang="el-GR"/>
        </a:p>
      </dgm:t>
    </dgm:pt>
    <dgm:pt modelId="{492CC2FA-A3B3-4528-B18A-9847DE18DA88}">
      <dgm:prSet phldrT="[Κείμενο]" custT="1"/>
      <dgm:spPr/>
      <dgm:t>
        <a:bodyPr/>
        <a:lstStyle/>
        <a:p>
          <a:r>
            <a:rPr lang="el-GR" sz="2200" dirty="0" smtClean="0"/>
            <a:t>αναπνοές</a:t>
          </a:r>
          <a:endParaRPr lang="el-GR" sz="2200" dirty="0"/>
        </a:p>
      </dgm:t>
    </dgm:pt>
    <dgm:pt modelId="{367C9175-3FA2-476E-AC9C-B8212CD5405F}" type="parTrans" cxnId="{04479F86-394F-4E4F-9512-8344212A4322}">
      <dgm:prSet/>
      <dgm:spPr/>
      <dgm:t>
        <a:bodyPr/>
        <a:lstStyle/>
        <a:p>
          <a:endParaRPr lang="el-GR"/>
        </a:p>
      </dgm:t>
    </dgm:pt>
    <dgm:pt modelId="{244BF01A-2934-4F05-B675-BFB443579023}" type="sibTrans" cxnId="{04479F86-394F-4E4F-9512-8344212A4322}">
      <dgm:prSet/>
      <dgm:spPr/>
      <dgm:t>
        <a:bodyPr/>
        <a:lstStyle/>
        <a:p>
          <a:endParaRPr lang="el-GR"/>
        </a:p>
      </dgm:t>
    </dgm:pt>
    <dgm:pt modelId="{8B3817F0-A698-479F-AB87-CC0A405CC657}">
      <dgm:prSet phldrT="[Κείμενο]" custT="1"/>
      <dgm:spPr/>
      <dgm:t>
        <a:bodyPr/>
        <a:lstStyle/>
        <a:p>
          <a:endParaRPr lang="el-GR" sz="2200" dirty="0"/>
        </a:p>
      </dgm:t>
    </dgm:pt>
    <dgm:pt modelId="{B8F80047-2AD2-48E9-A90D-F44923B63B7D}" type="parTrans" cxnId="{19AA264F-565E-4BC3-AD5A-2D981852AB57}">
      <dgm:prSet/>
      <dgm:spPr/>
      <dgm:t>
        <a:bodyPr/>
        <a:lstStyle/>
        <a:p>
          <a:endParaRPr lang="el-GR"/>
        </a:p>
      </dgm:t>
    </dgm:pt>
    <dgm:pt modelId="{2FF6DCB6-C129-4559-8039-ECF0BE0C96EB}" type="sibTrans" cxnId="{19AA264F-565E-4BC3-AD5A-2D981852AB57}">
      <dgm:prSet/>
      <dgm:spPr/>
      <dgm:t>
        <a:bodyPr/>
        <a:lstStyle/>
        <a:p>
          <a:endParaRPr lang="el-GR"/>
        </a:p>
      </dgm:t>
    </dgm:pt>
    <dgm:pt modelId="{08C1EDB0-EF1B-435D-9A57-4D0211C6AF3A}">
      <dgm:prSet phldrT="[Κείμενο]" custT="1"/>
      <dgm:spPr/>
      <dgm:t>
        <a:bodyPr/>
        <a:lstStyle/>
        <a:p>
          <a:r>
            <a:rPr lang="el-GR" sz="2200" dirty="0" smtClean="0"/>
            <a:t>Φροντίζουμε όποιο θανατηφόρο τραύμα</a:t>
          </a:r>
          <a:endParaRPr lang="el-GR" sz="2200" dirty="0"/>
        </a:p>
      </dgm:t>
    </dgm:pt>
    <dgm:pt modelId="{39429CE1-9131-444E-8F6B-E002D078DE39}" type="parTrans" cxnId="{D895A560-F723-4C94-85BC-D156A6779741}">
      <dgm:prSet/>
      <dgm:spPr/>
      <dgm:t>
        <a:bodyPr/>
        <a:lstStyle/>
        <a:p>
          <a:endParaRPr lang="el-GR"/>
        </a:p>
      </dgm:t>
    </dgm:pt>
    <dgm:pt modelId="{D4E1D85E-BCBA-4A4A-B0CD-D09362264999}" type="sibTrans" cxnId="{D895A560-F723-4C94-85BC-D156A6779741}">
      <dgm:prSet/>
      <dgm:spPr/>
      <dgm:t>
        <a:bodyPr/>
        <a:lstStyle/>
        <a:p>
          <a:endParaRPr lang="el-GR"/>
        </a:p>
      </dgm:t>
    </dgm:pt>
    <dgm:pt modelId="{289B0AB5-4B16-4A92-B905-F1C367E7743B}">
      <dgm:prSet phldrT="[Κείμενο]" custT="1"/>
      <dgm:spPr/>
      <dgm:t>
        <a:bodyPr/>
        <a:lstStyle/>
        <a:p>
          <a:r>
            <a:rPr lang="el-GR" sz="2200" dirty="0" smtClean="0"/>
            <a:t>θύμα να μείνει ακίνητο αν υποψιαζόμαστε βλάβη στην σπονδυλική στήλη</a:t>
          </a:r>
          <a:endParaRPr lang="el-GR" sz="2200" dirty="0"/>
        </a:p>
      </dgm:t>
    </dgm:pt>
    <dgm:pt modelId="{B6F0E150-3D8F-45E4-8046-9D870521DE8E}" type="parTrans" cxnId="{C23D7516-0E8E-4EB2-A6C1-30BB7E5DEE97}">
      <dgm:prSet/>
      <dgm:spPr/>
      <dgm:t>
        <a:bodyPr/>
        <a:lstStyle/>
        <a:p>
          <a:endParaRPr lang="el-GR"/>
        </a:p>
      </dgm:t>
    </dgm:pt>
    <dgm:pt modelId="{52E0D7CC-74D9-4A0A-ACFA-F888BAA553EF}" type="sibTrans" cxnId="{C23D7516-0E8E-4EB2-A6C1-30BB7E5DEE97}">
      <dgm:prSet/>
      <dgm:spPr/>
      <dgm:t>
        <a:bodyPr/>
        <a:lstStyle/>
        <a:p>
          <a:endParaRPr lang="el-GR"/>
        </a:p>
      </dgm:t>
    </dgm:pt>
    <dgm:pt modelId="{B8FB96E9-1387-4B67-ABD8-819C04C642CA}">
      <dgm:prSet phldrT="[Κείμενο]" custT="1"/>
      <dgm:spPr/>
      <dgm:t>
        <a:bodyPr/>
        <a:lstStyle/>
        <a:p>
          <a:r>
            <a:rPr lang="el-GR" sz="2200" dirty="0" smtClean="0"/>
            <a:t>Καλούμε βοήθεια</a:t>
          </a:r>
          <a:endParaRPr lang="el-GR" sz="2200" dirty="0"/>
        </a:p>
      </dgm:t>
    </dgm:pt>
    <dgm:pt modelId="{729AF521-2EE0-4D28-B354-1F8088942F19}" type="parTrans" cxnId="{4A4A25E8-E9DC-4066-AC03-1B28DBF2E6D1}">
      <dgm:prSet/>
      <dgm:spPr/>
      <dgm:t>
        <a:bodyPr/>
        <a:lstStyle/>
        <a:p>
          <a:endParaRPr lang="el-GR"/>
        </a:p>
      </dgm:t>
    </dgm:pt>
    <dgm:pt modelId="{0B971E33-1D12-40CC-9815-DFC3896E1D39}" type="sibTrans" cxnId="{4A4A25E8-E9DC-4066-AC03-1B28DBF2E6D1}">
      <dgm:prSet/>
      <dgm:spPr/>
      <dgm:t>
        <a:bodyPr/>
        <a:lstStyle/>
        <a:p>
          <a:endParaRPr lang="el-GR"/>
        </a:p>
      </dgm:t>
    </dgm:pt>
    <dgm:pt modelId="{FAC70F75-3AC1-4E24-8486-1539F9471FB1}">
      <dgm:prSet phldrT="[Κείμενο]" custT="1"/>
      <dgm:spPr/>
      <dgm:t>
        <a:bodyPr/>
        <a:lstStyle/>
        <a:p>
          <a:r>
            <a:rPr lang="el-GR" sz="2200" dirty="0" smtClean="0"/>
            <a:t>Καλούμε βοήθεια αν είναι ανάγκη</a:t>
          </a:r>
          <a:endParaRPr lang="el-GR" sz="2200" dirty="0"/>
        </a:p>
      </dgm:t>
    </dgm:pt>
    <dgm:pt modelId="{BAD3B665-FCDB-4CE6-843B-9BFE2B25E3FF}" type="parTrans" cxnId="{9D676D57-5BF4-486F-AEB1-97AFF0E78629}">
      <dgm:prSet/>
      <dgm:spPr/>
      <dgm:t>
        <a:bodyPr/>
        <a:lstStyle/>
        <a:p>
          <a:endParaRPr lang="el-GR"/>
        </a:p>
      </dgm:t>
    </dgm:pt>
    <dgm:pt modelId="{E1ECA523-611D-475F-A988-5C17DFBEAD97}" type="sibTrans" cxnId="{9D676D57-5BF4-486F-AEB1-97AFF0E78629}">
      <dgm:prSet/>
      <dgm:spPr/>
      <dgm:t>
        <a:bodyPr/>
        <a:lstStyle/>
        <a:p>
          <a:endParaRPr lang="el-GR"/>
        </a:p>
      </dgm:t>
    </dgm:pt>
    <dgm:pt modelId="{FB18EEE7-4C90-4C64-B617-351272BED88F}" type="pres">
      <dgm:prSet presAssocID="{E9C81CCE-A47C-43AB-B09F-22B7AEFC99E5}" presName="Name0" presStyleCnt="0">
        <dgm:presLayoutVars>
          <dgm:chMax/>
          <dgm:chPref val="3"/>
          <dgm:dir/>
          <dgm:animOne val="branch"/>
          <dgm:animLvl val="lvl"/>
        </dgm:presLayoutVars>
      </dgm:prSet>
      <dgm:spPr/>
      <dgm:t>
        <a:bodyPr/>
        <a:lstStyle/>
        <a:p>
          <a:endParaRPr lang="el-GR"/>
        </a:p>
      </dgm:t>
    </dgm:pt>
    <dgm:pt modelId="{0FEB6EB7-ABD0-4B76-8A03-1A3F06BA15C8}" type="pres">
      <dgm:prSet presAssocID="{435F3A50-9F04-4EE8-9815-6D943EDA169B}" presName="composite" presStyleCnt="0"/>
      <dgm:spPr/>
    </dgm:pt>
    <dgm:pt modelId="{673B47E9-F3A1-4DDA-918E-5A5AD25BBEF9}" type="pres">
      <dgm:prSet presAssocID="{435F3A50-9F04-4EE8-9815-6D943EDA169B}" presName="FirstChild" presStyleLbl="revTx" presStyleIdx="0" presStyleCnt="4" custScaleX="68043">
        <dgm:presLayoutVars>
          <dgm:chMax val="0"/>
          <dgm:chPref val="0"/>
          <dgm:bulletEnabled val="1"/>
        </dgm:presLayoutVars>
      </dgm:prSet>
      <dgm:spPr/>
      <dgm:t>
        <a:bodyPr/>
        <a:lstStyle/>
        <a:p>
          <a:endParaRPr lang="el-GR"/>
        </a:p>
      </dgm:t>
    </dgm:pt>
    <dgm:pt modelId="{99CA650E-B46E-4E34-ABA7-A497EDBE916E}" type="pres">
      <dgm:prSet presAssocID="{435F3A50-9F04-4EE8-9815-6D943EDA169B}" presName="Parent" presStyleLbl="alignNode1" presStyleIdx="0" presStyleCnt="2" custScaleX="266428" custLinFactNeighborX="50082" custLinFactNeighborY="-7902">
        <dgm:presLayoutVars>
          <dgm:chMax val="3"/>
          <dgm:chPref val="3"/>
          <dgm:bulletEnabled val="1"/>
        </dgm:presLayoutVars>
      </dgm:prSet>
      <dgm:spPr/>
      <dgm:t>
        <a:bodyPr/>
        <a:lstStyle/>
        <a:p>
          <a:endParaRPr lang="el-GR"/>
        </a:p>
      </dgm:t>
    </dgm:pt>
    <dgm:pt modelId="{09C4993D-9457-464B-8D09-84D1D912ACCE}" type="pres">
      <dgm:prSet presAssocID="{435F3A50-9F04-4EE8-9815-6D943EDA169B}" presName="Accent" presStyleLbl="parChTrans1D1" presStyleIdx="0" presStyleCnt="2" custLinFactNeighborX="-9184"/>
      <dgm:spPr/>
    </dgm:pt>
    <dgm:pt modelId="{488611C2-7FDB-4C51-9EAA-821B2F274853}" type="pres">
      <dgm:prSet presAssocID="{435F3A50-9F04-4EE8-9815-6D943EDA169B}" presName="Child" presStyleLbl="revTx" presStyleIdx="1" presStyleCnt="4" custLinFactNeighborY="86938">
        <dgm:presLayoutVars>
          <dgm:chMax val="0"/>
          <dgm:chPref val="0"/>
          <dgm:bulletEnabled val="1"/>
        </dgm:presLayoutVars>
      </dgm:prSet>
      <dgm:spPr/>
      <dgm:t>
        <a:bodyPr/>
        <a:lstStyle/>
        <a:p>
          <a:endParaRPr lang="el-GR"/>
        </a:p>
      </dgm:t>
    </dgm:pt>
    <dgm:pt modelId="{96FE9F94-EB66-4094-9F55-0367F5C3E3E1}" type="pres">
      <dgm:prSet presAssocID="{4C9B7E42-5273-4359-937D-74B4E8093AD7}" presName="sibTrans" presStyleCnt="0"/>
      <dgm:spPr/>
    </dgm:pt>
    <dgm:pt modelId="{2181FF40-B4A8-4AE9-8A66-0EBD7CDEDD54}" type="pres">
      <dgm:prSet presAssocID="{7F871EF4-A7B6-40D5-8E64-0F5B8C00AB2A}" presName="composite" presStyleCnt="0"/>
      <dgm:spPr/>
    </dgm:pt>
    <dgm:pt modelId="{BBF3F828-9967-4733-BFDC-31386A63C53C}" type="pres">
      <dgm:prSet presAssocID="{7F871EF4-A7B6-40D5-8E64-0F5B8C00AB2A}" presName="FirstChild" presStyleLbl="revTx" presStyleIdx="2" presStyleCnt="4" custScaleX="68043">
        <dgm:presLayoutVars>
          <dgm:chMax val="0"/>
          <dgm:chPref val="0"/>
          <dgm:bulletEnabled val="1"/>
        </dgm:presLayoutVars>
      </dgm:prSet>
      <dgm:spPr/>
      <dgm:t>
        <a:bodyPr/>
        <a:lstStyle/>
        <a:p>
          <a:endParaRPr lang="el-GR"/>
        </a:p>
      </dgm:t>
    </dgm:pt>
    <dgm:pt modelId="{AD68193F-F2E8-451C-987C-3B5F1BF4D7E9}" type="pres">
      <dgm:prSet presAssocID="{7F871EF4-A7B6-40D5-8E64-0F5B8C00AB2A}" presName="Parent" presStyleLbl="alignNode1" presStyleIdx="1" presStyleCnt="2" custScaleX="266428" custLinFactNeighborX="50082" custLinFactNeighborY="-7902">
        <dgm:presLayoutVars>
          <dgm:chMax val="3"/>
          <dgm:chPref val="3"/>
          <dgm:bulletEnabled val="1"/>
        </dgm:presLayoutVars>
      </dgm:prSet>
      <dgm:spPr/>
      <dgm:t>
        <a:bodyPr/>
        <a:lstStyle/>
        <a:p>
          <a:endParaRPr lang="el-GR"/>
        </a:p>
      </dgm:t>
    </dgm:pt>
    <dgm:pt modelId="{D85782FE-88F9-4368-8282-A98B9D5FEFA9}" type="pres">
      <dgm:prSet presAssocID="{7F871EF4-A7B6-40D5-8E64-0F5B8C00AB2A}" presName="Accent" presStyleLbl="parChTrans1D1" presStyleIdx="1" presStyleCnt="2" custLinFactNeighborX="-9184"/>
      <dgm:spPr/>
    </dgm:pt>
    <dgm:pt modelId="{1D8BFFD3-3EA7-4532-AC1C-3D8713DCE2EC}" type="pres">
      <dgm:prSet presAssocID="{7F871EF4-A7B6-40D5-8E64-0F5B8C00AB2A}" presName="Child" presStyleLbl="revTx" presStyleIdx="3" presStyleCnt="4">
        <dgm:presLayoutVars>
          <dgm:chMax val="0"/>
          <dgm:chPref val="0"/>
          <dgm:bulletEnabled val="1"/>
        </dgm:presLayoutVars>
      </dgm:prSet>
      <dgm:spPr/>
      <dgm:t>
        <a:bodyPr/>
        <a:lstStyle/>
        <a:p>
          <a:endParaRPr lang="el-GR"/>
        </a:p>
      </dgm:t>
    </dgm:pt>
  </dgm:ptLst>
  <dgm:cxnLst>
    <dgm:cxn modelId="{0EA08221-85D5-4B97-BF27-858C75B6F012}" type="presOf" srcId="{B8FB96E9-1387-4B67-ABD8-819C04C642CA}" destId="{488611C2-7FDB-4C51-9EAA-821B2F274853}" srcOrd="0" destOrd="2" presId="urn:microsoft.com/office/officeart/2011/layout/TabList"/>
    <dgm:cxn modelId="{A8C8FF1B-C89C-4814-A08E-3703763B7D6B}" srcId="{435F3A50-9F04-4EE8-9815-6D943EDA169B}" destId="{1D45E6CC-6D20-479C-962B-ED03C86C3BAD}" srcOrd="0" destOrd="0" parTransId="{F36A0D24-03B1-4C7E-AC8B-4235E5AB92E7}" sibTransId="{E68FA2C1-FF46-441C-B618-A576B0AD0984}"/>
    <dgm:cxn modelId="{D52ED261-9168-4948-B067-110AA6C9FBA2}" srcId="{435F3A50-9F04-4EE8-9815-6D943EDA169B}" destId="{A1F9BE51-23AA-4E14-ADD3-FD71522042FE}" srcOrd="2" destOrd="0" parTransId="{4B0753D2-92ED-4B8F-8D53-0F13248090BF}" sibTransId="{380BD964-A2ED-4E0B-9144-4DF7FC07EA5C}"/>
    <dgm:cxn modelId="{3634B5CF-80DC-4023-8330-277EF4AB4076}" type="presOf" srcId="{FAC70F75-3AC1-4E24-8486-1539F9471FB1}" destId="{1D8BFFD3-3EA7-4532-AC1C-3D8713DCE2EC}" srcOrd="0" destOrd="1" presId="urn:microsoft.com/office/officeart/2011/layout/TabList"/>
    <dgm:cxn modelId="{93938E3F-157D-4E02-90EF-CFE7B28D015A}" type="presOf" srcId="{E9C81CCE-A47C-43AB-B09F-22B7AEFC99E5}" destId="{FB18EEE7-4C90-4C64-B617-351272BED88F}" srcOrd="0" destOrd="0" presId="urn:microsoft.com/office/officeart/2011/layout/TabList"/>
    <dgm:cxn modelId="{BF47D832-99F6-4176-B1FA-B8F20ECB613E}" srcId="{E9C81CCE-A47C-43AB-B09F-22B7AEFC99E5}" destId="{435F3A50-9F04-4EE8-9815-6D943EDA169B}" srcOrd="0" destOrd="0" parTransId="{CF105682-41DB-4022-846E-799D4367142D}" sibTransId="{4C9B7E42-5273-4359-937D-74B4E8093AD7}"/>
    <dgm:cxn modelId="{D895A560-F723-4C94-85BC-D156A6779741}" srcId="{435F3A50-9F04-4EE8-9815-6D943EDA169B}" destId="{08C1EDB0-EF1B-435D-9A57-4D0211C6AF3A}" srcOrd="1" destOrd="0" parTransId="{39429CE1-9131-444E-8F6B-E002D078DE39}" sibTransId="{D4E1D85E-BCBA-4A4A-B0CD-D09362264999}"/>
    <dgm:cxn modelId="{19AA264F-565E-4BC3-AD5A-2D981852AB57}" srcId="{435F3A50-9F04-4EE8-9815-6D943EDA169B}" destId="{8B3817F0-A698-479F-AB87-CC0A405CC657}" srcOrd="4" destOrd="0" parTransId="{B8F80047-2AD2-48E9-A90D-F44923B63B7D}" sibTransId="{2FF6DCB6-C129-4559-8039-ECF0BE0C96EB}"/>
    <dgm:cxn modelId="{847F5E67-EDD1-4D89-B010-B07A4E79ABDB}" type="presOf" srcId="{435F3A50-9F04-4EE8-9815-6D943EDA169B}" destId="{99CA650E-B46E-4E34-ABA7-A497EDBE916E}" srcOrd="0" destOrd="0" presId="urn:microsoft.com/office/officeart/2011/layout/TabList"/>
    <dgm:cxn modelId="{9D676D57-5BF4-486F-AEB1-97AFF0E78629}" srcId="{7F871EF4-A7B6-40D5-8E64-0F5B8C00AB2A}" destId="{FAC70F75-3AC1-4E24-8486-1539F9471FB1}" srcOrd="2" destOrd="0" parTransId="{BAD3B665-FCDB-4CE6-843B-9BFE2B25E3FF}" sibTransId="{E1ECA523-611D-475F-A988-5C17DFBEAD97}"/>
    <dgm:cxn modelId="{647E06C4-FBFF-42AC-BE5A-76D7ABD1BE0A}" type="presOf" srcId="{7F871EF4-A7B6-40D5-8E64-0F5B8C00AB2A}" destId="{AD68193F-F2E8-451C-987C-3B5F1BF4D7E9}" srcOrd="0" destOrd="0" presId="urn:microsoft.com/office/officeart/2011/layout/TabList"/>
    <dgm:cxn modelId="{1B6CEEEC-9D4F-4F86-A8CC-EBDDDE2A079F}" type="presOf" srcId="{289B0AB5-4B16-4A92-B905-F1C367E7743B}" destId="{1D8BFFD3-3EA7-4532-AC1C-3D8713DCE2EC}" srcOrd="0" destOrd="0" presId="urn:microsoft.com/office/officeart/2011/layout/TabList"/>
    <dgm:cxn modelId="{B67E47A9-AD41-49FC-84BE-239DFDAE1488}" type="presOf" srcId="{492CC2FA-A3B3-4528-B18A-9847DE18DA88}" destId="{BBF3F828-9967-4733-BFDC-31386A63C53C}" srcOrd="0" destOrd="0" presId="urn:microsoft.com/office/officeart/2011/layout/TabList"/>
    <dgm:cxn modelId="{DA3FB1EA-FEF6-4EEB-8D58-59B7C1D41E37}" type="presOf" srcId="{08C1EDB0-EF1B-435D-9A57-4D0211C6AF3A}" destId="{488611C2-7FDB-4C51-9EAA-821B2F274853}" srcOrd="0" destOrd="0" presId="urn:microsoft.com/office/officeart/2011/layout/TabList"/>
    <dgm:cxn modelId="{04479F86-394F-4E4F-9512-8344212A4322}" srcId="{7F871EF4-A7B6-40D5-8E64-0F5B8C00AB2A}" destId="{492CC2FA-A3B3-4528-B18A-9847DE18DA88}" srcOrd="0" destOrd="0" parTransId="{367C9175-3FA2-476E-AC9C-B8212CD5405F}" sibTransId="{244BF01A-2934-4F05-B675-BFB443579023}"/>
    <dgm:cxn modelId="{32FC8D56-BF52-47BA-B8E9-08BBB32F12C3}" type="presOf" srcId="{A1F9BE51-23AA-4E14-ADD3-FD71522042FE}" destId="{488611C2-7FDB-4C51-9EAA-821B2F274853}" srcOrd="0" destOrd="1" presId="urn:microsoft.com/office/officeart/2011/layout/TabList"/>
    <dgm:cxn modelId="{8A5CE566-8778-4860-B908-B80FAF104500}" type="presOf" srcId="{1D45E6CC-6D20-479C-962B-ED03C86C3BAD}" destId="{673B47E9-F3A1-4DDA-918E-5A5AD25BBEF9}" srcOrd="0" destOrd="0" presId="urn:microsoft.com/office/officeart/2011/layout/TabList"/>
    <dgm:cxn modelId="{C23D7516-0E8E-4EB2-A6C1-30BB7E5DEE97}" srcId="{7F871EF4-A7B6-40D5-8E64-0F5B8C00AB2A}" destId="{289B0AB5-4B16-4A92-B905-F1C367E7743B}" srcOrd="1" destOrd="0" parTransId="{B6F0E150-3D8F-45E4-8046-9D870521DE8E}" sibTransId="{52E0D7CC-74D9-4A0A-ACFA-F888BAA553EF}"/>
    <dgm:cxn modelId="{4A4A25E8-E9DC-4066-AC03-1B28DBF2E6D1}" srcId="{435F3A50-9F04-4EE8-9815-6D943EDA169B}" destId="{B8FB96E9-1387-4B67-ABD8-819C04C642CA}" srcOrd="3" destOrd="0" parTransId="{729AF521-2EE0-4D28-B354-1F8088942F19}" sibTransId="{0B971E33-1D12-40CC-9815-DFC3896E1D39}"/>
    <dgm:cxn modelId="{6222E91F-C31D-44D1-B18A-F1FB446D2312}" srcId="{E9C81CCE-A47C-43AB-B09F-22B7AEFC99E5}" destId="{7F871EF4-A7B6-40D5-8E64-0F5B8C00AB2A}" srcOrd="1" destOrd="0" parTransId="{5D13ABC3-D83C-4791-BA00-7A8877FBD5E7}" sibTransId="{CCE28472-3C72-4837-8997-3054CA3D6215}"/>
    <dgm:cxn modelId="{B6D13982-C6FF-4706-AC27-DA98FDB9091A}" type="presOf" srcId="{8B3817F0-A698-479F-AB87-CC0A405CC657}" destId="{488611C2-7FDB-4C51-9EAA-821B2F274853}" srcOrd="0" destOrd="3" presId="urn:microsoft.com/office/officeart/2011/layout/TabList"/>
    <dgm:cxn modelId="{0A9285C8-E04E-4064-9991-C717D2DFD76D}" type="presParOf" srcId="{FB18EEE7-4C90-4C64-B617-351272BED88F}" destId="{0FEB6EB7-ABD0-4B76-8A03-1A3F06BA15C8}" srcOrd="0" destOrd="0" presId="urn:microsoft.com/office/officeart/2011/layout/TabList"/>
    <dgm:cxn modelId="{F8D80958-24DB-4EBB-8AEC-654E9CADD97D}" type="presParOf" srcId="{0FEB6EB7-ABD0-4B76-8A03-1A3F06BA15C8}" destId="{673B47E9-F3A1-4DDA-918E-5A5AD25BBEF9}" srcOrd="0" destOrd="0" presId="urn:microsoft.com/office/officeart/2011/layout/TabList"/>
    <dgm:cxn modelId="{C02DE9E4-D922-4BB8-B903-B8F5256BD5BC}" type="presParOf" srcId="{0FEB6EB7-ABD0-4B76-8A03-1A3F06BA15C8}" destId="{99CA650E-B46E-4E34-ABA7-A497EDBE916E}" srcOrd="1" destOrd="0" presId="urn:microsoft.com/office/officeart/2011/layout/TabList"/>
    <dgm:cxn modelId="{6D1FAC56-9664-4A16-A866-D59136A0412F}" type="presParOf" srcId="{0FEB6EB7-ABD0-4B76-8A03-1A3F06BA15C8}" destId="{09C4993D-9457-464B-8D09-84D1D912ACCE}" srcOrd="2" destOrd="0" presId="urn:microsoft.com/office/officeart/2011/layout/TabList"/>
    <dgm:cxn modelId="{7C22675D-C372-4563-997E-29560A7BA208}" type="presParOf" srcId="{FB18EEE7-4C90-4C64-B617-351272BED88F}" destId="{488611C2-7FDB-4C51-9EAA-821B2F274853}" srcOrd="1" destOrd="0" presId="urn:microsoft.com/office/officeart/2011/layout/TabList"/>
    <dgm:cxn modelId="{5B592CDC-1AE5-485D-8928-50CABAF3D530}" type="presParOf" srcId="{FB18EEE7-4C90-4C64-B617-351272BED88F}" destId="{96FE9F94-EB66-4094-9F55-0367F5C3E3E1}" srcOrd="2" destOrd="0" presId="urn:microsoft.com/office/officeart/2011/layout/TabList"/>
    <dgm:cxn modelId="{1B246224-F578-4840-8C07-654A6E0270D7}" type="presParOf" srcId="{FB18EEE7-4C90-4C64-B617-351272BED88F}" destId="{2181FF40-B4A8-4AE9-8A66-0EBD7CDEDD54}" srcOrd="3" destOrd="0" presId="urn:microsoft.com/office/officeart/2011/layout/TabList"/>
    <dgm:cxn modelId="{99BB344D-E665-4665-A437-F0EED9E95C1F}" type="presParOf" srcId="{2181FF40-B4A8-4AE9-8A66-0EBD7CDEDD54}" destId="{BBF3F828-9967-4733-BFDC-31386A63C53C}" srcOrd="0" destOrd="0" presId="urn:microsoft.com/office/officeart/2011/layout/TabList"/>
    <dgm:cxn modelId="{E68CB63C-2265-492B-954E-2027E48F6124}" type="presParOf" srcId="{2181FF40-B4A8-4AE9-8A66-0EBD7CDEDD54}" destId="{AD68193F-F2E8-451C-987C-3B5F1BF4D7E9}" srcOrd="1" destOrd="0" presId="urn:microsoft.com/office/officeart/2011/layout/TabList"/>
    <dgm:cxn modelId="{BDEF2332-56D9-4D3C-B17F-86702FB16CAE}" type="presParOf" srcId="{2181FF40-B4A8-4AE9-8A66-0EBD7CDEDD54}" destId="{D85782FE-88F9-4368-8282-A98B9D5FEFA9}" srcOrd="2" destOrd="0" presId="urn:microsoft.com/office/officeart/2011/layout/TabList"/>
    <dgm:cxn modelId="{945593A0-D463-48E1-B01B-BE8ED26F8A6B}" type="presParOf" srcId="{FB18EEE7-4C90-4C64-B617-351272BED88F}" destId="{1D8BFFD3-3EA7-4532-AC1C-3D8713DCE2EC}" srcOrd="4" destOrd="0" presId="urn:microsoft.com/office/officeart/2011/layout/Tab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76E37C9-7C9C-4651-B4E0-30EF81775FD2}" type="doc">
      <dgm:prSet loTypeId="urn:microsoft.com/office/officeart/2011/layout/TabList" loCatId="list" qsTypeId="urn:microsoft.com/office/officeart/2005/8/quickstyle/simple1" qsCatId="simple" csTypeId="urn:microsoft.com/office/officeart/2005/8/colors/accent1_2" csCatId="accent1" phldr="1"/>
      <dgm:spPr/>
      <dgm:t>
        <a:bodyPr/>
        <a:lstStyle/>
        <a:p>
          <a:endParaRPr lang="el-GR"/>
        </a:p>
      </dgm:t>
    </dgm:pt>
    <dgm:pt modelId="{EB3DDF7F-B1FF-4EED-A3CD-6ADE8EA4D0A1}">
      <dgm:prSet phldrT="[Κείμενο]" custT="1"/>
      <dgm:spPr/>
      <dgm:t>
        <a:bodyPr/>
        <a:lstStyle/>
        <a:p>
          <a:r>
            <a:rPr lang="el-GR" sz="2200" dirty="0" smtClean="0"/>
            <a:t>Ήπια απόφραξη </a:t>
          </a:r>
          <a:endParaRPr lang="el-GR" sz="2200" dirty="0"/>
        </a:p>
      </dgm:t>
    </dgm:pt>
    <dgm:pt modelId="{9AF92BB5-6CEB-499B-8AED-29821D804F1C}" type="parTrans" cxnId="{C456298D-A2DD-4BBF-9E0E-33AC15C18A1E}">
      <dgm:prSet/>
      <dgm:spPr/>
      <dgm:t>
        <a:bodyPr/>
        <a:lstStyle/>
        <a:p>
          <a:endParaRPr lang="el-GR"/>
        </a:p>
      </dgm:t>
    </dgm:pt>
    <dgm:pt modelId="{668857B4-9DE3-4471-8427-8B53E871FE53}" type="sibTrans" cxnId="{C456298D-A2DD-4BBF-9E0E-33AC15C18A1E}">
      <dgm:prSet/>
      <dgm:spPr/>
      <dgm:t>
        <a:bodyPr/>
        <a:lstStyle/>
        <a:p>
          <a:endParaRPr lang="el-GR"/>
        </a:p>
      </dgm:t>
    </dgm:pt>
    <dgm:pt modelId="{6ACAE986-0AA5-407D-906B-F2503DF6DCD5}">
      <dgm:prSet phldrT="[Κείμενο]" custT="1"/>
      <dgm:spPr/>
      <dgm:t>
        <a:bodyPr/>
        <a:lstStyle/>
        <a:p>
          <a:r>
            <a:rPr lang="el-GR" sz="2200" b="1" dirty="0" smtClean="0">
              <a:solidFill>
                <a:srgbClr val="FF0000"/>
              </a:solidFill>
            </a:rPr>
            <a:t>Επίπεδο συνείδησης</a:t>
          </a:r>
          <a:endParaRPr lang="el-GR" sz="2200" b="1" dirty="0">
            <a:solidFill>
              <a:srgbClr val="FF0000"/>
            </a:solidFill>
          </a:endParaRPr>
        </a:p>
      </dgm:t>
    </dgm:pt>
    <dgm:pt modelId="{B5F979A0-B563-494F-B6C3-37DE91A50434}" type="parTrans" cxnId="{499095EE-5F98-4827-80A1-EE27D64CBA5F}">
      <dgm:prSet/>
      <dgm:spPr/>
      <dgm:t>
        <a:bodyPr/>
        <a:lstStyle/>
        <a:p>
          <a:endParaRPr lang="el-GR"/>
        </a:p>
      </dgm:t>
    </dgm:pt>
    <dgm:pt modelId="{A3389EBE-ECDF-455C-B2BB-CEBF7A53BE3B}" type="sibTrans" cxnId="{499095EE-5F98-4827-80A1-EE27D64CBA5F}">
      <dgm:prSet/>
      <dgm:spPr/>
      <dgm:t>
        <a:bodyPr/>
        <a:lstStyle/>
        <a:p>
          <a:endParaRPr lang="el-GR"/>
        </a:p>
      </dgm:t>
    </dgm:pt>
    <dgm:pt modelId="{E23900F4-64FA-45D2-9BA4-E77154572006}">
      <dgm:prSet phldrT="[Κείμενο]" custT="1"/>
      <dgm:spPr/>
      <dgm:t>
        <a:bodyPr/>
        <a:lstStyle/>
        <a:p>
          <a:r>
            <a:rPr lang="el-GR" sz="2200" dirty="0" smtClean="0"/>
            <a:t>Παρότρυνση για βήχα</a:t>
          </a:r>
          <a:endParaRPr lang="el-GR" sz="2200" dirty="0"/>
        </a:p>
      </dgm:t>
    </dgm:pt>
    <dgm:pt modelId="{66CE19F9-58FB-460C-91E3-1697B618A7BF}" type="parTrans" cxnId="{F1FED942-CDB8-4FFC-A9E8-743FFFA70907}">
      <dgm:prSet/>
      <dgm:spPr/>
      <dgm:t>
        <a:bodyPr/>
        <a:lstStyle/>
        <a:p>
          <a:endParaRPr lang="el-GR"/>
        </a:p>
      </dgm:t>
    </dgm:pt>
    <dgm:pt modelId="{A8C053B3-2997-4AAE-82B0-98D25392CB90}" type="sibTrans" cxnId="{F1FED942-CDB8-4FFC-A9E8-743FFFA70907}">
      <dgm:prSet/>
      <dgm:spPr/>
      <dgm:t>
        <a:bodyPr/>
        <a:lstStyle/>
        <a:p>
          <a:endParaRPr lang="el-GR"/>
        </a:p>
      </dgm:t>
    </dgm:pt>
    <dgm:pt modelId="{CF2EB480-3F65-4FF2-8309-F0217EA1C0D2}">
      <dgm:prSet phldrT="[Κείμενο]" custT="1"/>
      <dgm:spPr/>
      <dgm:t>
        <a:bodyPr/>
        <a:lstStyle/>
        <a:p>
          <a:r>
            <a:rPr lang="el-GR" sz="2200" dirty="0" smtClean="0"/>
            <a:t>Σοβαρή απόφραξη </a:t>
          </a:r>
          <a:endParaRPr lang="el-GR" sz="2200" dirty="0"/>
        </a:p>
      </dgm:t>
    </dgm:pt>
    <dgm:pt modelId="{A8B92202-F913-4C4A-A49A-CDA8BFB73ECD}" type="parTrans" cxnId="{082E2133-FC8C-4C79-B391-F675DE1DABE0}">
      <dgm:prSet/>
      <dgm:spPr/>
      <dgm:t>
        <a:bodyPr/>
        <a:lstStyle/>
        <a:p>
          <a:endParaRPr lang="el-GR"/>
        </a:p>
      </dgm:t>
    </dgm:pt>
    <dgm:pt modelId="{C72740AC-A55C-427D-BFBC-DA3E291C891A}" type="sibTrans" cxnId="{082E2133-FC8C-4C79-B391-F675DE1DABE0}">
      <dgm:prSet/>
      <dgm:spPr/>
      <dgm:t>
        <a:bodyPr/>
        <a:lstStyle/>
        <a:p>
          <a:endParaRPr lang="el-GR"/>
        </a:p>
      </dgm:t>
    </dgm:pt>
    <dgm:pt modelId="{2559716A-20DD-48FF-885C-4D48212A9250}">
      <dgm:prSet phldrT="[Κείμενο]" custT="1"/>
      <dgm:spPr/>
      <dgm:t>
        <a:bodyPr/>
        <a:lstStyle/>
        <a:p>
          <a:r>
            <a:rPr lang="el-GR" sz="2200" b="1" dirty="0" smtClean="0">
              <a:solidFill>
                <a:srgbClr val="FF0000"/>
              </a:solidFill>
            </a:rPr>
            <a:t>Επίπεδο συνείδησης</a:t>
          </a:r>
          <a:endParaRPr lang="el-GR" sz="2200" b="1" dirty="0">
            <a:solidFill>
              <a:srgbClr val="FF0000"/>
            </a:solidFill>
          </a:endParaRPr>
        </a:p>
      </dgm:t>
    </dgm:pt>
    <dgm:pt modelId="{02AD8B0E-AF9B-4307-AD7B-E415087D4632}" type="parTrans" cxnId="{788E58D7-7EFC-4A45-92BA-1900CD9A2123}">
      <dgm:prSet/>
      <dgm:spPr/>
      <dgm:t>
        <a:bodyPr/>
        <a:lstStyle/>
        <a:p>
          <a:endParaRPr lang="el-GR"/>
        </a:p>
      </dgm:t>
    </dgm:pt>
    <dgm:pt modelId="{C24200E2-D5DA-4080-91E1-260E18533B35}" type="sibTrans" cxnId="{788E58D7-7EFC-4A45-92BA-1900CD9A2123}">
      <dgm:prSet/>
      <dgm:spPr/>
      <dgm:t>
        <a:bodyPr/>
        <a:lstStyle/>
        <a:p>
          <a:endParaRPr lang="el-GR"/>
        </a:p>
      </dgm:t>
    </dgm:pt>
    <dgm:pt modelId="{3C14037E-22D3-466B-8155-A80E390F39C7}">
      <dgm:prSet phldrT="[Κείμενο]" custT="1"/>
      <dgm:spPr/>
      <dgm:t>
        <a:bodyPr/>
        <a:lstStyle/>
        <a:p>
          <a:r>
            <a:rPr lang="el-GR" sz="2200" dirty="0" smtClean="0"/>
            <a:t>Χτυπήματα στην πλάτη</a:t>
          </a:r>
          <a:endParaRPr lang="el-GR" sz="2200" dirty="0"/>
        </a:p>
      </dgm:t>
    </dgm:pt>
    <dgm:pt modelId="{654007F5-6660-4008-8723-C8D618B3A62E}" type="parTrans" cxnId="{41617A48-5B33-4105-93D4-7AF1E2A8FD79}">
      <dgm:prSet/>
      <dgm:spPr/>
      <dgm:t>
        <a:bodyPr/>
        <a:lstStyle/>
        <a:p>
          <a:endParaRPr lang="el-GR"/>
        </a:p>
      </dgm:t>
    </dgm:pt>
    <dgm:pt modelId="{7126EFE5-C57F-42E6-B9C3-F3A1DF2C9DDE}" type="sibTrans" cxnId="{41617A48-5B33-4105-93D4-7AF1E2A8FD79}">
      <dgm:prSet/>
      <dgm:spPr/>
      <dgm:t>
        <a:bodyPr/>
        <a:lstStyle/>
        <a:p>
          <a:endParaRPr lang="el-GR"/>
        </a:p>
      </dgm:t>
    </dgm:pt>
    <dgm:pt modelId="{23BAFFBF-D586-40C3-81BE-B217F1EFB0A0}">
      <dgm:prSet phldrT="[Κείμενο]" custT="1"/>
      <dgm:spPr/>
      <dgm:t>
        <a:bodyPr/>
        <a:lstStyle/>
        <a:p>
          <a:r>
            <a:rPr lang="el-GR" sz="2200" dirty="0" smtClean="0"/>
            <a:t>Κοιλιακές συμπιέσεις</a:t>
          </a:r>
          <a:endParaRPr lang="el-GR" sz="2200" dirty="0"/>
        </a:p>
      </dgm:t>
    </dgm:pt>
    <dgm:pt modelId="{0199EB3D-061C-49B1-AA59-53F0E9E5EC2F}" type="parTrans" cxnId="{57FBD6BB-11BB-4FD5-8C75-D0AE66E393AB}">
      <dgm:prSet/>
      <dgm:spPr/>
      <dgm:t>
        <a:bodyPr/>
        <a:lstStyle/>
        <a:p>
          <a:endParaRPr lang="el-GR"/>
        </a:p>
      </dgm:t>
    </dgm:pt>
    <dgm:pt modelId="{3CB8FB41-E2A7-47C8-BCD9-089A490E56C2}" type="sibTrans" cxnId="{57FBD6BB-11BB-4FD5-8C75-D0AE66E393AB}">
      <dgm:prSet/>
      <dgm:spPr/>
      <dgm:t>
        <a:bodyPr/>
        <a:lstStyle/>
        <a:p>
          <a:endParaRPr lang="el-GR"/>
        </a:p>
      </dgm:t>
    </dgm:pt>
    <dgm:pt modelId="{9F121AB1-E6B1-4B42-9942-D4675B774158}">
      <dgm:prSet phldrT="[Κείμενο]" custT="1"/>
      <dgm:spPr/>
      <dgm:t>
        <a:bodyPr/>
        <a:lstStyle/>
        <a:p>
          <a:r>
            <a:rPr lang="el-GR" sz="2200" dirty="0" smtClean="0"/>
            <a:t>Εναλλαγή </a:t>
          </a:r>
          <a:endParaRPr lang="el-GR" sz="2200" dirty="0"/>
        </a:p>
      </dgm:t>
    </dgm:pt>
    <dgm:pt modelId="{7437740F-48A6-4E4A-B2A5-91E6AB13E696}" type="parTrans" cxnId="{EF6989DF-939B-41F4-8638-4A138D22301B}">
      <dgm:prSet/>
      <dgm:spPr/>
      <dgm:t>
        <a:bodyPr/>
        <a:lstStyle/>
        <a:p>
          <a:endParaRPr lang="el-GR"/>
        </a:p>
      </dgm:t>
    </dgm:pt>
    <dgm:pt modelId="{146A677B-6FB9-4EBF-9166-DD4A145EF713}" type="sibTrans" cxnId="{EF6989DF-939B-41F4-8638-4A138D22301B}">
      <dgm:prSet/>
      <dgm:spPr/>
      <dgm:t>
        <a:bodyPr/>
        <a:lstStyle/>
        <a:p>
          <a:endParaRPr lang="el-GR"/>
        </a:p>
      </dgm:t>
    </dgm:pt>
    <dgm:pt modelId="{5C9E3083-DF97-4E0D-8541-78A7E875509E}">
      <dgm:prSet phldrT="[Κείμενο]" custT="1"/>
      <dgm:spPr/>
      <dgm:t>
        <a:bodyPr/>
        <a:lstStyle/>
        <a:p>
          <a:r>
            <a:rPr lang="el-GR" sz="2200" dirty="0" smtClean="0"/>
            <a:t>Σοβαρή απόφραξη </a:t>
          </a:r>
          <a:endParaRPr lang="el-GR" sz="2200" dirty="0"/>
        </a:p>
      </dgm:t>
    </dgm:pt>
    <dgm:pt modelId="{257268EF-13FF-4DBF-98F3-CDEA4870585F}" type="parTrans" cxnId="{EB34A3A8-3247-40A4-AAB8-87469CC6CD04}">
      <dgm:prSet/>
      <dgm:spPr/>
      <dgm:t>
        <a:bodyPr/>
        <a:lstStyle/>
        <a:p>
          <a:endParaRPr lang="el-GR"/>
        </a:p>
      </dgm:t>
    </dgm:pt>
    <dgm:pt modelId="{467B0BE1-26BA-4E83-B0AE-EEC9033D9AFA}" type="sibTrans" cxnId="{EB34A3A8-3247-40A4-AAB8-87469CC6CD04}">
      <dgm:prSet/>
      <dgm:spPr/>
      <dgm:t>
        <a:bodyPr/>
        <a:lstStyle/>
        <a:p>
          <a:endParaRPr lang="el-GR"/>
        </a:p>
      </dgm:t>
    </dgm:pt>
    <dgm:pt modelId="{0A53C520-D701-4EBA-9222-37B6BF800650}">
      <dgm:prSet phldrT="[Κείμενο]" custT="1"/>
      <dgm:spPr/>
      <dgm:t>
        <a:bodyPr/>
        <a:lstStyle/>
        <a:p>
          <a:r>
            <a:rPr lang="el-GR" sz="2200" b="1" dirty="0" smtClean="0">
              <a:solidFill>
                <a:srgbClr val="FF0000"/>
              </a:solidFill>
            </a:rPr>
            <a:t>Χωρίς επίπεδο συνείδησης</a:t>
          </a:r>
          <a:endParaRPr lang="el-GR" sz="2200" b="1" dirty="0">
            <a:solidFill>
              <a:srgbClr val="FF0000"/>
            </a:solidFill>
          </a:endParaRPr>
        </a:p>
      </dgm:t>
    </dgm:pt>
    <dgm:pt modelId="{5A95F14E-4ABB-460D-BBCE-071A40E60B2C}" type="parTrans" cxnId="{FD2918E6-6754-4913-A7EA-82A90DCDCFDC}">
      <dgm:prSet/>
      <dgm:spPr/>
      <dgm:t>
        <a:bodyPr/>
        <a:lstStyle/>
        <a:p>
          <a:endParaRPr lang="el-GR"/>
        </a:p>
      </dgm:t>
    </dgm:pt>
    <dgm:pt modelId="{8F3020E9-59C6-4B1C-8C26-CB528BF32377}" type="sibTrans" cxnId="{FD2918E6-6754-4913-A7EA-82A90DCDCFDC}">
      <dgm:prSet/>
      <dgm:spPr/>
      <dgm:t>
        <a:bodyPr/>
        <a:lstStyle/>
        <a:p>
          <a:endParaRPr lang="el-GR"/>
        </a:p>
      </dgm:t>
    </dgm:pt>
    <dgm:pt modelId="{737F399B-6C72-478C-B256-72CDD941DB0E}">
      <dgm:prSet phldrT="[Κείμενο]" custT="1"/>
      <dgm:spPr/>
      <dgm:t>
        <a:bodyPr/>
        <a:lstStyle/>
        <a:p>
          <a:r>
            <a:rPr lang="el-GR" sz="2200" dirty="0" smtClean="0"/>
            <a:t>Ενεργοποίηση – Κλήση ΕΚΑΒ</a:t>
          </a:r>
          <a:endParaRPr lang="el-GR" sz="2200" dirty="0"/>
        </a:p>
      </dgm:t>
    </dgm:pt>
    <dgm:pt modelId="{20887E61-D002-41FB-87A2-743D370D50BA}" type="parTrans" cxnId="{9DAB97B8-D014-474C-B42C-3B593467F17A}">
      <dgm:prSet/>
      <dgm:spPr/>
      <dgm:t>
        <a:bodyPr/>
        <a:lstStyle/>
        <a:p>
          <a:endParaRPr lang="el-GR"/>
        </a:p>
      </dgm:t>
    </dgm:pt>
    <dgm:pt modelId="{01086667-FB9E-449D-AD75-D2D0960D3EBE}" type="sibTrans" cxnId="{9DAB97B8-D014-474C-B42C-3B593467F17A}">
      <dgm:prSet/>
      <dgm:spPr/>
      <dgm:t>
        <a:bodyPr/>
        <a:lstStyle/>
        <a:p>
          <a:endParaRPr lang="el-GR"/>
        </a:p>
      </dgm:t>
    </dgm:pt>
    <dgm:pt modelId="{60F123CC-22F8-405F-9C8A-0917514532FB}">
      <dgm:prSet phldrT="[Κείμενο]" custT="1"/>
      <dgm:spPr/>
      <dgm:t>
        <a:bodyPr/>
        <a:lstStyle/>
        <a:p>
          <a:r>
            <a:rPr lang="el-GR" sz="2200" dirty="0" smtClean="0"/>
            <a:t>Έναρξη βασικής ΚΑΡΠΑ</a:t>
          </a:r>
          <a:endParaRPr lang="el-GR" sz="2200" dirty="0"/>
        </a:p>
      </dgm:t>
    </dgm:pt>
    <dgm:pt modelId="{227863CC-9E47-45C6-A1FB-7F34A432FB14}" type="parTrans" cxnId="{AF49B9DA-4930-4BDE-AB67-C7DB778022AC}">
      <dgm:prSet/>
      <dgm:spPr/>
      <dgm:t>
        <a:bodyPr/>
        <a:lstStyle/>
        <a:p>
          <a:endParaRPr lang="el-GR"/>
        </a:p>
      </dgm:t>
    </dgm:pt>
    <dgm:pt modelId="{47CF38DC-A084-4E3B-8D7D-174F5029327A}" type="sibTrans" cxnId="{AF49B9DA-4930-4BDE-AB67-C7DB778022AC}">
      <dgm:prSet/>
      <dgm:spPr/>
      <dgm:t>
        <a:bodyPr/>
        <a:lstStyle/>
        <a:p>
          <a:endParaRPr lang="el-GR"/>
        </a:p>
      </dgm:t>
    </dgm:pt>
    <dgm:pt modelId="{10F71195-2A86-493D-9DF5-4B1FC1791E2B}" type="pres">
      <dgm:prSet presAssocID="{176E37C9-7C9C-4651-B4E0-30EF81775FD2}" presName="Name0" presStyleCnt="0">
        <dgm:presLayoutVars>
          <dgm:chMax/>
          <dgm:chPref val="3"/>
          <dgm:dir/>
          <dgm:animOne val="branch"/>
          <dgm:animLvl val="lvl"/>
        </dgm:presLayoutVars>
      </dgm:prSet>
      <dgm:spPr/>
      <dgm:t>
        <a:bodyPr/>
        <a:lstStyle/>
        <a:p>
          <a:endParaRPr lang="el-GR"/>
        </a:p>
      </dgm:t>
    </dgm:pt>
    <dgm:pt modelId="{24496A4A-DC51-4140-827D-3B690B7A0301}" type="pres">
      <dgm:prSet presAssocID="{EB3DDF7F-B1FF-4EED-A3CD-6ADE8EA4D0A1}" presName="composite" presStyleCnt="0"/>
      <dgm:spPr/>
    </dgm:pt>
    <dgm:pt modelId="{097E062E-F0FE-42EA-A320-407D74616BBF}" type="pres">
      <dgm:prSet presAssocID="{EB3DDF7F-B1FF-4EED-A3CD-6ADE8EA4D0A1}" presName="FirstChild" presStyleLbl="revTx" presStyleIdx="0" presStyleCnt="6" custScaleX="72362" custScaleY="64325" custLinFactNeighborX="450">
        <dgm:presLayoutVars>
          <dgm:chMax val="0"/>
          <dgm:chPref val="0"/>
          <dgm:bulletEnabled val="1"/>
        </dgm:presLayoutVars>
      </dgm:prSet>
      <dgm:spPr/>
      <dgm:t>
        <a:bodyPr/>
        <a:lstStyle/>
        <a:p>
          <a:endParaRPr lang="el-GR"/>
        </a:p>
      </dgm:t>
    </dgm:pt>
    <dgm:pt modelId="{A4407E80-6A71-49D1-80E0-518A72695EF9}" type="pres">
      <dgm:prSet presAssocID="{EB3DDF7F-B1FF-4EED-A3CD-6ADE8EA4D0A1}" presName="Parent" presStyleLbl="alignNode1" presStyleIdx="0" presStyleCnt="3" custScaleX="147081" custScaleY="95630" custLinFactNeighborX="13477">
        <dgm:presLayoutVars>
          <dgm:chMax val="3"/>
          <dgm:chPref val="3"/>
          <dgm:bulletEnabled val="1"/>
        </dgm:presLayoutVars>
      </dgm:prSet>
      <dgm:spPr/>
      <dgm:t>
        <a:bodyPr/>
        <a:lstStyle/>
        <a:p>
          <a:endParaRPr lang="el-GR"/>
        </a:p>
      </dgm:t>
    </dgm:pt>
    <dgm:pt modelId="{BAC65CD2-06FE-4059-91DE-470B77CD9D52}" type="pres">
      <dgm:prSet presAssocID="{EB3DDF7F-B1FF-4EED-A3CD-6ADE8EA4D0A1}" presName="Accent" presStyleLbl="parChTrans1D1" presStyleIdx="0" presStyleCnt="3" custLinFactY="-100000" custLinFactNeighborX="-857" custLinFactNeighborY="-108408"/>
      <dgm:spPr/>
    </dgm:pt>
    <dgm:pt modelId="{5A24E158-AA05-45EF-8C0B-4CC650C4DF3F}" type="pres">
      <dgm:prSet presAssocID="{EB3DDF7F-B1FF-4EED-A3CD-6ADE8EA4D0A1}" presName="Child" presStyleLbl="revTx" presStyleIdx="1" presStyleCnt="6">
        <dgm:presLayoutVars>
          <dgm:chMax val="0"/>
          <dgm:chPref val="0"/>
          <dgm:bulletEnabled val="1"/>
        </dgm:presLayoutVars>
      </dgm:prSet>
      <dgm:spPr/>
      <dgm:t>
        <a:bodyPr/>
        <a:lstStyle/>
        <a:p>
          <a:endParaRPr lang="el-GR"/>
        </a:p>
      </dgm:t>
    </dgm:pt>
    <dgm:pt modelId="{149610E0-87B9-4322-91CD-4EB0D9516945}" type="pres">
      <dgm:prSet presAssocID="{668857B4-9DE3-4471-8427-8B53E871FE53}" presName="sibTrans" presStyleCnt="0"/>
      <dgm:spPr/>
    </dgm:pt>
    <dgm:pt modelId="{F0A90B36-373A-4CE1-BED6-952081EBF1A0}" type="pres">
      <dgm:prSet presAssocID="{CF2EB480-3F65-4FF2-8309-F0217EA1C0D2}" presName="composite" presStyleCnt="0"/>
      <dgm:spPr/>
    </dgm:pt>
    <dgm:pt modelId="{9BA419BE-8085-45E5-BB89-F8E57AF41425}" type="pres">
      <dgm:prSet presAssocID="{CF2EB480-3F65-4FF2-8309-F0217EA1C0D2}" presName="FirstChild" presStyleLbl="revTx" presStyleIdx="2" presStyleCnt="6" custScaleX="72362" custScaleY="64325" custLinFactNeighborX="450" custLinFactNeighborY="-68250">
        <dgm:presLayoutVars>
          <dgm:chMax val="0"/>
          <dgm:chPref val="0"/>
          <dgm:bulletEnabled val="1"/>
        </dgm:presLayoutVars>
      </dgm:prSet>
      <dgm:spPr/>
      <dgm:t>
        <a:bodyPr/>
        <a:lstStyle/>
        <a:p>
          <a:endParaRPr lang="el-GR"/>
        </a:p>
      </dgm:t>
    </dgm:pt>
    <dgm:pt modelId="{1988EB5D-6F3B-4163-897E-340176388B1B}" type="pres">
      <dgm:prSet presAssocID="{CF2EB480-3F65-4FF2-8309-F0217EA1C0D2}" presName="Parent" presStyleLbl="alignNode1" presStyleIdx="1" presStyleCnt="3" custScaleX="147081" custScaleY="95630" custLinFactNeighborX="13477" custLinFactNeighborY="-68250">
        <dgm:presLayoutVars>
          <dgm:chMax val="3"/>
          <dgm:chPref val="3"/>
          <dgm:bulletEnabled val="1"/>
        </dgm:presLayoutVars>
      </dgm:prSet>
      <dgm:spPr/>
      <dgm:t>
        <a:bodyPr/>
        <a:lstStyle/>
        <a:p>
          <a:endParaRPr lang="el-GR"/>
        </a:p>
      </dgm:t>
    </dgm:pt>
    <dgm:pt modelId="{0191F198-5046-449B-AFE1-97CBBB2C388F}" type="pres">
      <dgm:prSet presAssocID="{CF2EB480-3F65-4FF2-8309-F0217EA1C0D2}" presName="Accent" presStyleLbl="parChTrans1D1" presStyleIdx="1" presStyleCnt="3" custLinFactY="-306730" custLinFactNeighborY="-400000"/>
      <dgm:spPr/>
    </dgm:pt>
    <dgm:pt modelId="{7CA79ED1-C7EA-433A-8ABA-9BA59E1BB5F1}" type="pres">
      <dgm:prSet presAssocID="{CF2EB480-3F65-4FF2-8309-F0217EA1C0D2}" presName="Child" presStyleLbl="revTx" presStyleIdx="3" presStyleCnt="6" custLinFactY="-24946" custLinFactNeighborY="-100000">
        <dgm:presLayoutVars>
          <dgm:chMax val="0"/>
          <dgm:chPref val="0"/>
          <dgm:bulletEnabled val="1"/>
        </dgm:presLayoutVars>
      </dgm:prSet>
      <dgm:spPr/>
      <dgm:t>
        <a:bodyPr/>
        <a:lstStyle/>
        <a:p>
          <a:endParaRPr lang="el-GR"/>
        </a:p>
      </dgm:t>
    </dgm:pt>
    <dgm:pt modelId="{70212A53-9AE0-44C4-96BC-FEC7D5DFE1DC}" type="pres">
      <dgm:prSet presAssocID="{C72740AC-A55C-427D-BFBC-DA3E291C891A}" presName="sibTrans" presStyleCnt="0"/>
      <dgm:spPr/>
    </dgm:pt>
    <dgm:pt modelId="{579D77E8-1E7C-446C-AF76-B8930F879FB6}" type="pres">
      <dgm:prSet presAssocID="{5C9E3083-DF97-4E0D-8541-78A7E875509E}" presName="composite" presStyleCnt="0"/>
      <dgm:spPr/>
    </dgm:pt>
    <dgm:pt modelId="{68AB7468-11B8-4247-A9F0-551D61EAC5F9}" type="pres">
      <dgm:prSet presAssocID="{5C9E3083-DF97-4E0D-8541-78A7E875509E}" presName="FirstChild" presStyleLbl="revTx" presStyleIdx="4" presStyleCnt="6" custScaleX="72362" custScaleY="64325" custLinFactNeighborX="450" custLinFactNeighborY="-11330">
        <dgm:presLayoutVars>
          <dgm:chMax val="0"/>
          <dgm:chPref val="0"/>
          <dgm:bulletEnabled val="1"/>
        </dgm:presLayoutVars>
      </dgm:prSet>
      <dgm:spPr/>
      <dgm:t>
        <a:bodyPr/>
        <a:lstStyle/>
        <a:p>
          <a:endParaRPr lang="el-GR"/>
        </a:p>
      </dgm:t>
    </dgm:pt>
    <dgm:pt modelId="{29060301-EEF7-4974-A088-B2F3221F7954}" type="pres">
      <dgm:prSet presAssocID="{5C9E3083-DF97-4E0D-8541-78A7E875509E}" presName="Parent" presStyleLbl="alignNode1" presStyleIdx="2" presStyleCnt="3" custScaleX="147081" custScaleY="95630" custLinFactNeighborX="13477" custLinFactNeighborY="-11330">
        <dgm:presLayoutVars>
          <dgm:chMax val="3"/>
          <dgm:chPref val="3"/>
          <dgm:bulletEnabled val="1"/>
        </dgm:presLayoutVars>
      </dgm:prSet>
      <dgm:spPr/>
      <dgm:t>
        <a:bodyPr/>
        <a:lstStyle/>
        <a:p>
          <a:endParaRPr lang="el-GR"/>
        </a:p>
      </dgm:t>
    </dgm:pt>
    <dgm:pt modelId="{D15EABFF-F573-4F04-93B5-3A317C18ACDD}" type="pres">
      <dgm:prSet presAssocID="{5C9E3083-DF97-4E0D-8541-78A7E875509E}" presName="Accent" presStyleLbl="parChTrans1D1" presStyleIdx="2" presStyleCnt="3"/>
      <dgm:spPr/>
    </dgm:pt>
    <dgm:pt modelId="{D59AAB0A-0B73-424A-8D51-1FBC9A0109CA}" type="pres">
      <dgm:prSet presAssocID="{5C9E3083-DF97-4E0D-8541-78A7E875509E}" presName="Child" presStyleLbl="revTx" presStyleIdx="5" presStyleCnt="6" custLinFactNeighborY="17493">
        <dgm:presLayoutVars>
          <dgm:chMax val="0"/>
          <dgm:chPref val="0"/>
          <dgm:bulletEnabled val="1"/>
        </dgm:presLayoutVars>
      </dgm:prSet>
      <dgm:spPr/>
      <dgm:t>
        <a:bodyPr/>
        <a:lstStyle/>
        <a:p>
          <a:endParaRPr lang="el-GR"/>
        </a:p>
      </dgm:t>
    </dgm:pt>
  </dgm:ptLst>
  <dgm:cxnLst>
    <dgm:cxn modelId="{38326C4E-D256-4ABF-8BDA-3F7B0B80A18B}" type="presOf" srcId="{60F123CC-22F8-405F-9C8A-0917514532FB}" destId="{D59AAB0A-0B73-424A-8D51-1FBC9A0109CA}" srcOrd="0" destOrd="1" presId="urn:microsoft.com/office/officeart/2011/layout/TabList"/>
    <dgm:cxn modelId="{4D9E2615-E195-4915-9562-5B2A0E360B65}" type="presOf" srcId="{CF2EB480-3F65-4FF2-8309-F0217EA1C0D2}" destId="{1988EB5D-6F3B-4163-897E-340176388B1B}" srcOrd="0" destOrd="0" presId="urn:microsoft.com/office/officeart/2011/layout/TabList"/>
    <dgm:cxn modelId="{C5D4323A-9178-45B5-BA24-ADAAC663E3AD}" type="presOf" srcId="{0A53C520-D701-4EBA-9222-37B6BF800650}" destId="{68AB7468-11B8-4247-A9F0-551D61EAC5F9}" srcOrd="0" destOrd="0" presId="urn:microsoft.com/office/officeart/2011/layout/TabList"/>
    <dgm:cxn modelId="{EF6989DF-939B-41F4-8638-4A138D22301B}" srcId="{CF2EB480-3F65-4FF2-8309-F0217EA1C0D2}" destId="{9F121AB1-E6B1-4B42-9942-D4675B774158}" srcOrd="3" destOrd="0" parTransId="{7437740F-48A6-4E4A-B2A5-91E6AB13E696}" sibTransId="{146A677B-6FB9-4EBF-9166-DD4A145EF713}"/>
    <dgm:cxn modelId="{C4EE309E-7AA7-47C1-9497-74F516862D9E}" type="presOf" srcId="{737F399B-6C72-478C-B256-72CDD941DB0E}" destId="{D59AAB0A-0B73-424A-8D51-1FBC9A0109CA}" srcOrd="0" destOrd="0" presId="urn:microsoft.com/office/officeart/2011/layout/TabList"/>
    <dgm:cxn modelId="{F1FED942-CDB8-4FFC-A9E8-743FFFA70907}" srcId="{EB3DDF7F-B1FF-4EED-A3CD-6ADE8EA4D0A1}" destId="{E23900F4-64FA-45D2-9BA4-E77154572006}" srcOrd="1" destOrd="0" parTransId="{66CE19F9-58FB-460C-91E3-1697B618A7BF}" sibTransId="{A8C053B3-2997-4AAE-82B0-98D25392CB90}"/>
    <dgm:cxn modelId="{80B9B691-DAFF-4FB3-BA08-6409E0A94EC1}" type="presOf" srcId="{2559716A-20DD-48FF-885C-4D48212A9250}" destId="{9BA419BE-8085-45E5-BB89-F8E57AF41425}" srcOrd="0" destOrd="0" presId="urn:microsoft.com/office/officeart/2011/layout/TabList"/>
    <dgm:cxn modelId="{93BB1691-128C-464A-893F-E6853954C599}" type="presOf" srcId="{9F121AB1-E6B1-4B42-9942-D4675B774158}" destId="{7CA79ED1-C7EA-433A-8ABA-9BA59E1BB5F1}" srcOrd="0" destOrd="2" presId="urn:microsoft.com/office/officeart/2011/layout/TabList"/>
    <dgm:cxn modelId="{499095EE-5F98-4827-80A1-EE27D64CBA5F}" srcId="{EB3DDF7F-B1FF-4EED-A3CD-6ADE8EA4D0A1}" destId="{6ACAE986-0AA5-407D-906B-F2503DF6DCD5}" srcOrd="0" destOrd="0" parTransId="{B5F979A0-B563-494F-B6C3-37DE91A50434}" sibTransId="{A3389EBE-ECDF-455C-B2BB-CEBF7A53BE3B}"/>
    <dgm:cxn modelId="{082E2133-FC8C-4C79-B391-F675DE1DABE0}" srcId="{176E37C9-7C9C-4651-B4E0-30EF81775FD2}" destId="{CF2EB480-3F65-4FF2-8309-F0217EA1C0D2}" srcOrd="1" destOrd="0" parTransId="{A8B92202-F913-4C4A-A49A-CDA8BFB73ECD}" sibTransId="{C72740AC-A55C-427D-BFBC-DA3E291C891A}"/>
    <dgm:cxn modelId="{EB34A3A8-3247-40A4-AAB8-87469CC6CD04}" srcId="{176E37C9-7C9C-4651-B4E0-30EF81775FD2}" destId="{5C9E3083-DF97-4E0D-8541-78A7E875509E}" srcOrd="2" destOrd="0" parTransId="{257268EF-13FF-4DBF-98F3-CDEA4870585F}" sibTransId="{467B0BE1-26BA-4E83-B0AE-EEC9033D9AFA}"/>
    <dgm:cxn modelId="{8E3C6C10-EC3A-4016-B09C-0ED2B53739C3}" type="presOf" srcId="{EB3DDF7F-B1FF-4EED-A3CD-6ADE8EA4D0A1}" destId="{A4407E80-6A71-49D1-80E0-518A72695EF9}" srcOrd="0" destOrd="0" presId="urn:microsoft.com/office/officeart/2011/layout/TabList"/>
    <dgm:cxn modelId="{57FBD6BB-11BB-4FD5-8C75-D0AE66E393AB}" srcId="{CF2EB480-3F65-4FF2-8309-F0217EA1C0D2}" destId="{23BAFFBF-D586-40C3-81BE-B217F1EFB0A0}" srcOrd="2" destOrd="0" parTransId="{0199EB3D-061C-49B1-AA59-53F0E9E5EC2F}" sibTransId="{3CB8FB41-E2A7-47C8-BCD9-089A490E56C2}"/>
    <dgm:cxn modelId="{AF49B9DA-4930-4BDE-AB67-C7DB778022AC}" srcId="{5C9E3083-DF97-4E0D-8541-78A7E875509E}" destId="{60F123CC-22F8-405F-9C8A-0917514532FB}" srcOrd="2" destOrd="0" parTransId="{227863CC-9E47-45C6-A1FB-7F34A432FB14}" sibTransId="{47CF38DC-A084-4E3B-8D7D-174F5029327A}"/>
    <dgm:cxn modelId="{B888ECB7-8D3F-4AEC-BEE0-6FE91849A8BE}" type="presOf" srcId="{6ACAE986-0AA5-407D-906B-F2503DF6DCD5}" destId="{097E062E-F0FE-42EA-A320-407D74616BBF}" srcOrd="0" destOrd="0" presId="urn:microsoft.com/office/officeart/2011/layout/TabList"/>
    <dgm:cxn modelId="{82D5AC5B-8EC1-4F5C-91EA-6DBCDE370EC5}" type="presOf" srcId="{23BAFFBF-D586-40C3-81BE-B217F1EFB0A0}" destId="{7CA79ED1-C7EA-433A-8ABA-9BA59E1BB5F1}" srcOrd="0" destOrd="1" presId="urn:microsoft.com/office/officeart/2011/layout/TabList"/>
    <dgm:cxn modelId="{5AE36D96-7F4A-4F74-B65F-65995085707B}" type="presOf" srcId="{5C9E3083-DF97-4E0D-8541-78A7E875509E}" destId="{29060301-EEF7-4974-A088-B2F3221F7954}" srcOrd="0" destOrd="0" presId="urn:microsoft.com/office/officeart/2011/layout/TabList"/>
    <dgm:cxn modelId="{788E58D7-7EFC-4A45-92BA-1900CD9A2123}" srcId="{CF2EB480-3F65-4FF2-8309-F0217EA1C0D2}" destId="{2559716A-20DD-48FF-885C-4D48212A9250}" srcOrd="0" destOrd="0" parTransId="{02AD8B0E-AF9B-4307-AD7B-E415087D4632}" sibTransId="{C24200E2-D5DA-4080-91E1-260E18533B35}"/>
    <dgm:cxn modelId="{A0DCE578-9DDD-4AA1-9E10-E142BA998038}" type="presOf" srcId="{3C14037E-22D3-466B-8155-A80E390F39C7}" destId="{7CA79ED1-C7EA-433A-8ABA-9BA59E1BB5F1}" srcOrd="0" destOrd="0" presId="urn:microsoft.com/office/officeart/2011/layout/TabList"/>
    <dgm:cxn modelId="{AADC78C6-6EBA-42D2-B540-275C37A6EF04}" type="presOf" srcId="{176E37C9-7C9C-4651-B4E0-30EF81775FD2}" destId="{10F71195-2A86-493D-9DF5-4B1FC1791E2B}" srcOrd="0" destOrd="0" presId="urn:microsoft.com/office/officeart/2011/layout/TabList"/>
    <dgm:cxn modelId="{C456298D-A2DD-4BBF-9E0E-33AC15C18A1E}" srcId="{176E37C9-7C9C-4651-B4E0-30EF81775FD2}" destId="{EB3DDF7F-B1FF-4EED-A3CD-6ADE8EA4D0A1}" srcOrd="0" destOrd="0" parTransId="{9AF92BB5-6CEB-499B-8AED-29821D804F1C}" sibTransId="{668857B4-9DE3-4471-8427-8B53E871FE53}"/>
    <dgm:cxn modelId="{41617A48-5B33-4105-93D4-7AF1E2A8FD79}" srcId="{CF2EB480-3F65-4FF2-8309-F0217EA1C0D2}" destId="{3C14037E-22D3-466B-8155-A80E390F39C7}" srcOrd="1" destOrd="0" parTransId="{654007F5-6660-4008-8723-C8D618B3A62E}" sibTransId="{7126EFE5-C57F-42E6-B9C3-F3A1DF2C9DDE}"/>
    <dgm:cxn modelId="{9DAB97B8-D014-474C-B42C-3B593467F17A}" srcId="{5C9E3083-DF97-4E0D-8541-78A7E875509E}" destId="{737F399B-6C72-478C-B256-72CDD941DB0E}" srcOrd="1" destOrd="0" parTransId="{20887E61-D002-41FB-87A2-743D370D50BA}" sibTransId="{01086667-FB9E-449D-AD75-D2D0960D3EBE}"/>
    <dgm:cxn modelId="{9F4E1914-8A09-4B81-B663-1D4AA736583A}" type="presOf" srcId="{E23900F4-64FA-45D2-9BA4-E77154572006}" destId="{5A24E158-AA05-45EF-8C0B-4CC650C4DF3F}" srcOrd="0" destOrd="0" presId="urn:microsoft.com/office/officeart/2011/layout/TabList"/>
    <dgm:cxn modelId="{FD2918E6-6754-4913-A7EA-82A90DCDCFDC}" srcId="{5C9E3083-DF97-4E0D-8541-78A7E875509E}" destId="{0A53C520-D701-4EBA-9222-37B6BF800650}" srcOrd="0" destOrd="0" parTransId="{5A95F14E-4ABB-460D-BBCE-071A40E60B2C}" sibTransId="{8F3020E9-59C6-4B1C-8C26-CB528BF32377}"/>
    <dgm:cxn modelId="{6915939F-2B0D-44B0-A45E-31B3B6CB30F8}" type="presParOf" srcId="{10F71195-2A86-493D-9DF5-4B1FC1791E2B}" destId="{24496A4A-DC51-4140-827D-3B690B7A0301}" srcOrd="0" destOrd="0" presId="urn:microsoft.com/office/officeart/2011/layout/TabList"/>
    <dgm:cxn modelId="{227F0277-D7A7-4821-86B0-EC43D17C3F9B}" type="presParOf" srcId="{24496A4A-DC51-4140-827D-3B690B7A0301}" destId="{097E062E-F0FE-42EA-A320-407D74616BBF}" srcOrd="0" destOrd="0" presId="urn:microsoft.com/office/officeart/2011/layout/TabList"/>
    <dgm:cxn modelId="{6D843EAC-5137-4024-BEAE-3B7270996CA2}" type="presParOf" srcId="{24496A4A-DC51-4140-827D-3B690B7A0301}" destId="{A4407E80-6A71-49D1-80E0-518A72695EF9}" srcOrd="1" destOrd="0" presId="urn:microsoft.com/office/officeart/2011/layout/TabList"/>
    <dgm:cxn modelId="{D68B1BA1-1D10-4FA7-973F-90FFE8025C04}" type="presParOf" srcId="{24496A4A-DC51-4140-827D-3B690B7A0301}" destId="{BAC65CD2-06FE-4059-91DE-470B77CD9D52}" srcOrd="2" destOrd="0" presId="urn:microsoft.com/office/officeart/2011/layout/TabList"/>
    <dgm:cxn modelId="{D03D7625-3F30-4EBD-ACF9-76BD2DF481F1}" type="presParOf" srcId="{10F71195-2A86-493D-9DF5-4B1FC1791E2B}" destId="{5A24E158-AA05-45EF-8C0B-4CC650C4DF3F}" srcOrd="1" destOrd="0" presId="urn:microsoft.com/office/officeart/2011/layout/TabList"/>
    <dgm:cxn modelId="{39D392CA-AD8F-488B-931D-2E2C21F72FAC}" type="presParOf" srcId="{10F71195-2A86-493D-9DF5-4B1FC1791E2B}" destId="{149610E0-87B9-4322-91CD-4EB0D9516945}" srcOrd="2" destOrd="0" presId="urn:microsoft.com/office/officeart/2011/layout/TabList"/>
    <dgm:cxn modelId="{E18B6AB9-8322-470A-AFD9-A2B4BDF0981D}" type="presParOf" srcId="{10F71195-2A86-493D-9DF5-4B1FC1791E2B}" destId="{F0A90B36-373A-4CE1-BED6-952081EBF1A0}" srcOrd="3" destOrd="0" presId="urn:microsoft.com/office/officeart/2011/layout/TabList"/>
    <dgm:cxn modelId="{24C8CA0B-4A27-461F-BF78-83458D11236F}" type="presParOf" srcId="{F0A90B36-373A-4CE1-BED6-952081EBF1A0}" destId="{9BA419BE-8085-45E5-BB89-F8E57AF41425}" srcOrd="0" destOrd="0" presId="urn:microsoft.com/office/officeart/2011/layout/TabList"/>
    <dgm:cxn modelId="{2F725B8C-9F77-4BB5-81C3-AEE2805A2D01}" type="presParOf" srcId="{F0A90B36-373A-4CE1-BED6-952081EBF1A0}" destId="{1988EB5D-6F3B-4163-897E-340176388B1B}" srcOrd="1" destOrd="0" presId="urn:microsoft.com/office/officeart/2011/layout/TabList"/>
    <dgm:cxn modelId="{F5FD0A70-B4E6-45F9-B9AB-C2558BB4414D}" type="presParOf" srcId="{F0A90B36-373A-4CE1-BED6-952081EBF1A0}" destId="{0191F198-5046-449B-AFE1-97CBBB2C388F}" srcOrd="2" destOrd="0" presId="urn:microsoft.com/office/officeart/2011/layout/TabList"/>
    <dgm:cxn modelId="{35421864-807B-434D-856F-71C502E44E74}" type="presParOf" srcId="{10F71195-2A86-493D-9DF5-4B1FC1791E2B}" destId="{7CA79ED1-C7EA-433A-8ABA-9BA59E1BB5F1}" srcOrd="4" destOrd="0" presId="urn:microsoft.com/office/officeart/2011/layout/TabList"/>
    <dgm:cxn modelId="{D102826A-A09F-4C99-B719-ACBA6B1535E2}" type="presParOf" srcId="{10F71195-2A86-493D-9DF5-4B1FC1791E2B}" destId="{70212A53-9AE0-44C4-96BC-FEC7D5DFE1DC}" srcOrd="5" destOrd="0" presId="urn:microsoft.com/office/officeart/2011/layout/TabList"/>
    <dgm:cxn modelId="{2A8AF9D8-9D3D-4AEA-B1B3-071AAFDC620D}" type="presParOf" srcId="{10F71195-2A86-493D-9DF5-4B1FC1791E2B}" destId="{579D77E8-1E7C-446C-AF76-B8930F879FB6}" srcOrd="6" destOrd="0" presId="urn:microsoft.com/office/officeart/2011/layout/TabList"/>
    <dgm:cxn modelId="{182193D8-EEFD-42FB-8E1D-A4D872A5626B}" type="presParOf" srcId="{579D77E8-1E7C-446C-AF76-B8930F879FB6}" destId="{68AB7468-11B8-4247-A9F0-551D61EAC5F9}" srcOrd="0" destOrd="0" presId="urn:microsoft.com/office/officeart/2011/layout/TabList"/>
    <dgm:cxn modelId="{A112D1D3-D8AB-48C0-A16C-AC7C0507A2E8}" type="presParOf" srcId="{579D77E8-1E7C-446C-AF76-B8930F879FB6}" destId="{29060301-EEF7-4974-A088-B2F3221F7954}" srcOrd="1" destOrd="0" presId="urn:microsoft.com/office/officeart/2011/layout/TabList"/>
    <dgm:cxn modelId="{5537416E-3168-4507-B781-F0D174AF48FA}" type="presParOf" srcId="{579D77E8-1E7C-446C-AF76-B8930F879FB6}" destId="{D15EABFF-F573-4F04-93B5-3A317C18ACDD}" srcOrd="2" destOrd="0" presId="urn:microsoft.com/office/officeart/2011/layout/TabList"/>
    <dgm:cxn modelId="{5B84F288-1EF2-4CC8-B1ED-F2BE7F56B1B6}" type="presParOf" srcId="{10F71195-2A86-493D-9DF5-4B1FC1791E2B}" destId="{D59AAB0A-0B73-424A-8D51-1FBC9A0109CA}" srcOrd="7" destOrd="0" presId="urn:microsoft.com/office/officeart/2011/layout/Tab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F7EF1F-1DFE-43AB-943A-46FF2E8C64DE}">
      <dsp:nvSpPr>
        <dsp:cNvPr id="0" name=""/>
        <dsp:cNvSpPr/>
      </dsp:nvSpPr>
      <dsp:spPr>
        <a:xfrm>
          <a:off x="0" y="3497936"/>
          <a:ext cx="8183562"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4416F60-0036-4E5D-BAE2-BC985E675002}">
      <dsp:nvSpPr>
        <dsp:cNvPr id="0" name=""/>
        <dsp:cNvSpPr/>
      </dsp:nvSpPr>
      <dsp:spPr>
        <a:xfrm>
          <a:off x="0" y="2447045"/>
          <a:ext cx="8183562"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62239C0-2B8D-4267-97AC-674E2ECF7FE5}">
      <dsp:nvSpPr>
        <dsp:cNvPr id="0" name=""/>
        <dsp:cNvSpPr/>
      </dsp:nvSpPr>
      <dsp:spPr>
        <a:xfrm>
          <a:off x="0" y="1396155"/>
          <a:ext cx="8183562"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7EE5B0A-650F-49FB-BB52-ABD38F266B25}">
      <dsp:nvSpPr>
        <dsp:cNvPr id="0" name=""/>
        <dsp:cNvSpPr/>
      </dsp:nvSpPr>
      <dsp:spPr>
        <a:xfrm>
          <a:off x="0" y="345264"/>
          <a:ext cx="8183562"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D14BFD8-DF25-421A-B7B5-DB1176F70EA4}">
      <dsp:nvSpPr>
        <dsp:cNvPr id="0" name=""/>
        <dsp:cNvSpPr/>
      </dsp:nvSpPr>
      <dsp:spPr>
        <a:xfrm>
          <a:off x="2127726" y="743"/>
          <a:ext cx="6055835" cy="344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b" anchorCtr="0">
          <a:noAutofit/>
        </a:bodyPr>
        <a:lstStyle/>
        <a:p>
          <a:pPr lvl="0" algn="l" defTabSz="977900">
            <a:lnSpc>
              <a:spcPct val="90000"/>
            </a:lnSpc>
            <a:spcBef>
              <a:spcPct val="0"/>
            </a:spcBef>
            <a:spcAft>
              <a:spcPct val="35000"/>
            </a:spcAft>
          </a:pPr>
          <a:r>
            <a:rPr lang="el-GR" sz="2200" kern="1200" dirty="0" smtClean="0"/>
            <a:t>Βρίσκεστε εσείς ή ο πάσχων σε κίνδυνος;</a:t>
          </a:r>
          <a:endParaRPr lang="el-GR" sz="2200" kern="1200" dirty="0"/>
        </a:p>
      </dsp:txBody>
      <dsp:txXfrm>
        <a:off x="2127726" y="743"/>
        <a:ext cx="6055835" cy="344520"/>
      </dsp:txXfrm>
    </dsp:sp>
    <dsp:sp modelId="{CC9C741A-ED5A-4137-9FF7-DC32BB8EDBF9}">
      <dsp:nvSpPr>
        <dsp:cNvPr id="0" name=""/>
        <dsp:cNvSpPr/>
      </dsp:nvSpPr>
      <dsp:spPr>
        <a:xfrm>
          <a:off x="0" y="743"/>
          <a:ext cx="2127726" cy="344520"/>
        </a:xfrm>
        <a:prstGeom prst="round2SameRect">
          <a:avLst>
            <a:gd name="adj1" fmla="val 16670"/>
            <a:gd name="adj2" fmla="val 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977900">
            <a:lnSpc>
              <a:spcPct val="90000"/>
            </a:lnSpc>
            <a:spcBef>
              <a:spcPct val="0"/>
            </a:spcBef>
            <a:spcAft>
              <a:spcPct val="35000"/>
            </a:spcAft>
          </a:pPr>
          <a:r>
            <a:rPr lang="el-GR" sz="2200" kern="1200" dirty="0" smtClean="0"/>
            <a:t>Κίνδυνος</a:t>
          </a:r>
          <a:endParaRPr lang="el-GR" sz="2200" kern="1200" dirty="0"/>
        </a:p>
      </dsp:txBody>
      <dsp:txXfrm>
        <a:off x="16821" y="17564"/>
        <a:ext cx="2094084" cy="327699"/>
      </dsp:txXfrm>
    </dsp:sp>
    <dsp:sp modelId="{40A4E311-503B-4AD5-A303-FC40D9A61931}">
      <dsp:nvSpPr>
        <dsp:cNvPr id="0" name=""/>
        <dsp:cNvSpPr/>
      </dsp:nvSpPr>
      <dsp:spPr>
        <a:xfrm>
          <a:off x="0" y="345264"/>
          <a:ext cx="8183562" cy="6891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228600" lvl="1" indent="-228600" algn="l" defTabSz="977900">
            <a:lnSpc>
              <a:spcPct val="90000"/>
            </a:lnSpc>
            <a:spcBef>
              <a:spcPct val="0"/>
            </a:spcBef>
            <a:spcAft>
              <a:spcPct val="15000"/>
            </a:spcAft>
            <a:buChar char="••"/>
          </a:pPr>
          <a:endParaRPr lang="el-GR" sz="2200" kern="1200" dirty="0"/>
        </a:p>
      </dsp:txBody>
      <dsp:txXfrm>
        <a:off x="0" y="345264"/>
        <a:ext cx="8183562" cy="689144"/>
      </dsp:txXfrm>
    </dsp:sp>
    <dsp:sp modelId="{30796369-320A-4798-813C-9FE6830E9DAB}">
      <dsp:nvSpPr>
        <dsp:cNvPr id="0" name=""/>
        <dsp:cNvSpPr/>
      </dsp:nvSpPr>
      <dsp:spPr>
        <a:xfrm>
          <a:off x="2127726" y="1051634"/>
          <a:ext cx="6055835" cy="344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b" anchorCtr="0">
          <a:noAutofit/>
        </a:bodyPr>
        <a:lstStyle/>
        <a:p>
          <a:pPr lvl="0" algn="l" defTabSz="977900">
            <a:lnSpc>
              <a:spcPct val="90000"/>
            </a:lnSpc>
            <a:spcBef>
              <a:spcPct val="0"/>
            </a:spcBef>
            <a:spcAft>
              <a:spcPct val="35000"/>
            </a:spcAft>
          </a:pPr>
          <a:r>
            <a:rPr lang="el-GR" sz="2200" kern="1200" dirty="0" smtClean="0"/>
            <a:t>Ο πάσχων διατηρεί τις αισθήσεις του;</a:t>
          </a:r>
          <a:endParaRPr lang="el-GR" sz="2200" kern="1200" dirty="0"/>
        </a:p>
      </dsp:txBody>
      <dsp:txXfrm>
        <a:off x="2127726" y="1051634"/>
        <a:ext cx="6055835" cy="344520"/>
      </dsp:txXfrm>
    </dsp:sp>
    <dsp:sp modelId="{0C005CF8-654F-4FAA-9226-8CEF17C15607}">
      <dsp:nvSpPr>
        <dsp:cNvPr id="0" name=""/>
        <dsp:cNvSpPr/>
      </dsp:nvSpPr>
      <dsp:spPr>
        <a:xfrm>
          <a:off x="0" y="1051634"/>
          <a:ext cx="2127726" cy="344520"/>
        </a:xfrm>
        <a:prstGeom prst="round2SameRect">
          <a:avLst>
            <a:gd name="adj1" fmla="val 16670"/>
            <a:gd name="adj2" fmla="val 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977900">
            <a:lnSpc>
              <a:spcPct val="90000"/>
            </a:lnSpc>
            <a:spcBef>
              <a:spcPct val="0"/>
            </a:spcBef>
            <a:spcAft>
              <a:spcPct val="35000"/>
            </a:spcAft>
          </a:pPr>
          <a:r>
            <a:rPr lang="el-GR" sz="2200" kern="1200" dirty="0" smtClean="0"/>
            <a:t>Αντίδραση</a:t>
          </a:r>
          <a:endParaRPr lang="el-GR" sz="2200" kern="1200" dirty="0"/>
        </a:p>
      </dsp:txBody>
      <dsp:txXfrm>
        <a:off x="16821" y="1068455"/>
        <a:ext cx="2094084" cy="327699"/>
      </dsp:txXfrm>
    </dsp:sp>
    <dsp:sp modelId="{98E04473-CF72-4D24-8197-2032ED59B65A}">
      <dsp:nvSpPr>
        <dsp:cNvPr id="0" name=""/>
        <dsp:cNvSpPr/>
      </dsp:nvSpPr>
      <dsp:spPr>
        <a:xfrm>
          <a:off x="0" y="1396155"/>
          <a:ext cx="8183562" cy="6891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228600" lvl="1" indent="-228600" algn="l" defTabSz="977900">
            <a:lnSpc>
              <a:spcPct val="90000"/>
            </a:lnSpc>
            <a:spcBef>
              <a:spcPct val="0"/>
            </a:spcBef>
            <a:spcAft>
              <a:spcPct val="15000"/>
            </a:spcAft>
            <a:buChar char="••"/>
          </a:pPr>
          <a:endParaRPr lang="el-GR" sz="2200" kern="1200" dirty="0"/>
        </a:p>
      </dsp:txBody>
      <dsp:txXfrm>
        <a:off x="0" y="1396155"/>
        <a:ext cx="8183562" cy="689144"/>
      </dsp:txXfrm>
    </dsp:sp>
    <dsp:sp modelId="{ADE81AC6-244F-4AFD-B95A-1A7BB757B8B7}">
      <dsp:nvSpPr>
        <dsp:cNvPr id="0" name=""/>
        <dsp:cNvSpPr/>
      </dsp:nvSpPr>
      <dsp:spPr>
        <a:xfrm>
          <a:off x="2127726" y="2102525"/>
          <a:ext cx="6055835" cy="344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b" anchorCtr="0">
          <a:noAutofit/>
        </a:bodyPr>
        <a:lstStyle/>
        <a:p>
          <a:pPr lvl="0" algn="l" defTabSz="977900">
            <a:lnSpc>
              <a:spcPct val="90000"/>
            </a:lnSpc>
            <a:spcBef>
              <a:spcPct val="0"/>
            </a:spcBef>
            <a:spcAft>
              <a:spcPct val="35000"/>
            </a:spcAft>
          </a:pPr>
          <a:r>
            <a:rPr lang="el-GR" sz="2200" kern="1200" dirty="0" smtClean="0"/>
            <a:t>Είναι η τραχεία ανοιχτή;</a:t>
          </a:r>
          <a:endParaRPr lang="el-GR" sz="2200" kern="1200" dirty="0"/>
        </a:p>
      </dsp:txBody>
      <dsp:txXfrm>
        <a:off x="2127726" y="2102525"/>
        <a:ext cx="6055835" cy="344520"/>
      </dsp:txXfrm>
    </dsp:sp>
    <dsp:sp modelId="{9B6C929F-FD0E-4356-AF13-9CB5F8AD50A3}">
      <dsp:nvSpPr>
        <dsp:cNvPr id="0" name=""/>
        <dsp:cNvSpPr/>
      </dsp:nvSpPr>
      <dsp:spPr>
        <a:xfrm>
          <a:off x="0" y="2102525"/>
          <a:ext cx="2127726" cy="344520"/>
        </a:xfrm>
        <a:prstGeom prst="round2SameRect">
          <a:avLst>
            <a:gd name="adj1" fmla="val 16670"/>
            <a:gd name="adj2" fmla="val 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977900">
            <a:lnSpc>
              <a:spcPct val="90000"/>
            </a:lnSpc>
            <a:spcBef>
              <a:spcPct val="0"/>
            </a:spcBef>
            <a:spcAft>
              <a:spcPct val="35000"/>
            </a:spcAft>
          </a:pPr>
          <a:r>
            <a:rPr lang="el-GR" sz="2200" kern="1200" dirty="0" smtClean="0"/>
            <a:t>Τραχεία </a:t>
          </a:r>
          <a:endParaRPr lang="el-GR" sz="2200" kern="1200" dirty="0"/>
        </a:p>
      </dsp:txBody>
      <dsp:txXfrm>
        <a:off x="16821" y="2119346"/>
        <a:ext cx="2094084" cy="327699"/>
      </dsp:txXfrm>
    </dsp:sp>
    <dsp:sp modelId="{AEC7898D-5E85-4AC1-A3B8-C533823A14CC}">
      <dsp:nvSpPr>
        <dsp:cNvPr id="0" name=""/>
        <dsp:cNvSpPr/>
      </dsp:nvSpPr>
      <dsp:spPr>
        <a:xfrm>
          <a:off x="0" y="2447045"/>
          <a:ext cx="8183562" cy="6891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228600" lvl="1" indent="-228600" algn="l" defTabSz="1066800">
            <a:lnSpc>
              <a:spcPct val="90000"/>
            </a:lnSpc>
            <a:spcBef>
              <a:spcPct val="0"/>
            </a:spcBef>
            <a:spcAft>
              <a:spcPct val="15000"/>
            </a:spcAft>
            <a:buChar char="••"/>
          </a:pPr>
          <a:endParaRPr lang="el-GR" sz="2400" kern="1200" dirty="0"/>
        </a:p>
      </dsp:txBody>
      <dsp:txXfrm>
        <a:off x="0" y="2447045"/>
        <a:ext cx="8183562" cy="689144"/>
      </dsp:txXfrm>
    </dsp:sp>
    <dsp:sp modelId="{588C2C14-7950-4AD1-9CAB-E87069A8702D}">
      <dsp:nvSpPr>
        <dsp:cNvPr id="0" name=""/>
        <dsp:cNvSpPr/>
      </dsp:nvSpPr>
      <dsp:spPr>
        <a:xfrm>
          <a:off x="2127726" y="3153416"/>
          <a:ext cx="6055835" cy="344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b" anchorCtr="0">
          <a:noAutofit/>
        </a:bodyPr>
        <a:lstStyle/>
        <a:p>
          <a:pPr lvl="0" algn="l" defTabSz="1066800">
            <a:lnSpc>
              <a:spcPct val="90000"/>
            </a:lnSpc>
            <a:spcBef>
              <a:spcPct val="0"/>
            </a:spcBef>
            <a:spcAft>
              <a:spcPct val="35000"/>
            </a:spcAft>
          </a:pPr>
          <a:r>
            <a:rPr lang="el-GR" sz="2400" kern="1200" dirty="0" smtClean="0"/>
            <a:t>Αναπνέει ο πάσχων;</a:t>
          </a:r>
          <a:endParaRPr lang="el-GR" sz="2400" kern="1200" dirty="0"/>
        </a:p>
      </dsp:txBody>
      <dsp:txXfrm>
        <a:off x="2127726" y="3153416"/>
        <a:ext cx="6055835" cy="344520"/>
      </dsp:txXfrm>
    </dsp:sp>
    <dsp:sp modelId="{8232A7E3-3CD4-4C97-91C1-AE3B15670401}">
      <dsp:nvSpPr>
        <dsp:cNvPr id="0" name=""/>
        <dsp:cNvSpPr/>
      </dsp:nvSpPr>
      <dsp:spPr>
        <a:xfrm>
          <a:off x="0" y="3153416"/>
          <a:ext cx="2127726" cy="344520"/>
        </a:xfrm>
        <a:prstGeom prst="round2SameRect">
          <a:avLst>
            <a:gd name="adj1" fmla="val 16670"/>
            <a:gd name="adj2" fmla="val 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066800">
            <a:lnSpc>
              <a:spcPct val="90000"/>
            </a:lnSpc>
            <a:spcBef>
              <a:spcPct val="0"/>
            </a:spcBef>
            <a:spcAft>
              <a:spcPct val="35000"/>
            </a:spcAft>
          </a:pPr>
          <a:r>
            <a:rPr lang="el-GR" sz="2400" kern="1200" dirty="0" smtClean="0"/>
            <a:t>Αναπνοή</a:t>
          </a:r>
          <a:endParaRPr lang="el-GR" sz="2400" kern="1200" dirty="0"/>
        </a:p>
      </dsp:txBody>
      <dsp:txXfrm>
        <a:off x="16821" y="3170237"/>
        <a:ext cx="2094084" cy="327699"/>
      </dsp:txXfrm>
    </dsp:sp>
    <dsp:sp modelId="{004089DD-277A-422A-8C54-5A11250283E6}">
      <dsp:nvSpPr>
        <dsp:cNvPr id="0" name=""/>
        <dsp:cNvSpPr/>
      </dsp:nvSpPr>
      <dsp:spPr>
        <a:xfrm>
          <a:off x="0" y="3497936"/>
          <a:ext cx="8183562" cy="6891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228600" lvl="1" indent="-228600" algn="l" defTabSz="1066800">
            <a:lnSpc>
              <a:spcPct val="90000"/>
            </a:lnSpc>
            <a:spcBef>
              <a:spcPct val="0"/>
            </a:spcBef>
            <a:spcAft>
              <a:spcPct val="15000"/>
            </a:spcAft>
            <a:buChar char="••"/>
          </a:pPr>
          <a:endParaRPr lang="el-GR" sz="2400" kern="1200" dirty="0"/>
        </a:p>
      </dsp:txBody>
      <dsp:txXfrm>
        <a:off x="0" y="3497936"/>
        <a:ext cx="8183562" cy="6891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5782FE-88F9-4368-8282-A98B9D5FEFA9}">
      <dsp:nvSpPr>
        <dsp:cNvPr id="0" name=""/>
        <dsp:cNvSpPr/>
      </dsp:nvSpPr>
      <dsp:spPr>
        <a:xfrm>
          <a:off x="359615" y="2802973"/>
          <a:ext cx="8183562"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9C4993D-9457-464B-8D09-84D1D912ACCE}">
      <dsp:nvSpPr>
        <dsp:cNvPr id="0" name=""/>
        <dsp:cNvSpPr/>
      </dsp:nvSpPr>
      <dsp:spPr>
        <a:xfrm>
          <a:off x="133704" y="692876"/>
          <a:ext cx="8183562"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73B47E9-F3A1-4DDA-918E-5A5AD25BBEF9}">
      <dsp:nvSpPr>
        <dsp:cNvPr id="0" name=""/>
        <dsp:cNvSpPr/>
      </dsp:nvSpPr>
      <dsp:spPr>
        <a:xfrm>
          <a:off x="3980640" y="1109"/>
          <a:ext cx="4120572" cy="6917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b" anchorCtr="0">
          <a:noAutofit/>
        </a:bodyPr>
        <a:lstStyle/>
        <a:p>
          <a:pPr lvl="0" algn="l" defTabSz="977900">
            <a:lnSpc>
              <a:spcPct val="90000"/>
            </a:lnSpc>
            <a:spcBef>
              <a:spcPct val="0"/>
            </a:spcBef>
            <a:spcAft>
              <a:spcPct val="35000"/>
            </a:spcAft>
          </a:pPr>
          <a:endParaRPr lang="el-GR" sz="2200" b="1" kern="1200" dirty="0"/>
        </a:p>
      </dsp:txBody>
      <dsp:txXfrm>
        <a:off x="3980640" y="1109"/>
        <a:ext cx="4120572" cy="691767"/>
      </dsp:txXfrm>
    </dsp:sp>
    <dsp:sp modelId="{99CA650E-B46E-4E34-ABA7-A497EDBE916E}">
      <dsp:nvSpPr>
        <dsp:cNvPr id="0" name=""/>
        <dsp:cNvSpPr/>
      </dsp:nvSpPr>
      <dsp:spPr>
        <a:xfrm>
          <a:off x="180324" y="0"/>
          <a:ext cx="5668858" cy="691767"/>
        </a:xfrm>
        <a:prstGeom prst="round2SameRect">
          <a:avLst>
            <a:gd name="adj1" fmla="val 16670"/>
            <a:gd name="adj2" fmla="val 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l" defTabSz="977900">
            <a:lnSpc>
              <a:spcPct val="90000"/>
            </a:lnSpc>
            <a:spcBef>
              <a:spcPct val="0"/>
            </a:spcBef>
            <a:spcAft>
              <a:spcPct val="35000"/>
            </a:spcAft>
          </a:pPr>
          <a:r>
            <a:rPr lang="el-GR" sz="2200" b="1" kern="1200" dirty="0" smtClean="0"/>
            <a:t>Αναίσθητος</a:t>
          </a:r>
          <a:r>
            <a:rPr lang="en-US" sz="2200" b="1" kern="1200" dirty="0" smtClean="0"/>
            <a:t>   ANEY </a:t>
          </a:r>
          <a:r>
            <a:rPr lang="el-GR" sz="2200" b="1" kern="1200" dirty="0" smtClean="0"/>
            <a:t> </a:t>
          </a:r>
          <a:r>
            <a:rPr lang="en-US" sz="2200" b="1" kern="1200" dirty="0" smtClean="0"/>
            <a:t>ANA</a:t>
          </a:r>
          <a:r>
            <a:rPr lang="el-GR" sz="2200" b="1" kern="1200" dirty="0" smtClean="0"/>
            <a:t>ΠΝΟΗΣ</a:t>
          </a:r>
          <a:endParaRPr lang="el-GR" sz="2200" b="1" kern="1200" dirty="0"/>
        </a:p>
      </dsp:txBody>
      <dsp:txXfrm>
        <a:off x="214099" y="33775"/>
        <a:ext cx="5601308" cy="657992"/>
      </dsp:txXfrm>
    </dsp:sp>
    <dsp:sp modelId="{488611C2-7FDB-4C51-9EAA-821B2F274853}">
      <dsp:nvSpPr>
        <dsp:cNvPr id="0" name=""/>
        <dsp:cNvSpPr/>
      </dsp:nvSpPr>
      <dsp:spPr>
        <a:xfrm>
          <a:off x="0" y="722946"/>
          <a:ext cx="8183562" cy="13837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228600" lvl="1" indent="-228600" algn="l" defTabSz="977900">
            <a:lnSpc>
              <a:spcPct val="90000"/>
            </a:lnSpc>
            <a:spcBef>
              <a:spcPct val="0"/>
            </a:spcBef>
            <a:spcAft>
              <a:spcPct val="15000"/>
            </a:spcAft>
            <a:buChar char="••"/>
          </a:pPr>
          <a:r>
            <a:rPr lang="el-GR" sz="2200" b="1" kern="1200" dirty="0" smtClean="0"/>
            <a:t>Καλούμε ασθενοφόρο</a:t>
          </a:r>
          <a:endParaRPr lang="el-GR" sz="2200" b="1" kern="1200" dirty="0"/>
        </a:p>
        <a:p>
          <a:pPr marL="228600" lvl="1" indent="-228600" algn="l" defTabSz="977900">
            <a:lnSpc>
              <a:spcPct val="90000"/>
            </a:lnSpc>
            <a:spcBef>
              <a:spcPct val="0"/>
            </a:spcBef>
            <a:spcAft>
              <a:spcPct val="15000"/>
            </a:spcAft>
            <a:buChar char="••"/>
          </a:pPr>
          <a:r>
            <a:rPr lang="el-GR" sz="2200" b="1" kern="1200" dirty="0" smtClean="0"/>
            <a:t>Αρχίζουμε και δεν σταματάμε την τεχνητή αναπνοή και τις μαλάξεις στο στήθος</a:t>
          </a:r>
          <a:endParaRPr lang="el-GR" sz="2200" b="1" kern="1200" dirty="0"/>
        </a:p>
        <a:p>
          <a:pPr marL="228600" lvl="1" indent="-228600" algn="l" defTabSz="977900">
            <a:lnSpc>
              <a:spcPct val="90000"/>
            </a:lnSpc>
            <a:spcBef>
              <a:spcPct val="0"/>
            </a:spcBef>
            <a:spcAft>
              <a:spcPct val="15000"/>
            </a:spcAft>
            <a:buChar char="••"/>
          </a:pPr>
          <a:endParaRPr lang="el-GR" sz="2200" b="1" kern="1200" dirty="0"/>
        </a:p>
      </dsp:txBody>
      <dsp:txXfrm>
        <a:off x="0" y="722946"/>
        <a:ext cx="8183562" cy="1383741"/>
      </dsp:txXfrm>
    </dsp:sp>
    <dsp:sp modelId="{BBF3F828-9967-4733-BFDC-31386A63C53C}">
      <dsp:nvSpPr>
        <dsp:cNvPr id="0" name=""/>
        <dsp:cNvSpPr/>
      </dsp:nvSpPr>
      <dsp:spPr>
        <a:xfrm>
          <a:off x="4206552" y="2111206"/>
          <a:ext cx="4120572" cy="6917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b" anchorCtr="0">
          <a:noAutofit/>
        </a:bodyPr>
        <a:lstStyle/>
        <a:p>
          <a:pPr lvl="0" algn="l" defTabSz="977900">
            <a:lnSpc>
              <a:spcPct val="90000"/>
            </a:lnSpc>
            <a:spcBef>
              <a:spcPct val="0"/>
            </a:spcBef>
            <a:spcAft>
              <a:spcPct val="35000"/>
            </a:spcAft>
          </a:pPr>
          <a:r>
            <a:rPr lang="el-GR" sz="2200" b="1" kern="1200" dirty="0" smtClean="0"/>
            <a:t>αναπνοές</a:t>
          </a:r>
          <a:endParaRPr lang="el-GR" sz="2200" b="1" kern="1200" dirty="0"/>
        </a:p>
      </dsp:txBody>
      <dsp:txXfrm>
        <a:off x="4206552" y="2111206"/>
        <a:ext cx="4120572" cy="691767"/>
      </dsp:txXfrm>
    </dsp:sp>
    <dsp:sp modelId="{AD68193F-F2E8-451C-987C-3B5F1BF4D7E9}">
      <dsp:nvSpPr>
        <dsp:cNvPr id="0" name=""/>
        <dsp:cNvSpPr/>
      </dsp:nvSpPr>
      <dsp:spPr>
        <a:xfrm>
          <a:off x="160547" y="2056543"/>
          <a:ext cx="6572503" cy="691767"/>
        </a:xfrm>
        <a:prstGeom prst="round2SameRect">
          <a:avLst>
            <a:gd name="adj1" fmla="val 16670"/>
            <a:gd name="adj2" fmla="val 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l" defTabSz="977900">
            <a:lnSpc>
              <a:spcPct val="90000"/>
            </a:lnSpc>
            <a:spcBef>
              <a:spcPct val="0"/>
            </a:spcBef>
            <a:spcAft>
              <a:spcPct val="35000"/>
            </a:spcAft>
          </a:pPr>
          <a:r>
            <a:rPr lang="el-GR" sz="2200" b="1" kern="1200" dirty="0" smtClean="0"/>
            <a:t>Αναίσθητος,  συμβάν  που </a:t>
          </a:r>
          <a:r>
            <a:rPr lang="el-GR" sz="2200" b="1" kern="1200" dirty="0" err="1" smtClean="0"/>
            <a:t>συναίβει</a:t>
          </a:r>
          <a:r>
            <a:rPr lang="el-GR" sz="2200" b="1" kern="1200" dirty="0" smtClean="0"/>
            <a:t> μπροστά μας </a:t>
          </a:r>
          <a:endParaRPr lang="el-GR" sz="2200" b="1" kern="1200" dirty="0"/>
        </a:p>
      </dsp:txBody>
      <dsp:txXfrm>
        <a:off x="194322" y="2090318"/>
        <a:ext cx="6504953" cy="657992"/>
      </dsp:txXfrm>
    </dsp:sp>
    <dsp:sp modelId="{1D8BFFD3-3EA7-4532-AC1C-3D8713DCE2EC}">
      <dsp:nvSpPr>
        <dsp:cNvPr id="0" name=""/>
        <dsp:cNvSpPr/>
      </dsp:nvSpPr>
      <dsp:spPr>
        <a:xfrm>
          <a:off x="0" y="2802973"/>
          <a:ext cx="8183562" cy="13837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228600" lvl="1" indent="-228600" algn="l" defTabSz="977900">
            <a:lnSpc>
              <a:spcPct val="90000"/>
            </a:lnSpc>
            <a:spcBef>
              <a:spcPct val="0"/>
            </a:spcBef>
            <a:spcAft>
              <a:spcPct val="15000"/>
            </a:spcAft>
            <a:buChar char="••"/>
          </a:pPr>
          <a:r>
            <a:rPr lang="el-GR" sz="2200" b="1" kern="1200" dirty="0" smtClean="0"/>
            <a:t>Κάνουμε 10 τεχνητές αναπνοές</a:t>
          </a:r>
          <a:endParaRPr lang="el-GR" sz="2200" b="1" kern="1200" dirty="0"/>
        </a:p>
        <a:p>
          <a:pPr marL="228600" lvl="1" indent="-228600" algn="l" defTabSz="977900">
            <a:lnSpc>
              <a:spcPct val="90000"/>
            </a:lnSpc>
            <a:spcBef>
              <a:spcPct val="0"/>
            </a:spcBef>
            <a:spcAft>
              <a:spcPct val="15000"/>
            </a:spcAft>
            <a:buChar char="••"/>
          </a:pPr>
          <a:r>
            <a:rPr lang="el-GR" sz="2200" b="1" kern="1200" dirty="0" smtClean="0"/>
            <a:t>Καλούμε ασθενοφόρο</a:t>
          </a:r>
          <a:endParaRPr lang="el-GR" sz="2200" b="1" kern="1200" dirty="0"/>
        </a:p>
        <a:p>
          <a:pPr marL="228600" lvl="1" indent="-228600" algn="l" defTabSz="977900">
            <a:lnSpc>
              <a:spcPct val="90000"/>
            </a:lnSpc>
            <a:spcBef>
              <a:spcPct val="0"/>
            </a:spcBef>
            <a:spcAft>
              <a:spcPct val="15000"/>
            </a:spcAft>
            <a:buChar char="••"/>
          </a:pPr>
          <a:r>
            <a:rPr lang="el-GR" sz="2200" b="1" kern="1200" dirty="0" smtClean="0"/>
            <a:t>Συνεχίζουμε την τεχνητή αναπνοή</a:t>
          </a:r>
          <a:endParaRPr lang="el-GR" sz="2200" b="1" kern="1200" dirty="0"/>
        </a:p>
      </dsp:txBody>
      <dsp:txXfrm>
        <a:off x="0" y="2802973"/>
        <a:ext cx="8183562" cy="138374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5782FE-88F9-4368-8282-A98B9D5FEFA9}">
      <dsp:nvSpPr>
        <dsp:cNvPr id="0" name=""/>
        <dsp:cNvSpPr/>
      </dsp:nvSpPr>
      <dsp:spPr>
        <a:xfrm>
          <a:off x="133704" y="2802973"/>
          <a:ext cx="8183562"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9C4993D-9457-464B-8D09-84D1D912ACCE}">
      <dsp:nvSpPr>
        <dsp:cNvPr id="0" name=""/>
        <dsp:cNvSpPr/>
      </dsp:nvSpPr>
      <dsp:spPr>
        <a:xfrm>
          <a:off x="133704" y="692876"/>
          <a:ext cx="8183562"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73B47E9-F3A1-4DDA-918E-5A5AD25BBEF9}">
      <dsp:nvSpPr>
        <dsp:cNvPr id="0" name=""/>
        <dsp:cNvSpPr/>
      </dsp:nvSpPr>
      <dsp:spPr>
        <a:xfrm>
          <a:off x="3980640" y="1109"/>
          <a:ext cx="4120572" cy="6917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b" anchorCtr="0">
          <a:noAutofit/>
        </a:bodyPr>
        <a:lstStyle/>
        <a:p>
          <a:pPr lvl="0" algn="l" defTabSz="977900">
            <a:lnSpc>
              <a:spcPct val="90000"/>
            </a:lnSpc>
            <a:spcBef>
              <a:spcPct val="0"/>
            </a:spcBef>
            <a:spcAft>
              <a:spcPct val="35000"/>
            </a:spcAft>
          </a:pPr>
          <a:endParaRPr lang="el-GR" sz="2200" kern="1200" dirty="0"/>
        </a:p>
      </dsp:txBody>
      <dsp:txXfrm>
        <a:off x="3980640" y="1109"/>
        <a:ext cx="4120572" cy="691767"/>
      </dsp:txXfrm>
    </dsp:sp>
    <dsp:sp modelId="{99CA650E-B46E-4E34-ABA7-A497EDBE916E}">
      <dsp:nvSpPr>
        <dsp:cNvPr id="0" name=""/>
        <dsp:cNvSpPr/>
      </dsp:nvSpPr>
      <dsp:spPr>
        <a:xfrm>
          <a:off x="180324" y="0"/>
          <a:ext cx="5668858" cy="691767"/>
        </a:xfrm>
        <a:prstGeom prst="round2SameRect">
          <a:avLst>
            <a:gd name="adj1" fmla="val 16670"/>
            <a:gd name="adj2" fmla="val 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l" defTabSz="977900">
            <a:lnSpc>
              <a:spcPct val="90000"/>
            </a:lnSpc>
            <a:spcBef>
              <a:spcPct val="0"/>
            </a:spcBef>
            <a:spcAft>
              <a:spcPct val="35000"/>
            </a:spcAft>
          </a:pPr>
          <a:r>
            <a:rPr lang="el-GR" sz="2200" b="1" kern="1200" dirty="0" smtClean="0"/>
            <a:t>Αναίσθητος, αναπνέει</a:t>
          </a:r>
          <a:endParaRPr lang="el-GR" sz="2200" b="1" kern="1200" dirty="0"/>
        </a:p>
      </dsp:txBody>
      <dsp:txXfrm>
        <a:off x="214099" y="33775"/>
        <a:ext cx="5601308" cy="657992"/>
      </dsp:txXfrm>
    </dsp:sp>
    <dsp:sp modelId="{488611C2-7FDB-4C51-9EAA-821B2F274853}">
      <dsp:nvSpPr>
        <dsp:cNvPr id="0" name=""/>
        <dsp:cNvSpPr/>
      </dsp:nvSpPr>
      <dsp:spPr>
        <a:xfrm>
          <a:off x="0" y="722946"/>
          <a:ext cx="8183562" cy="13837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228600" lvl="1" indent="-228600" algn="l" defTabSz="977900">
            <a:lnSpc>
              <a:spcPct val="90000"/>
            </a:lnSpc>
            <a:spcBef>
              <a:spcPct val="0"/>
            </a:spcBef>
            <a:spcAft>
              <a:spcPct val="15000"/>
            </a:spcAft>
            <a:buChar char="••"/>
          </a:pPr>
          <a:r>
            <a:rPr lang="el-GR" sz="2200" kern="1200" dirty="0" smtClean="0"/>
            <a:t>Φροντίζουμε όποιο θανατηφόρο τραύμα</a:t>
          </a:r>
          <a:endParaRPr lang="el-GR" sz="2200" kern="1200" dirty="0"/>
        </a:p>
        <a:p>
          <a:pPr marL="228600" lvl="1" indent="-228600" algn="l" defTabSz="977900">
            <a:lnSpc>
              <a:spcPct val="90000"/>
            </a:lnSpc>
            <a:spcBef>
              <a:spcPct val="0"/>
            </a:spcBef>
            <a:spcAft>
              <a:spcPct val="15000"/>
            </a:spcAft>
            <a:buChar char="••"/>
          </a:pPr>
          <a:r>
            <a:rPr lang="el-GR" sz="2200" kern="1200" dirty="0" smtClean="0"/>
            <a:t>Τοποθετούμε τον πάσχοντα σε στάση ανάνηψης</a:t>
          </a:r>
          <a:endParaRPr lang="el-GR" sz="2200" kern="1200" dirty="0"/>
        </a:p>
        <a:p>
          <a:pPr marL="228600" lvl="1" indent="-228600" algn="l" defTabSz="977900">
            <a:lnSpc>
              <a:spcPct val="90000"/>
            </a:lnSpc>
            <a:spcBef>
              <a:spcPct val="0"/>
            </a:spcBef>
            <a:spcAft>
              <a:spcPct val="15000"/>
            </a:spcAft>
            <a:buChar char="••"/>
          </a:pPr>
          <a:r>
            <a:rPr lang="el-GR" sz="2200" kern="1200" dirty="0" smtClean="0"/>
            <a:t>Καλούμε βοήθεια</a:t>
          </a:r>
          <a:endParaRPr lang="el-GR" sz="2200" kern="1200" dirty="0"/>
        </a:p>
        <a:p>
          <a:pPr marL="228600" lvl="1" indent="-228600" algn="l" defTabSz="977900">
            <a:lnSpc>
              <a:spcPct val="90000"/>
            </a:lnSpc>
            <a:spcBef>
              <a:spcPct val="0"/>
            </a:spcBef>
            <a:spcAft>
              <a:spcPct val="15000"/>
            </a:spcAft>
            <a:buChar char="••"/>
          </a:pPr>
          <a:endParaRPr lang="el-GR" sz="2200" kern="1200" dirty="0"/>
        </a:p>
      </dsp:txBody>
      <dsp:txXfrm>
        <a:off x="0" y="722946"/>
        <a:ext cx="8183562" cy="1383741"/>
      </dsp:txXfrm>
    </dsp:sp>
    <dsp:sp modelId="{BBF3F828-9967-4733-BFDC-31386A63C53C}">
      <dsp:nvSpPr>
        <dsp:cNvPr id="0" name=""/>
        <dsp:cNvSpPr/>
      </dsp:nvSpPr>
      <dsp:spPr>
        <a:xfrm>
          <a:off x="3980640" y="2111206"/>
          <a:ext cx="4120572" cy="6917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b" anchorCtr="0">
          <a:noAutofit/>
        </a:bodyPr>
        <a:lstStyle/>
        <a:p>
          <a:pPr lvl="0" algn="l" defTabSz="977900">
            <a:lnSpc>
              <a:spcPct val="90000"/>
            </a:lnSpc>
            <a:spcBef>
              <a:spcPct val="0"/>
            </a:spcBef>
            <a:spcAft>
              <a:spcPct val="35000"/>
            </a:spcAft>
          </a:pPr>
          <a:r>
            <a:rPr lang="el-GR" sz="2200" kern="1200" dirty="0" smtClean="0"/>
            <a:t>αναπνοές</a:t>
          </a:r>
          <a:endParaRPr lang="el-GR" sz="2200" kern="1200" dirty="0"/>
        </a:p>
      </dsp:txBody>
      <dsp:txXfrm>
        <a:off x="3980640" y="2111206"/>
        <a:ext cx="4120572" cy="691767"/>
      </dsp:txXfrm>
    </dsp:sp>
    <dsp:sp modelId="{AD68193F-F2E8-451C-987C-3B5F1BF4D7E9}">
      <dsp:nvSpPr>
        <dsp:cNvPr id="0" name=""/>
        <dsp:cNvSpPr/>
      </dsp:nvSpPr>
      <dsp:spPr>
        <a:xfrm>
          <a:off x="180324" y="2056543"/>
          <a:ext cx="5668858" cy="691767"/>
        </a:xfrm>
        <a:prstGeom prst="round2SameRect">
          <a:avLst>
            <a:gd name="adj1" fmla="val 16670"/>
            <a:gd name="adj2" fmla="val 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l" defTabSz="977900">
            <a:lnSpc>
              <a:spcPct val="90000"/>
            </a:lnSpc>
            <a:spcBef>
              <a:spcPct val="0"/>
            </a:spcBef>
            <a:spcAft>
              <a:spcPct val="35000"/>
            </a:spcAft>
          </a:pPr>
          <a:r>
            <a:rPr lang="el-GR" sz="2200" b="1" kern="1200" dirty="0" smtClean="0"/>
            <a:t>Έχει τις αισθήσεις του, αναπνέει</a:t>
          </a:r>
          <a:endParaRPr lang="el-GR" sz="2200" b="1" kern="1200" dirty="0"/>
        </a:p>
      </dsp:txBody>
      <dsp:txXfrm>
        <a:off x="214099" y="2090318"/>
        <a:ext cx="5601308" cy="657992"/>
      </dsp:txXfrm>
    </dsp:sp>
    <dsp:sp modelId="{1D8BFFD3-3EA7-4532-AC1C-3D8713DCE2EC}">
      <dsp:nvSpPr>
        <dsp:cNvPr id="0" name=""/>
        <dsp:cNvSpPr/>
      </dsp:nvSpPr>
      <dsp:spPr>
        <a:xfrm>
          <a:off x="0" y="2802973"/>
          <a:ext cx="8183562" cy="13837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228600" lvl="1" indent="-228600" algn="l" defTabSz="977900">
            <a:lnSpc>
              <a:spcPct val="90000"/>
            </a:lnSpc>
            <a:spcBef>
              <a:spcPct val="0"/>
            </a:spcBef>
            <a:spcAft>
              <a:spcPct val="15000"/>
            </a:spcAft>
            <a:buChar char="••"/>
          </a:pPr>
          <a:r>
            <a:rPr lang="el-GR" sz="2200" kern="1200" dirty="0" smtClean="0"/>
            <a:t>θύμα να μείνει ακίνητο αν υποψιαζόμαστε βλάβη στην σπονδυλική στήλη</a:t>
          </a:r>
          <a:endParaRPr lang="el-GR" sz="2200" kern="1200" dirty="0"/>
        </a:p>
        <a:p>
          <a:pPr marL="228600" lvl="1" indent="-228600" algn="l" defTabSz="977900">
            <a:lnSpc>
              <a:spcPct val="90000"/>
            </a:lnSpc>
            <a:spcBef>
              <a:spcPct val="0"/>
            </a:spcBef>
            <a:spcAft>
              <a:spcPct val="15000"/>
            </a:spcAft>
            <a:buChar char="••"/>
          </a:pPr>
          <a:r>
            <a:rPr lang="el-GR" sz="2200" kern="1200" dirty="0" smtClean="0"/>
            <a:t>Καλούμε βοήθεια αν είναι ανάγκη</a:t>
          </a:r>
          <a:endParaRPr lang="el-GR" sz="2200" kern="1200" dirty="0"/>
        </a:p>
      </dsp:txBody>
      <dsp:txXfrm>
        <a:off x="0" y="2802973"/>
        <a:ext cx="8183562" cy="138374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5EABFF-F573-4F04-93B5-3A317C18ACDD}">
      <dsp:nvSpPr>
        <dsp:cNvPr id="0" name=""/>
        <dsp:cNvSpPr/>
      </dsp:nvSpPr>
      <dsp:spPr>
        <a:xfrm>
          <a:off x="250438" y="3260589"/>
          <a:ext cx="8183563"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191F198-5046-449B-AFE1-97CBBB2C388F}">
      <dsp:nvSpPr>
        <dsp:cNvPr id="0" name=""/>
        <dsp:cNvSpPr/>
      </dsp:nvSpPr>
      <dsp:spPr>
        <a:xfrm>
          <a:off x="250438" y="1602632"/>
          <a:ext cx="8183563"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AC65CD2-06FE-4059-91DE-470B77CD9D52}">
      <dsp:nvSpPr>
        <dsp:cNvPr id="0" name=""/>
        <dsp:cNvSpPr/>
      </dsp:nvSpPr>
      <dsp:spPr>
        <a:xfrm>
          <a:off x="180305" y="378493"/>
          <a:ext cx="8183563"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97E062E-F0FE-42EA-A320-407D74616BBF}">
      <dsp:nvSpPr>
        <dsp:cNvPr id="0" name=""/>
        <dsp:cNvSpPr/>
      </dsp:nvSpPr>
      <dsp:spPr>
        <a:xfrm>
          <a:off x="3242272" y="72737"/>
          <a:ext cx="4382124" cy="2981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b" anchorCtr="0">
          <a:noAutofit/>
        </a:bodyPr>
        <a:lstStyle/>
        <a:p>
          <a:pPr lvl="0" algn="l" defTabSz="977900">
            <a:lnSpc>
              <a:spcPct val="90000"/>
            </a:lnSpc>
            <a:spcBef>
              <a:spcPct val="0"/>
            </a:spcBef>
            <a:spcAft>
              <a:spcPct val="35000"/>
            </a:spcAft>
          </a:pPr>
          <a:r>
            <a:rPr lang="el-GR" sz="2200" b="1" kern="1200" dirty="0" smtClean="0">
              <a:solidFill>
                <a:srgbClr val="FF0000"/>
              </a:solidFill>
            </a:rPr>
            <a:t>Επίπεδο συνείδησης</a:t>
          </a:r>
          <a:endParaRPr lang="el-GR" sz="2200" b="1" kern="1200" dirty="0">
            <a:solidFill>
              <a:srgbClr val="FF0000"/>
            </a:solidFill>
          </a:endParaRPr>
        </a:p>
      </dsp:txBody>
      <dsp:txXfrm>
        <a:off x="3242272" y="72737"/>
        <a:ext cx="4382124" cy="298114"/>
      </dsp:txXfrm>
    </dsp:sp>
    <dsp:sp modelId="{A4407E80-6A71-49D1-80E0-518A72695EF9}">
      <dsp:nvSpPr>
        <dsp:cNvPr id="0" name=""/>
        <dsp:cNvSpPr/>
      </dsp:nvSpPr>
      <dsp:spPr>
        <a:xfrm>
          <a:off x="36314" y="196"/>
          <a:ext cx="3129481" cy="443197"/>
        </a:xfrm>
        <a:prstGeom prst="round2SameRect">
          <a:avLst>
            <a:gd name="adj1" fmla="val 16670"/>
            <a:gd name="adj2" fmla="val 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977900">
            <a:lnSpc>
              <a:spcPct val="90000"/>
            </a:lnSpc>
            <a:spcBef>
              <a:spcPct val="0"/>
            </a:spcBef>
            <a:spcAft>
              <a:spcPct val="35000"/>
            </a:spcAft>
          </a:pPr>
          <a:r>
            <a:rPr lang="el-GR" sz="2200" kern="1200" dirty="0" smtClean="0"/>
            <a:t>Ήπια απόφραξη </a:t>
          </a:r>
          <a:endParaRPr lang="el-GR" sz="2200" kern="1200" dirty="0"/>
        </a:p>
      </dsp:txBody>
      <dsp:txXfrm>
        <a:off x="57953" y="21835"/>
        <a:ext cx="3086203" cy="421558"/>
      </dsp:txXfrm>
    </dsp:sp>
    <dsp:sp modelId="{5A24E158-AA05-45EF-8C0B-4CC650C4DF3F}">
      <dsp:nvSpPr>
        <dsp:cNvPr id="0" name=""/>
        <dsp:cNvSpPr/>
      </dsp:nvSpPr>
      <dsp:spPr>
        <a:xfrm>
          <a:off x="0" y="453519"/>
          <a:ext cx="8183563" cy="9270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228600" lvl="1" indent="-228600" algn="l" defTabSz="977900">
            <a:lnSpc>
              <a:spcPct val="90000"/>
            </a:lnSpc>
            <a:spcBef>
              <a:spcPct val="0"/>
            </a:spcBef>
            <a:spcAft>
              <a:spcPct val="15000"/>
            </a:spcAft>
            <a:buChar char="••"/>
          </a:pPr>
          <a:r>
            <a:rPr lang="el-GR" sz="2200" kern="1200" dirty="0" smtClean="0"/>
            <a:t>Παρότρυνση για βήχα</a:t>
          </a:r>
          <a:endParaRPr lang="el-GR" sz="2200" kern="1200" dirty="0"/>
        </a:p>
      </dsp:txBody>
      <dsp:txXfrm>
        <a:off x="0" y="453519"/>
        <a:ext cx="8183563" cy="927038"/>
      </dsp:txXfrm>
    </dsp:sp>
    <dsp:sp modelId="{9BA419BE-8085-45E5-BB89-F8E57AF41425}">
      <dsp:nvSpPr>
        <dsp:cNvPr id="0" name=""/>
        <dsp:cNvSpPr/>
      </dsp:nvSpPr>
      <dsp:spPr>
        <a:xfrm>
          <a:off x="3242272" y="1159968"/>
          <a:ext cx="4382124" cy="2981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b" anchorCtr="0">
          <a:noAutofit/>
        </a:bodyPr>
        <a:lstStyle/>
        <a:p>
          <a:pPr lvl="0" algn="l" defTabSz="977900">
            <a:lnSpc>
              <a:spcPct val="90000"/>
            </a:lnSpc>
            <a:spcBef>
              <a:spcPct val="0"/>
            </a:spcBef>
            <a:spcAft>
              <a:spcPct val="35000"/>
            </a:spcAft>
          </a:pPr>
          <a:r>
            <a:rPr lang="el-GR" sz="2200" b="1" kern="1200" dirty="0" smtClean="0">
              <a:solidFill>
                <a:srgbClr val="FF0000"/>
              </a:solidFill>
            </a:rPr>
            <a:t>Επίπεδο συνείδησης</a:t>
          </a:r>
          <a:endParaRPr lang="el-GR" sz="2200" b="1" kern="1200" dirty="0">
            <a:solidFill>
              <a:srgbClr val="FF0000"/>
            </a:solidFill>
          </a:endParaRPr>
        </a:p>
      </dsp:txBody>
      <dsp:txXfrm>
        <a:off x="3242272" y="1159968"/>
        <a:ext cx="4382124" cy="298114"/>
      </dsp:txXfrm>
    </dsp:sp>
    <dsp:sp modelId="{1988EB5D-6F3B-4163-897E-340176388B1B}">
      <dsp:nvSpPr>
        <dsp:cNvPr id="0" name=""/>
        <dsp:cNvSpPr/>
      </dsp:nvSpPr>
      <dsp:spPr>
        <a:xfrm>
          <a:off x="36314" y="1087426"/>
          <a:ext cx="3129481" cy="443197"/>
        </a:xfrm>
        <a:prstGeom prst="round2SameRect">
          <a:avLst>
            <a:gd name="adj1" fmla="val 16670"/>
            <a:gd name="adj2" fmla="val 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977900">
            <a:lnSpc>
              <a:spcPct val="90000"/>
            </a:lnSpc>
            <a:spcBef>
              <a:spcPct val="0"/>
            </a:spcBef>
            <a:spcAft>
              <a:spcPct val="35000"/>
            </a:spcAft>
          </a:pPr>
          <a:r>
            <a:rPr lang="el-GR" sz="2200" kern="1200" dirty="0" smtClean="0"/>
            <a:t>Σοβαρή απόφραξη </a:t>
          </a:r>
          <a:endParaRPr lang="el-GR" sz="2200" kern="1200" dirty="0"/>
        </a:p>
      </dsp:txBody>
      <dsp:txXfrm>
        <a:off x="57953" y="1109065"/>
        <a:ext cx="3086203" cy="421558"/>
      </dsp:txXfrm>
    </dsp:sp>
    <dsp:sp modelId="{7CA79ED1-C7EA-433A-8ABA-9BA59E1BB5F1}">
      <dsp:nvSpPr>
        <dsp:cNvPr id="0" name=""/>
        <dsp:cNvSpPr/>
      </dsp:nvSpPr>
      <dsp:spPr>
        <a:xfrm>
          <a:off x="0" y="1602623"/>
          <a:ext cx="8183563" cy="9270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228600" lvl="1" indent="-228600" algn="l" defTabSz="977900">
            <a:lnSpc>
              <a:spcPct val="90000"/>
            </a:lnSpc>
            <a:spcBef>
              <a:spcPct val="0"/>
            </a:spcBef>
            <a:spcAft>
              <a:spcPct val="15000"/>
            </a:spcAft>
            <a:buChar char="••"/>
          </a:pPr>
          <a:r>
            <a:rPr lang="el-GR" sz="2200" kern="1200" dirty="0" smtClean="0"/>
            <a:t>Χτυπήματα στην πλάτη</a:t>
          </a:r>
          <a:endParaRPr lang="el-GR" sz="2200" kern="1200" dirty="0"/>
        </a:p>
        <a:p>
          <a:pPr marL="228600" lvl="1" indent="-228600" algn="l" defTabSz="977900">
            <a:lnSpc>
              <a:spcPct val="90000"/>
            </a:lnSpc>
            <a:spcBef>
              <a:spcPct val="0"/>
            </a:spcBef>
            <a:spcAft>
              <a:spcPct val="15000"/>
            </a:spcAft>
            <a:buChar char="••"/>
          </a:pPr>
          <a:r>
            <a:rPr lang="el-GR" sz="2200" kern="1200" dirty="0" smtClean="0"/>
            <a:t>Κοιλιακές συμπιέσεις</a:t>
          </a:r>
          <a:endParaRPr lang="el-GR" sz="2200" kern="1200" dirty="0"/>
        </a:p>
        <a:p>
          <a:pPr marL="228600" lvl="1" indent="-228600" algn="l" defTabSz="977900">
            <a:lnSpc>
              <a:spcPct val="90000"/>
            </a:lnSpc>
            <a:spcBef>
              <a:spcPct val="0"/>
            </a:spcBef>
            <a:spcAft>
              <a:spcPct val="15000"/>
            </a:spcAft>
            <a:buChar char="••"/>
          </a:pPr>
          <a:r>
            <a:rPr lang="el-GR" sz="2200" kern="1200" dirty="0" smtClean="0"/>
            <a:t>Εναλλαγή </a:t>
          </a:r>
          <a:endParaRPr lang="el-GR" sz="2200" kern="1200" dirty="0"/>
        </a:p>
      </dsp:txBody>
      <dsp:txXfrm>
        <a:off x="0" y="1602623"/>
        <a:ext cx="8183563" cy="927038"/>
      </dsp:txXfrm>
    </dsp:sp>
    <dsp:sp modelId="{68AB7468-11B8-4247-A9F0-551D61EAC5F9}">
      <dsp:nvSpPr>
        <dsp:cNvPr id="0" name=""/>
        <dsp:cNvSpPr/>
      </dsp:nvSpPr>
      <dsp:spPr>
        <a:xfrm>
          <a:off x="3242272" y="2827298"/>
          <a:ext cx="4382124" cy="2981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b" anchorCtr="0">
          <a:noAutofit/>
        </a:bodyPr>
        <a:lstStyle/>
        <a:p>
          <a:pPr lvl="0" algn="l" defTabSz="977900">
            <a:lnSpc>
              <a:spcPct val="90000"/>
            </a:lnSpc>
            <a:spcBef>
              <a:spcPct val="0"/>
            </a:spcBef>
            <a:spcAft>
              <a:spcPct val="35000"/>
            </a:spcAft>
          </a:pPr>
          <a:r>
            <a:rPr lang="el-GR" sz="2200" b="1" kern="1200" dirty="0" smtClean="0">
              <a:solidFill>
                <a:srgbClr val="FF0000"/>
              </a:solidFill>
            </a:rPr>
            <a:t>Χωρίς επίπεδο συνείδησης</a:t>
          </a:r>
          <a:endParaRPr lang="el-GR" sz="2200" b="1" kern="1200" dirty="0">
            <a:solidFill>
              <a:srgbClr val="FF0000"/>
            </a:solidFill>
          </a:endParaRPr>
        </a:p>
      </dsp:txBody>
      <dsp:txXfrm>
        <a:off x="3242272" y="2827298"/>
        <a:ext cx="4382124" cy="298114"/>
      </dsp:txXfrm>
    </dsp:sp>
    <dsp:sp modelId="{29060301-EEF7-4974-A088-B2F3221F7954}">
      <dsp:nvSpPr>
        <dsp:cNvPr id="0" name=""/>
        <dsp:cNvSpPr/>
      </dsp:nvSpPr>
      <dsp:spPr>
        <a:xfrm>
          <a:off x="36314" y="2754757"/>
          <a:ext cx="3129481" cy="443197"/>
        </a:xfrm>
        <a:prstGeom prst="round2SameRect">
          <a:avLst>
            <a:gd name="adj1" fmla="val 16670"/>
            <a:gd name="adj2" fmla="val 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977900">
            <a:lnSpc>
              <a:spcPct val="90000"/>
            </a:lnSpc>
            <a:spcBef>
              <a:spcPct val="0"/>
            </a:spcBef>
            <a:spcAft>
              <a:spcPct val="35000"/>
            </a:spcAft>
          </a:pPr>
          <a:r>
            <a:rPr lang="el-GR" sz="2200" kern="1200" dirty="0" smtClean="0"/>
            <a:t>Σοβαρή απόφραξη </a:t>
          </a:r>
          <a:endParaRPr lang="el-GR" sz="2200" kern="1200" dirty="0"/>
        </a:p>
      </dsp:txBody>
      <dsp:txXfrm>
        <a:off x="57953" y="2776396"/>
        <a:ext cx="3086203" cy="421558"/>
      </dsp:txXfrm>
    </dsp:sp>
    <dsp:sp modelId="{D59AAB0A-0B73-424A-8D51-1FBC9A0109CA}">
      <dsp:nvSpPr>
        <dsp:cNvPr id="0" name=""/>
        <dsp:cNvSpPr/>
      </dsp:nvSpPr>
      <dsp:spPr>
        <a:xfrm>
          <a:off x="0" y="3260786"/>
          <a:ext cx="8183563" cy="9270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228600" lvl="1" indent="-228600" algn="l" defTabSz="977900">
            <a:lnSpc>
              <a:spcPct val="90000"/>
            </a:lnSpc>
            <a:spcBef>
              <a:spcPct val="0"/>
            </a:spcBef>
            <a:spcAft>
              <a:spcPct val="15000"/>
            </a:spcAft>
            <a:buChar char="••"/>
          </a:pPr>
          <a:r>
            <a:rPr lang="el-GR" sz="2200" kern="1200" dirty="0" smtClean="0"/>
            <a:t>Ενεργοποίηση – Κλήση ΕΚΑΒ</a:t>
          </a:r>
          <a:endParaRPr lang="el-GR" sz="2200" kern="1200" dirty="0"/>
        </a:p>
        <a:p>
          <a:pPr marL="228600" lvl="1" indent="-228600" algn="l" defTabSz="977900">
            <a:lnSpc>
              <a:spcPct val="90000"/>
            </a:lnSpc>
            <a:spcBef>
              <a:spcPct val="0"/>
            </a:spcBef>
            <a:spcAft>
              <a:spcPct val="15000"/>
            </a:spcAft>
            <a:buChar char="••"/>
          </a:pPr>
          <a:r>
            <a:rPr lang="el-GR" sz="2200" kern="1200" dirty="0" smtClean="0"/>
            <a:t>Έναρξη βασικής ΚΑΡΠΑ</a:t>
          </a:r>
          <a:endParaRPr lang="el-GR" sz="2200" kern="1200" dirty="0"/>
        </a:p>
      </dsp:txBody>
      <dsp:txXfrm>
        <a:off x="0" y="3260786"/>
        <a:ext cx="8183563" cy="927038"/>
      </dsp:txXfrm>
    </dsp:sp>
  </dsp:spTree>
</dsp:drawing>
</file>

<file path=ppt/diagrams/layout1.xml><?xml version="1.0" encoding="utf-8"?>
<dgm:layoutDef xmlns:dgm="http://schemas.openxmlformats.org/drawingml/2006/diagram" xmlns:a="http://schemas.openxmlformats.org/drawingml/2006/main" uniqueId="urn:microsoft.com/office/officeart/2011/layout/TabList">
  <dgm:title val="Λίστα καρτελών"/>
  <dgm:desc val="Χρησιμοποιείται για την εμφάνιση μη διαδοχικών ή ομαδοποιημένων μπλοκ πληροφοριών. Ιδανική για λίστες με μικρό μέρος κειμένου Επιπέδου 1. Το πρώτο κείμενο Επιπέδου 2 εμφανίζεται δίπλα στο κείμενο Επιπέδου 1 και το υπόλοιπο κείμενο Επιπέδου 2 εμφανίζεται κάτω από το κείμενο Επιπέδου 1."/>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1/layout/TabList">
  <dgm:title val="Λίστα καρτελών"/>
  <dgm:desc val="Χρησιμοποιείται για την εμφάνιση μη διαδοχικών ή ομαδοποιημένων μπλοκ πληροφοριών. Ιδανική για λίστες με μικρό μέρος κειμένου Επιπέδου 1. Το πρώτο κείμενο Επιπέδου 2 εμφανίζεται δίπλα στο κείμενο Επιπέδου 1 και το υπόλοιπο κείμενο Επιπέδου 2 εμφανίζεται κάτω από το κείμενο Επιπέδου 1."/>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1/layout/TabList">
  <dgm:title val="Λίστα καρτελών"/>
  <dgm:desc val="Χρησιμοποιείται για την εμφάνιση μη διαδοχικών ή ομαδοποιημένων μπλοκ πληροφοριών. Ιδανική για λίστες με μικρό μέρος κειμένου Επιπέδου 1. Το πρώτο κείμενο Επιπέδου 2 εμφανίζεται δίπλα στο κείμενο Επιπέδου 1 και το υπόλοιπο κείμενο Επιπέδου 2 εμφανίζεται κάτω από το κείμενο Επιπέδου 1."/>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1/layout/TabList">
  <dgm:title val="Λίστα καρτελών"/>
  <dgm:desc val="Χρησιμοποιείται για την εμφάνιση μη διαδοχικών ή ομαδοποιημένων μπλοκ πληροφοριών. Ιδανική για λίστες με μικρό μέρος κειμένου Επιπέδου 1. Το πρώτο κείμενο Επιπέδου 2 εμφανίζεται δίπλα στο κείμενο Επιπέδου 1 και το υπόλοιπο κείμενο Επιπέδου 2 εμφανίζεται κάτω από το κείμενο Επιπέδου 1."/>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98.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58.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59.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60.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62.png"/></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212.png"/><Relationship Id="rId1" Type="http://schemas.openxmlformats.org/officeDocument/2006/relationships/image" Target="../media/image211.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25.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image" Target="../media/image99.png"/><Relationship Id="rId4" Type="http://schemas.openxmlformats.org/officeDocument/2006/relationships/image" Target="../media/image10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6.png"/></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image" Target="../media/image126.png"/><Relationship Id="rId4" Type="http://schemas.openxmlformats.org/officeDocument/2006/relationships/image" Target="../media/image129.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34.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41.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42.png"/></Relationships>
</file>

<file path=ppt/drawings/_rels/vmlDrawing8.v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image" Target="../media/image145.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5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dirty="0"/>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460A62C-5076-44BF-A6B3-ECA83E85BBD4}" type="datetimeFigureOut">
              <a:rPr lang="el-GR" smtClean="0"/>
              <a:t>17/3/2018</a:t>
            </a:fld>
            <a:endParaRPr lang="el-GR" dirty="0"/>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dirty="0"/>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dirty="0"/>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72ABF07-F9B5-4FCF-9149-0F276E6EB6D5}" type="slidenum">
              <a:rPr lang="el-GR" smtClean="0"/>
              <a:t>‹#›</a:t>
            </a:fld>
            <a:endParaRPr lang="el-GR" dirty="0"/>
          </a:p>
        </p:txBody>
      </p:sp>
    </p:spTree>
    <p:extLst>
      <p:ext uri="{BB962C8B-B14F-4D97-AF65-F5344CB8AC3E}">
        <p14:creationId xmlns:p14="http://schemas.microsoft.com/office/powerpoint/2010/main" val="39077752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E8EBDD95-E261-4A4C-8ECD-C6C56C949008}" type="slidenum">
              <a:rPr lang="el-GR" smtClean="0"/>
              <a:pPr/>
              <a:t>1</a:t>
            </a:fld>
            <a:endParaRPr lang="el-GR"/>
          </a:p>
        </p:txBody>
      </p:sp>
    </p:spTree>
    <p:extLst>
      <p:ext uri="{BB962C8B-B14F-4D97-AF65-F5344CB8AC3E}">
        <p14:creationId xmlns:p14="http://schemas.microsoft.com/office/powerpoint/2010/main" val="20528990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Θέση εικόνας διαφάνειας 1"/>
          <p:cNvSpPr>
            <a:spLocks noGrp="1" noRot="1" noChangeAspect="1" noTextEdit="1"/>
          </p:cNvSpPr>
          <p:nvPr>
            <p:ph type="sldImg"/>
          </p:nvPr>
        </p:nvSpPr>
        <p:spPr>
          <a:xfrm>
            <a:off x="1143000" y="685800"/>
            <a:ext cx="4572000" cy="3429000"/>
          </a:xfrm>
          <a:ln/>
        </p:spPr>
      </p:sp>
      <p:sp>
        <p:nvSpPr>
          <p:cNvPr id="100355" name="Θέση σημειώσεων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l-GR" altLang="el-GR" smtClean="0"/>
              <a:t>Σφύξεις/</a:t>
            </a:r>
            <a:r>
              <a:rPr lang="en-US" altLang="el-GR" smtClean="0"/>
              <a:t>min</a:t>
            </a:r>
            <a:r>
              <a:rPr lang="el-GR" altLang="el-GR" smtClean="0"/>
              <a:t>,</a:t>
            </a:r>
            <a:r>
              <a:rPr lang="en-US" altLang="el-GR" smtClean="0"/>
              <a:t>		</a:t>
            </a:r>
            <a:r>
              <a:rPr lang="el-GR" altLang="el-GR" smtClean="0"/>
              <a:t>50-100/λεπτό 						ρυθμικός – άρρυθμος					γρήγορος – αργός</a:t>
            </a:r>
          </a:p>
          <a:p>
            <a:r>
              <a:rPr lang="el-GR" altLang="el-GR" smtClean="0"/>
              <a:t>Αναπνοές/</a:t>
            </a:r>
            <a:r>
              <a:rPr lang="en-US" altLang="el-GR" smtClean="0"/>
              <a:t>min		</a:t>
            </a:r>
            <a:r>
              <a:rPr lang="el-GR" altLang="el-GR" smtClean="0"/>
              <a:t>12-20/λεπτό</a:t>
            </a:r>
            <a:r>
              <a:rPr lang="en-US" altLang="el-GR" smtClean="0"/>
              <a:t>						</a:t>
            </a:r>
            <a:r>
              <a:rPr lang="el-GR" altLang="el-GR" smtClean="0"/>
              <a:t>&gt;25 ταχύπνοια</a:t>
            </a:r>
            <a:r>
              <a:rPr lang="en-US" altLang="el-GR" smtClean="0"/>
              <a:t>						</a:t>
            </a:r>
            <a:r>
              <a:rPr lang="el-GR" altLang="el-GR" smtClean="0"/>
              <a:t>&lt;12 βραδύπνοια </a:t>
            </a:r>
            <a:r>
              <a:rPr lang="en-US" altLang="el-GR" smtClean="0"/>
              <a:t>			</a:t>
            </a:r>
            <a:r>
              <a:rPr lang="el-GR" altLang="el-GR" smtClean="0"/>
              <a:t>δηλητηριάσεις, κακώσεις κεφαλής)</a:t>
            </a:r>
          </a:p>
          <a:p>
            <a:r>
              <a:rPr lang="el-GR" altLang="el-GR" smtClean="0"/>
              <a:t>θερμοκρασία,</a:t>
            </a:r>
            <a:r>
              <a:rPr lang="en-US" altLang="el-GR" smtClean="0"/>
              <a:t>		</a:t>
            </a:r>
            <a:r>
              <a:rPr lang="el-GR" altLang="el-GR" smtClean="0"/>
              <a:t>&lt;36ο</a:t>
            </a:r>
            <a:r>
              <a:rPr lang="en-US" altLang="el-GR" smtClean="0"/>
              <a:t>C</a:t>
            </a:r>
            <a:r>
              <a:rPr lang="el-GR" altLang="el-GR" smtClean="0"/>
              <a:t>= υποθερμία</a:t>
            </a:r>
            <a:r>
              <a:rPr lang="en-US" altLang="el-GR" smtClean="0"/>
              <a:t>					</a:t>
            </a:r>
            <a:r>
              <a:rPr lang="el-GR" altLang="el-GR" smtClean="0"/>
              <a:t>36,9 … 37,2ο</a:t>
            </a:r>
            <a:r>
              <a:rPr lang="en-US" altLang="el-GR" smtClean="0"/>
              <a:t>C</a:t>
            </a:r>
            <a:r>
              <a:rPr lang="el-GR" altLang="el-GR" smtClean="0"/>
              <a:t> = δέκατα</a:t>
            </a:r>
            <a:r>
              <a:rPr lang="en-US" altLang="el-GR" smtClean="0"/>
              <a:t>				</a:t>
            </a:r>
            <a:r>
              <a:rPr lang="el-GR" altLang="el-GR" smtClean="0"/>
              <a:t>&gt;37,2ο</a:t>
            </a:r>
            <a:r>
              <a:rPr lang="en-US" altLang="el-GR" smtClean="0"/>
              <a:t>C</a:t>
            </a:r>
            <a:r>
              <a:rPr lang="el-GR" altLang="el-GR" smtClean="0"/>
              <a:t> = πυρετός,  </a:t>
            </a:r>
            <a:r>
              <a:rPr lang="en-US" altLang="el-GR" smtClean="0"/>
              <a:t>					</a:t>
            </a:r>
            <a:r>
              <a:rPr lang="el-GR" altLang="el-GR" smtClean="0"/>
              <a:t>&gt;40ο</a:t>
            </a:r>
            <a:r>
              <a:rPr lang="en-US" altLang="el-GR" smtClean="0"/>
              <a:t>C</a:t>
            </a:r>
            <a:r>
              <a:rPr lang="el-GR" altLang="el-GR" smtClean="0"/>
              <a:t> = υπερπυρεξία</a:t>
            </a:r>
          </a:p>
          <a:p>
            <a:r>
              <a:rPr lang="el-GR" altLang="el-GR" smtClean="0"/>
              <a:t>αρτηριακή  πίεση</a:t>
            </a:r>
          </a:p>
          <a:p>
            <a:endParaRPr lang="el-GR" altLang="el-GR" smtClean="0"/>
          </a:p>
        </p:txBody>
      </p:sp>
      <p:sp>
        <p:nvSpPr>
          <p:cNvPr id="100356" name="Θέση αριθμού διαφάνειας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2901CD6-DA22-4E39-B587-9810001DF12F}" type="slidenum">
              <a:rPr lang="el-GR" altLang="el-GR" smtClean="0"/>
              <a:pPr eaLnBrk="1" hangingPunct="1"/>
              <a:t>64</a:t>
            </a:fld>
            <a:endParaRPr lang="el-GR" altLang="el-GR"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1 - Θέση εικόνας διαφάνειας"/>
          <p:cNvSpPr>
            <a:spLocks noGrp="1" noRot="1" noChangeAspect="1" noTextEdit="1"/>
          </p:cNvSpPr>
          <p:nvPr>
            <p:ph type="sldImg"/>
          </p:nvPr>
        </p:nvSpPr>
        <p:spPr>
          <a:ln/>
        </p:spPr>
      </p:sp>
      <p:sp>
        <p:nvSpPr>
          <p:cNvPr id="231427"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l-GR" altLang="el-GR" smtClean="0"/>
          </a:p>
        </p:txBody>
      </p:sp>
      <p:sp>
        <p:nvSpPr>
          <p:cNvPr id="231428" name="3 - Θέση αριθμού διαφάνειας"/>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330FA1F-40F1-4D9F-BBE7-3161D84E77E2}" type="slidenum">
              <a:rPr lang="el-GR" altLang="el-GR" smtClean="0">
                <a:solidFill>
                  <a:srgbClr val="000000"/>
                </a:solidFill>
                <a:latin typeface="Calibri" pitchFamily="34" charset="0"/>
              </a:rPr>
              <a:pPr eaLnBrk="1" hangingPunct="1"/>
              <a:t>65</a:t>
            </a:fld>
            <a:endParaRPr lang="el-GR" altLang="el-GR" smtClean="0">
              <a:solidFill>
                <a:srgbClr val="000000"/>
              </a:solidFill>
              <a:latin typeface="Calibri"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Θέση εικόνας διαφάνειας 1"/>
          <p:cNvSpPr>
            <a:spLocks noGrp="1" noRot="1" noChangeAspect="1" noTextEdit="1"/>
          </p:cNvSpPr>
          <p:nvPr>
            <p:ph type="sldImg"/>
          </p:nvPr>
        </p:nvSpPr>
        <p:spPr>
          <a:ln/>
        </p:spPr>
      </p:sp>
      <p:sp>
        <p:nvSpPr>
          <p:cNvPr id="101379" name="Θέση σημειώσεων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lnSpc>
                <a:spcPct val="80000"/>
              </a:lnSpc>
              <a:buFont typeface="Wingdings" pitchFamily="2" charset="2"/>
              <a:buChar char="Ø"/>
            </a:pPr>
            <a:r>
              <a:rPr lang="el-GR" altLang="el-GR" b="1" smtClean="0">
                <a:solidFill>
                  <a:srgbClr val="000099"/>
                </a:solidFill>
              </a:rPr>
              <a:t>Για:</a:t>
            </a:r>
          </a:p>
          <a:p>
            <a:pPr lvl="1" algn="just">
              <a:lnSpc>
                <a:spcPct val="80000"/>
              </a:lnSpc>
              <a:buFont typeface="Wingdings" pitchFamily="2" charset="2"/>
              <a:buChar char="ü"/>
            </a:pPr>
            <a:r>
              <a:rPr lang="el-GR" altLang="el-GR" smtClean="0">
                <a:solidFill>
                  <a:srgbClr val="000099"/>
                </a:solidFill>
              </a:rPr>
              <a:t>κάθε τι επείγον καλέστε το ΕΚΑΒ-166 ( ή  τον αντίστοιχο αριθμό της περιοχής που ζείτε). </a:t>
            </a:r>
          </a:p>
          <a:p>
            <a:pPr lvl="1" algn="just">
              <a:lnSpc>
                <a:spcPct val="80000"/>
              </a:lnSpc>
              <a:buFont typeface="Wingdings" pitchFamily="2" charset="2"/>
              <a:buChar char="ü"/>
            </a:pPr>
            <a:r>
              <a:rPr lang="el-GR" altLang="el-GR" smtClean="0">
                <a:solidFill>
                  <a:srgbClr val="000099"/>
                </a:solidFill>
              </a:rPr>
              <a:t>κάτι μη επείγον καλέστε το γιατρό σας.</a:t>
            </a:r>
          </a:p>
          <a:p>
            <a:pPr lvl="1" algn="just">
              <a:lnSpc>
                <a:spcPct val="80000"/>
              </a:lnSpc>
              <a:buFont typeface="Wingdings" pitchFamily="2" charset="2"/>
              <a:buChar char="ü"/>
            </a:pPr>
            <a:r>
              <a:rPr lang="el-GR" altLang="el-GR" smtClean="0">
                <a:solidFill>
                  <a:srgbClr val="000099"/>
                </a:solidFill>
              </a:rPr>
              <a:t>επί αμφιβολίας καλέστε το ΕΚΑΒ. </a:t>
            </a:r>
            <a:endParaRPr lang="en-US" altLang="el-GR" smtClean="0">
              <a:solidFill>
                <a:srgbClr val="000099"/>
              </a:solidFill>
            </a:endParaRPr>
          </a:p>
          <a:p>
            <a:pPr lvl="1" algn="just">
              <a:lnSpc>
                <a:spcPct val="80000"/>
              </a:lnSpc>
              <a:buFont typeface="Wingdings" pitchFamily="2" charset="2"/>
              <a:buNone/>
            </a:pPr>
            <a:endParaRPr lang="el-GR" altLang="el-GR" smtClean="0">
              <a:solidFill>
                <a:srgbClr val="000099"/>
              </a:solidFill>
            </a:endParaRPr>
          </a:p>
          <a:p>
            <a:pPr>
              <a:lnSpc>
                <a:spcPct val="80000"/>
              </a:lnSpc>
              <a:buFont typeface="Wingdings" pitchFamily="2" charset="2"/>
              <a:buChar char="Ø"/>
            </a:pPr>
            <a:r>
              <a:rPr lang="el-GR" altLang="el-GR" b="1" smtClean="0">
                <a:solidFill>
                  <a:srgbClr val="000099"/>
                </a:solidFill>
              </a:rPr>
              <a:t>Να είστε έτοιμοι να δώσετε τις παρακάτω πληροφορίες στο ΕΚΑΒ</a:t>
            </a:r>
          </a:p>
          <a:p>
            <a:pPr lvl="1">
              <a:lnSpc>
                <a:spcPct val="80000"/>
              </a:lnSpc>
              <a:buFont typeface="Wingdings" pitchFamily="2" charset="2"/>
              <a:buChar char="ü"/>
            </a:pPr>
            <a:r>
              <a:rPr lang="el-GR" altLang="el-GR" smtClean="0">
                <a:solidFill>
                  <a:srgbClr val="000099"/>
                </a:solidFill>
              </a:rPr>
              <a:t>Το τηλέφωνο σας και το όνομα σας </a:t>
            </a:r>
          </a:p>
          <a:p>
            <a:pPr lvl="1">
              <a:lnSpc>
                <a:spcPct val="80000"/>
              </a:lnSpc>
              <a:buFont typeface="Wingdings" pitchFamily="2" charset="2"/>
              <a:buChar char="ü"/>
            </a:pPr>
            <a:r>
              <a:rPr lang="el-GR" altLang="el-GR" smtClean="0">
                <a:solidFill>
                  <a:srgbClr val="000099"/>
                </a:solidFill>
              </a:rPr>
              <a:t>Τι συνέβη - Που βρίσκεται το θύμα</a:t>
            </a:r>
          </a:p>
          <a:p>
            <a:pPr lvl="1">
              <a:lnSpc>
                <a:spcPct val="80000"/>
              </a:lnSpc>
              <a:buFont typeface="Wingdings" pitchFamily="2" charset="2"/>
              <a:buChar char="ü"/>
            </a:pPr>
            <a:r>
              <a:rPr lang="el-GR" altLang="el-GR" smtClean="0">
                <a:solidFill>
                  <a:srgbClr val="000099"/>
                </a:solidFill>
              </a:rPr>
              <a:t>Τον αριθμό θυμάτων</a:t>
            </a:r>
          </a:p>
          <a:p>
            <a:pPr lvl="1">
              <a:lnSpc>
                <a:spcPct val="80000"/>
              </a:lnSpc>
              <a:buFont typeface="Wingdings" pitchFamily="2" charset="2"/>
              <a:buChar char="ü"/>
            </a:pPr>
            <a:r>
              <a:rPr lang="el-GR" altLang="el-GR" smtClean="0">
                <a:solidFill>
                  <a:srgbClr val="000099"/>
                </a:solidFill>
              </a:rPr>
              <a:t>Την κατάσταση του θύματος και τι του κάνατε</a:t>
            </a:r>
          </a:p>
          <a:p>
            <a:pPr lvl="1">
              <a:lnSpc>
                <a:spcPct val="80000"/>
              </a:lnSpc>
              <a:buFont typeface="Wingdings" pitchFamily="2" charset="2"/>
              <a:buChar char="ü"/>
            </a:pPr>
            <a:r>
              <a:rPr lang="el-GR" altLang="el-GR" smtClean="0">
                <a:solidFill>
                  <a:srgbClr val="000099"/>
                </a:solidFill>
              </a:rPr>
              <a:t>Κλείστε το τηλέφωνο τελευταίος. Αν στείλετε άλλον να τηλεφωνήσει επιβεβαίωσε ότι έγινε το τηλεφώνημα</a:t>
            </a:r>
          </a:p>
          <a:p>
            <a:endParaRPr lang="el-GR" altLang="el-GR" smtClean="0"/>
          </a:p>
        </p:txBody>
      </p:sp>
      <p:sp>
        <p:nvSpPr>
          <p:cNvPr id="101380" name="Θέση αριθμού διαφάνειας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C781EFC-771E-46F9-9DF2-A0DE60BA983B}" type="slidenum">
              <a:rPr lang="el-GR" altLang="el-GR" smtClean="0">
                <a:solidFill>
                  <a:prstClr val="black"/>
                </a:solidFill>
              </a:rPr>
              <a:pPr eaLnBrk="1" hangingPunct="1"/>
              <a:t>66</a:t>
            </a:fld>
            <a:endParaRPr lang="el-GR" altLang="el-GR" smtClean="0">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1 - Θέση εικόνας διαφάνειας"/>
          <p:cNvSpPr>
            <a:spLocks noGrp="1" noRot="1" noChangeAspect="1" noTextEdit="1"/>
          </p:cNvSpPr>
          <p:nvPr>
            <p:ph type="sldImg"/>
          </p:nvPr>
        </p:nvSpPr>
        <p:spPr>
          <a:ln/>
        </p:spPr>
      </p:sp>
      <p:sp>
        <p:nvSpPr>
          <p:cNvPr id="232451"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l-GR" altLang="el-GR" smtClean="0"/>
          </a:p>
        </p:txBody>
      </p:sp>
      <p:sp>
        <p:nvSpPr>
          <p:cNvPr id="232452" name="3 - Θέση αριθμού διαφάνειας"/>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3F1563F-C00B-4CAD-8F12-B5FD3F284A42}" type="slidenum">
              <a:rPr lang="el-GR" altLang="el-GR" smtClean="0">
                <a:solidFill>
                  <a:srgbClr val="000000"/>
                </a:solidFill>
                <a:latin typeface="Calibri" pitchFamily="34" charset="0"/>
              </a:rPr>
              <a:pPr eaLnBrk="1" hangingPunct="1"/>
              <a:t>67</a:t>
            </a:fld>
            <a:endParaRPr lang="el-GR" altLang="el-GR" smtClean="0">
              <a:solidFill>
                <a:srgbClr val="000000"/>
              </a:solidFill>
              <a:latin typeface="Calibri"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nl-NL" altLang="el-GR" smtClean="0">
                <a:solidFill>
                  <a:prstClr val="black"/>
                </a:solidFill>
              </a:rPr>
              <a:t>ΧΡΗΣΤΟΣ ΑΝΤΩΝΙΑΔΗΣ</a:t>
            </a:r>
          </a:p>
        </p:txBody>
      </p:sp>
      <p:sp>
        <p:nvSpPr>
          <p:cNvPr id="27136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AE894F0-E896-4982-B87B-958469826751}" type="slidenum">
              <a:rPr lang="nl-NL" altLang="el-GR" smtClean="0">
                <a:solidFill>
                  <a:prstClr val="black"/>
                </a:solidFill>
              </a:rPr>
              <a:pPr eaLnBrk="1" hangingPunct="1"/>
              <a:t>68</a:t>
            </a:fld>
            <a:endParaRPr lang="nl-NL" altLang="el-GR" smtClean="0">
              <a:solidFill>
                <a:prstClr val="black"/>
              </a:solidFill>
            </a:endParaRPr>
          </a:p>
        </p:txBody>
      </p:sp>
      <p:sp>
        <p:nvSpPr>
          <p:cNvPr id="271364" name="Rectangle 2"/>
          <p:cNvSpPr>
            <a:spLocks noGrp="1" noRot="1" noChangeAspect="1" noChangeArrowheads="1" noTextEdit="1"/>
          </p:cNvSpPr>
          <p:nvPr>
            <p:ph type="sldImg"/>
          </p:nvPr>
        </p:nvSpPr>
        <p:spPr>
          <a:ln/>
        </p:spPr>
      </p:sp>
      <p:sp>
        <p:nvSpPr>
          <p:cNvPr id="27136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l-GR" smtClean="0"/>
          </a:p>
        </p:txBody>
      </p:sp>
      <p:sp>
        <p:nvSpPr>
          <p:cNvPr id="271366" name="Header Placeholder 6"/>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l-GR" altLang="el-GR" smtClean="0">
                <a:solidFill>
                  <a:prstClr val="black"/>
                </a:solidFill>
              </a:rPr>
              <a:t>Καρδιοαναπνευστική Αναζωογόνηση</a:t>
            </a:r>
            <a:endParaRPr lang="nl-NL" altLang="el-GR" smtClean="0">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nl-NL" altLang="el-GR" smtClean="0">
                <a:solidFill>
                  <a:prstClr val="black"/>
                </a:solidFill>
              </a:rPr>
              <a:t>ΧΡΗΣΤΟΣ ΑΝΤΩΝΙΑΔΗΣ</a:t>
            </a:r>
          </a:p>
        </p:txBody>
      </p:sp>
      <p:sp>
        <p:nvSpPr>
          <p:cNvPr id="27136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AE894F0-E896-4982-B87B-958469826751}" type="slidenum">
              <a:rPr lang="nl-NL" altLang="el-GR" smtClean="0">
                <a:solidFill>
                  <a:prstClr val="black"/>
                </a:solidFill>
              </a:rPr>
              <a:pPr eaLnBrk="1" hangingPunct="1"/>
              <a:t>69</a:t>
            </a:fld>
            <a:endParaRPr lang="nl-NL" altLang="el-GR" smtClean="0">
              <a:solidFill>
                <a:prstClr val="black"/>
              </a:solidFill>
            </a:endParaRPr>
          </a:p>
        </p:txBody>
      </p:sp>
      <p:sp>
        <p:nvSpPr>
          <p:cNvPr id="271364" name="Rectangle 2"/>
          <p:cNvSpPr>
            <a:spLocks noGrp="1" noRot="1" noChangeAspect="1" noChangeArrowheads="1" noTextEdit="1"/>
          </p:cNvSpPr>
          <p:nvPr>
            <p:ph type="sldImg"/>
          </p:nvPr>
        </p:nvSpPr>
        <p:spPr>
          <a:ln/>
        </p:spPr>
      </p:sp>
      <p:sp>
        <p:nvSpPr>
          <p:cNvPr id="27136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l-GR" smtClean="0"/>
          </a:p>
        </p:txBody>
      </p:sp>
      <p:sp>
        <p:nvSpPr>
          <p:cNvPr id="271366" name="Header Placeholder 6"/>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l-GR" altLang="el-GR" smtClean="0">
                <a:solidFill>
                  <a:prstClr val="black"/>
                </a:solidFill>
              </a:rPr>
              <a:t>Καρδιοαναπνευστική Αναζωογόνηση</a:t>
            </a:r>
            <a:endParaRPr lang="nl-NL" altLang="el-GR" smtClean="0">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1 - Θέση εικόνας διαφάνειας"/>
          <p:cNvSpPr>
            <a:spLocks noGrp="1" noRot="1" noChangeAspect="1" noTextEdit="1"/>
          </p:cNvSpPr>
          <p:nvPr>
            <p:ph type="sldImg"/>
          </p:nvPr>
        </p:nvSpPr>
        <p:spPr>
          <a:ln/>
        </p:spPr>
      </p:sp>
      <p:sp>
        <p:nvSpPr>
          <p:cNvPr id="235523"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l-GR" altLang="el-GR" smtClean="0"/>
          </a:p>
        </p:txBody>
      </p:sp>
      <p:sp>
        <p:nvSpPr>
          <p:cNvPr id="235524" name="3 - Θέση αριθμού διαφάνειας"/>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5217D8E-0C55-44A0-8777-44356755485D}" type="slidenum">
              <a:rPr lang="el-GR" altLang="el-GR" smtClean="0">
                <a:solidFill>
                  <a:srgbClr val="000000"/>
                </a:solidFill>
                <a:latin typeface="Calibri" pitchFamily="34" charset="0"/>
              </a:rPr>
              <a:pPr eaLnBrk="1" hangingPunct="1"/>
              <a:t>70</a:t>
            </a:fld>
            <a:endParaRPr lang="el-GR" altLang="el-GR" smtClean="0">
              <a:solidFill>
                <a:srgbClr val="000000"/>
              </a:solidFill>
              <a:latin typeface="Calibri"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1 - Θέση εικόνας διαφάνειας"/>
          <p:cNvSpPr>
            <a:spLocks noGrp="1" noRot="1" noChangeAspect="1" noTextEdit="1"/>
          </p:cNvSpPr>
          <p:nvPr>
            <p:ph type="sldImg"/>
          </p:nvPr>
        </p:nvSpPr>
        <p:spPr>
          <a:xfrm>
            <a:off x="1143000" y="685800"/>
            <a:ext cx="4572000" cy="3429000"/>
          </a:xfrm>
          <a:ln/>
        </p:spPr>
      </p:sp>
      <p:sp>
        <p:nvSpPr>
          <p:cNvPr id="237571"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l-GR" altLang="el-GR" dirty="0" smtClean="0"/>
          </a:p>
        </p:txBody>
      </p:sp>
      <p:sp>
        <p:nvSpPr>
          <p:cNvPr id="237572" name="3 - Θέση αριθμού διαφάνειας"/>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F7716C3-80BC-43B7-901C-462C7C3B7A7D}" type="slidenum">
              <a:rPr lang="el-GR" altLang="el-GR" smtClean="0">
                <a:solidFill>
                  <a:srgbClr val="000000"/>
                </a:solidFill>
                <a:latin typeface="Calibri" pitchFamily="34" charset="0"/>
              </a:rPr>
              <a:pPr eaLnBrk="1" hangingPunct="1"/>
              <a:t>72</a:t>
            </a:fld>
            <a:endParaRPr lang="el-GR" altLang="el-GR" smtClean="0">
              <a:solidFill>
                <a:srgbClr val="000000"/>
              </a:solidFill>
              <a:latin typeface="Calibri"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1 - Θέση εικόνας διαφάνειας"/>
          <p:cNvSpPr>
            <a:spLocks noGrp="1" noRot="1" noChangeAspect="1" noTextEdit="1"/>
          </p:cNvSpPr>
          <p:nvPr>
            <p:ph type="sldImg"/>
          </p:nvPr>
        </p:nvSpPr>
        <p:spPr>
          <a:ln/>
        </p:spPr>
      </p:sp>
      <p:sp>
        <p:nvSpPr>
          <p:cNvPr id="238595"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l-GR" altLang="el-GR" smtClean="0"/>
          </a:p>
        </p:txBody>
      </p:sp>
      <p:sp>
        <p:nvSpPr>
          <p:cNvPr id="238596" name="3 - Θέση αριθμού διαφάνειας"/>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33B9227-CACF-4CD0-B271-51853EF6FD9E}" type="slidenum">
              <a:rPr lang="el-GR" altLang="el-GR" smtClean="0">
                <a:solidFill>
                  <a:srgbClr val="000000"/>
                </a:solidFill>
                <a:latin typeface="Calibri" pitchFamily="34" charset="0"/>
              </a:rPr>
              <a:pPr eaLnBrk="1" hangingPunct="1"/>
              <a:t>73</a:t>
            </a:fld>
            <a:endParaRPr lang="el-GR" altLang="el-GR" smtClean="0">
              <a:solidFill>
                <a:srgbClr val="000000"/>
              </a:solidFill>
              <a:latin typeface="Calibri"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1 - Θέση εικόνας διαφάνειας"/>
          <p:cNvSpPr>
            <a:spLocks noGrp="1" noRot="1" noChangeAspect="1" noTextEdit="1"/>
          </p:cNvSpPr>
          <p:nvPr>
            <p:ph type="sldImg"/>
          </p:nvPr>
        </p:nvSpPr>
        <p:spPr>
          <a:ln/>
        </p:spPr>
      </p:sp>
      <p:sp>
        <p:nvSpPr>
          <p:cNvPr id="236547"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l-GR" altLang="el-GR" smtClean="0"/>
          </a:p>
        </p:txBody>
      </p:sp>
      <p:sp>
        <p:nvSpPr>
          <p:cNvPr id="236548" name="3 - Θέση αριθμού διαφάνειας"/>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E75C514-B996-4DBE-A7CE-343097E54100}" type="slidenum">
              <a:rPr lang="el-GR" altLang="el-GR" smtClean="0">
                <a:solidFill>
                  <a:srgbClr val="000000"/>
                </a:solidFill>
                <a:latin typeface="Calibri" pitchFamily="34" charset="0"/>
              </a:rPr>
              <a:pPr eaLnBrk="1" hangingPunct="1"/>
              <a:t>81</a:t>
            </a:fld>
            <a:endParaRPr lang="el-GR" altLang="el-GR" smtClean="0">
              <a:solidFill>
                <a:srgbClr val="000000"/>
              </a:solidFill>
              <a:latin typeface="Calibri"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272ABF07-F9B5-4FCF-9149-0F276E6EB6D5}" type="slidenum">
              <a:rPr lang="el-GR" smtClean="0"/>
              <a:t>4</a:t>
            </a:fld>
            <a:endParaRPr lang="el-GR" dirty="0"/>
          </a:p>
        </p:txBody>
      </p:sp>
    </p:spTree>
    <p:extLst>
      <p:ext uri="{BB962C8B-B14F-4D97-AF65-F5344CB8AC3E}">
        <p14:creationId xmlns:p14="http://schemas.microsoft.com/office/powerpoint/2010/main" val="42776354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Θέση εικόνας διαφάνειας 1"/>
          <p:cNvSpPr>
            <a:spLocks noGrp="1" noRot="1" noChangeAspect="1" noTextEdit="1"/>
          </p:cNvSpPr>
          <p:nvPr>
            <p:ph type="sldImg"/>
          </p:nvPr>
        </p:nvSpPr>
        <p:spPr>
          <a:xfrm>
            <a:off x="1143000" y="685800"/>
            <a:ext cx="4572000" cy="3429000"/>
          </a:xfrm>
          <a:ln/>
        </p:spPr>
      </p:sp>
      <p:sp>
        <p:nvSpPr>
          <p:cNvPr id="104451" name="Θέση σημειώσεων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 typeface="Wingdings" pitchFamily="2" charset="2"/>
              <a:buChar char="ü"/>
            </a:pPr>
            <a:r>
              <a:rPr lang="el-GR" altLang="el-GR" smtClean="0">
                <a:solidFill>
                  <a:srgbClr val="000099"/>
                </a:solidFill>
              </a:rPr>
              <a:t> αρτηριακή αιμορραγία, το αίμα έχει έντονο ερυθρό χρώμα και είναι κατά ώσεις, </a:t>
            </a:r>
          </a:p>
          <a:p>
            <a:pPr>
              <a:buFont typeface="Wingdings" pitchFamily="2" charset="2"/>
              <a:buNone/>
            </a:pPr>
            <a:r>
              <a:rPr lang="el-GR" altLang="el-GR" smtClean="0">
                <a:solidFill>
                  <a:srgbClr val="000099"/>
                </a:solidFill>
              </a:rPr>
              <a:t>δηλαδή σφύζει</a:t>
            </a:r>
          </a:p>
          <a:p>
            <a:pPr>
              <a:buFont typeface="Wingdings" pitchFamily="2" charset="2"/>
              <a:buChar char="ü"/>
            </a:pPr>
            <a:r>
              <a:rPr lang="el-GR" altLang="el-GR" smtClean="0">
                <a:solidFill>
                  <a:srgbClr val="000099"/>
                </a:solidFill>
              </a:rPr>
              <a:t> τριχοειδική αιμορραγία το αίμα έχει σταθερή αργή ροή και συνήθως δεν πρόκειται για σοβαρού βαθμού αιμορραγία, διότι τις περισσότερες φορές σταματά αυτόματα</a:t>
            </a:r>
          </a:p>
          <a:p>
            <a:pPr>
              <a:buFont typeface="Wingdings" pitchFamily="2" charset="2"/>
              <a:buChar char="ü"/>
            </a:pPr>
            <a:r>
              <a:rPr lang="el-GR" altLang="el-GR" smtClean="0">
                <a:solidFill>
                  <a:srgbClr val="000099"/>
                </a:solidFill>
              </a:rPr>
              <a:t> φλεβική αιμορραγία το αίμα είναι σκούρου κόκκινου χρώματος (φλεβικό αίμα) και έχει συνεχή ροή, χωρίς να σφύζει</a:t>
            </a:r>
          </a:p>
          <a:p>
            <a:endParaRPr lang="el-GR" altLang="el-GR" smtClean="0"/>
          </a:p>
        </p:txBody>
      </p:sp>
      <p:sp>
        <p:nvSpPr>
          <p:cNvPr id="104452" name="Θέση αριθμού διαφάνειας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0B4B2BC-1DD0-4715-A8E1-0A761FCD3ECA}" type="slidenum">
              <a:rPr lang="el-GR" altLang="el-GR" smtClean="0">
                <a:solidFill>
                  <a:prstClr val="black"/>
                </a:solidFill>
              </a:rPr>
              <a:pPr eaLnBrk="1" hangingPunct="1"/>
              <a:t>90</a:t>
            </a:fld>
            <a:endParaRPr lang="el-GR" altLang="el-GR" smtClean="0">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Θέση εικόνας διαφάνειας 1"/>
          <p:cNvSpPr>
            <a:spLocks noGrp="1" noRot="1" noChangeAspect="1" noTextEdit="1"/>
          </p:cNvSpPr>
          <p:nvPr>
            <p:ph type="sldImg"/>
          </p:nvPr>
        </p:nvSpPr>
        <p:spPr>
          <a:xfrm>
            <a:off x="1143000" y="685800"/>
            <a:ext cx="4572000" cy="3429000"/>
          </a:xfrm>
          <a:ln/>
        </p:spPr>
      </p:sp>
      <p:sp>
        <p:nvSpPr>
          <p:cNvPr id="3" name="Θέση σημειώσεων 2"/>
          <p:cNvSpPr>
            <a:spLocks noGrp="1"/>
          </p:cNvSpPr>
          <p:nvPr>
            <p:ph type="body" idx="1"/>
          </p:nvPr>
        </p:nvSpPr>
        <p:spPr/>
        <p:txBody>
          <a:bodyPr/>
          <a:lstStyle/>
          <a:p>
            <a:pPr eaLnBrk="1" hangingPunct="1">
              <a:buFont typeface="Wingdings" pitchFamily="2" charset="2"/>
              <a:buChar char="ü"/>
              <a:defRPr/>
            </a:pPr>
            <a:r>
              <a:rPr lang="el-GR" b="1" dirty="0" smtClean="0">
                <a:solidFill>
                  <a:srgbClr val="CC0000"/>
                </a:solidFill>
                <a:effectLst>
                  <a:outerShdw blurRad="38100" dist="38100" dir="2700000" algn="tl">
                    <a:srgbClr val="C0C0C0"/>
                  </a:outerShdw>
                </a:effectLst>
              </a:rPr>
              <a:t>ΑΥΤΟΣ ΠΟΥ ΔΙΝΕΙ ΠΡΩΤΕΣ ΒΟΗΘΕΙΕΣ ΘΑ ΠΡΕΠΕΙ :</a:t>
            </a:r>
          </a:p>
          <a:p>
            <a:pPr eaLnBrk="1" hangingPunct="1">
              <a:buFont typeface="Wingdings" pitchFamily="2" charset="2"/>
              <a:buNone/>
              <a:defRPr/>
            </a:pPr>
            <a:endParaRPr lang="el-GR" dirty="0" smtClean="0">
              <a:solidFill>
                <a:srgbClr val="000099"/>
              </a:solidFill>
            </a:endParaRPr>
          </a:p>
          <a:p>
            <a:pPr eaLnBrk="1" hangingPunct="1">
              <a:buFont typeface="Wingdings" pitchFamily="2" charset="2"/>
              <a:buChar char="ü"/>
              <a:defRPr/>
            </a:pPr>
            <a:r>
              <a:rPr lang="el-GR" dirty="0" smtClean="0">
                <a:solidFill>
                  <a:srgbClr val="000099"/>
                </a:solidFill>
              </a:rPr>
              <a:t>Έλεγχος απώλεια αίματος (πίεση πληγής – ανύψωση τραυματισμένου μέλους)</a:t>
            </a:r>
          </a:p>
          <a:p>
            <a:pPr eaLnBrk="1" hangingPunct="1">
              <a:buFont typeface="Wingdings" pitchFamily="2" charset="2"/>
              <a:buChar char="ü"/>
              <a:defRPr/>
            </a:pPr>
            <a:r>
              <a:rPr lang="el-GR" dirty="0" smtClean="0">
                <a:solidFill>
                  <a:srgbClr val="000099"/>
                </a:solidFill>
              </a:rPr>
              <a:t>Μείωση πιθανότητας σοκ από τη μεγάλη απώλεια αίματος</a:t>
            </a:r>
          </a:p>
          <a:p>
            <a:pPr eaLnBrk="1" hangingPunct="1">
              <a:buFont typeface="Wingdings" pitchFamily="2" charset="2"/>
              <a:buChar char="ü"/>
              <a:defRPr/>
            </a:pPr>
            <a:r>
              <a:rPr lang="el-GR" dirty="0" smtClean="0">
                <a:solidFill>
                  <a:srgbClr val="000099"/>
                </a:solidFill>
              </a:rPr>
              <a:t>Προστασία πληγής (μόλυνση-</a:t>
            </a:r>
            <a:r>
              <a:rPr lang="el-GR" dirty="0" err="1" smtClean="0">
                <a:solidFill>
                  <a:srgbClr val="000099"/>
                </a:solidFill>
              </a:rPr>
              <a:t>διευκόλυνσ</a:t>
            </a:r>
            <a:r>
              <a:rPr lang="el-GR" dirty="0" smtClean="0">
                <a:solidFill>
                  <a:srgbClr val="000099"/>
                </a:solidFill>
              </a:rPr>
              <a:t>η επούλωσης με επίδεσμο)</a:t>
            </a:r>
          </a:p>
          <a:p>
            <a:pPr eaLnBrk="1" hangingPunct="1">
              <a:buFont typeface="Wingdings" pitchFamily="2" charset="2"/>
              <a:buChar char="ü"/>
              <a:defRPr/>
            </a:pPr>
            <a:r>
              <a:rPr lang="el-GR" dirty="0" smtClean="0">
                <a:solidFill>
                  <a:srgbClr val="000099"/>
                </a:solidFill>
              </a:rPr>
              <a:t>Σχολαστική υγιεινή</a:t>
            </a:r>
          </a:p>
          <a:p>
            <a:pPr>
              <a:defRPr/>
            </a:pPr>
            <a:endParaRPr lang="el-GR" dirty="0"/>
          </a:p>
        </p:txBody>
      </p:sp>
      <p:sp>
        <p:nvSpPr>
          <p:cNvPr id="105476" name="Θέση αριθμού διαφάνειας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F7B26FC-37DA-4DB2-A77B-BC2F00451769}" type="slidenum">
              <a:rPr lang="el-GR" altLang="el-GR" smtClean="0">
                <a:solidFill>
                  <a:prstClr val="black"/>
                </a:solidFill>
              </a:rPr>
              <a:pPr eaLnBrk="1" hangingPunct="1"/>
              <a:t>92</a:t>
            </a:fld>
            <a:endParaRPr lang="el-GR" altLang="el-GR" smtClean="0">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8EBDD95-E261-4A4C-8ECD-C6C56C949008}" type="slidenum">
              <a:rPr lang="el-GR" smtClean="0">
                <a:solidFill>
                  <a:prstClr val="black"/>
                </a:solidFill>
              </a:rPr>
              <a:pPr/>
              <a:t>93</a:t>
            </a:fld>
            <a:endParaRPr lang="el-GR">
              <a:solidFill>
                <a:prstClr val="black"/>
              </a:solidFill>
            </a:endParaRPr>
          </a:p>
        </p:txBody>
      </p:sp>
    </p:spTree>
    <p:extLst>
      <p:ext uri="{BB962C8B-B14F-4D97-AF65-F5344CB8AC3E}">
        <p14:creationId xmlns:p14="http://schemas.microsoft.com/office/powerpoint/2010/main" val="33114045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4CAAE5-BD2D-44EE-9102-B53651B3568D}" type="slidenum">
              <a:rPr lang="en-US" altLang="el-GR">
                <a:solidFill>
                  <a:prstClr val="black"/>
                </a:solidFill>
              </a:rPr>
              <a:pPr/>
              <a:t>104</a:t>
            </a:fld>
            <a:endParaRPr lang="en-US" altLang="el-GR">
              <a:solidFill>
                <a:prstClr val="black"/>
              </a:solidFill>
            </a:endParaRPr>
          </a:p>
        </p:txBody>
      </p:sp>
      <p:sp>
        <p:nvSpPr>
          <p:cNvPr id="220162" name="Rectangle 2"/>
          <p:cNvSpPr>
            <a:spLocks noGrp="1" noRot="1" noChangeAspect="1" noChangeArrowheads="1" noTextEdit="1"/>
          </p:cNvSpPr>
          <p:nvPr>
            <p:ph type="sldImg"/>
          </p:nvPr>
        </p:nvSpPr>
        <p:spPr>
          <a:xfrm>
            <a:off x="1143000" y="685800"/>
            <a:ext cx="4572000" cy="3429000"/>
          </a:xfrm>
          <a:ln/>
        </p:spPr>
      </p:sp>
      <p:sp>
        <p:nvSpPr>
          <p:cNvPr id="220163" name="Rectangle 3"/>
          <p:cNvSpPr>
            <a:spLocks noGrp="1" noChangeArrowheads="1"/>
          </p:cNvSpPr>
          <p:nvPr>
            <p:ph type="body" idx="1"/>
          </p:nvPr>
        </p:nvSpPr>
        <p:spPr/>
        <p:txBody>
          <a:bodyPr/>
          <a:lstStyle/>
          <a:p>
            <a:pPr marL="228600" indent="-228600"/>
            <a:r>
              <a:rPr lang="en-GB" altLang="el-GR" b="1"/>
              <a:t>f</a:t>
            </a:r>
            <a:r>
              <a:rPr lang="en-GB" altLang="el-GR"/>
              <a:t>. how to recognise and treat clinical shock</a:t>
            </a:r>
          </a:p>
          <a:p>
            <a:pPr marL="228600" indent="-228600"/>
            <a:endParaRPr lang="en-GB" altLang="el-GR"/>
          </a:p>
          <a:p>
            <a:pPr marL="228600" indent="-228600"/>
            <a:r>
              <a:rPr lang="en-GB" altLang="el-GR"/>
              <a:t>Play a memory game.  Allow students 10 seconds to study the screen, then cover each caption with a sticky note.  Challenge individuals to recall the hidden information. Reveal each item briefly then cover again, until class members are confident about how to spot shock.</a:t>
            </a:r>
          </a:p>
          <a:p>
            <a:pPr marL="228600" indent="-228600"/>
            <a:r>
              <a:rPr lang="en-GB" altLang="el-GR"/>
              <a:t>(Time needed: 5 minutes)</a:t>
            </a:r>
          </a:p>
          <a:p>
            <a:pPr marL="228600" indent="-228600"/>
            <a:endParaRPr lang="en-GB" altLang="el-GR" b="1"/>
          </a:p>
          <a:p>
            <a:pPr marL="228600" indent="-228600"/>
            <a:r>
              <a:rPr lang="en-GB" altLang="el-GR" b="1"/>
              <a:t>Extra information:</a:t>
            </a:r>
            <a:endParaRPr lang="en-GB" altLang="el-GR"/>
          </a:p>
          <a:p>
            <a:pPr marL="228600" indent="-228600"/>
            <a:r>
              <a:rPr lang="en-GB" altLang="el-GR"/>
              <a:t>Skin becomes cold and clammy as body temperature falls - the result of blood diverting from the body surface to the vital organs. Blueness in skin tone is also the result of the absence of oxygenated blood. Breathlessness, dizziness and restlessness are all reactions to the body’s lack of oxygen and an attempt by the casualty to remedy this.</a:t>
            </a:r>
            <a:endParaRPr lang="en-GB" altLang="el-GR" b="1"/>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Θέση εικόνας διαφάνειας 1"/>
          <p:cNvSpPr>
            <a:spLocks noGrp="1" noRot="1" noChangeAspect="1" noTextEdit="1"/>
          </p:cNvSpPr>
          <p:nvPr>
            <p:ph type="sldImg"/>
          </p:nvPr>
        </p:nvSpPr>
        <p:spPr>
          <a:xfrm>
            <a:off x="1143000" y="685800"/>
            <a:ext cx="4572000" cy="3429000"/>
          </a:xfrm>
          <a:ln/>
        </p:spPr>
      </p:sp>
      <p:sp>
        <p:nvSpPr>
          <p:cNvPr id="108547" name="Θέση σημειώσεων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 typeface="Wingdings" pitchFamily="2" charset="2"/>
              <a:buChar char="Ø"/>
            </a:pPr>
            <a:r>
              <a:rPr lang="el-GR" altLang="el-GR" b="1" smtClean="0">
                <a:solidFill>
                  <a:srgbClr val="CC0000"/>
                </a:solidFill>
              </a:rPr>
              <a:t>Ο χειρισμός με το δάκτυλο (finger sweep) δεν συνιστάται πλέον. </a:t>
            </a:r>
          </a:p>
          <a:p>
            <a:pPr>
              <a:buFont typeface="Wingdings" pitchFamily="2" charset="2"/>
              <a:buNone/>
            </a:pPr>
            <a:r>
              <a:rPr lang="el-GR" altLang="el-GR" b="1" smtClean="0">
                <a:solidFill>
                  <a:srgbClr val="CC0000"/>
                </a:solidFill>
              </a:rPr>
              <a:t>μόνο αν υπάρχει ορατό στερεό αντικείμενο στον στοματοφάρυγγα</a:t>
            </a:r>
          </a:p>
          <a:p>
            <a:endParaRPr lang="el-GR" altLang="el-GR" smtClean="0"/>
          </a:p>
        </p:txBody>
      </p:sp>
      <p:sp>
        <p:nvSpPr>
          <p:cNvPr id="108548" name="Θέση αριθμού διαφάνειας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A11FA77-7137-4F65-9768-25ABB6AE8FAD}" type="slidenum">
              <a:rPr lang="el-GR" altLang="el-GR" smtClean="0">
                <a:solidFill>
                  <a:prstClr val="black"/>
                </a:solidFill>
              </a:rPr>
              <a:pPr eaLnBrk="1" hangingPunct="1"/>
              <a:t>117</a:t>
            </a:fld>
            <a:endParaRPr lang="el-GR" altLang="el-GR" smtClean="0">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Θέση εικόνας διαφάνειας 1"/>
          <p:cNvSpPr>
            <a:spLocks noGrp="1" noRot="1" noChangeAspect="1" noTextEdit="1"/>
          </p:cNvSpPr>
          <p:nvPr>
            <p:ph type="sldImg"/>
          </p:nvPr>
        </p:nvSpPr>
        <p:spPr>
          <a:xfrm>
            <a:off x="1143000" y="685800"/>
            <a:ext cx="4572000" cy="3429000"/>
          </a:xfrm>
          <a:ln/>
        </p:spPr>
      </p:sp>
      <p:sp>
        <p:nvSpPr>
          <p:cNvPr id="3" name="Θέση σημειώσεων 2"/>
          <p:cNvSpPr>
            <a:spLocks noGrp="1"/>
          </p:cNvSpPr>
          <p:nvPr>
            <p:ph type="body" idx="1"/>
          </p:nvPr>
        </p:nvSpPr>
        <p:spPr/>
        <p:txBody>
          <a:bodyPr/>
          <a:lstStyle/>
          <a:p>
            <a:pPr marL="342900" indent="-342900">
              <a:spcBef>
                <a:spcPct val="20000"/>
              </a:spcBef>
              <a:buFont typeface="Wingdings" pitchFamily="2" charset="2"/>
              <a:buChar char="ü"/>
              <a:defRPr/>
            </a:pPr>
            <a:r>
              <a:rPr lang="el-GR" dirty="0" smtClean="0">
                <a:solidFill>
                  <a:srgbClr val="000099"/>
                </a:solidFill>
              </a:rPr>
              <a:t>5 Πλήξεις έχοντας το θύμα σε πλάγια θέση  +</a:t>
            </a:r>
          </a:p>
          <a:p>
            <a:pPr marL="342900" indent="-342900">
              <a:spcBef>
                <a:spcPct val="20000"/>
              </a:spcBef>
              <a:buFont typeface="Wingdings" pitchFamily="2" charset="2"/>
              <a:buChar char="ü"/>
              <a:defRPr/>
            </a:pPr>
            <a:r>
              <a:rPr lang="el-GR" dirty="0" smtClean="0">
                <a:solidFill>
                  <a:srgbClr val="000099"/>
                </a:solidFill>
              </a:rPr>
              <a:t>5 κοιλιακές συμπιέσεις</a:t>
            </a:r>
          </a:p>
          <a:p>
            <a:pPr marL="342900" indent="-342900">
              <a:spcBef>
                <a:spcPct val="20000"/>
              </a:spcBef>
              <a:buFont typeface="Wingdings" pitchFamily="2" charset="2"/>
              <a:buChar char="ü"/>
              <a:defRPr/>
            </a:pPr>
            <a:r>
              <a:rPr lang="el-GR" dirty="0" smtClean="0">
                <a:solidFill>
                  <a:srgbClr val="000099"/>
                </a:solidFill>
              </a:rPr>
              <a:t>Επί απουσίας αναπνοής κάντε ΒΚΑΡΠΑ</a:t>
            </a:r>
          </a:p>
          <a:p>
            <a:pPr>
              <a:defRPr/>
            </a:pPr>
            <a:endParaRPr lang="el-GR" dirty="0"/>
          </a:p>
        </p:txBody>
      </p:sp>
      <p:sp>
        <p:nvSpPr>
          <p:cNvPr id="109572" name="Θέση αριθμού διαφάνειας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747A00D-BB88-4180-97B5-79EF22B8606A}" type="slidenum">
              <a:rPr lang="el-GR" altLang="el-GR" smtClean="0">
                <a:solidFill>
                  <a:prstClr val="black"/>
                </a:solidFill>
              </a:rPr>
              <a:pPr eaLnBrk="1" hangingPunct="1"/>
              <a:t>122</a:t>
            </a:fld>
            <a:endParaRPr lang="el-GR" altLang="el-GR" smtClean="0">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272ABF07-F9B5-4FCF-9149-0F276E6EB6D5}" type="slidenum">
              <a:rPr lang="el-GR" smtClean="0"/>
              <a:t>128</a:t>
            </a:fld>
            <a:endParaRPr lang="el-GR" dirty="0"/>
          </a:p>
        </p:txBody>
      </p:sp>
    </p:spTree>
    <p:extLst>
      <p:ext uri="{BB962C8B-B14F-4D97-AF65-F5344CB8AC3E}">
        <p14:creationId xmlns:p14="http://schemas.microsoft.com/office/powerpoint/2010/main" val="23142118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A1F269DC-CE49-4E99-81B1-513C0C017EE9}" type="slidenum">
              <a:rPr lang="el-GR" altLang="el-GR" smtClean="0"/>
              <a:pPr eaLnBrk="1" fontAlgn="base" hangingPunct="1">
                <a:spcBef>
                  <a:spcPct val="0"/>
                </a:spcBef>
                <a:spcAft>
                  <a:spcPct val="0"/>
                </a:spcAft>
              </a:pPr>
              <a:t>133</a:t>
            </a:fld>
            <a:endParaRPr lang="el-GR" altLang="el-GR" smtClean="0"/>
          </a:p>
        </p:txBody>
      </p:sp>
      <p:sp>
        <p:nvSpPr>
          <p:cNvPr id="4915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l-GR"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2547"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l-GR" altLang="el-GR" b="1" smtClean="0">
                <a:solidFill>
                  <a:srgbClr val="003300"/>
                </a:solidFill>
                <a:latin typeface="Arial Narrow" pitchFamily="34" charset="0"/>
              </a:rPr>
              <a:t>δεν πρέπει το θύμα να βαδίσει, λλά θα πρέπει να μείνει ακίνητο γιατί έτσι ααποφεύγεται ή γρήγορη απορρόφηση του δηλητηρίου</a:t>
            </a:r>
            <a:endParaRPr lang="el-GR" altLang="el-GR" smtClean="0"/>
          </a:p>
        </p:txBody>
      </p:sp>
      <p:sp>
        <p:nvSpPr>
          <p:cNvPr id="492548"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1A3759D8-6AF5-4F69-BAA3-86FA5FF043BB}" type="slidenum">
              <a:rPr lang="el-GR" altLang="el-GR" smtClean="0"/>
              <a:pPr eaLnBrk="1" fontAlgn="base" hangingPunct="1">
                <a:spcBef>
                  <a:spcPct val="0"/>
                </a:spcBef>
                <a:spcAft>
                  <a:spcPct val="0"/>
                </a:spcAft>
              </a:pPr>
              <a:t>134</a:t>
            </a:fld>
            <a:endParaRPr lang="el-GR" altLang="el-GR"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0"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3571"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altLang="el-GR" smtClean="0"/>
          </a:p>
        </p:txBody>
      </p:sp>
      <p:sp>
        <p:nvSpPr>
          <p:cNvPr id="493572"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3EB33C27-E680-4F18-AA13-D7ABC9771AF9}" type="slidenum">
              <a:rPr lang="el-GR" altLang="el-GR" smtClean="0">
                <a:latin typeface="Arial" pitchFamily="34" charset="0"/>
              </a:rPr>
              <a:pPr eaLnBrk="1" fontAlgn="base" hangingPunct="1">
                <a:spcBef>
                  <a:spcPct val="0"/>
                </a:spcBef>
                <a:spcAft>
                  <a:spcPct val="0"/>
                </a:spcAft>
              </a:pPr>
              <a:t>136</a:t>
            </a:fld>
            <a:endParaRPr lang="el-GR" altLang="el-GR"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Θέση εικόνας διαφάνειας 1"/>
          <p:cNvSpPr>
            <a:spLocks noGrp="1" noRot="1" noChangeAspect="1" noTextEdit="1"/>
          </p:cNvSpPr>
          <p:nvPr>
            <p:ph type="sldImg"/>
          </p:nvPr>
        </p:nvSpPr>
        <p:spPr>
          <a:ln/>
        </p:spPr>
      </p:sp>
      <p:sp>
        <p:nvSpPr>
          <p:cNvPr id="97283" name="Θέση σημειώσεων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49263">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l-GR" altLang="el-GR" smtClean="0"/>
              <a:t>Εκτίμηση της  κατάσταση, </a:t>
            </a:r>
          </a:p>
          <a:p>
            <a:pPr defTabSz="449263">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l-GR" altLang="el-GR" smtClean="0"/>
              <a:t>Να καλέσει αμέσως την κατάλληλη εξειδικευμένη βοήθεια, </a:t>
            </a:r>
          </a:p>
          <a:p>
            <a:pPr defTabSz="449263">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l-GR" altLang="el-GR" smtClean="0"/>
              <a:t>Να μην εκθέσει τον εαυτό του, το θύμα και τους υπόλοιπους σε κίνδυνο,</a:t>
            </a:r>
          </a:p>
          <a:p>
            <a:pPr defTabSz="449263">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l-GR" altLang="el-GR" smtClean="0"/>
              <a:t>Να αναγνωρίσει το πρόβλημα και αντιδράσει ανάλογα,</a:t>
            </a:r>
          </a:p>
          <a:p>
            <a:pPr defTabSz="449263">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l-GR" altLang="el-GR" smtClean="0"/>
              <a:t>Να αξιοποιήσει όλους όσους μπορούν να προσφέρουν βοήθεια,</a:t>
            </a:r>
          </a:p>
          <a:p>
            <a:pPr defTabSz="449263">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l-GR" altLang="el-GR" smtClean="0"/>
              <a:t>Να παραμείνει με τον πάσχοντα μέχρι να τον παραδώσει στην φροντίδα του κατάλληλου ειδικού </a:t>
            </a:r>
          </a:p>
          <a:p>
            <a:pPr defTabSz="449263">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el-GR" altLang="el-GR" smtClean="0"/>
          </a:p>
        </p:txBody>
      </p:sp>
      <p:sp>
        <p:nvSpPr>
          <p:cNvPr id="97284" name="Θέση αριθμού διαφάνειας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9A258DA-F4AD-4214-8F75-28C3A272BDF3}" type="slidenum">
              <a:rPr lang="el-GR" altLang="el-GR" smtClean="0">
                <a:solidFill>
                  <a:prstClr val="black"/>
                </a:solidFill>
              </a:rPr>
              <a:pPr eaLnBrk="1" hangingPunct="1"/>
              <a:t>46</a:t>
            </a:fld>
            <a:endParaRPr lang="el-GR" altLang="el-GR" smtClean="0">
              <a:solidFill>
                <a:prstClr val="black"/>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4595"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altLang="el-GR" smtClean="0"/>
          </a:p>
        </p:txBody>
      </p:sp>
      <p:sp>
        <p:nvSpPr>
          <p:cNvPr id="494596"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9947865E-4974-4EB2-9C6C-F8DE756C597F}" type="slidenum">
              <a:rPr lang="el-GR" altLang="el-GR" smtClean="0">
                <a:latin typeface="Arial" pitchFamily="34" charset="0"/>
              </a:rPr>
              <a:pPr eaLnBrk="1" fontAlgn="base" hangingPunct="1">
                <a:spcBef>
                  <a:spcPct val="0"/>
                </a:spcBef>
                <a:spcAft>
                  <a:spcPct val="0"/>
                </a:spcAft>
              </a:pPr>
              <a:t>137</a:t>
            </a:fld>
            <a:endParaRPr lang="el-GR" altLang="el-GR" smtClean="0">
              <a:latin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8" name="Rectangle 2"/>
          <p:cNvSpPr>
            <a:spLocks noGrp="1" noChangeArrowheads="1"/>
          </p:cNvSpPr>
          <p:nvPr>
            <p:ph type="body" idx="1"/>
          </p:nvPr>
        </p:nvSpPr>
        <p:spPr bwMode="auto">
          <a:xfrm>
            <a:off x="914400" y="4343400"/>
            <a:ext cx="5029200" cy="38496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numCol="1" anchor="t" anchorCtr="0" compatLnSpc="1">
            <a:prstTxWarp prst="textNoShape">
              <a:avLst/>
            </a:prstTxWarp>
          </a:bodyPr>
          <a:lstStyle/>
          <a:p>
            <a:pPr eaLnBrk="1" hangingPunct="1">
              <a:lnSpc>
                <a:spcPct val="88000"/>
              </a:lnSpc>
              <a:spcBef>
                <a:spcPct val="0"/>
              </a:spcBef>
            </a:pPr>
            <a:endParaRPr lang="en-GB" altLang="el-GR" smtClean="0"/>
          </a:p>
        </p:txBody>
      </p:sp>
      <p:sp>
        <p:nvSpPr>
          <p:cNvPr id="495619" name="Rectangle 3"/>
          <p:cNvSpPr>
            <a:spLocks noGrp="1" noRot="1" noChangeAspect="1" noChangeArrowheads="1" noTextEdit="1"/>
          </p:cNvSpPr>
          <p:nvPr>
            <p:ph type="sldImg"/>
          </p:nvPr>
        </p:nvSpPr>
        <p:spPr bwMode="auto">
          <a:xfrm>
            <a:off x="1152525" y="692150"/>
            <a:ext cx="4552950" cy="3416300"/>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Θέση εικόνας διαφάνειας 1"/>
          <p:cNvSpPr>
            <a:spLocks noGrp="1" noRot="1" noChangeAspect="1" noTextEdit="1"/>
          </p:cNvSpPr>
          <p:nvPr>
            <p:ph type="sldImg"/>
          </p:nvPr>
        </p:nvSpPr>
        <p:spPr>
          <a:xfrm>
            <a:off x="1143000" y="685800"/>
            <a:ext cx="4572000" cy="3429000"/>
          </a:xfrm>
          <a:ln/>
        </p:spPr>
      </p:sp>
      <p:sp>
        <p:nvSpPr>
          <p:cNvPr id="102403" name="Θέση σημειώσεων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smtClean="0"/>
          </a:p>
        </p:txBody>
      </p:sp>
      <p:sp>
        <p:nvSpPr>
          <p:cNvPr id="102404" name="Θέση αριθμού διαφάνειας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EE6A5CC-4055-4AA8-B4F1-D6EA455EAAED}" type="slidenum">
              <a:rPr lang="el-GR" altLang="el-GR" smtClean="0">
                <a:solidFill>
                  <a:prstClr val="black"/>
                </a:solidFill>
              </a:rPr>
              <a:pPr eaLnBrk="1" hangingPunct="1"/>
              <a:t>141</a:t>
            </a:fld>
            <a:endParaRPr lang="el-GR" altLang="el-GR" smtClean="0">
              <a:solidFill>
                <a:prstClr val="black"/>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Θέση εικόνας διαφάνειας 1"/>
          <p:cNvSpPr>
            <a:spLocks noGrp="1" noRot="1" noChangeAspect="1" noTextEdit="1"/>
          </p:cNvSpPr>
          <p:nvPr>
            <p:ph type="sldImg"/>
          </p:nvPr>
        </p:nvSpPr>
        <p:spPr>
          <a:xfrm>
            <a:off x="1143000" y="685800"/>
            <a:ext cx="4572000" cy="3429000"/>
          </a:xfrm>
          <a:ln/>
        </p:spPr>
      </p:sp>
      <p:sp>
        <p:nvSpPr>
          <p:cNvPr id="106499" name="Θέση σημειώσεων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smtClean="0"/>
          </a:p>
        </p:txBody>
      </p:sp>
      <p:sp>
        <p:nvSpPr>
          <p:cNvPr id="106500" name="Θέση αριθμού διαφάνειας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7DC4BFF-9331-4B9C-8E02-DF1AB8B66051}" type="slidenum">
              <a:rPr lang="el-GR" altLang="el-GR" smtClean="0"/>
              <a:pPr eaLnBrk="1" hangingPunct="1"/>
              <a:t>179</a:t>
            </a:fld>
            <a:endParaRPr lang="el-GR" altLang="el-GR"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Θέση εικόνας διαφάνειας 1"/>
          <p:cNvSpPr>
            <a:spLocks noGrp="1" noRot="1" noChangeAspect="1" noTextEdit="1"/>
          </p:cNvSpPr>
          <p:nvPr>
            <p:ph type="sldImg"/>
          </p:nvPr>
        </p:nvSpPr>
        <p:spPr>
          <a:xfrm>
            <a:off x="1143000" y="685800"/>
            <a:ext cx="4572000" cy="3429000"/>
          </a:xfrm>
          <a:ln/>
        </p:spPr>
      </p:sp>
      <p:sp>
        <p:nvSpPr>
          <p:cNvPr id="107523" name="Θέση σημειώσεων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smtClean="0"/>
          </a:p>
        </p:txBody>
      </p:sp>
      <p:sp>
        <p:nvSpPr>
          <p:cNvPr id="107524" name="Θέση αριθμού διαφάνειας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D6B4002-B3AE-4FD3-8504-98C56D11D2DD}" type="slidenum">
              <a:rPr lang="el-GR" altLang="el-GR" smtClean="0"/>
              <a:pPr eaLnBrk="1" hangingPunct="1"/>
              <a:t>180</a:t>
            </a:fld>
            <a:endParaRPr lang="el-GR" altLang="el-GR"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1 - Θέση εικόνας διαφάνειας"/>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2 - Θέση σημειώσεων"/>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l-GR" altLang="el-GR" smtClean="0"/>
          </a:p>
        </p:txBody>
      </p:sp>
      <p:sp>
        <p:nvSpPr>
          <p:cNvPr id="46084" name="3 - Θέση αριθμού διαφάνειας"/>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B1FA203E-60DA-49D9-8C3F-77E4CDD9B14D}" type="slidenum">
              <a:rPr lang="el-GR" altLang="el-GR"/>
              <a:pPr fontAlgn="base">
                <a:spcBef>
                  <a:spcPct val="0"/>
                </a:spcBef>
                <a:spcAft>
                  <a:spcPct val="0"/>
                </a:spcAft>
              </a:pPr>
              <a:t>189</a:t>
            </a:fld>
            <a:endParaRPr lang="el-GR" altLang="el-G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1 - Θέση εικόνας διαφάνειας"/>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2 - Θέση σημειώσεων"/>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l-GR" altLang="el-GR" smtClean="0"/>
          </a:p>
        </p:txBody>
      </p:sp>
      <p:sp>
        <p:nvSpPr>
          <p:cNvPr id="47108" name="3 - Θέση αριθμού διαφάνειας"/>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BADB5D0E-3B11-48EA-9992-511DAF574810}" type="slidenum">
              <a:rPr lang="el-GR" altLang="el-GR"/>
              <a:pPr fontAlgn="base">
                <a:spcBef>
                  <a:spcPct val="0"/>
                </a:spcBef>
                <a:spcAft>
                  <a:spcPct val="0"/>
                </a:spcAft>
              </a:pPr>
              <a:t>190</a:t>
            </a:fld>
            <a:endParaRPr lang="el-GR" altLang="el-G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1 - Θέση εικόνας διαφάνειας"/>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2 - Θέση σημειώσεων"/>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l-GR" altLang="el-GR" smtClean="0"/>
          </a:p>
        </p:txBody>
      </p:sp>
      <p:sp>
        <p:nvSpPr>
          <p:cNvPr id="48132" name="3 - Θέση αριθμού διαφάνειας"/>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C7D7019C-6150-45F1-8FE0-E22A9B9E1109}" type="slidenum">
              <a:rPr lang="el-GR" altLang="el-GR"/>
              <a:pPr fontAlgn="base">
                <a:spcBef>
                  <a:spcPct val="0"/>
                </a:spcBef>
                <a:spcAft>
                  <a:spcPct val="0"/>
                </a:spcAft>
              </a:pPr>
              <a:t>191</a:t>
            </a:fld>
            <a:endParaRPr lang="el-GR" altLang="el-G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1 - Θέση εικόνας διαφάνειας"/>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2 - Θέση σημειώσεων"/>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l-GR" altLang="el-GR" smtClean="0"/>
          </a:p>
        </p:txBody>
      </p:sp>
      <p:sp>
        <p:nvSpPr>
          <p:cNvPr id="49156" name="3 - Θέση αριθμού διαφάνειας"/>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3EC16836-4795-418B-B54A-D0FDB652B0DA}" type="slidenum">
              <a:rPr lang="el-GR" altLang="el-GR"/>
              <a:pPr fontAlgn="base">
                <a:spcBef>
                  <a:spcPct val="0"/>
                </a:spcBef>
                <a:spcAft>
                  <a:spcPct val="0"/>
                </a:spcAft>
              </a:pPr>
              <a:t>192</a:t>
            </a:fld>
            <a:endParaRPr lang="el-GR" altLang="el-G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1 - Θέση εικόνας διαφάνειας"/>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2 - Θέση σημειώσεων"/>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l-GR" altLang="el-GR" smtClean="0"/>
          </a:p>
        </p:txBody>
      </p:sp>
      <p:sp>
        <p:nvSpPr>
          <p:cNvPr id="50180" name="3 - Θέση αριθμού διαφάνειας"/>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66B14483-5CE3-4538-A4E3-7721C591E1B9}" type="slidenum">
              <a:rPr lang="el-GR" altLang="el-GR"/>
              <a:pPr fontAlgn="base">
                <a:spcBef>
                  <a:spcPct val="0"/>
                </a:spcBef>
                <a:spcAft>
                  <a:spcPct val="0"/>
                </a:spcAft>
              </a:pPr>
              <a:t>193</a:t>
            </a:fld>
            <a:endParaRPr lang="el-GR" altLang="el-G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Θέση εικόνας διαφάνειας 1"/>
          <p:cNvSpPr>
            <a:spLocks noGrp="1" noRot="1" noChangeAspect="1" noTextEdit="1"/>
          </p:cNvSpPr>
          <p:nvPr>
            <p:ph type="sldImg"/>
          </p:nvPr>
        </p:nvSpPr>
        <p:spPr>
          <a:ln/>
        </p:spPr>
      </p:sp>
      <p:sp>
        <p:nvSpPr>
          <p:cNvPr id="98307" name="Θέση σημειώσεων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defTabSz="449263">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l-GR" altLang="el-GR" sz="2900" smtClean="0"/>
              <a:t>Φροντίζουμε για την ασφάλεια στον τόπο του ατυχήματος, τόσο τη δική μας και του θύματος όσο και των υπολοίπων </a:t>
            </a:r>
            <a:r>
              <a:rPr lang="el-GR" altLang="el-GR" sz="2600" smtClean="0"/>
              <a:t>παρκάρισμα, σβήσιμο μηχανής, ρύθμιση κυκλοφορίας, κλείσιμο πηγής διαρροής αερίων, κατέβασμα διακόπτη ηλεκτρικού ρεύματος, μετακίνηση θύματος, μόνο αν διατρέχει σοβαρότερο κίνδυνο)</a:t>
            </a:r>
          </a:p>
          <a:p>
            <a:pPr defTabSz="449263">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el-GR" altLang="el-GR" sz="2900" smtClean="0"/>
          </a:p>
          <a:p>
            <a:pPr defTabSz="449263">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l-GR" altLang="el-GR" sz="2900" smtClean="0"/>
              <a:t>Πλησιάζουμε ήρεμα-ψύχραιμα και προσεκτικά (ρωτάμε, συστηνόμαστε, καθησυχάζουμε)</a:t>
            </a:r>
          </a:p>
          <a:p>
            <a:pPr defTabSz="449263">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el-GR" altLang="el-GR" sz="2900" smtClean="0"/>
          </a:p>
          <a:p>
            <a:pPr defTabSz="449263">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l-GR" altLang="el-GR" sz="2900" smtClean="0"/>
              <a:t>Περιθάλπουμε το άτομο (φροντίζουμε τα περιστατικά που έχουν άμεση ανάγκη και περισσότερες πιθανότητες επιβίωσης)</a:t>
            </a:r>
          </a:p>
          <a:p>
            <a:pPr defTabSz="449263">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el-GR" altLang="el-GR" smtClean="0"/>
          </a:p>
          <a:p>
            <a:pPr marL="0" lvl="1" defTabSz="449263">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el-GR" altLang="el-GR" sz="2600" smtClean="0"/>
          </a:p>
          <a:p>
            <a:pPr defTabSz="449263">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el-GR" altLang="el-GR" smtClean="0"/>
          </a:p>
        </p:txBody>
      </p:sp>
      <p:sp>
        <p:nvSpPr>
          <p:cNvPr id="98308" name="Θέση αριθμού διαφάνειας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1B0A3BC-23BA-4FC0-AB03-F3FBCA5766A1}" type="slidenum">
              <a:rPr lang="el-GR" altLang="el-GR" smtClean="0">
                <a:solidFill>
                  <a:prstClr val="black"/>
                </a:solidFill>
              </a:rPr>
              <a:pPr eaLnBrk="1" hangingPunct="1"/>
              <a:t>48</a:t>
            </a:fld>
            <a:endParaRPr lang="el-GR" altLang="el-GR" smtClean="0">
              <a:solidFill>
                <a:prstClr val="black"/>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1 - Θέση εικόνας διαφάνειας"/>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2 - Θέση σημειώσεων"/>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l-GR" altLang="el-GR" smtClean="0"/>
          </a:p>
        </p:txBody>
      </p:sp>
      <p:sp>
        <p:nvSpPr>
          <p:cNvPr id="51204" name="3 - Θέση αριθμού διαφάνειας"/>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864C4593-E32C-4165-84F7-E1B70907EDB1}" type="slidenum">
              <a:rPr lang="el-GR" altLang="el-GR"/>
              <a:pPr fontAlgn="base">
                <a:spcBef>
                  <a:spcPct val="0"/>
                </a:spcBef>
                <a:spcAft>
                  <a:spcPct val="0"/>
                </a:spcAft>
              </a:pPr>
              <a:t>194</a:t>
            </a:fld>
            <a:endParaRPr lang="el-GR" altLang="el-G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1 - Θέση εικόνας διαφάνειας"/>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2 - Θέση σημειώσεων"/>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l-GR" altLang="el-GR" smtClean="0"/>
          </a:p>
        </p:txBody>
      </p:sp>
      <p:sp>
        <p:nvSpPr>
          <p:cNvPr id="52228" name="3 - Θέση αριθμού διαφάνειας"/>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CE232C7A-1605-4D6B-906B-232F9EC38BC4}" type="slidenum">
              <a:rPr lang="el-GR" altLang="el-GR"/>
              <a:pPr fontAlgn="base">
                <a:spcBef>
                  <a:spcPct val="0"/>
                </a:spcBef>
                <a:spcAft>
                  <a:spcPct val="0"/>
                </a:spcAft>
              </a:pPr>
              <a:t>195</a:t>
            </a:fld>
            <a:endParaRPr lang="el-GR" altLang="el-G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1 - Θέση εικόνας διαφάνειας"/>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2 - Θέση σημειώσεων"/>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l-GR" altLang="el-GR" smtClean="0"/>
          </a:p>
        </p:txBody>
      </p:sp>
      <p:sp>
        <p:nvSpPr>
          <p:cNvPr id="53252" name="3 - Θέση αριθμού διαφάνειας"/>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8DADD377-784C-4BCB-92DC-682B72EDE790}" type="slidenum">
              <a:rPr lang="el-GR" altLang="el-GR"/>
              <a:pPr fontAlgn="base">
                <a:spcBef>
                  <a:spcPct val="0"/>
                </a:spcBef>
                <a:spcAft>
                  <a:spcPct val="0"/>
                </a:spcAft>
              </a:pPr>
              <a:t>196</a:t>
            </a:fld>
            <a:endParaRPr lang="el-GR" altLang="el-G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Θέση εικόνας διαφάνειας 1"/>
          <p:cNvSpPr>
            <a:spLocks noGrp="1" noRot="1" noChangeAspect="1" noTextEdit="1"/>
          </p:cNvSpPr>
          <p:nvPr>
            <p:ph type="sldImg"/>
          </p:nvPr>
        </p:nvSpPr>
        <p:spPr>
          <a:xfrm>
            <a:off x="1143000" y="685800"/>
            <a:ext cx="4572000" cy="3429000"/>
          </a:xfrm>
          <a:ln/>
        </p:spPr>
      </p:sp>
      <p:sp>
        <p:nvSpPr>
          <p:cNvPr id="102403" name="Θέση σημειώσεων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smtClean="0"/>
          </a:p>
        </p:txBody>
      </p:sp>
      <p:sp>
        <p:nvSpPr>
          <p:cNvPr id="102404" name="Θέση αριθμού διαφάνειας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EE6A5CC-4055-4AA8-B4F1-D6EA455EAAED}" type="slidenum">
              <a:rPr lang="el-GR" altLang="el-GR" smtClean="0">
                <a:solidFill>
                  <a:prstClr val="black"/>
                </a:solidFill>
              </a:rPr>
              <a:pPr eaLnBrk="1" hangingPunct="1"/>
              <a:t>223</a:t>
            </a:fld>
            <a:endParaRPr lang="el-GR" altLang="el-GR" smtClean="0">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Θέση εικόνας διαφάνειας 1"/>
          <p:cNvSpPr>
            <a:spLocks noGrp="1" noRot="1" noChangeAspect="1" noTextEdit="1"/>
          </p:cNvSpPr>
          <p:nvPr>
            <p:ph type="sldImg"/>
          </p:nvPr>
        </p:nvSpPr>
        <p:spPr>
          <a:ln/>
        </p:spPr>
      </p:sp>
      <p:sp>
        <p:nvSpPr>
          <p:cNvPr id="241667" name="Θέση σημειώσεων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defTabSz="449263">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l-GR" altLang="el-GR" sz="3200" b="1" smtClean="0"/>
              <a:t>Έλεγχος αντιδράσεων θύματος – επίπεδο συνείδησης</a:t>
            </a:r>
            <a:endParaRPr lang="el-GR" altLang="el-GR" sz="2900" smtClean="0"/>
          </a:p>
          <a:p>
            <a:pPr marL="0" lvl="1" defTabSz="449263">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el-GR" altLang="el-GR" sz="2900" smtClean="0"/>
          </a:p>
        </p:txBody>
      </p:sp>
      <p:sp>
        <p:nvSpPr>
          <p:cNvPr id="241668" name="Θέση αριθμού διαφάνειας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E28EC95-4A77-41D0-B234-8E91A6DB8820}" type="slidenum">
              <a:rPr lang="el-GR" altLang="el-GR" smtClean="0">
                <a:solidFill>
                  <a:prstClr val="black"/>
                </a:solidFill>
              </a:rPr>
              <a:pPr eaLnBrk="1" hangingPunct="1"/>
              <a:t>49</a:t>
            </a:fld>
            <a:endParaRPr lang="el-GR" altLang="el-GR" smtClean="0">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Θέση εικόνας διαφάνειας 1"/>
          <p:cNvSpPr>
            <a:spLocks noGrp="1" noRot="1" noChangeAspect="1" noTextEdit="1"/>
          </p:cNvSpPr>
          <p:nvPr>
            <p:ph type="sldImg"/>
          </p:nvPr>
        </p:nvSpPr>
        <p:spPr>
          <a:ln/>
        </p:spPr>
      </p:sp>
      <p:sp>
        <p:nvSpPr>
          <p:cNvPr id="242691" name="Θέση σημειώσεων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defTabSz="449263">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l-GR" altLang="el-GR" sz="2900" smtClean="0"/>
              <a:t>Φροντίζουμε για την ασφάλεια στον τόπο του ατυχήματος, τόσο τη δική μας και του θύματος όσο και των υπολοίπων </a:t>
            </a:r>
            <a:r>
              <a:rPr lang="el-GR" altLang="el-GR" sz="2600" smtClean="0"/>
              <a:t>παρκάρισμα, σβήσιμο μηχανής, ρύθμιση κυκλοφορίας, κλείσιμο πηγής διαρροής αερίων, κατέβασμα διακόπτη ηλεκτρικού ρεύματος, μετακίνηση θύματος, μόνο αν διατρέχει σοβαρότερο κίνδυνο)</a:t>
            </a:r>
          </a:p>
          <a:p>
            <a:pPr defTabSz="449263">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el-GR" altLang="el-GR" sz="2900" smtClean="0"/>
          </a:p>
          <a:p>
            <a:pPr defTabSz="449263">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l-GR" altLang="el-GR" sz="2900" smtClean="0"/>
              <a:t>Πλησιάζουμε ήρεμα-ψύχραιμα και προσεκτικά (ρωτάμε, συστηνόμαστε, καθησυχάζουμε)</a:t>
            </a:r>
          </a:p>
          <a:p>
            <a:pPr defTabSz="449263">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el-GR" altLang="el-GR" sz="2900" smtClean="0"/>
          </a:p>
          <a:p>
            <a:pPr defTabSz="449263">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l-GR" altLang="el-GR" sz="2900" smtClean="0"/>
              <a:t>Περιθάλπουμε το άτομο (φροντίζουμε τα περιστατικά που έχουν άμεση ανάγκη και περισσότερες πιθανότητες επιβίωσης)</a:t>
            </a:r>
          </a:p>
          <a:p>
            <a:pPr defTabSz="449263">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el-GR" altLang="el-GR" smtClean="0"/>
          </a:p>
          <a:p>
            <a:pPr marL="0" lvl="1" defTabSz="449263">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el-GR" altLang="el-GR" sz="2600" smtClean="0"/>
          </a:p>
          <a:p>
            <a:pPr defTabSz="449263">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el-GR" altLang="el-GR" smtClean="0"/>
          </a:p>
          <a:p>
            <a:pPr defTabSz="449263">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el-GR" altLang="el-GR" smtClean="0"/>
          </a:p>
        </p:txBody>
      </p:sp>
      <p:sp>
        <p:nvSpPr>
          <p:cNvPr id="242692" name="Θέση αριθμού διαφάνειας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1758E6E-36F6-46E5-ACE2-798C6C4AC1A9}" type="slidenum">
              <a:rPr lang="el-GR" altLang="el-GR" smtClean="0">
                <a:solidFill>
                  <a:prstClr val="black"/>
                </a:solidFill>
              </a:rPr>
              <a:pPr eaLnBrk="1" hangingPunct="1"/>
              <a:t>50</a:t>
            </a:fld>
            <a:endParaRPr lang="el-GR" altLang="el-GR" smtClean="0">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Θέση εικόνας διαφάνειας 1"/>
          <p:cNvSpPr>
            <a:spLocks noGrp="1" noRot="1" noChangeAspect="1" noTextEdit="1"/>
          </p:cNvSpPr>
          <p:nvPr>
            <p:ph type="sldImg"/>
          </p:nvPr>
        </p:nvSpPr>
        <p:spPr>
          <a:ln/>
        </p:spPr>
      </p:sp>
      <p:sp>
        <p:nvSpPr>
          <p:cNvPr id="99331" name="Θέση σημειώσεων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49263">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l-GR" altLang="el-GR" smtClean="0"/>
              <a:t>Ελέγχουμε αν το θύμα αναπνέει και έχει σφυγμό. </a:t>
            </a:r>
          </a:p>
          <a:p>
            <a:pPr defTabSz="449263">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l-GR" altLang="el-GR" smtClean="0"/>
              <a:t>α) αφαιρούμε από το στόμα του ό,τι μπορεί να εμποδίζει</a:t>
            </a:r>
            <a:endParaRPr lang="en-US" altLang="el-GR" smtClean="0"/>
          </a:p>
          <a:p>
            <a:pPr defTabSz="449263">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l-GR" altLang="el-GR" smtClean="0"/>
              <a:t>την αναπνοή του</a:t>
            </a:r>
          </a:p>
          <a:p>
            <a:pPr defTabSz="449263">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l-GR" altLang="el-GR" smtClean="0"/>
              <a:t>β) </a:t>
            </a:r>
            <a:r>
              <a:rPr lang="en-US" altLang="el-GR" smtClean="0"/>
              <a:t>E</a:t>
            </a:r>
            <a:r>
              <a:rPr lang="el-GR" altLang="el-GR" smtClean="0"/>
              <a:t>λευθερώνουμε την τραχεία: Βάζουμε τα δυο μας</a:t>
            </a:r>
            <a:endParaRPr lang="en-US" altLang="el-GR" smtClean="0"/>
          </a:p>
          <a:p>
            <a:pPr defTabSz="449263">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l-GR" altLang="el-GR" smtClean="0"/>
              <a:t>δάκτυλα κάτω από το σαγόνι του πάσχοντος και το</a:t>
            </a:r>
            <a:endParaRPr lang="en-US" altLang="el-GR" smtClean="0"/>
          </a:p>
          <a:p>
            <a:pPr defTabSz="449263">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l-GR" altLang="el-GR" smtClean="0"/>
              <a:t>σηκώνουμε ψηλά. Ταυτόχρονα βάζουμε το χέρι μας στο</a:t>
            </a:r>
            <a:endParaRPr lang="en-US" altLang="el-GR" smtClean="0"/>
          </a:p>
          <a:p>
            <a:pPr defTabSz="449263">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l-GR" altLang="el-GR" smtClean="0"/>
              <a:t>μέτωπό του και γέρνουμε το κεφάλι του αρκετά πίσω</a:t>
            </a:r>
          </a:p>
          <a:p>
            <a:pPr defTabSz="449263">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el-GR" altLang="el-GR" smtClean="0"/>
          </a:p>
        </p:txBody>
      </p:sp>
      <p:sp>
        <p:nvSpPr>
          <p:cNvPr id="99332" name="Θέση αριθμού διαφάνειας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52D72AC-727B-4631-A646-583DC70ABCA4}" type="slidenum">
              <a:rPr lang="el-GR" altLang="el-GR" smtClean="0">
                <a:solidFill>
                  <a:prstClr val="black"/>
                </a:solidFill>
              </a:rPr>
              <a:pPr eaLnBrk="1" hangingPunct="1"/>
              <a:t>53</a:t>
            </a:fld>
            <a:endParaRPr lang="el-GR" altLang="el-GR" smtClean="0">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Θέση εικόνας διαφάνειας 1"/>
          <p:cNvSpPr>
            <a:spLocks noGrp="1" noRot="1" noChangeAspect="1" noTextEdit="1"/>
          </p:cNvSpPr>
          <p:nvPr>
            <p:ph type="sldImg"/>
          </p:nvPr>
        </p:nvSpPr>
        <p:spPr>
          <a:ln/>
        </p:spPr>
      </p:sp>
      <p:sp>
        <p:nvSpPr>
          <p:cNvPr id="243715" name="Θέση σημειώσεων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l-GR" altLang="el-GR" smtClean="0"/>
              <a:t>Ελέγχουμε αν το θύμα αναπνέει και έχει σφυγμό. </a:t>
            </a:r>
          </a:p>
          <a:p>
            <a:r>
              <a:rPr lang="el-GR" altLang="el-GR" smtClean="0"/>
              <a:t>α) αφαιρούμε από το στόμα του ό,τι  μπορεί να εμποδίζει την αναπνοή του</a:t>
            </a:r>
          </a:p>
          <a:p>
            <a:r>
              <a:rPr lang="el-GR" altLang="el-GR" smtClean="0"/>
              <a:t>β) Eλευθερώνουμε την τραχεία: Βάζουμε τα δυο μας δάκτυλα κάτω από το σαγόνι του πάσχοντος και το σηκώνουμε ψηλά. Ταυτόχρονα βάζουμε το χέρι μας στο μέτωπό του και γέρνουμε το κεφάλι του αρκετά πίσω</a:t>
            </a:r>
          </a:p>
          <a:p>
            <a:endParaRPr lang="el-GR" altLang="el-GR" smtClean="0"/>
          </a:p>
        </p:txBody>
      </p:sp>
      <p:sp>
        <p:nvSpPr>
          <p:cNvPr id="243716" name="Θέση αριθμού διαφάνειας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30061EA-373E-40EE-9C3A-1A3E56CD2573}" type="slidenum">
              <a:rPr lang="el-GR" altLang="el-GR" smtClean="0">
                <a:solidFill>
                  <a:prstClr val="black"/>
                </a:solidFill>
              </a:rPr>
              <a:pPr eaLnBrk="1" hangingPunct="1"/>
              <a:t>54</a:t>
            </a:fld>
            <a:endParaRPr lang="el-GR" altLang="el-GR" smtClean="0">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Θέση εικόνας διαφάνειας 1"/>
          <p:cNvSpPr>
            <a:spLocks noGrp="1" noRot="1" noChangeAspect="1" noTextEdit="1"/>
          </p:cNvSpPr>
          <p:nvPr>
            <p:ph type="sldImg"/>
          </p:nvPr>
        </p:nvSpPr>
        <p:spPr>
          <a:ln/>
        </p:spPr>
      </p:sp>
      <p:sp>
        <p:nvSpPr>
          <p:cNvPr id="244739" name="Θέση σημειώσεων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l-GR" altLang="el-GR" smtClean="0"/>
              <a:t>Ελέγχουμε αν το θύμα αναπνέει και έχει σφυγμό. </a:t>
            </a:r>
          </a:p>
          <a:p>
            <a:r>
              <a:rPr lang="el-GR" altLang="el-GR" smtClean="0"/>
              <a:t>α) αφαιρούμε από το στόμα του ό,τι  μπορεί να εμποδίζει την αναπνοή του</a:t>
            </a:r>
          </a:p>
          <a:p>
            <a:r>
              <a:rPr lang="el-GR" altLang="el-GR" smtClean="0"/>
              <a:t>β) Eλευθερώνουμε την τραχεία: Βάζουμε τα δυο μας δάκτυλα κάτω από το σαγόνι του πάσχοντος και το σηκώνουμε ψηλά. Ταυτόχρονα βάζουμε το χέρι μας στο μέτωπό του και γέρνουμε το κεφάλι του αρκετά πίσω</a:t>
            </a:r>
          </a:p>
          <a:p>
            <a:endParaRPr lang="el-GR" altLang="el-GR" smtClean="0"/>
          </a:p>
        </p:txBody>
      </p:sp>
      <p:sp>
        <p:nvSpPr>
          <p:cNvPr id="244740" name="Θέση αριθμού διαφάνειας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26A2A61-1FEF-431B-A603-569B44845E1E}" type="slidenum">
              <a:rPr lang="el-GR" altLang="el-GR" smtClean="0">
                <a:solidFill>
                  <a:prstClr val="black"/>
                </a:solidFill>
              </a:rPr>
              <a:pPr eaLnBrk="1" hangingPunct="1"/>
              <a:t>55</a:t>
            </a:fld>
            <a:endParaRPr lang="el-GR" altLang="el-GR" smtClean="0">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312C6AEF-52A6-415E-B052-81C2DEB9A548}" type="datetimeFigureOut">
              <a:rPr lang="el-GR" smtClean="0"/>
              <a:t>17/3/2018</a:t>
            </a:fld>
            <a:endParaRPr lang="el-GR" dirty="0"/>
          </a:p>
        </p:txBody>
      </p:sp>
      <p:sp>
        <p:nvSpPr>
          <p:cNvPr id="5" name="Θέση υποσέλιδου 4"/>
          <p:cNvSpPr>
            <a:spLocks noGrp="1"/>
          </p:cNvSpPr>
          <p:nvPr>
            <p:ph type="ftr" sz="quarter" idx="11"/>
          </p:nvPr>
        </p:nvSpPr>
        <p:spPr/>
        <p:txBody>
          <a:bodyPr/>
          <a:lstStyle/>
          <a:p>
            <a:endParaRPr lang="el-GR" dirty="0"/>
          </a:p>
        </p:txBody>
      </p:sp>
      <p:sp>
        <p:nvSpPr>
          <p:cNvPr id="6" name="Θέση αριθμού διαφάνειας 5"/>
          <p:cNvSpPr>
            <a:spLocks noGrp="1"/>
          </p:cNvSpPr>
          <p:nvPr>
            <p:ph type="sldNum" sz="quarter" idx="12"/>
          </p:nvPr>
        </p:nvSpPr>
        <p:spPr/>
        <p:txBody>
          <a:bodyPr/>
          <a:lstStyle/>
          <a:p>
            <a:fld id="{5C5C3E20-CDB7-4B21-83D8-CEC2EA07D010}" type="slidenum">
              <a:rPr lang="el-GR" smtClean="0"/>
              <a:t>‹#›</a:t>
            </a:fld>
            <a:endParaRPr lang="el-GR" dirty="0"/>
          </a:p>
        </p:txBody>
      </p:sp>
    </p:spTree>
    <p:extLst>
      <p:ext uri="{BB962C8B-B14F-4D97-AF65-F5344CB8AC3E}">
        <p14:creationId xmlns:p14="http://schemas.microsoft.com/office/powerpoint/2010/main" val="29240686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312C6AEF-52A6-415E-B052-81C2DEB9A548}" type="datetimeFigureOut">
              <a:rPr lang="el-GR" smtClean="0"/>
              <a:t>17/3/2018</a:t>
            </a:fld>
            <a:endParaRPr lang="el-GR" dirty="0"/>
          </a:p>
        </p:txBody>
      </p:sp>
      <p:sp>
        <p:nvSpPr>
          <p:cNvPr id="5" name="Θέση υποσέλιδου 4"/>
          <p:cNvSpPr>
            <a:spLocks noGrp="1"/>
          </p:cNvSpPr>
          <p:nvPr>
            <p:ph type="ftr" sz="quarter" idx="11"/>
          </p:nvPr>
        </p:nvSpPr>
        <p:spPr/>
        <p:txBody>
          <a:bodyPr/>
          <a:lstStyle/>
          <a:p>
            <a:endParaRPr lang="el-GR" dirty="0"/>
          </a:p>
        </p:txBody>
      </p:sp>
      <p:sp>
        <p:nvSpPr>
          <p:cNvPr id="6" name="Θέση αριθμού διαφάνειας 5"/>
          <p:cNvSpPr>
            <a:spLocks noGrp="1"/>
          </p:cNvSpPr>
          <p:nvPr>
            <p:ph type="sldNum" sz="quarter" idx="12"/>
          </p:nvPr>
        </p:nvSpPr>
        <p:spPr/>
        <p:txBody>
          <a:bodyPr/>
          <a:lstStyle/>
          <a:p>
            <a:fld id="{5C5C3E20-CDB7-4B21-83D8-CEC2EA07D010}" type="slidenum">
              <a:rPr lang="el-GR" smtClean="0"/>
              <a:t>‹#›</a:t>
            </a:fld>
            <a:endParaRPr lang="el-GR" dirty="0"/>
          </a:p>
        </p:txBody>
      </p:sp>
    </p:spTree>
    <p:extLst>
      <p:ext uri="{BB962C8B-B14F-4D97-AF65-F5344CB8AC3E}">
        <p14:creationId xmlns:p14="http://schemas.microsoft.com/office/powerpoint/2010/main" val="405426710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B830212C-811D-4799-B006-75504BEC12CC}" type="datetimeFigureOut">
              <a:rPr lang="el-GR" smtClean="0">
                <a:solidFill>
                  <a:prstClr val="black">
                    <a:tint val="75000"/>
                  </a:prstClr>
                </a:solidFill>
              </a:rPr>
              <a:pPr/>
              <a:t>17/3/2018</a:t>
            </a:fld>
            <a:endParaRPr lang="el-GR">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4D6C94C1-AC0D-4F7A-A3B1-80E1577618F4}"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13272906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B830212C-811D-4799-B006-75504BEC12CC}" type="datetimeFigureOut">
              <a:rPr lang="el-GR" smtClean="0">
                <a:solidFill>
                  <a:prstClr val="black">
                    <a:tint val="75000"/>
                  </a:prstClr>
                </a:solidFill>
              </a:rPr>
              <a:pPr/>
              <a:t>17/3/2018</a:t>
            </a:fld>
            <a:endParaRPr lang="el-GR">
              <a:solidFill>
                <a:prstClr val="black">
                  <a:tint val="75000"/>
                </a:prstClr>
              </a:solidFill>
            </a:endParaRPr>
          </a:p>
        </p:txBody>
      </p:sp>
      <p:sp>
        <p:nvSpPr>
          <p:cNvPr id="8" name="Θέση υποσέλιδου 7"/>
          <p:cNvSpPr>
            <a:spLocks noGrp="1"/>
          </p:cNvSpPr>
          <p:nvPr>
            <p:ph type="ftr" sz="quarter" idx="11"/>
          </p:nvPr>
        </p:nvSpPr>
        <p:spPr/>
        <p:txBody>
          <a:bodyPr/>
          <a:lstStyle/>
          <a:p>
            <a:endParaRPr lang="el-GR">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4D6C94C1-AC0D-4F7A-A3B1-80E1577618F4}"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57860281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B830212C-811D-4799-B006-75504BEC12CC}" type="datetimeFigureOut">
              <a:rPr lang="el-GR" smtClean="0">
                <a:solidFill>
                  <a:prstClr val="black">
                    <a:tint val="75000"/>
                  </a:prstClr>
                </a:solidFill>
              </a:rPr>
              <a:pPr/>
              <a:t>17/3/2018</a:t>
            </a:fld>
            <a:endParaRPr lang="el-GR">
              <a:solidFill>
                <a:prstClr val="black">
                  <a:tint val="75000"/>
                </a:prstClr>
              </a:solidFill>
            </a:endParaRPr>
          </a:p>
        </p:txBody>
      </p:sp>
      <p:sp>
        <p:nvSpPr>
          <p:cNvPr id="4" name="Θέση υποσέλιδου 3"/>
          <p:cNvSpPr>
            <a:spLocks noGrp="1"/>
          </p:cNvSpPr>
          <p:nvPr>
            <p:ph type="ftr" sz="quarter" idx="11"/>
          </p:nvPr>
        </p:nvSpPr>
        <p:spPr/>
        <p:txBody>
          <a:bodyPr/>
          <a:lstStyle/>
          <a:p>
            <a:endParaRPr lang="el-GR">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4D6C94C1-AC0D-4F7A-A3B1-80E1577618F4}"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06447095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B830212C-811D-4799-B006-75504BEC12CC}" type="datetimeFigureOut">
              <a:rPr lang="el-GR" smtClean="0">
                <a:solidFill>
                  <a:prstClr val="black">
                    <a:tint val="75000"/>
                  </a:prstClr>
                </a:solidFill>
              </a:rPr>
              <a:pPr/>
              <a:t>17/3/2018</a:t>
            </a:fld>
            <a:endParaRPr lang="el-GR">
              <a:solidFill>
                <a:prstClr val="black">
                  <a:tint val="75000"/>
                </a:prstClr>
              </a:solidFill>
            </a:endParaRPr>
          </a:p>
        </p:txBody>
      </p:sp>
      <p:sp>
        <p:nvSpPr>
          <p:cNvPr id="3" name="Θέση υποσέλιδου 2"/>
          <p:cNvSpPr>
            <a:spLocks noGrp="1"/>
          </p:cNvSpPr>
          <p:nvPr>
            <p:ph type="ftr" sz="quarter" idx="11"/>
          </p:nvPr>
        </p:nvSpPr>
        <p:spPr/>
        <p:txBody>
          <a:bodyPr/>
          <a:lstStyle/>
          <a:p>
            <a:endParaRPr lang="el-GR">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4D6C94C1-AC0D-4F7A-A3B1-80E1577618F4}"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50116621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B830212C-811D-4799-B006-75504BEC12CC}" type="datetimeFigureOut">
              <a:rPr lang="el-GR" smtClean="0">
                <a:solidFill>
                  <a:prstClr val="black">
                    <a:tint val="75000"/>
                  </a:prstClr>
                </a:solidFill>
              </a:rPr>
              <a:pPr/>
              <a:t>17/3/2018</a:t>
            </a:fld>
            <a:endParaRPr lang="el-GR">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4D6C94C1-AC0D-4F7A-A3B1-80E1577618F4}"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71824609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B830212C-811D-4799-B006-75504BEC12CC}" type="datetimeFigureOut">
              <a:rPr lang="el-GR" smtClean="0">
                <a:solidFill>
                  <a:prstClr val="black">
                    <a:tint val="75000"/>
                  </a:prstClr>
                </a:solidFill>
              </a:rPr>
              <a:pPr/>
              <a:t>17/3/2018</a:t>
            </a:fld>
            <a:endParaRPr lang="el-GR">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4D6C94C1-AC0D-4F7A-A3B1-80E1577618F4}"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67617464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B830212C-811D-4799-B006-75504BEC12CC}" type="datetimeFigureOut">
              <a:rPr lang="el-GR" smtClean="0">
                <a:solidFill>
                  <a:prstClr val="black">
                    <a:tint val="75000"/>
                  </a:prstClr>
                </a:solidFill>
              </a:rPr>
              <a:pPr/>
              <a:t>17/3/2018</a:t>
            </a:fld>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4D6C94C1-AC0D-4F7A-A3B1-80E1577618F4}"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65018267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B830212C-811D-4799-B006-75504BEC12CC}" type="datetimeFigureOut">
              <a:rPr lang="el-GR" smtClean="0">
                <a:solidFill>
                  <a:prstClr val="black">
                    <a:tint val="75000"/>
                  </a:prstClr>
                </a:solidFill>
              </a:rPr>
              <a:pPr/>
              <a:t>17/3/2018</a:t>
            </a:fld>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4D6C94C1-AC0D-4F7A-A3B1-80E1577618F4}"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8559273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9144000" cy="1179288"/>
          </a:xfrm>
          <a:prstGeom prst="rect">
            <a:avLst/>
          </a:prstGeom>
        </p:spPr>
        <p:txBody>
          <a:bodyPr anchor="ctr"/>
          <a:lstStyle>
            <a:lvl1pPr algn="l">
              <a:defRPr>
                <a:solidFill>
                  <a:schemeClr val="accent5">
                    <a:lumMod val="50000"/>
                  </a:schemeClr>
                </a:solidFill>
                <a:latin typeface="Arial" pitchFamily="34" charset="0"/>
                <a:cs typeface="Arial" pitchFamily="34" charset="0"/>
              </a:defRPr>
            </a:lvl1pPr>
          </a:lstStyle>
          <a:p>
            <a:r>
              <a:rPr lang="en-US" altLang="ko-KR" dirty="0"/>
              <a:t> Free PPT _ Click to add title</a:t>
            </a:r>
            <a:endParaRPr lang="ko-KR" altLang="en-US" dirty="0"/>
          </a:p>
        </p:txBody>
      </p:sp>
      <p:sp>
        <p:nvSpPr>
          <p:cNvPr id="4" name="Content Placeholder 2"/>
          <p:cNvSpPr>
            <a:spLocks noGrp="1"/>
          </p:cNvSpPr>
          <p:nvPr>
            <p:ph idx="1"/>
          </p:nvPr>
        </p:nvSpPr>
        <p:spPr>
          <a:xfrm>
            <a:off x="395536" y="1508787"/>
            <a:ext cx="8496944" cy="614197"/>
          </a:xfrm>
          <a:prstGeom prst="rect">
            <a:avLst/>
          </a:prstGeom>
        </p:spPr>
        <p:txBody>
          <a:bodyPr anchor="ctr"/>
          <a:lstStyle>
            <a:lvl1pPr marL="0" indent="0">
              <a:buNone/>
              <a:defRPr sz="2000">
                <a:solidFill>
                  <a:schemeClr val="accent5">
                    <a:lumMod val="50000"/>
                  </a:schemeClr>
                </a:solidFill>
                <a:latin typeface="Arial" pitchFamily="34" charset="0"/>
                <a:cs typeface="Arial" pitchFamily="34" charset="0"/>
              </a:defRPr>
            </a:lvl1pPr>
          </a:lstStyle>
          <a:p>
            <a:pPr lvl="0"/>
            <a:r>
              <a:rPr lang="en-US" altLang="ko-KR" dirty="0"/>
              <a:t>Click to edit Master text styles</a:t>
            </a:r>
          </a:p>
        </p:txBody>
      </p:sp>
      <p:sp>
        <p:nvSpPr>
          <p:cNvPr id="5" name="Content Placeholder 2"/>
          <p:cNvSpPr>
            <a:spLocks noGrp="1"/>
          </p:cNvSpPr>
          <p:nvPr>
            <p:ph idx="10"/>
          </p:nvPr>
        </p:nvSpPr>
        <p:spPr>
          <a:xfrm>
            <a:off x="405880" y="2411015"/>
            <a:ext cx="8496944" cy="3994316"/>
          </a:xfrm>
          <a:prstGeom prst="rect">
            <a:avLst/>
          </a:prstGeom>
        </p:spPr>
        <p:txBody>
          <a:bodyPr lIns="396000" anchor="t"/>
          <a:lstStyle>
            <a:lvl1pPr marL="0" indent="0">
              <a:buNone/>
              <a:defRPr sz="1400">
                <a:solidFill>
                  <a:schemeClr val="accent5">
                    <a:lumMod val="50000"/>
                  </a:schemeClr>
                </a:solidFill>
                <a:latin typeface="Arial" pitchFamily="34" charset="0"/>
                <a:cs typeface="Arial" pitchFamily="34" charset="0"/>
              </a:defRPr>
            </a:lvl1pPr>
          </a:lstStyle>
          <a:p>
            <a:pPr lvl="0"/>
            <a:r>
              <a:rPr lang="en-US" altLang="ko-KR" dirty="0"/>
              <a:t>Click to edit Master text styles</a:t>
            </a:r>
          </a:p>
        </p:txBody>
      </p:sp>
    </p:spTree>
    <p:extLst>
      <p:ext uri="{BB962C8B-B14F-4D97-AF65-F5344CB8AC3E}">
        <p14:creationId xmlns:p14="http://schemas.microsoft.com/office/powerpoint/2010/main" val="10404405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909853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312C6AEF-52A6-415E-B052-81C2DEB9A548}" type="datetimeFigureOut">
              <a:rPr lang="el-GR" smtClean="0"/>
              <a:t>17/3/2018</a:t>
            </a:fld>
            <a:endParaRPr lang="el-GR" dirty="0"/>
          </a:p>
        </p:txBody>
      </p:sp>
      <p:sp>
        <p:nvSpPr>
          <p:cNvPr id="5" name="Θέση υποσέλιδου 4"/>
          <p:cNvSpPr>
            <a:spLocks noGrp="1"/>
          </p:cNvSpPr>
          <p:nvPr>
            <p:ph type="ftr" sz="quarter" idx="11"/>
          </p:nvPr>
        </p:nvSpPr>
        <p:spPr/>
        <p:txBody>
          <a:bodyPr/>
          <a:lstStyle/>
          <a:p>
            <a:endParaRPr lang="el-GR" dirty="0"/>
          </a:p>
        </p:txBody>
      </p:sp>
      <p:sp>
        <p:nvSpPr>
          <p:cNvPr id="6" name="Θέση αριθμού διαφάνειας 5"/>
          <p:cNvSpPr>
            <a:spLocks noGrp="1"/>
          </p:cNvSpPr>
          <p:nvPr>
            <p:ph type="sldNum" sz="quarter" idx="12"/>
          </p:nvPr>
        </p:nvSpPr>
        <p:spPr/>
        <p:txBody>
          <a:bodyPr/>
          <a:lstStyle/>
          <a:p>
            <a:fld id="{5C5C3E20-CDB7-4B21-83D8-CEC2EA07D010}" type="slidenum">
              <a:rPr lang="el-GR" smtClean="0"/>
              <a:t>‹#›</a:t>
            </a:fld>
            <a:endParaRPr lang="el-GR" dirty="0"/>
          </a:p>
        </p:txBody>
      </p:sp>
    </p:spTree>
    <p:extLst>
      <p:ext uri="{BB962C8B-B14F-4D97-AF65-F5344CB8AC3E}">
        <p14:creationId xmlns:p14="http://schemas.microsoft.com/office/powerpoint/2010/main" val="17750323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9144000" cy="1179288"/>
          </a:xfrm>
          <a:prstGeom prst="rect">
            <a:avLst/>
          </a:prstGeom>
        </p:spPr>
        <p:txBody>
          <a:bodyPr anchor="ctr"/>
          <a:lstStyle>
            <a:lvl1pPr algn="l">
              <a:defRPr>
                <a:solidFill>
                  <a:schemeClr val="accent5">
                    <a:lumMod val="50000"/>
                  </a:schemeClr>
                </a:solidFill>
                <a:latin typeface="Arial" pitchFamily="34" charset="0"/>
                <a:cs typeface="Arial" pitchFamily="34" charset="0"/>
              </a:defRPr>
            </a:lvl1pPr>
          </a:lstStyle>
          <a:p>
            <a:r>
              <a:rPr lang="en-US" altLang="ko-KR" dirty="0"/>
              <a:t> Free PPT _ Click to add title</a:t>
            </a:r>
            <a:endParaRPr lang="ko-KR" altLang="en-US" dirty="0"/>
          </a:p>
        </p:txBody>
      </p:sp>
      <p:sp>
        <p:nvSpPr>
          <p:cNvPr id="4" name="Content Placeholder 2"/>
          <p:cNvSpPr>
            <a:spLocks noGrp="1"/>
          </p:cNvSpPr>
          <p:nvPr>
            <p:ph idx="1"/>
          </p:nvPr>
        </p:nvSpPr>
        <p:spPr>
          <a:xfrm>
            <a:off x="395536" y="1508787"/>
            <a:ext cx="8496944" cy="614197"/>
          </a:xfrm>
          <a:prstGeom prst="rect">
            <a:avLst/>
          </a:prstGeom>
        </p:spPr>
        <p:txBody>
          <a:bodyPr anchor="ctr"/>
          <a:lstStyle>
            <a:lvl1pPr marL="0" indent="0">
              <a:buNone/>
              <a:defRPr sz="2000">
                <a:solidFill>
                  <a:schemeClr val="accent5">
                    <a:lumMod val="50000"/>
                  </a:schemeClr>
                </a:solidFill>
                <a:latin typeface="Arial" pitchFamily="34" charset="0"/>
                <a:cs typeface="Arial" pitchFamily="34" charset="0"/>
              </a:defRPr>
            </a:lvl1pPr>
          </a:lstStyle>
          <a:p>
            <a:pPr lvl="0"/>
            <a:r>
              <a:rPr lang="en-US" altLang="ko-KR" dirty="0"/>
              <a:t>Click to edit Master text styles</a:t>
            </a:r>
          </a:p>
        </p:txBody>
      </p:sp>
      <p:sp>
        <p:nvSpPr>
          <p:cNvPr id="5" name="Content Placeholder 2"/>
          <p:cNvSpPr>
            <a:spLocks noGrp="1"/>
          </p:cNvSpPr>
          <p:nvPr>
            <p:ph idx="10"/>
          </p:nvPr>
        </p:nvSpPr>
        <p:spPr>
          <a:xfrm>
            <a:off x="405880" y="2411015"/>
            <a:ext cx="8496944" cy="3994316"/>
          </a:xfrm>
          <a:prstGeom prst="rect">
            <a:avLst/>
          </a:prstGeom>
        </p:spPr>
        <p:txBody>
          <a:bodyPr lIns="396000" anchor="t"/>
          <a:lstStyle>
            <a:lvl1pPr marL="0" indent="0">
              <a:buNone/>
              <a:defRPr sz="1400">
                <a:solidFill>
                  <a:schemeClr val="accent5">
                    <a:lumMod val="50000"/>
                  </a:schemeClr>
                </a:solidFill>
                <a:latin typeface="Arial" pitchFamily="34" charset="0"/>
                <a:cs typeface="Arial" pitchFamily="34" charset="0"/>
              </a:defRPr>
            </a:lvl1pPr>
          </a:lstStyle>
          <a:p>
            <a:pPr lvl="0"/>
            <a:r>
              <a:rPr lang="en-US" altLang="ko-KR" dirty="0"/>
              <a:t>Click to edit Master text styles</a:t>
            </a:r>
          </a:p>
        </p:txBody>
      </p:sp>
    </p:spTree>
    <p:extLst>
      <p:ext uri="{BB962C8B-B14F-4D97-AF65-F5344CB8AC3E}">
        <p14:creationId xmlns:p14="http://schemas.microsoft.com/office/powerpoint/2010/main" val="41522078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619672" y="0"/>
            <a:ext cx="7524328" cy="1179288"/>
          </a:xfrm>
          <a:prstGeom prst="rect">
            <a:avLst/>
          </a:prstGeom>
        </p:spPr>
        <p:txBody>
          <a:bodyPr anchor="ctr"/>
          <a:lstStyle>
            <a:lvl1pPr algn="l">
              <a:defRPr>
                <a:solidFill>
                  <a:schemeClr val="accent5">
                    <a:lumMod val="50000"/>
                  </a:schemeClr>
                </a:solidFill>
                <a:latin typeface="Arial" pitchFamily="34" charset="0"/>
                <a:cs typeface="Arial" pitchFamily="34" charset="0"/>
              </a:defRPr>
            </a:lvl1pPr>
          </a:lstStyle>
          <a:p>
            <a:r>
              <a:rPr lang="en-US" altLang="ko-KR" dirty="0"/>
              <a:t>Free PPT _ Click to add title</a:t>
            </a:r>
            <a:endParaRPr lang="ko-KR" altLang="en-US" dirty="0"/>
          </a:p>
        </p:txBody>
      </p:sp>
      <p:sp>
        <p:nvSpPr>
          <p:cNvPr id="4" name="Content Placeholder 2"/>
          <p:cNvSpPr>
            <a:spLocks noGrp="1"/>
          </p:cNvSpPr>
          <p:nvPr>
            <p:ph idx="1"/>
          </p:nvPr>
        </p:nvSpPr>
        <p:spPr>
          <a:xfrm>
            <a:off x="1979712" y="1316766"/>
            <a:ext cx="6912768" cy="614197"/>
          </a:xfrm>
          <a:prstGeom prst="rect">
            <a:avLst/>
          </a:prstGeom>
        </p:spPr>
        <p:txBody>
          <a:bodyPr anchor="ctr"/>
          <a:lstStyle>
            <a:lvl1pPr marL="0" indent="0">
              <a:buNone/>
              <a:defRPr sz="2000">
                <a:solidFill>
                  <a:schemeClr val="accent5">
                    <a:lumMod val="50000"/>
                  </a:schemeClr>
                </a:solidFill>
                <a:latin typeface="Arial" pitchFamily="34" charset="0"/>
                <a:cs typeface="Arial" pitchFamily="34" charset="0"/>
              </a:defRPr>
            </a:lvl1pPr>
          </a:lstStyle>
          <a:p>
            <a:pPr lvl="0"/>
            <a:r>
              <a:rPr lang="en-US" altLang="ko-KR" dirty="0"/>
              <a:t>Click to edit Master text styles</a:t>
            </a:r>
          </a:p>
        </p:txBody>
      </p:sp>
      <p:sp>
        <p:nvSpPr>
          <p:cNvPr id="5" name="Content Placeholder 2"/>
          <p:cNvSpPr>
            <a:spLocks noGrp="1"/>
          </p:cNvSpPr>
          <p:nvPr>
            <p:ph idx="10"/>
          </p:nvPr>
        </p:nvSpPr>
        <p:spPr>
          <a:xfrm>
            <a:off x="1990056" y="2218994"/>
            <a:ext cx="6912768" cy="3994316"/>
          </a:xfrm>
          <a:prstGeom prst="rect">
            <a:avLst/>
          </a:prstGeom>
        </p:spPr>
        <p:txBody>
          <a:bodyPr lIns="396000" anchor="t"/>
          <a:lstStyle>
            <a:lvl1pPr marL="0" indent="0">
              <a:buNone/>
              <a:defRPr sz="1400">
                <a:solidFill>
                  <a:schemeClr val="accent5">
                    <a:lumMod val="50000"/>
                  </a:schemeClr>
                </a:solidFill>
                <a:latin typeface="Arial" pitchFamily="34" charset="0"/>
                <a:cs typeface="Arial" pitchFamily="34" charset="0"/>
              </a:defRPr>
            </a:lvl1pPr>
          </a:lstStyle>
          <a:p>
            <a:pPr lvl="0"/>
            <a:r>
              <a:rPr lang="en-US" altLang="ko-KR" dirty="0"/>
              <a:t>Click to edit Master text styles</a:t>
            </a:r>
          </a:p>
        </p:txBody>
      </p:sp>
    </p:spTree>
    <p:extLst>
      <p:ext uri="{BB962C8B-B14F-4D97-AF65-F5344CB8AC3E}">
        <p14:creationId xmlns:p14="http://schemas.microsoft.com/office/powerpoint/2010/main" val="26612309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9"/>
            <a:ext cx="8229600" cy="1143000"/>
          </a:xfrm>
          <a:prstGeom prst="rect">
            <a:avLst/>
          </a:prstGeom>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457200" y="1600201"/>
            <a:ext cx="8229600" cy="4525963"/>
          </a:xfrm>
          <a:prstGeom prst="rect">
            <a:avLst/>
          </a:prstGeo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a:xfrm>
            <a:off x="457200" y="6356351"/>
            <a:ext cx="2133600" cy="365125"/>
          </a:xfrm>
          <a:prstGeom prst="rect">
            <a:avLst/>
          </a:prstGeom>
        </p:spPr>
        <p:txBody>
          <a:bodyPr/>
          <a:lstStyle/>
          <a:p>
            <a:pPr latinLnBrk="1"/>
            <a:fld id="{37941774-99C6-4CB6-BFBB-BB3F99AD5F06}" type="datetimeFigureOut">
              <a:rPr lang="el-GR" smtClean="0">
                <a:solidFill>
                  <a:prstClr val="black"/>
                </a:solidFill>
              </a:rPr>
              <a:pPr latinLnBrk="1"/>
              <a:t>17/3/2018</a:t>
            </a:fld>
            <a:endParaRPr lang="el-GR">
              <a:solidFill>
                <a:prstClr val="black"/>
              </a:solidFill>
            </a:endParaRPr>
          </a:p>
        </p:txBody>
      </p:sp>
      <p:sp>
        <p:nvSpPr>
          <p:cNvPr id="5" name="4 - Θέση υποσέλιδου"/>
          <p:cNvSpPr>
            <a:spLocks noGrp="1"/>
          </p:cNvSpPr>
          <p:nvPr>
            <p:ph type="ftr" sz="quarter" idx="11"/>
          </p:nvPr>
        </p:nvSpPr>
        <p:spPr>
          <a:xfrm>
            <a:off x="3124200" y="6356351"/>
            <a:ext cx="2895600" cy="365125"/>
          </a:xfrm>
          <a:prstGeom prst="rect">
            <a:avLst/>
          </a:prstGeom>
        </p:spPr>
        <p:txBody>
          <a:bodyPr/>
          <a:lstStyle/>
          <a:p>
            <a:pPr latinLnBrk="1"/>
            <a:endParaRPr lang="el-GR">
              <a:solidFill>
                <a:prstClr val="black"/>
              </a:solidFill>
            </a:endParaRPr>
          </a:p>
        </p:txBody>
      </p:sp>
      <p:sp>
        <p:nvSpPr>
          <p:cNvPr id="6" name="5 - Θέση αριθμού διαφάνειας"/>
          <p:cNvSpPr>
            <a:spLocks noGrp="1"/>
          </p:cNvSpPr>
          <p:nvPr>
            <p:ph type="sldNum" sz="quarter" idx="12"/>
          </p:nvPr>
        </p:nvSpPr>
        <p:spPr>
          <a:xfrm>
            <a:off x="6553200" y="6356351"/>
            <a:ext cx="2133600" cy="365125"/>
          </a:xfrm>
          <a:prstGeom prst="rect">
            <a:avLst/>
          </a:prstGeom>
        </p:spPr>
        <p:txBody>
          <a:bodyPr/>
          <a:lstStyle/>
          <a:p>
            <a:pPr latinLnBrk="1"/>
            <a:fld id="{8BD88D49-C2F3-4E3B-83E5-BE04E4181904}" type="slidenum">
              <a:rPr lang="el-GR" smtClean="0">
                <a:solidFill>
                  <a:prstClr val="black"/>
                </a:solidFill>
              </a:rPr>
              <a:pPr latinLnBrk="1"/>
              <a:t>‹#›</a:t>
            </a:fld>
            <a:endParaRPr lang="el-GR">
              <a:solidFill>
                <a:prstClr val="black"/>
              </a:solidFill>
            </a:endParaRPr>
          </a:p>
        </p:txBody>
      </p:sp>
    </p:spTree>
    <p:extLst>
      <p:ext uri="{BB962C8B-B14F-4D97-AF65-F5344CB8AC3E}">
        <p14:creationId xmlns:p14="http://schemas.microsoft.com/office/powerpoint/2010/main" val="206307636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Rectangle 6"/>
          <p:cNvSpPr>
            <a:spLocks noGrp="1" noChangeArrowheads="1"/>
          </p:cNvSpPr>
          <p:nvPr>
            <p:ph type="dt" sz="half" idx="10"/>
          </p:nvPr>
        </p:nvSpPr>
        <p:spPr/>
        <p:txBody>
          <a:bodyPr/>
          <a:lstStyle>
            <a:lvl1pPr>
              <a:defRPr/>
            </a:lvl1pPr>
          </a:lstStyle>
          <a:p>
            <a:pPr>
              <a:defRPr/>
            </a:pPr>
            <a:endParaRPr lang="en-GB">
              <a:solidFill>
                <a:prstClr val="black">
                  <a:tint val="75000"/>
                </a:prstClr>
              </a:solidFill>
            </a:endParaRPr>
          </a:p>
        </p:txBody>
      </p:sp>
      <p:sp>
        <p:nvSpPr>
          <p:cNvPr id="6" name="Rectangle 7"/>
          <p:cNvSpPr>
            <a:spLocks noGrp="1" noChangeArrowheads="1"/>
          </p:cNvSpPr>
          <p:nvPr>
            <p:ph type="ftr" sz="quarter" idx="11"/>
          </p:nvPr>
        </p:nvSpPr>
        <p:spPr>
          <a:xfrm>
            <a:off x="2928938" y="6245225"/>
            <a:ext cx="3429000" cy="476250"/>
          </a:xfrm>
        </p:spPr>
        <p:txBody>
          <a:bodyPr/>
          <a:lstStyle>
            <a:lvl1pPr>
              <a:defRPr sz="1400"/>
            </a:lvl1pPr>
          </a:lstStyle>
          <a:p>
            <a:pPr>
              <a:defRPr/>
            </a:pPr>
            <a:r>
              <a:rPr lang="el-GR">
                <a:solidFill>
                  <a:prstClr val="black">
                    <a:tint val="75000"/>
                  </a:prstClr>
                </a:solidFill>
              </a:rPr>
              <a:t>Χρήστος Αντωνιάδης</a:t>
            </a:r>
            <a:endParaRPr lang="en-GB">
              <a:solidFill>
                <a:prstClr val="black">
                  <a:tint val="75000"/>
                </a:prstClr>
              </a:solidFill>
            </a:endParaRPr>
          </a:p>
        </p:txBody>
      </p:sp>
      <p:sp>
        <p:nvSpPr>
          <p:cNvPr id="7" name="Rectangle 8"/>
          <p:cNvSpPr>
            <a:spLocks noGrp="1" noChangeArrowheads="1"/>
          </p:cNvSpPr>
          <p:nvPr>
            <p:ph type="sldNum" sz="quarter" idx="12"/>
          </p:nvPr>
        </p:nvSpPr>
        <p:spPr/>
        <p:txBody>
          <a:bodyPr/>
          <a:lstStyle>
            <a:lvl1pPr>
              <a:defRPr/>
            </a:lvl1pPr>
          </a:lstStyle>
          <a:p>
            <a:pPr>
              <a:defRPr/>
            </a:pPr>
            <a:fld id="{52CEA982-CCB7-4B71-838A-48A296761640}" type="slidenum">
              <a:rPr lang="en-GB">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1752243276"/>
      </p:ext>
    </p:extLst>
  </p:cSld>
  <p:clrMapOvr>
    <a:masterClrMapping/>
  </p:clrMapOvr>
  <p:transition spd="med">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Τίτλος και 4 Αντικείμενα">
    <p:spTree>
      <p:nvGrpSpPr>
        <p:cNvPr id="1" name=""/>
        <p:cNvGrpSpPr/>
        <p:nvPr/>
      </p:nvGrpSpPr>
      <p:grpSpPr>
        <a:xfrm>
          <a:off x="0" y="0"/>
          <a:ext cx="0" cy="0"/>
          <a:chOff x="0" y="0"/>
          <a:chExt cx="0" cy="0"/>
        </a:xfrm>
      </p:grpSpPr>
      <p:sp>
        <p:nvSpPr>
          <p:cNvPr id="2" name="Τίτλος 1"/>
          <p:cNvSpPr>
            <a:spLocks noGrp="1"/>
          </p:cNvSpPr>
          <p:nvPr>
            <p:ph type="title" sz="quarter"/>
          </p:nvPr>
        </p:nvSpPr>
        <p:spPr>
          <a:xfrm>
            <a:off x="457200" y="274638"/>
            <a:ext cx="8229600" cy="1143000"/>
          </a:xfrm>
        </p:spPr>
        <p:txBody>
          <a:bodyPr/>
          <a:lstStyle/>
          <a:p>
            <a:r>
              <a:rPr lang="el-GR" smtClean="0"/>
              <a:t>Στυλ κύριου τίτλου</a:t>
            </a:r>
            <a:endParaRPr lang="el-GR"/>
          </a:p>
        </p:txBody>
      </p:sp>
      <p:sp>
        <p:nvSpPr>
          <p:cNvPr id="3" name="Θέση περιεχομένου 2"/>
          <p:cNvSpPr>
            <a:spLocks noGrp="1"/>
          </p:cNvSpPr>
          <p:nvPr>
            <p:ph sz="quarter" idx="1"/>
          </p:nvPr>
        </p:nvSpPr>
        <p:spPr>
          <a:xfrm>
            <a:off x="457200" y="1600200"/>
            <a:ext cx="4038600" cy="218598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quarter" idx="2"/>
          </p:nvPr>
        </p:nvSpPr>
        <p:spPr>
          <a:xfrm>
            <a:off x="4648200" y="1600200"/>
            <a:ext cx="4038600" cy="218598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περιεχομένου 4"/>
          <p:cNvSpPr>
            <a:spLocks noGrp="1"/>
          </p:cNvSpPr>
          <p:nvPr>
            <p:ph sz="quarter" idx="3"/>
          </p:nvPr>
        </p:nvSpPr>
        <p:spPr>
          <a:xfrm>
            <a:off x="457200" y="3938588"/>
            <a:ext cx="4038600" cy="2187575"/>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περιεχομένου 5"/>
          <p:cNvSpPr>
            <a:spLocks noGrp="1"/>
          </p:cNvSpPr>
          <p:nvPr>
            <p:ph sz="quarter" idx="4"/>
          </p:nvPr>
        </p:nvSpPr>
        <p:spPr>
          <a:xfrm>
            <a:off x="4648200" y="3938588"/>
            <a:ext cx="4038600" cy="2187575"/>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a:xfrm>
            <a:off x="457200" y="6245225"/>
            <a:ext cx="2133600" cy="476250"/>
          </a:xfrm>
        </p:spPr>
        <p:txBody>
          <a:bodyPr/>
          <a:lstStyle>
            <a:lvl1pPr>
              <a:defRPr/>
            </a:lvl1pPr>
          </a:lstStyle>
          <a:p>
            <a:pPr>
              <a:defRPr/>
            </a:pPr>
            <a:endParaRPr lang="el-GR">
              <a:solidFill>
                <a:prstClr val="black">
                  <a:tint val="75000"/>
                </a:prstClr>
              </a:solidFill>
            </a:endParaRPr>
          </a:p>
        </p:txBody>
      </p:sp>
      <p:sp>
        <p:nvSpPr>
          <p:cNvPr id="8" name="Θέση υποσέλιδου 7"/>
          <p:cNvSpPr>
            <a:spLocks noGrp="1"/>
          </p:cNvSpPr>
          <p:nvPr>
            <p:ph type="ftr" sz="quarter" idx="11"/>
          </p:nvPr>
        </p:nvSpPr>
        <p:spPr>
          <a:xfrm>
            <a:off x="3124200" y="6245225"/>
            <a:ext cx="2895600" cy="476250"/>
          </a:xfrm>
        </p:spPr>
        <p:txBody>
          <a:bodyPr/>
          <a:lstStyle>
            <a:lvl1pPr>
              <a:defRPr/>
            </a:lvl1pPr>
          </a:lstStyle>
          <a:p>
            <a:pPr>
              <a:defRPr/>
            </a:pPr>
            <a:endParaRPr lang="el-GR">
              <a:solidFill>
                <a:prstClr val="black">
                  <a:tint val="75000"/>
                </a:prstClr>
              </a:solidFill>
            </a:endParaRPr>
          </a:p>
        </p:txBody>
      </p:sp>
      <p:sp>
        <p:nvSpPr>
          <p:cNvPr id="9" name="Θέση αριθμού διαφάνειας 8"/>
          <p:cNvSpPr>
            <a:spLocks noGrp="1"/>
          </p:cNvSpPr>
          <p:nvPr>
            <p:ph type="sldNum" sz="quarter" idx="12"/>
          </p:nvPr>
        </p:nvSpPr>
        <p:spPr>
          <a:xfrm>
            <a:off x="6553200" y="6245225"/>
            <a:ext cx="2133600" cy="476250"/>
          </a:xfrm>
        </p:spPr>
        <p:txBody>
          <a:bodyPr/>
          <a:lstStyle>
            <a:lvl1pPr>
              <a:defRPr smtClean="0"/>
            </a:lvl1pPr>
          </a:lstStyle>
          <a:p>
            <a:pPr>
              <a:defRPr/>
            </a:pPr>
            <a:fld id="{012676F3-0ABE-4541-AB70-7F4B891A6BCD}" type="slidenum">
              <a:rPr lang="el-GR">
                <a:solidFill>
                  <a:prstClr val="black">
                    <a:tint val="75000"/>
                  </a:prstClr>
                </a:solidFill>
              </a:rPr>
              <a:pPr>
                <a:defRPr/>
              </a:pPr>
              <a:t>‹#›</a:t>
            </a:fld>
            <a:endParaRPr lang="el-GR">
              <a:solidFill>
                <a:prstClr val="black">
                  <a:tint val="75000"/>
                </a:prstClr>
              </a:solidFill>
            </a:endParaRPr>
          </a:p>
        </p:txBody>
      </p:sp>
    </p:spTree>
    <p:extLst>
      <p:ext uri="{BB962C8B-B14F-4D97-AF65-F5344CB8AC3E}">
        <p14:creationId xmlns:p14="http://schemas.microsoft.com/office/powerpoint/2010/main" val="29640749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cSld name="Τίτλος, Αντικείμενο και 2 Αντικείμεν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1143000"/>
          </a:xfrm>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quarter" idx="2"/>
          </p:nvPr>
        </p:nvSpPr>
        <p:spPr>
          <a:xfrm>
            <a:off x="4648200" y="1600200"/>
            <a:ext cx="4038600" cy="218598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περιεχομένου 4"/>
          <p:cNvSpPr>
            <a:spLocks noGrp="1"/>
          </p:cNvSpPr>
          <p:nvPr>
            <p:ph sz="quarter" idx="3"/>
          </p:nvPr>
        </p:nvSpPr>
        <p:spPr>
          <a:xfrm>
            <a:off x="4648200" y="3938588"/>
            <a:ext cx="4038600" cy="2187575"/>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ημερομηνίας 5"/>
          <p:cNvSpPr>
            <a:spLocks noGrp="1"/>
          </p:cNvSpPr>
          <p:nvPr>
            <p:ph type="dt" sz="half" idx="10"/>
          </p:nvPr>
        </p:nvSpPr>
        <p:spPr>
          <a:xfrm>
            <a:off x="457200" y="6245225"/>
            <a:ext cx="2133600" cy="476250"/>
          </a:xfrm>
        </p:spPr>
        <p:txBody>
          <a:bodyPr/>
          <a:lstStyle>
            <a:lvl1pPr>
              <a:defRPr/>
            </a:lvl1pPr>
          </a:lstStyle>
          <a:p>
            <a:pPr>
              <a:defRPr/>
            </a:pPr>
            <a:endParaRPr lang="el-GR">
              <a:solidFill>
                <a:prstClr val="black">
                  <a:tint val="75000"/>
                </a:prstClr>
              </a:solidFill>
            </a:endParaRPr>
          </a:p>
        </p:txBody>
      </p:sp>
      <p:sp>
        <p:nvSpPr>
          <p:cNvPr id="7" name="Θέση υποσέλιδου 6"/>
          <p:cNvSpPr>
            <a:spLocks noGrp="1"/>
          </p:cNvSpPr>
          <p:nvPr>
            <p:ph type="ftr" sz="quarter" idx="11"/>
          </p:nvPr>
        </p:nvSpPr>
        <p:spPr>
          <a:xfrm>
            <a:off x="3124200" y="6245225"/>
            <a:ext cx="2895600" cy="476250"/>
          </a:xfrm>
        </p:spPr>
        <p:txBody>
          <a:bodyPr/>
          <a:lstStyle>
            <a:lvl1pPr>
              <a:defRPr/>
            </a:lvl1pPr>
          </a:lstStyle>
          <a:p>
            <a:pPr>
              <a:defRPr/>
            </a:pPr>
            <a:endParaRPr lang="el-GR">
              <a:solidFill>
                <a:prstClr val="black">
                  <a:tint val="75000"/>
                </a:prstClr>
              </a:solidFill>
            </a:endParaRPr>
          </a:p>
        </p:txBody>
      </p:sp>
      <p:sp>
        <p:nvSpPr>
          <p:cNvPr id="8" name="Θέση αριθμού διαφάνειας 7"/>
          <p:cNvSpPr>
            <a:spLocks noGrp="1"/>
          </p:cNvSpPr>
          <p:nvPr>
            <p:ph type="sldNum" sz="quarter" idx="12"/>
          </p:nvPr>
        </p:nvSpPr>
        <p:spPr>
          <a:xfrm>
            <a:off x="6553200" y="6245225"/>
            <a:ext cx="2133600" cy="476250"/>
          </a:xfrm>
        </p:spPr>
        <p:txBody>
          <a:bodyPr/>
          <a:lstStyle>
            <a:lvl1pPr>
              <a:defRPr smtClean="0"/>
            </a:lvl1pPr>
          </a:lstStyle>
          <a:p>
            <a:pPr>
              <a:defRPr/>
            </a:pPr>
            <a:fld id="{D5F24A24-60A9-4F87-B2FA-7B8363A042B2}" type="slidenum">
              <a:rPr lang="el-GR">
                <a:solidFill>
                  <a:prstClr val="black">
                    <a:tint val="75000"/>
                  </a:prstClr>
                </a:solidFill>
              </a:rPr>
              <a:pPr>
                <a:defRPr/>
              </a:pPr>
              <a:t>‹#›</a:t>
            </a:fld>
            <a:endParaRPr lang="el-GR">
              <a:solidFill>
                <a:prstClr val="black">
                  <a:tint val="75000"/>
                </a:prstClr>
              </a:solidFill>
            </a:endParaRPr>
          </a:p>
        </p:txBody>
      </p:sp>
    </p:spTree>
    <p:extLst>
      <p:ext uri="{BB962C8B-B14F-4D97-AF65-F5344CB8AC3E}">
        <p14:creationId xmlns:p14="http://schemas.microsoft.com/office/powerpoint/2010/main" val="13362779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clipArtAndTx">
  <p:cSld name="Τίτλος, Clip Art και Κείμενο">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1143000"/>
          </a:xfrm>
        </p:spPr>
        <p:txBody>
          <a:bodyPr/>
          <a:lstStyle/>
          <a:p>
            <a:r>
              <a:rPr lang="el-GR" smtClean="0"/>
              <a:t>Στυλ κύριου τίτλου</a:t>
            </a:r>
            <a:endParaRPr lang="el-GR"/>
          </a:p>
        </p:txBody>
      </p:sp>
      <p:sp>
        <p:nvSpPr>
          <p:cNvPr id="3" name="Θέση ClipArt 2"/>
          <p:cNvSpPr>
            <a:spLocks noGrp="1"/>
          </p:cNvSpPr>
          <p:nvPr>
            <p:ph type="clipArt" sz="half" idx="1"/>
          </p:nvPr>
        </p:nvSpPr>
        <p:spPr>
          <a:xfrm>
            <a:off x="457200" y="1600203"/>
            <a:ext cx="4038600" cy="4525963"/>
          </a:xfrm>
        </p:spPr>
        <p:txBody>
          <a:bodyPr/>
          <a:lstStyle/>
          <a:p>
            <a:endParaRPr lang="el-GR"/>
          </a:p>
        </p:txBody>
      </p:sp>
      <p:sp>
        <p:nvSpPr>
          <p:cNvPr id="4" name="Θέση κειμένου 3"/>
          <p:cNvSpPr>
            <a:spLocks noGrp="1"/>
          </p:cNvSpPr>
          <p:nvPr>
            <p:ph type="body" sz="half" idx="2"/>
          </p:nvPr>
        </p:nvSpPr>
        <p:spPr>
          <a:xfrm>
            <a:off x="4648200" y="1600203"/>
            <a:ext cx="4038600" cy="4525963"/>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a:xfrm>
            <a:off x="457200" y="6245225"/>
            <a:ext cx="2133600" cy="476250"/>
          </a:xfrm>
        </p:spPr>
        <p:txBody>
          <a:bodyPr/>
          <a:lstStyle>
            <a:lvl1pPr>
              <a:defRPr/>
            </a:lvl1pPr>
          </a:lstStyle>
          <a:p>
            <a:endParaRPr lang="el-GR" altLang="el-GR"/>
          </a:p>
        </p:txBody>
      </p:sp>
      <p:sp>
        <p:nvSpPr>
          <p:cNvPr id="6" name="Θέση υποσέλιδου 5"/>
          <p:cNvSpPr>
            <a:spLocks noGrp="1"/>
          </p:cNvSpPr>
          <p:nvPr>
            <p:ph type="ftr" sz="quarter" idx="11"/>
          </p:nvPr>
        </p:nvSpPr>
        <p:spPr>
          <a:xfrm>
            <a:off x="3124200" y="6245225"/>
            <a:ext cx="2895600" cy="476250"/>
          </a:xfrm>
        </p:spPr>
        <p:txBody>
          <a:bodyPr/>
          <a:lstStyle>
            <a:lvl1pPr>
              <a:defRPr/>
            </a:lvl1pPr>
          </a:lstStyle>
          <a:p>
            <a:endParaRPr lang="el-GR" altLang="el-GR"/>
          </a:p>
        </p:txBody>
      </p:sp>
      <p:sp>
        <p:nvSpPr>
          <p:cNvPr id="7" name="Θέση αριθμού διαφάνειας 6"/>
          <p:cNvSpPr>
            <a:spLocks noGrp="1"/>
          </p:cNvSpPr>
          <p:nvPr>
            <p:ph type="sldNum" sz="quarter" idx="12"/>
          </p:nvPr>
        </p:nvSpPr>
        <p:spPr>
          <a:xfrm>
            <a:off x="6553200" y="6245225"/>
            <a:ext cx="2133600" cy="476250"/>
          </a:xfrm>
        </p:spPr>
        <p:txBody>
          <a:bodyPr/>
          <a:lstStyle>
            <a:lvl1pPr>
              <a:defRPr/>
            </a:lvl1pPr>
          </a:lstStyle>
          <a:p>
            <a:fld id="{98338DC5-7071-4B60-A992-D77D0F43E831}" type="slidenum">
              <a:rPr lang="el-GR" altLang="el-GR"/>
              <a:pPr/>
              <a:t>‹#›</a:t>
            </a:fld>
            <a:endParaRPr lang="el-GR" altLang="el-GR"/>
          </a:p>
        </p:txBody>
      </p:sp>
    </p:spTree>
    <p:extLst>
      <p:ext uri="{BB962C8B-B14F-4D97-AF65-F5344CB8AC3E}">
        <p14:creationId xmlns:p14="http://schemas.microsoft.com/office/powerpoint/2010/main" val="543616142"/>
      </p:ext>
    </p:extLst>
  </p:cSld>
  <p:clrMapOvr>
    <a:masterClrMapping/>
  </p:clrMapOvr>
  <p:transition spd="med">
    <p:blinds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8"/>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1019C120-1C48-4372-8867-B9384EB65E6C}" type="datetimeFigureOut">
              <a:rPr lang="el-GR" smtClean="0">
                <a:solidFill>
                  <a:prstClr val="black">
                    <a:tint val="75000"/>
                  </a:prstClr>
                </a:solidFill>
              </a:rPr>
              <a:pPr/>
              <a:t>17/3/2018</a:t>
            </a:fld>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4FA50C12-4D53-4924-A560-08407D358CED}"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4318338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1019C120-1C48-4372-8867-B9384EB65E6C}" type="datetimeFigureOut">
              <a:rPr lang="el-GR" smtClean="0">
                <a:solidFill>
                  <a:prstClr val="black">
                    <a:tint val="75000"/>
                  </a:prstClr>
                </a:solidFill>
              </a:rPr>
              <a:pPr/>
              <a:t>17/3/2018</a:t>
            </a:fld>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4FA50C12-4D53-4924-A560-08407D358CED}"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5192454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6"/>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1019C120-1C48-4372-8867-B9384EB65E6C}" type="datetimeFigureOut">
              <a:rPr lang="el-GR" smtClean="0">
                <a:solidFill>
                  <a:prstClr val="black">
                    <a:tint val="75000"/>
                  </a:prstClr>
                </a:solidFill>
              </a:rPr>
              <a:pPr/>
              <a:t>17/3/2018</a:t>
            </a:fld>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4FA50C12-4D53-4924-A560-08407D358CED}"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2448285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1019C120-1C48-4372-8867-B9384EB65E6C}" type="datetimeFigureOut">
              <a:rPr lang="el-GR" smtClean="0">
                <a:solidFill>
                  <a:prstClr val="black">
                    <a:tint val="75000"/>
                  </a:prstClr>
                </a:solidFill>
              </a:rPr>
              <a:pPr/>
              <a:t>17/3/2018</a:t>
            </a:fld>
            <a:endParaRPr lang="el-GR">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4FA50C12-4D53-4924-A560-08407D358CED}"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3428150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312C6AEF-52A6-415E-B052-81C2DEB9A548}" type="datetimeFigureOut">
              <a:rPr lang="el-GR" smtClean="0"/>
              <a:t>17/3/2018</a:t>
            </a:fld>
            <a:endParaRPr lang="el-GR" dirty="0"/>
          </a:p>
        </p:txBody>
      </p:sp>
      <p:sp>
        <p:nvSpPr>
          <p:cNvPr id="5" name="Θέση υποσέλιδου 4"/>
          <p:cNvSpPr>
            <a:spLocks noGrp="1"/>
          </p:cNvSpPr>
          <p:nvPr>
            <p:ph type="ftr" sz="quarter" idx="11"/>
          </p:nvPr>
        </p:nvSpPr>
        <p:spPr/>
        <p:txBody>
          <a:bodyPr/>
          <a:lstStyle/>
          <a:p>
            <a:endParaRPr lang="el-GR" dirty="0"/>
          </a:p>
        </p:txBody>
      </p:sp>
      <p:sp>
        <p:nvSpPr>
          <p:cNvPr id="6" name="Θέση αριθμού διαφάνειας 5"/>
          <p:cNvSpPr>
            <a:spLocks noGrp="1"/>
          </p:cNvSpPr>
          <p:nvPr>
            <p:ph type="sldNum" sz="quarter" idx="12"/>
          </p:nvPr>
        </p:nvSpPr>
        <p:spPr/>
        <p:txBody>
          <a:bodyPr/>
          <a:lstStyle/>
          <a:p>
            <a:fld id="{5C5C3E20-CDB7-4B21-83D8-CEC2EA07D010}" type="slidenum">
              <a:rPr lang="el-GR" smtClean="0"/>
              <a:t>‹#›</a:t>
            </a:fld>
            <a:endParaRPr lang="el-GR" dirty="0"/>
          </a:p>
        </p:txBody>
      </p:sp>
    </p:spTree>
    <p:extLst>
      <p:ext uri="{BB962C8B-B14F-4D97-AF65-F5344CB8AC3E}">
        <p14:creationId xmlns:p14="http://schemas.microsoft.com/office/powerpoint/2010/main" val="31642844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1019C120-1C48-4372-8867-B9384EB65E6C}" type="datetimeFigureOut">
              <a:rPr lang="el-GR" smtClean="0">
                <a:solidFill>
                  <a:prstClr val="black">
                    <a:tint val="75000"/>
                  </a:prstClr>
                </a:solidFill>
              </a:rPr>
              <a:pPr/>
              <a:t>17/3/2018</a:t>
            </a:fld>
            <a:endParaRPr lang="el-GR">
              <a:solidFill>
                <a:prstClr val="black">
                  <a:tint val="75000"/>
                </a:prstClr>
              </a:solidFill>
            </a:endParaRPr>
          </a:p>
        </p:txBody>
      </p:sp>
      <p:sp>
        <p:nvSpPr>
          <p:cNvPr id="8" name="Θέση υποσέλιδου 7"/>
          <p:cNvSpPr>
            <a:spLocks noGrp="1"/>
          </p:cNvSpPr>
          <p:nvPr>
            <p:ph type="ftr" sz="quarter" idx="11"/>
          </p:nvPr>
        </p:nvSpPr>
        <p:spPr/>
        <p:txBody>
          <a:bodyPr/>
          <a:lstStyle/>
          <a:p>
            <a:endParaRPr lang="el-GR">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4FA50C12-4D53-4924-A560-08407D358CED}"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4914896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1019C120-1C48-4372-8867-B9384EB65E6C}" type="datetimeFigureOut">
              <a:rPr lang="el-GR" smtClean="0">
                <a:solidFill>
                  <a:prstClr val="black">
                    <a:tint val="75000"/>
                  </a:prstClr>
                </a:solidFill>
              </a:rPr>
              <a:pPr/>
              <a:t>17/3/2018</a:t>
            </a:fld>
            <a:endParaRPr lang="el-GR">
              <a:solidFill>
                <a:prstClr val="black">
                  <a:tint val="75000"/>
                </a:prstClr>
              </a:solidFill>
            </a:endParaRPr>
          </a:p>
        </p:txBody>
      </p:sp>
      <p:sp>
        <p:nvSpPr>
          <p:cNvPr id="4" name="Θέση υποσέλιδου 3"/>
          <p:cNvSpPr>
            <a:spLocks noGrp="1"/>
          </p:cNvSpPr>
          <p:nvPr>
            <p:ph type="ftr" sz="quarter" idx="11"/>
          </p:nvPr>
        </p:nvSpPr>
        <p:spPr/>
        <p:txBody>
          <a:bodyPr/>
          <a:lstStyle/>
          <a:p>
            <a:endParaRPr lang="el-GR">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4FA50C12-4D53-4924-A560-08407D358CED}"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6205950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1019C120-1C48-4372-8867-B9384EB65E6C}" type="datetimeFigureOut">
              <a:rPr lang="el-GR" smtClean="0">
                <a:solidFill>
                  <a:prstClr val="black">
                    <a:tint val="75000"/>
                  </a:prstClr>
                </a:solidFill>
              </a:rPr>
              <a:pPr/>
              <a:t>17/3/2018</a:t>
            </a:fld>
            <a:endParaRPr lang="el-GR">
              <a:solidFill>
                <a:prstClr val="black">
                  <a:tint val="75000"/>
                </a:prstClr>
              </a:solidFill>
            </a:endParaRPr>
          </a:p>
        </p:txBody>
      </p:sp>
      <p:sp>
        <p:nvSpPr>
          <p:cNvPr id="3" name="Θέση υποσέλιδου 2"/>
          <p:cNvSpPr>
            <a:spLocks noGrp="1"/>
          </p:cNvSpPr>
          <p:nvPr>
            <p:ph type="ftr" sz="quarter" idx="11"/>
          </p:nvPr>
        </p:nvSpPr>
        <p:spPr/>
        <p:txBody>
          <a:bodyPr/>
          <a:lstStyle/>
          <a:p>
            <a:endParaRPr lang="el-GR">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4FA50C12-4D53-4924-A560-08407D358CED}"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8335803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4"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3" y="273053"/>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1019C120-1C48-4372-8867-B9384EB65E6C}" type="datetimeFigureOut">
              <a:rPr lang="el-GR" smtClean="0">
                <a:solidFill>
                  <a:prstClr val="black">
                    <a:tint val="75000"/>
                  </a:prstClr>
                </a:solidFill>
              </a:rPr>
              <a:pPr/>
              <a:t>17/3/2018</a:t>
            </a:fld>
            <a:endParaRPr lang="el-GR">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4FA50C12-4D53-4924-A560-08407D358CED}"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3096598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1"/>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1019C120-1C48-4372-8867-B9384EB65E6C}" type="datetimeFigureOut">
              <a:rPr lang="el-GR" smtClean="0">
                <a:solidFill>
                  <a:prstClr val="black">
                    <a:tint val="75000"/>
                  </a:prstClr>
                </a:solidFill>
              </a:rPr>
              <a:pPr/>
              <a:t>17/3/2018</a:t>
            </a:fld>
            <a:endParaRPr lang="el-GR">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4FA50C12-4D53-4924-A560-08407D358CED}"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3857183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1019C120-1C48-4372-8867-B9384EB65E6C}" type="datetimeFigureOut">
              <a:rPr lang="el-GR" smtClean="0">
                <a:solidFill>
                  <a:prstClr val="black">
                    <a:tint val="75000"/>
                  </a:prstClr>
                </a:solidFill>
              </a:rPr>
              <a:pPr/>
              <a:t>17/3/2018</a:t>
            </a:fld>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4FA50C12-4D53-4924-A560-08407D358CED}"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41468464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41"/>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41"/>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1019C120-1C48-4372-8867-B9384EB65E6C}" type="datetimeFigureOut">
              <a:rPr lang="el-GR" smtClean="0">
                <a:solidFill>
                  <a:prstClr val="black">
                    <a:tint val="75000"/>
                  </a:prstClr>
                </a:solidFill>
              </a:rPr>
              <a:pPr/>
              <a:t>17/3/2018</a:t>
            </a:fld>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4FA50C12-4D53-4924-A560-08407D358CED}"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0906084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clipArtAndTx">
  <p:cSld name="Τίτλος, Clip Art και Κείμενο">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1143000"/>
          </a:xfrm>
        </p:spPr>
        <p:txBody>
          <a:bodyPr/>
          <a:lstStyle/>
          <a:p>
            <a:r>
              <a:rPr lang="el-GR" smtClean="0"/>
              <a:t>Στυλ κύριου τίτλου</a:t>
            </a:r>
            <a:endParaRPr lang="el-GR"/>
          </a:p>
        </p:txBody>
      </p:sp>
      <p:sp>
        <p:nvSpPr>
          <p:cNvPr id="3" name="Θέση ClipArt 2"/>
          <p:cNvSpPr>
            <a:spLocks noGrp="1"/>
          </p:cNvSpPr>
          <p:nvPr>
            <p:ph type="clipArt" sz="half" idx="1"/>
          </p:nvPr>
        </p:nvSpPr>
        <p:spPr>
          <a:xfrm>
            <a:off x="457200" y="1600203"/>
            <a:ext cx="4038600" cy="4525963"/>
          </a:xfrm>
        </p:spPr>
        <p:txBody>
          <a:bodyPr/>
          <a:lstStyle/>
          <a:p>
            <a:endParaRPr lang="el-GR"/>
          </a:p>
        </p:txBody>
      </p:sp>
      <p:sp>
        <p:nvSpPr>
          <p:cNvPr id="4" name="Θέση κειμένου 3"/>
          <p:cNvSpPr>
            <a:spLocks noGrp="1"/>
          </p:cNvSpPr>
          <p:nvPr>
            <p:ph type="body" sz="half" idx="2"/>
          </p:nvPr>
        </p:nvSpPr>
        <p:spPr>
          <a:xfrm>
            <a:off x="4648200" y="1600203"/>
            <a:ext cx="4038600" cy="4525963"/>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a:xfrm>
            <a:off x="457200" y="6245225"/>
            <a:ext cx="2133600" cy="476250"/>
          </a:xfrm>
        </p:spPr>
        <p:txBody>
          <a:bodyPr/>
          <a:lstStyle>
            <a:lvl1pPr>
              <a:defRPr/>
            </a:lvl1pPr>
          </a:lstStyle>
          <a:p>
            <a:endParaRPr lang="el-GR" altLang="el-GR">
              <a:solidFill>
                <a:prstClr val="black">
                  <a:tint val="75000"/>
                </a:prstClr>
              </a:solidFill>
            </a:endParaRPr>
          </a:p>
        </p:txBody>
      </p:sp>
      <p:sp>
        <p:nvSpPr>
          <p:cNvPr id="6" name="Θέση υποσέλιδου 5"/>
          <p:cNvSpPr>
            <a:spLocks noGrp="1"/>
          </p:cNvSpPr>
          <p:nvPr>
            <p:ph type="ftr" sz="quarter" idx="11"/>
          </p:nvPr>
        </p:nvSpPr>
        <p:spPr>
          <a:xfrm>
            <a:off x="3124200" y="6245225"/>
            <a:ext cx="2895600" cy="476250"/>
          </a:xfrm>
        </p:spPr>
        <p:txBody>
          <a:bodyPr/>
          <a:lstStyle>
            <a:lvl1pPr>
              <a:defRPr/>
            </a:lvl1pPr>
          </a:lstStyle>
          <a:p>
            <a:endParaRPr lang="el-GR" altLang="el-GR">
              <a:solidFill>
                <a:prstClr val="black">
                  <a:tint val="75000"/>
                </a:prstClr>
              </a:solidFill>
            </a:endParaRPr>
          </a:p>
        </p:txBody>
      </p:sp>
      <p:sp>
        <p:nvSpPr>
          <p:cNvPr id="7" name="Θέση αριθμού διαφάνειας 6"/>
          <p:cNvSpPr>
            <a:spLocks noGrp="1"/>
          </p:cNvSpPr>
          <p:nvPr>
            <p:ph type="sldNum" sz="quarter" idx="12"/>
          </p:nvPr>
        </p:nvSpPr>
        <p:spPr>
          <a:xfrm>
            <a:off x="6553200" y="6245225"/>
            <a:ext cx="2133600" cy="476250"/>
          </a:xfrm>
        </p:spPr>
        <p:txBody>
          <a:bodyPr/>
          <a:lstStyle>
            <a:lvl1pPr>
              <a:defRPr/>
            </a:lvl1pPr>
          </a:lstStyle>
          <a:p>
            <a:fld id="{98338DC5-7071-4B60-A992-D77D0F43E831}" type="slidenum">
              <a:rPr lang="el-GR" altLang="el-GR">
                <a:solidFill>
                  <a:prstClr val="black">
                    <a:tint val="75000"/>
                  </a:prstClr>
                </a:solidFill>
              </a:rPr>
              <a:pPr/>
              <a:t>‹#›</a:t>
            </a:fld>
            <a:endParaRPr lang="el-GR" altLang="el-GR">
              <a:solidFill>
                <a:prstClr val="black">
                  <a:tint val="75000"/>
                </a:prstClr>
              </a:solidFill>
            </a:endParaRPr>
          </a:p>
        </p:txBody>
      </p:sp>
    </p:spTree>
    <p:extLst>
      <p:ext uri="{BB962C8B-B14F-4D97-AF65-F5344CB8AC3E}">
        <p14:creationId xmlns:p14="http://schemas.microsoft.com/office/powerpoint/2010/main" val="2450817210"/>
      </p:ext>
    </p:extLst>
  </p:cSld>
  <p:clrMapOvr>
    <a:masterClrMapping/>
  </p:clrMapOvr>
  <p:transition spd="med">
    <p:blinds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bl">
  <p:cSld name="Τίτλος και Πίνακας">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1143000"/>
          </a:xfrm>
        </p:spPr>
        <p:txBody>
          <a:bodyPr/>
          <a:lstStyle/>
          <a:p>
            <a:r>
              <a:rPr lang="el-GR" smtClean="0"/>
              <a:t>Στυλ κύριου τίτλου</a:t>
            </a:r>
            <a:endParaRPr lang="el-GR"/>
          </a:p>
        </p:txBody>
      </p:sp>
      <p:sp>
        <p:nvSpPr>
          <p:cNvPr id="3" name="Θέση πίνακα 2"/>
          <p:cNvSpPr>
            <a:spLocks noGrp="1"/>
          </p:cNvSpPr>
          <p:nvPr>
            <p:ph type="tbl" idx="1"/>
          </p:nvPr>
        </p:nvSpPr>
        <p:spPr>
          <a:xfrm>
            <a:off x="457200" y="1600203"/>
            <a:ext cx="8229600" cy="4525963"/>
          </a:xfrm>
        </p:spPr>
        <p:txBody>
          <a:bodyPr/>
          <a:lstStyle/>
          <a:p>
            <a:endParaRPr lang="el-GR"/>
          </a:p>
        </p:txBody>
      </p:sp>
      <p:sp>
        <p:nvSpPr>
          <p:cNvPr id="4" name="Θέση ημερομηνίας 3"/>
          <p:cNvSpPr>
            <a:spLocks noGrp="1"/>
          </p:cNvSpPr>
          <p:nvPr>
            <p:ph type="dt" sz="half" idx="10"/>
          </p:nvPr>
        </p:nvSpPr>
        <p:spPr>
          <a:xfrm>
            <a:off x="457200" y="6245225"/>
            <a:ext cx="2133600" cy="476250"/>
          </a:xfrm>
        </p:spPr>
        <p:txBody>
          <a:bodyPr/>
          <a:lstStyle>
            <a:lvl1pPr>
              <a:defRPr/>
            </a:lvl1pPr>
          </a:lstStyle>
          <a:p>
            <a:endParaRPr lang="en-US" altLang="el-GR">
              <a:solidFill>
                <a:prstClr val="black">
                  <a:tint val="75000"/>
                </a:prstClr>
              </a:solidFill>
            </a:endParaRPr>
          </a:p>
        </p:txBody>
      </p:sp>
      <p:sp>
        <p:nvSpPr>
          <p:cNvPr id="5" name="Θέση υποσέλιδου 4"/>
          <p:cNvSpPr>
            <a:spLocks noGrp="1"/>
          </p:cNvSpPr>
          <p:nvPr>
            <p:ph type="ftr" sz="quarter" idx="11"/>
          </p:nvPr>
        </p:nvSpPr>
        <p:spPr>
          <a:xfrm>
            <a:off x="3124200" y="6245225"/>
            <a:ext cx="2895600" cy="476250"/>
          </a:xfrm>
        </p:spPr>
        <p:txBody>
          <a:bodyPr/>
          <a:lstStyle>
            <a:lvl1pPr>
              <a:defRPr/>
            </a:lvl1pPr>
          </a:lstStyle>
          <a:p>
            <a:endParaRPr lang="en-US" altLang="el-GR">
              <a:solidFill>
                <a:prstClr val="black">
                  <a:tint val="75000"/>
                </a:prstClr>
              </a:solidFill>
            </a:endParaRPr>
          </a:p>
        </p:txBody>
      </p:sp>
      <p:sp>
        <p:nvSpPr>
          <p:cNvPr id="6" name="Θέση αριθμού διαφάνειας 5"/>
          <p:cNvSpPr>
            <a:spLocks noGrp="1"/>
          </p:cNvSpPr>
          <p:nvPr>
            <p:ph type="sldNum" sz="quarter" idx="12"/>
          </p:nvPr>
        </p:nvSpPr>
        <p:spPr>
          <a:xfrm>
            <a:off x="6553200" y="6245225"/>
            <a:ext cx="2133600" cy="476250"/>
          </a:xfrm>
        </p:spPr>
        <p:txBody>
          <a:bodyPr/>
          <a:lstStyle>
            <a:lvl1pPr>
              <a:defRPr/>
            </a:lvl1pPr>
          </a:lstStyle>
          <a:p>
            <a:fld id="{BCC459C7-FAF9-41C7-8B68-9AB9ED64D274}" type="slidenum">
              <a:rPr lang="en-US" altLang="el-GR">
                <a:solidFill>
                  <a:prstClr val="black">
                    <a:tint val="75000"/>
                  </a:prstClr>
                </a:solidFill>
              </a:rPr>
              <a:pPr/>
              <a:t>‹#›</a:t>
            </a:fld>
            <a:endParaRPr lang="en-US" altLang="el-GR">
              <a:solidFill>
                <a:prstClr val="black">
                  <a:tint val="75000"/>
                </a:prstClr>
              </a:solidFill>
            </a:endParaRPr>
          </a:p>
        </p:txBody>
      </p:sp>
    </p:spTree>
    <p:extLst>
      <p:ext uri="{BB962C8B-B14F-4D97-AF65-F5344CB8AC3E}">
        <p14:creationId xmlns:p14="http://schemas.microsoft.com/office/powerpoint/2010/main" val="17692257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AndTwoObj">
  <p:cSld name="Τίτλος, Κείμενο και 2 Αντικείμεν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1143000"/>
          </a:xfrm>
        </p:spPr>
        <p:txBody>
          <a:bodyPr/>
          <a:lstStyle/>
          <a:p>
            <a:r>
              <a:rPr lang="el-GR" smtClean="0"/>
              <a:t>Στυλ κύριου τίτλου</a:t>
            </a:r>
            <a:endParaRPr lang="el-GR"/>
          </a:p>
        </p:txBody>
      </p:sp>
      <p:sp>
        <p:nvSpPr>
          <p:cNvPr id="3" name="Θέση κειμένου 2"/>
          <p:cNvSpPr>
            <a:spLocks noGrp="1"/>
          </p:cNvSpPr>
          <p:nvPr>
            <p:ph type="body" sz="half" idx="1"/>
          </p:nvPr>
        </p:nvSpPr>
        <p:spPr>
          <a:xfrm>
            <a:off x="457200" y="1600202"/>
            <a:ext cx="4038600" cy="4525963"/>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quarter" idx="2"/>
          </p:nvPr>
        </p:nvSpPr>
        <p:spPr>
          <a:xfrm>
            <a:off x="4648200" y="1600201"/>
            <a:ext cx="4038600" cy="218598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περιεχομένου 4"/>
          <p:cNvSpPr>
            <a:spLocks noGrp="1"/>
          </p:cNvSpPr>
          <p:nvPr>
            <p:ph sz="quarter" idx="3"/>
          </p:nvPr>
        </p:nvSpPr>
        <p:spPr>
          <a:xfrm>
            <a:off x="4648200" y="3938590"/>
            <a:ext cx="4038600" cy="2187575"/>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ημερομηνίας 5"/>
          <p:cNvSpPr>
            <a:spLocks noGrp="1"/>
          </p:cNvSpPr>
          <p:nvPr>
            <p:ph type="dt" sz="half" idx="10"/>
          </p:nvPr>
        </p:nvSpPr>
        <p:spPr>
          <a:xfrm>
            <a:off x="457200" y="6245225"/>
            <a:ext cx="2133600" cy="476250"/>
          </a:xfrm>
        </p:spPr>
        <p:txBody>
          <a:bodyPr/>
          <a:lstStyle>
            <a:lvl1pPr>
              <a:defRPr/>
            </a:lvl1pPr>
          </a:lstStyle>
          <a:p>
            <a:endParaRPr lang="el-GR" altLang="el-GR">
              <a:solidFill>
                <a:prstClr val="black">
                  <a:tint val="75000"/>
                </a:prstClr>
              </a:solidFill>
            </a:endParaRPr>
          </a:p>
        </p:txBody>
      </p:sp>
      <p:sp>
        <p:nvSpPr>
          <p:cNvPr id="7" name="Θέση υποσέλιδου 6"/>
          <p:cNvSpPr>
            <a:spLocks noGrp="1"/>
          </p:cNvSpPr>
          <p:nvPr>
            <p:ph type="ftr" sz="quarter" idx="11"/>
          </p:nvPr>
        </p:nvSpPr>
        <p:spPr>
          <a:xfrm>
            <a:off x="3124200" y="6245225"/>
            <a:ext cx="2895600" cy="476250"/>
          </a:xfrm>
        </p:spPr>
        <p:txBody>
          <a:bodyPr/>
          <a:lstStyle>
            <a:lvl1pPr>
              <a:defRPr/>
            </a:lvl1pPr>
          </a:lstStyle>
          <a:p>
            <a:endParaRPr lang="el-GR" altLang="el-GR">
              <a:solidFill>
                <a:prstClr val="black">
                  <a:tint val="75000"/>
                </a:prstClr>
              </a:solidFill>
            </a:endParaRPr>
          </a:p>
        </p:txBody>
      </p:sp>
      <p:sp>
        <p:nvSpPr>
          <p:cNvPr id="8" name="Θέση αριθμού διαφάνειας 7"/>
          <p:cNvSpPr>
            <a:spLocks noGrp="1"/>
          </p:cNvSpPr>
          <p:nvPr>
            <p:ph type="sldNum" sz="quarter" idx="12"/>
          </p:nvPr>
        </p:nvSpPr>
        <p:spPr>
          <a:xfrm>
            <a:off x="6553200" y="6245225"/>
            <a:ext cx="2133600" cy="476250"/>
          </a:xfrm>
        </p:spPr>
        <p:txBody>
          <a:bodyPr/>
          <a:lstStyle>
            <a:lvl1pPr>
              <a:defRPr/>
            </a:lvl1pPr>
          </a:lstStyle>
          <a:p>
            <a:fld id="{0E1C6D45-C03B-4712-8C7A-6AAEE1BFF720}" type="slidenum">
              <a:rPr lang="el-GR" altLang="el-GR">
                <a:solidFill>
                  <a:prstClr val="black">
                    <a:tint val="75000"/>
                  </a:prstClr>
                </a:solidFill>
              </a:rPr>
              <a:pPr/>
              <a:t>‹#›</a:t>
            </a:fld>
            <a:endParaRPr lang="el-GR" altLang="el-GR">
              <a:solidFill>
                <a:prstClr val="black">
                  <a:tint val="75000"/>
                </a:prstClr>
              </a:solidFill>
            </a:endParaRPr>
          </a:p>
        </p:txBody>
      </p:sp>
    </p:spTree>
    <p:extLst>
      <p:ext uri="{BB962C8B-B14F-4D97-AF65-F5344CB8AC3E}">
        <p14:creationId xmlns:p14="http://schemas.microsoft.com/office/powerpoint/2010/main" val="2730921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312C6AEF-52A6-415E-B052-81C2DEB9A548}" type="datetimeFigureOut">
              <a:rPr lang="el-GR" smtClean="0"/>
              <a:t>17/3/2018</a:t>
            </a:fld>
            <a:endParaRPr lang="el-GR" dirty="0"/>
          </a:p>
        </p:txBody>
      </p:sp>
      <p:sp>
        <p:nvSpPr>
          <p:cNvPr id="5" name="Θέση υποσέλιδου 4"/>
          <p:cNvSpPr>
            <a:spLocks noGrp="1"/>
          </p:cNvSpPr>
          <p:nvPr>
            <p:ph type="ftr" sz="quarter" idx="11"/>
          </p:nvPr>
        </p:nvSpPr>
        <p:spPr/>
        <p:txBody>
          <a:bodyPr/>
          <a:lstStyle/>
          <a:p>
            <a:endParaRPr lang="el-GR" dirty="0"/>
          </a:p>
        </p:txBody>
      </p:sp>
      <p:sp>
        <p:nvSpPr>
          <p:cNvPr id="6" name="Θέση αριθμού διαφάνειας 5"/>
          <p:cNvSpPr>
            <a:spLocks noGrp="1"/>
          </p:cNvSpPr>
          <p:nvPr>
            <p:ph type="sldNum" sz="quarter" idx="12"/>
          </p:nvPr>
        </p:nvSpPr>
        <p:spPr/>
        <p:txBody>
          <a:bodyPr/>
          <a:lstStyle/>
          <a:p>
            <a:fld id="{5C5C3E20-CDB7-4B21-83D8-CEC2EA07D010}" type="slidenum">
              <a:rPr lang="el-GR" smtClean="0"/>
              <a:t>‹#›</a:t>
            </a:fld>
            <a:endParaRPr lang="el-GR" dirty="0"/>
          </a:p>
        </p:txBody>
      </p:sp>
    </p:spTree>
    <p:extLst>
      <p:ext uri="{BB962C8B-B14F-4D97-AF65-F5344CB8AC3E}">
        <p14:creationId xmlns:p14="http://schemas.microsoft.com/office/powerpoint/2010/main" val="34527690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AndObj">
  <p:cSld name="Τίτλος, Κείμενο και Αντικείμενο">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1143000"/>
          </a:xfrm>
        </p:spPr>
        <p:txBody>
          <a:bodyPr/>
          <a:lstStyle/>
          <a:p>
            <a:r>
              <a:rPr lang="el-GR" smtClean="0"/>
              <a:t>Στυλ κύριου τίτλου</a:t>
            </a:r>
            <a:endParaRPr lang="el-GR"/>
          </a:p>
        </p:txBody>
      </p:sp>
      <p:sp>
        <p:nvSpPr>
          <p:cNvPr id="3" name="Θέση κειμένου 2"/>
          <p:cNvSpPr>
            <a:spLocks noGrp="1"/>
          </p:cNvSpPr>
          <p:nvPr>
            <p:ph type="body" sz="half" idx="1"/>
          </p:nvPr>
        </p:nvSpPr>
        <p:spPr>
          <a:xfrm>
            <a:off x="457200" y="1600203"/>
            <a:ext cx="4038600" cy="4525963"/>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3"/>
            <a:ext cx="4038600" cy="4525963"/>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a:xfrm>
            <a:off x="457200" y="6245225"/>
            <a:ext cx="2133600" cy="476250"/>
          </a:xfrm>
        </p:spPr>
        <p:txBody>
          <a:bodyPr/>
          <a:lstStyle>
            <a:lvl1pPr>
              <a:defRPr/>
            </a:lvl1pPr>
          </a:lstStyle>
          <a:p>
            <a:endParaRPr lang="el-GR" altLang="el-GR">
              <a:solidFill>
                <a:prstClr val="black">
                  <a:tint val="75000"/>
                </a:prstClr>
              </a:solidFill>
            </a:endParaRPr>
          </a:p>
        </p:txBody>
      </p:sp>
      <p:sp>
        <p:nvSpPr>
          <p:cNvPr id="6" name="Θέση υποσέλιδου 5"/>
          <p:cNvSpPr>
            <a:spLocks noGrp="1"/>
          </p:cNvSpPr>
          <p:nvPr>
            <p:ph type="ftr" sz="quarter" idx="11"/>
          </p:nvPr>
        </p:nvSpPr>
        <p:spPr>
          <a:xfrm>
            <a:off x="3124200" y="6245225"/>
            <a:ext cx="2895600" cy="476250"/>
          </a:xfrm>
        </p:spPr>
        <p:txBody>
          <a:bodyPr/>
          <a:lstStyle>
            <a:lvl1pPr>
              <a:defRPr/>
            </a:lvl1pPr>
          </a:lstStyle>
          <a:p>
            <a:endParaRPr lang="el-GR" altLang="el-GR">
              <a:solidFill>
                <a:prstClr val="black">
                  <a:tint val="75000"/>
                </a:prstClr>
              </a:solidFill>
            </a:endParaRPr>
          </a:p>
        </p:txBody>
      </p:sp>
      <p:sp>
        <p:nvSpPr>
          <p:cNvPr id="7" name="Θέση αριθμού διαφάνειας 6"/>
          <p:cNvSpPr>
            <a:spLocks noGrp="1"/>
          </p:cNvSpPr>
          <p:nvPr>
            <p:ph type="sldNum" sz="quarter" idx="12"/>
          </p:nvPr>
        </p:nvSpPr>
        <p:spPr>
          <a:xfrm>
            <a:off x="6553200" y="6245225"/>
            <a:ext cx="2133600" cy="476250"/>
          </a:xfrm>
        </p:spPr>
        <p:txBody>
          <a:bodyPr/>
          <a:lstStyle>
            <a:lvl1pPr>
              <a:defRPr/>
            </a:lvl1pPr>
          </a:lstStyle>
          <a:p>
            <a:fld id="{66A66999-07F5-45A5-9C6A-E08DF3A72751}" type="slidenum">
              <a:rPr lang="el-GR" altLang="el-GR">
                <a:solidFill>
                  <a:prstClr val="black">
                    <a:tint val="75000"/>
                  </a:prstClr>
                </a:solidFill>
              </a:rPr>
              <a:pPr/>
              <a:t>‹#›</a:t>
            </a:fld>
            <a:endParaRPr lang="el-GR" altLang="el-GR">
              <a:solidFill>
                <a:prstClr val="black">
                  <a:tint val="75000"/>
                </a:prstClr>
              </a:solidFill>
            </a:endParaRPr>
          </a:p>
        </p:txBody>
      </p:sp>
    </p:spTree>
    <p:extLst>
      <p:ext uri="{BB962C8B-B14F-4D97-AF65-F5344CB8AC3E}">
        <p14:creationId xmlns:p14="http://schemas.microsoft.com/office/powerpoint/2010/main" val="2353103343"/>
      </p:ext>
    </p:extLst>
  </p:cSld>
  <p:clrMapOvr>
    <a:masterClrMapping/>
  </p:clrMapOvr>
  <p:transition spd="med">
    <p:blinds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xOverObj">
  <p:cSld name="Τίτλος και Κείμενο επάνω από Αντικείμενο">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1143000"/>
          </a:xfrm>
        </p:spPr>
        <p:txBody>
          <a:bodyPr/>
          <a:lstStyle/>
          <a:p>
            <a:r>
              <a:rPr lang="el-GR" smtClean="0"/>
              <a:t>Στυλ κύριου τίτλου</a:t>
            </a:r>
            <a:endParaRPr lang="el-GR"/>
          </a:p>
        </p:txBody>
      </p:sp>
      <p:sp>
        <p:nvSpPr>
          <p:cNvPr id="3" name="Θέση κειμένου 2"/>
          <p:cNvSpPr>
            <a:spLocks noGrp="1"/>
          </p:cNvSpPr>
          <p:nvPr>
            <p:ph type="body" sz="half" idx="1"/>
          </p:nvPr>
        </p:nvSpPr>
        <p:spPr>
          <a:xfrm>
            <a:off x="457200" y="1600201"/>
            <a:ext cx="8229600" cy="218598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57200" y="3938591"/>
            <a:ext cx="8229600" cy="2187575"/>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a:xfrm>
            <a:off x="457200" y="6245225"/>
            <a:ext cx="2133600" cy="476250"/>
          </a:xfrm>
        </p:spPr>
        <p:txBody>
          <a:bodyPr/>
          <a:lstStyle>
            <a:lvl1pPr>
              <a:defRPr/>
            </a:lvl1pPr>
          </a:lstStyle>
          <a:p>
            <a:endParaRPr lang="el-GR" altLang="el-GR">
              <a:solidFill>
                <a:prstClr val="black">
                  <a:tint val="75000"/>
                </a:prstClr>
              </a:solidFill>
            </a:endParaRPr>
          </a:p>
        </p:txBody>
      </p:sp>
      <p:sp>
        <p:nvSpPr>
          <p:cNvPr id="6" name="Θέση υποσέλιδου 5"/>
          <p:cNvSpPr>
            <a:spLocks noGrp="1"/>
          </p:cNvSpPr>
          <p:nvPr>
            <p:ph type="ftr" sz="quarter" idx="11"/>
          </p:nvPr>
        </p:nvSpPr>
        <p:spPr>
          <a:xfrm>
            <a:off x="3124200" y="6245225"/>
            <a:ext cx="2895600" cy="476250"/>
          </a:xfrm>
        </p:spPr>
        <p:txBody>
          <a:bodyPr/>
          <a:lstStyle>
            <a:lvl1pPr>
              <a:defRPr/>
            </a:lvl1pPr>
          </a:lstStyle>
          <a:p>
            <a:endParaRPr lang="el-GR" altLang="el-GR">
              <a:solidFill>
                <a:prstClr val="black">
                  <a:tint val="75000"/>
                </a:prstClr>
              </a:solidFill>
            </a:endParaRPr>
          </a:p>
        </p:txBody>
      </p:sp>
      <p:sp>
        <p:nvSpPr>
          <p:cNvPr id="7" name="Θέση αριθμού διαφάνειας 6"/>
          <p:cNvSpPr>
            <a:spLocks noGrp="1"/>
          </p:cNvSpPr>
          <p:nvPr>
            <p:ph type="sldNum" sz="quarter" idx="12"/>
          </p:nvPr>
        </p:nvSpPr>
        <p:spPr>
          <a:xfrm>
            <a:off x="6553200" y="6245225"/>
            <a:ext cx="2133600" cy="476250"/>
          </a:xfrm>
        </p:spPr>
        <p:txBody>
          <a:bodyPr/>
          <a:lstStyle>
            <a:lvl1pPr>
              <a:defRPr/>
            </a:lvl1pPr>
          </a:lstStyle>
          <a:p>
            <a:fld id="{CE340FB0-84AA-401E-860E-A24779E921C5}" type="slidenum">
              <a:rPr lang="el-GR" altLang="el-GR">
                <a:solidFill>
                  <a:prstClr val="black">
                    <a:tint val="75000"/>
                  </a:prstClr>
                </a:solidFill>
              </a:rPr>
              <a:pPr/>
              <a:t>‹#›</a:t>
            </a:fld>
            <a:endParaRPr lang="el-GR" altLang="el-GR">
              <a:solidFill>
                <a:prstClr val="black">
                  <a:tint val="75000"/>
                </a:prstClr>
              </a:solidFill>
            </a:endParaRPr>
          </a:p>
        </p:txBody>
      </p:sp>
    </p:spTree>
    <p:extLst>
      <p:ext uri="{BB962C8B-B14F-4D97-AF65-F5344CB8AC3E}">
        <p14:creationId xmlns:p14="http://schemas.microsoft.com/office/powerpoint/2010/main" val="2243268499"/>
      </p:ext>
    </p:extLst>
  </p:cSld>
  <p:clrMapOvr>
    <a:masterClrMapping/>
  </p:clrMapOvr>
  <p:transition spd="med">
    <p:blinds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8"/>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1019C120-1C48-4372-8867-B9384EB65E6C}" type="datetimeFigureOut">
              <a:rPr lang="el-GR" smtClean="0">
                <a:solidFill>
                  <a:prstClr val="black">
                    <a:tint val="75000"/>
                  </a:prstClr>
                </a:solidFill>
              </a:rPr>
              <a:pPr/>
              <a:t>17/3/2018</a:t>
            </a:fld>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4FA50C12-4D53-4924-A560-08407D358CED}"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441162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1019C120-1C48-4372-8867-B9384EB65E6C}" type="datetimeFigureOut">
              <a:rPr lang="el-GR" smtClean="0">
                <a:solidFill>
                  <a:prstClr val="black">
                    <a:tint val="75000"/>
                  </a:prstClr>
                </a:solidFill>
              </a:rPr>
              <a:pPr/>
              <a:t>17/3/2018</a:t>
            </a:fld>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4FA50C12-4D53-4924-A560-08407D358CED}"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808915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6"/>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1019C120-1C48-4372-8867-B9384EB65E6C}" type="datetimeFigureOut">
              <a:rPr lang="el-GR" smtClean="0">
                <a:solidFill>
                  <a:prstClr val="black">
                    <a:tint val="75000"/>
                  </a:prstClr>
                </a:solidFill>
              </a:rPr>
              <a:pPr/>
              <a:t>17/3/2018</a:t>
            </a:fld>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4FA50C12-4D53-4924-A560-08407D358CED}"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4644512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1019C120-1C48-4372-8867-B9384EB65E6C}" type="datetimeFigureOut">
              <a:rPr lang="el-GR" smtClean="0">
                <a:solidFill>
                  <a:prstClr val="black">
                    <a:tint val="75000"/>
                  </a:prstClr>
                </a:solidFill>
              </a:rPr>
              <a:pPr/>
              <a:t>17/3/2018</a:t>
            </a:fld>
            <a:endParaRPr lang="el-GR">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4FA50C12-4D53-4924-A560-08407D358CED}"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4630787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1019C120-1C48-4372-8867-B9384EB65E6C}" type="datetimeFigureOut">
              <a:rPr lang="el-GR" smtClean="0">
                <a:solidFill>
                  <a:prstClr val="black">
                    <a:tint val="75000"/>
                  </a:prstClr>
                </a:solidFill>
              </a:rPr>
              <a:pPr/>
              <a:t>17/3/2018</a:t>
            </a:fld>
            <a:endParaRPr lang="el-GR">
              <a:solidFill>
                <a:prstClr val="black">
                  <a:tint val="75000"/>
                </a:prstClr>
              </a:solidFill>
            </a:endParaRPr>
          </a:p>
        </p:txBody>
      </p:sp>
      <p:sp>
        <p:nvSpPr>
          <p:cNvPr id="8" name="Θέση υποσέλιδου 7"/>
          <p:cNvSpPr>
            <a:spLocks noGrp="1"/>
          </p:cNvSpPr>
          <p:nvPr>
            <p:ph type="ftr" sz="quarter" idx="11"/>
          </p:nvPr>
        </p:nvSpPr>
        <p:spPr/>
        <p:txBody>
          <a:bodyPr/>
          <a:lstStyle/>
          <a:p>
            <a:endParaRPr lang="el-GR">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4FA50C12-4D53-4924-A560-08407D358CED}"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41577545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1019C120-1C48-4372-8867-B9384EB65E6C}" type="datetimeFigureOut">
              <a:rPr lang="el-GR" smtClean="0">
                <a:solidFill>
                  <a:prstClr val="black">
                    <a:tint val="75000"/>
                  </a:prstClr>
                </a:solidFill>
              </a:rPr>
              <a:pPr/>
              <a:t>17/3/2018</a:t>
            </a:fld>
            <a:endParaRPr lang="el-GR">
              <a:solidFill>
                <a:prstClr val="black">
                  <a:tint val="75000"/>
                </a:prstClr>
              </a:solidFill>
            </a:endParaRPr>
          </a:p>
        </p:txBody>
      </p:sp>
      <p:sp>
        <p:nvSpPr>
          <p:cNvPr id="4" name="Θέση υποσέλιδου 3"/>
          <p:cNvSpPr>
            <a:spLocks noGrp="1"/>
          </p:cNvSpPr>
          <p:nvPr>
            <p:ph type="ftr" sz="quarter" idx="11"/>
          </p:nvPr>
        </p:nvSpPr>
        <p:spPr/>
        <p:txBody>
          <a:bodyPr/>
          <a:lstStyle/>
          <a:p>
            <a:endParaRPr lang="el-GR">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4FA50C12-4D53-4924-A560-08407D358CED}"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3803754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1019C120-1C48-4372-8867-B9384EB65E6C}" type="datetimeFigureOut">
              <a:rPr lang="el-GR" smtClean="0">
                <a:solidFill>
                  <a:prstClr val="black">
                    <a:tint val="75000"/>
                  </a:prstClr>
                </a:solidFill>
              </a:rPr>
              <a:pPr/>
              <a:t>17/3/2018</a:t>
            </a:fld>
            <a:endParaRPr lang="el-GR">
              <a:solidFill>
                <a:prstClr val="black">
                  <a:tint val="75000"/>
                </a:prstClr>
              </a:solidFill>
            </a:endParaRPr>
          </a:p>
        </p:txBody>
      </p:sp>
      <p:sp>
        <p:nvSpPr>
          <p:cNvPr id="3" name="Θέση υποσέλιδου 2"/>
          <p:cNvSpPr>
            <a:spLocks noGrp="1"/>
          </p:cNvSpPr>
          <p:nvPr>
            <p:ph type="ftr" sz="quarter" idx="11"/>
          </p:nvPr>
        </p:nvSpPr>
        <p:spPr/>
        <p:txBody>
          <a:bodyPr/>
          <a:lstStyle/>
          <a:p>
            <a:endParaRPr lang="el-GR">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4FA50C12-4D53-4924-A560-08407D358CED}"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42066517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4"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3" y="273053"/>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1019C120-1C48-4372-8867-B9384EB65E6C}" type="datetimeFigureOut">
              <a:rPr lang="el-GR" smtClean="0">
                <a:solidFill>
                  <a:prstClr val="black">
                    <a:tint val="75000"/>
                  </a:prstClr>
                </a:solidFill>
              </a:rPr>
              <a:pPr/>
              <a:t>17/3/2018</a:t>
            </a:fld>
            <a:endParaRPr lang="el-GR">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4FA50C12-4D53-4924-A560-08407D358CED}"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6715053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312C6AEF-52A6-415E-B052-81C2DEB9A548}" type="datetimeFigureOut">
              <a:rPr lang="el-GR" smtClean="0"/>
              <a:t>17/3/2018</a:t>
            </a:fld>
            <a:endParaRPr lang="el-GR" dirty="0"/>
          </a:p>
        </p:txBody>
      </p:sp>
      <p:sp>
        <p:nvSpPr>
          <p:cNvPr id="6" name="Θέση υποσέλιδου 5"/>
          <p:cNvSpPr>
            <a:spLocks noGrp="1"/>
          </p:cNvSpPr>
          <p:nvPr>
            <p:ph type="ftr" sz="quarter" idx="11"/>
          </p:nvPr>
        </p:nvSpPr>
        <p:spPr/>
        <p:txBody>
          <a:bodyPr/>
          <a:lstStyle/>
          <a:p>
            <a:endParaRPr lang="el-GR" dirty="0"/>
          </a:p>
        </p:txBody>
      </p:sp>
      <p:sp>
        <p:nvSpPr>
          <p:cNvPr id="7" name="Θέση αριθμού διαφάνειας 6"/>
          <p:cNvSpPr>
            <a:spLocks noGrp="1"/>
          </p:cNvSpPr>
          <p:nvPr>
            <p:ph type="sldNum" sz="quarter" idx="12"/>
          </p:nvPr>
        </p:nvSpPr>
        <p:spPr/>
        <p:txBody>
          <a:bodyPr/>
          <a:lstStyle/>
          <a:p>
            <a:fld id="{5C5C3E20-CDB7-4B21-83D8-CEC2EA07D010}" type="slidenum">
              <a:rPr lang="el-GR" smtClean="0"/>
              <a:t>‹#›</a:t>
            </a:fld>
            <a:endParaRPr lang="el-GR" dirty="0"/>
          </a:p>
        </p:txBody>
      </p:sp>
    </p:spTree>
    <p:extLst>
      <p:ext uri="{BB962C8B-B14F-4D97-AF65-F5344CB8AC3E}">
        <p14:creationId xmlns:p14="http://schemas.microsoft.com/office/powerpoint/2010/main" val="70909673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1"/>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1019C120-1C48-4372-8867-B9384EB65E6C}" type="datetimeFigureOut">
              <a:rPr lang="el-GR" smtClean="0">
                <a:solidFill>
                  <a:prstClr val="black">
                    <a:tint val="75000"/>
                  </a:prstClr>
                </a:solidFill>
              </a:rPr>
              <a:pPr/>
              <a:t>17/3/2018</a:t>
            </a:fld>
            <a:endParaRPr lang="el-GR">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4FA50C12-4D53-4924-A560-08407D358CED}"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7991608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1019C120-1C48-4372-8867-B9384EB65E6C}" type="datetimeFigureOut">
              <a:rPr lang="el-GR" smtClean="0">
                <a:solidFill>
                  <a:prstClr val="black">
                    <a:tint val="75000"/>
                  </a:prstClr>
                </a:solidFill>
              </a:rPr>
              <a:pPr/>
              <a:t>17/3/2018</a:t>
            </a:fld>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4FA50C12-4D53-4924-A560-08407D358CED}"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1005572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41"/>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41"/>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1019C120-1C48-4372-8867-B9384EB65E6C}" type="datetimeFigureOut">
              <a:rPr lang="el-GR" smtClean="0">
                <a:solidFill>
                  <a:prstClr val="black">
                    <a:tint val="75000"/>
                  </a:prstClr>
                </a:solidFill>
              </a:rPr>
              <a:pPr/>
              <a:t>17/3/2018</a:t>
            </a:fld>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4FA50C12-4D53-4924-A560-08407D358CED}"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4101647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clipArtAndTx">
  <p:cSld name="Τίτλος, Clip Art και Κείμενο">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1143000"/>
          </a:xfrm>
        </p:spPr>
        <p:txBody>
          <a:bodyPr/>
          <a:lstStyle/>
          <a:p>
            <a:r>
              <a:rPr lang="el-GR" smtClean="0"/>
              <a:t>Στυλ κύριου τίτλου</a:t>
            </a:r>
            <a:endParaRPr lang="el-GR"/>
          </a:p>
        </p:txBody>
      </p:sp>
      <p:sp>
        <p:nvSpPr>
          <p:cNvPr id="3" name="Θέση ClipArt 2"/>
          <p:cNvSpPr>
            <a:spLocks noGrp="1"/>
          </p:cNvSpPr>
          <p:nvPr>
            <p:ph type="clipArt" sz="half" idx="1"/>
          </p:nvPr>
        </p:nvSpPr>
        <p:spPr>
          <a:xfrm>
            <a:off x="457200" y="1600203"/>
            <a:ext cx="4038600" cy="4525963"/>
          </a:xfrm>
        </p:spPr>
        <p:txBody>
          <a:bodyPr/>
          <a:lstStyle/>
          <a:p>
            <a:endParaRPr lang="el-GR"/>
          </a:p>
        </p:txBody>
      </p:sp>
      <p:sp>
        <p:nvSpPr>
          <p:cNvPr id="4" name="Θέση κειμένου 3"/>
          <p:cNvSpPr>
            <a:spLocks noGrp="1"/>
          </p:cNvSpPr>
          <p:nvPr>
            <p:ph type="body" sz="half" idx="2"/>
          </p:nvPr>
        </p:nvSpPr>
        <p:spPr>
          <a:xfrm>
            <a:off x="4648200" y="1600203"/>
            <a:ext cx="4038600" cy="4525963"/>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a:xfrm>
            <a:off x="457200" y="6245225"/>
            <a:ext cx="2133600" cy="476250"/>
          </a:xfrm>
        </p:spPr>
        <p:txBody>
          <a:bodyPr/>
          <a:lstStyle>
            <a:lvl1pPr>
              <a:defRPr/>
            </a:lvl1pPr>
          </a:lstStyle>
          <a:p>
            <a:endParaRPr lang="el-GR" altLang="el-GR">
              <a:solidFill>
                <a:prstClr val="black">
                  <a:tint val="75000"/>
                </a:prstClr>
              </a:solidFill>
            </a:endParaRPr>
          </a:p>
        </p:txBody>
      </p:sp>
      <p:sp>
        <p:nvSpPr>
          <p:cNvPr id="6" name="Θέση υποσέλιδου 5"/>
          <p:cNvSpPr>
            <a:spLocks noGrp="1"/>
          </p:cNvSpPr>
          <p:nvPr>
            <p:ph type="ftr" sz="quarter" idx="11"/>
          </p:nvPr>
        </p:nvSpPr>
        <p:spPr>
          <a:xfrm>
            <a:off x="3124200" y="6245225"/>
            <a:ext cx="2895600" cy="476250"/>
          </a:xfrm>
        </p:spPr>
        <p:txBody>
          <a:bodyPr/>
          <a:lstStyle>
            <a:lvl1pPr>
              <a:defRPr/>
            </a:lvl1pPr>
          </a:lstStyle>
          <a:p>
            <a:endParaRPr lang="el-GR" altLang="el-GR">
              <a:solidFill>
                <a:prstClr val="black">
                  <a:tint val="75000"/>
                </a:prstClr>
              </a:solidFill>
            </a:endParaRPr>
          </a:p>
        </p:txBody>
      </p:sp>
      <p:sp>
        <p:nvSpPr>
          <p:cNvPr id="7" name="Θέση αριθμού διαφάνειας 6"/>
          <p:cNvSpPr>
            <a:spLocks noGrp="1"/>
          </p:cNvSpPr>
          <p:nvPr>
            <p:ph type="sldNum" sz="quarter" idx="12"/>
          </p:nvPr>
        </p:nvSpPr>
        <p:spPr>
          <a:xfrm>
            <a:off x="6553200" y="6245225"/>
            <a:ext cx="2133600" cy="476250"/>
          </a:xfrm>
        </p:spPr>
        <p:txBody>
          <a:bodyPr/>
          <a:lstStyle>
            <a:lvl1pPr>
              <a:defRPr/>
            </a:lvl1pPr>
          </a:lstStyle>
          <a:p>
            <a:fld id="{98338DC5-7071-4B60-A992-D77D0F43E831}" type="slidenum">
              <a:rPr lang="el-GR" altLang="el-GR">
                <a:solidFill>
                  <a:prstClr val="black">
                    <a:tint val="75000"/>
                  </a:prstClr>
                </a:solidFill>
              </a:rPr>
              <a:pPr/>
              <a:t>‹#›</a:t>
            </a:fld>
            <a:endParaRPr lang="el-GR" altLang="el-GR">
              <a:solidFill>
                <a:prstClr val="black">
                  <a:tint val="75000"/>
                </a:prstClr>
              </a:solidFill>
            </a:endParaRPr>
          </a:p>
        </p:txBody>
      </p:sp>
    </p:spTree>
    <p:extLst>
      <p:ext uri="{BB962C8B-B14F-4D97-AF65-F5344CB8AC3E}">
        <p14:creationId xmlns:p14="http://schemas.microsoft.com/office/powerpoint/2010/main" val="3283798816"/>
      </p:ext>
    </p:extLst>
  </p:cSld>
  <p:clrMapOvr>
    <a:masterClrMapping/>
  </p:clrMapOvr>
  <p:transition spd="med">
    <p:blinds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xAndClipArt">
  <p:cSld name="Τίτλος, Κείμενο και Clip Art">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1143000"/>
          </a:xfrm>
        </p:spPr>
        <p:txBody>
          <a:bodyPr/>
          <a:lstStyle/>
          <a:p>
            <a:r>
              <a:rPr lang="el-GR" smtClean="0"/>
              <a:t>Στυλ κύριου τίτλου</a:t>
            </a:r>
            <a:endParaRPr lang="el-GR"/>
          </a:p>
        </p:txBody>
      </p:sp>
      <p:sp>
        <p:nvSpPr>
          <p:cNvPr id="3" name="Θέση κειμένου 2"/>
          <p:cNvSpPr>
            <a:spLocks noGrp="1"/>
          </p:cNvSpPr>
          <p:nvPr>
            <p:ph type="body" sz="half" idx="1"/>
          </p:nvPr>
        </p:nvSpPr>
        <p:spPr>
          <a:xfrm>
            <a:off x="457200" y="1600203"/>
            <a:ext cx="4038600" cy="4525963"/>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ClipArt 3"/>
          <p:cNvSpPr>
            <a:spLocks noGrp="1"/>
          </p:cNvSpPr>
          <p:nvPr>
            <p:ph type="clipArt" sz="half" idx="2"/>
          </p:nvPr>
        </p:nvSpPr>
        <p:spPr>
          <a:xfrm>
            <a:off x="4648200" y="1600203"/>
            <a:ext cx="4038600" cy="4525963"/>
          </a:xfrm>
        </p:spPr>
        <p:txBody>
          <a:bodyPr/>
          <a:lstStyle/>
          <a:p>
            <a:endParaRPr lang="el-GR"/>
          </a:p>
        </p:txBody>
      </p:sp>
      <p:sp>
        <p:nvSpPr>
          <p:cNvPr id="5" name="Θέση ημερομηνίας 4"/>
          <p:cNvSpPr>
            <a:spLocks noGrp="1"/>
          </p:cNvSpPr>
          <p:nvPr>
            <p:ph type="dt" sz="half" idx="10"/>
          </p:nvPr>
        </p:nvSpPr>
        <p:spPr>
          <a:xfrm>
            <a:off x="457200" y="6245225"/>
            <a:ext cx="2133600" cy="476250"/>
          </a:xfrm>
        </p:spPr>
        <p:txBody>
          <a:bodyPr/>
          <a:lstStyle>
            <a:lvl1pPr>
              <a:defRPr/>
            </a:lvl1pPr>
          </a:lstStyle>
          <a:p>
            <a:endParaRPr lang="el-GR" altLang="el-GR">
              <a:solidFill>
                <a:prstClr val="black">
                  <a:tint val="75000"/>
                </a:prstClr>
              </a:solidFill>
            </a:endParaRPr>
          </a:p>
        </p:txBody>
      </p:sp>
      <p:sp>
        <p:nvSpPr>
          <p:cNvPr id="6" name="Θέση υποσέλιδου 5"/>
          <p:cNvSpPr>
            <a:spLocks noGrp="1"/>
          </p:cNvSpPr>
          <p:nvPr>
            <p:ph type="ftr" sz="quarter" idx="11"/>
          </p:nvPr>
        </p:nvSpPr>
        <p:spPr>
          <a:xfrm>
            <a:off x="3124200" y="6245225"/>
            <a:ext cx="2895600" cy="476250"/>
          </a:xfrm>
        </p:spPr>
        <p:txBody>
          <a:bodyPr/>
          <a:lstStyle>
            <a:lvl1pPr>
              <a:defRPr/>
            </a:lvl1pPr>
          </a:lstStyle>
          <a:p>
            <a:endParaRPr lang="el-GR" altLang="el-GR">
              <a:solidFill>
                <a:prstClr val="black">
                  <a:tint val="75000"/>
                </a:prstClr>
              </a:solidFill>
            </a:endParaRPr>
          </a:p>
        </p:txBody>
      </p:sp>
      <p:sp>
        <p:nvSpPr>
          <p:cNvPr id="7" name="Θέση αριθμού διαφάνειας 6"/>
          <p:cNvSpPr>
            <a:spLocks noGrp="1"/>
          </p:cNvSpPr>
          <p:nvPr>
            <p:ph type="sldNum" sz="quarter" idx="12"/>
          </p:nvPr>
        </p:nvSpPr>
        <p:spPr>
          <a:xfrm>
            <a:off x="6553200" y="6245225"/>
            <a:ext cx="2133600" cy="476250"/>
          </a:xfrm>
        </p:spPr>
        <p:txBody>
          <a:bodyPr/>
          <a:lstStyle>
            <a:lvl1pPr>
              <a:defRPr/>
            </a:lvl1pPr>
          </a:lstStyle>
          <a:p>
            <a:fld id="{C8D8C763-D6A4-49A4-8606-276F8C1E559D}" type="slidenum">
              <a:rPr lang="el-GR" altLang="el-GR">
                <a:solidFill>
                  <a:prstClr val="black">
                    <a:tint val="75000"/>
                  </a:prstClr>
                </a:solidFill>
              </a:rPr>
              <a:pPr/>
              <a:t>‹#›</a:t>
            </a:fld>
            <a:endParaRPr lang="el-GR" altLang="el-GR">
              <a:solidFill>
                <a:prstClr val="black">
                  <a:tint val="75000"/>
                </a:prstClr>
              </a:solidFill>
            </a:endParaRPr>
          </a:p>
        </p:txBody>
      </p:sp>
    </p:spTree>
    <p:extLst>
      <p:ext uri="{BB962C8B-B14F-4D97-AF65-F5344CB8AC3E}">
        <p14:creationId xmlns:p14="http://schemas.microsoft.com/office/powerpoint/2010/main" val="758396351"/>
      </p:ext>
    </p:extLst>
  </p:cSld>
  <p:clrMapOvr>
    <a:masterClrMapping/>
  </p:clrMapOvr>
  <p:transition spd="med">
    <p:blinds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OverTx">
  <p:cSld name="Τίτλος και Αντικείμενο επάνω από Κείμενο">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1143000"/>
          </a:xfrm>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1"/>
            <a:ext cx="8229600" cy="218598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3938591"/>
            <a:ext cx="8229600" cy="2187575"/>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a:xfrm>
            <a:off x="457200" y="6245225"/>
            <a:ext cx="2133600" cy="476250"/>
          </a:xfrm>
        </p:spPr>
        <p:txBody>
          <a:bodyPr/>
          <a:lstStyle>
            <a:lvl1pPr>
              <a:defRPr/>
            </a:lvl1pPr>
          </a:lstStyle>
          <a:p>
            <a:endParaRPr lang="el-GR" altLang="el-GR">
              <a:solidFill>
                <a:prstClr val="black">
                  <a:tint val="75000"/>
                </a:prstClr>
              </a:solidFill>
            </a:endParaRPr>
          </a:p>
        </p:txBody>
      </p:sp>
      <p:sp>
        <p:nvSpPr>
          <p:cNvPr id="6" name="Θέση υποσέλιδου 5"/>
          <p:cNvSpPr>
            <a:spLocks noGrp="1"/>
          </p:cNvSpPr>
          <p:nvPr>
            <p:ph type="ftr" sz="quarter" idx="11"/>
          </p:nvPr>
        </p:nvSpPr>
        <p:spPr>
          <a:xfrm>
            <a:off x="3124200" y="6245225"/>
            <a:ext cx="2895600" cy="476250"/>
          </a:xfrm>
        </p:spPr>
        <p:txBody>
          <a:bodyPr/>
          <a:lstStyle>
            <a:lvl1pPr>
              <a:defRPr/>
            </a:lvl1pPr>
          </a:lstStyle>
          <a:p>
            <a:endParaRPr lang="el-GR" altLang="el-GR">
              <a:solidFill>
                <a:prstClr val="black">
                  <a:tint val="75000"/>
                </a:prstClr>
              </a:solidFill>
            </a:endParaRPr>
          </a:p>
        </p:txBody>
      </p:sp>
      <p:sp>
        <p:nvSpPr>
          <p:cNvPr id="7" name="Θέση αριθμού διαφάνειας 6"/>
          <p:cNvSpPr>
            <a:spLocks noGrp="1"/>
          </p:cNvSpPr>
          <p:nvPr>
            <p:ph type="sldNum" sz="quarter" idx="12"/>
          </p:nvPr>
        </p:nvSpPr>
        <p:spPr>
          <a:xfrm>
            <a:off x="6553200" y="6245225"/>
            <a:ext cx="2133600" cy="476250"/>
          </a:xfrm>
        </p:spPr>
        <p:txBody>
          <a:bodyPr/>
          <a:lstStyle>
            <a:lvl1pPr>
              <a:defRPr/>
            </a:lvl1pPr>
          </a:lstStyle>
          <a:p>
            <a:fld id="{E0808473-C904-43ED-B3E4-53024C9F7B35}" type="slidenum">
              <a:rPr lang="el-GR" altLang="el-GR">
                <a:solidFill>
                  <a:prstClr val="black">
                    <a:tint val="75000"/>
                  </a:prstClr>
                </a:solidFill>
              </a:rPr>
              <a:pPr/>
              <a:t>‹#›</a:t>
            </a:fld>
            <a:endParaRPr lang="el-GR" altLang="el-GR">
              <a:solidFill>
                <a:prstClr val="black">
                  <a:tint val="75000"/>
                </a:prstClr>
              </a:solidFill>
            </a:endParaRPr>
          </a:p>
        </p:txBody>
      </p:sp>
    </p:spTree>
    <p:extLst>
      <p:ext uri="{BB962C8B-B14F-4D97-AF65-F5344CB8AC3E}">
        <p14:creationId xmlns:p14="http://schemas.microsoft.com/office/powerpoint/2010/main" val="267311113"/>
      </p:ext>
    </p:extLst>
  </p:cSld>
  <p:clrMapOvr>
    <a:masterClrMapping/>
  </p:clrMapOvr>
  <p:transition spd="med">
    <p:blinds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bl">
  <p:cSld name="Τίτλος και Πίνακας">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1143000"/>
          </a:xfrm>
        </p:spPr>
        <p:txBody>
          <a:bodyPr/>
          <a:lstStyle/>
          <a:p>
            <a:r>
              <a:rPr lang="el-GR" smtClean="0"/>
              <a:t>Στυλ κύριου τίτλου</a:t>
            </a:r>
            <a:endParaRPr lang="el-GR"/>
          </a:p>
        </p:txBody>
      </p:sp>
      <p:sp>
        <p:nvSpPr>
          <p:cNvPr id="3" name="Θέση πίνακα 2"/>
          <p:cNvSpPr>
            <a:spLocks noGrp="1"/>
          </p:cNvSpPr>
          <p:nvPr>
            <p:ph type="tbl" idx="1"/>
          </p:nvPr>
        </p:nvSpPr>
        <p:spPr>
          <a:xfrm>
            <a:off x="457200" y="1600203"/>
            <a:ext cx="8229600" cy="4525963"/>
          </a:xfrm>
        </p:spPr>
        <p:txBody>
          <a:bodyPr/>
          <a:lstStyle/>
          <a:p>
            <a:endParaRPr lang="el-GR"/>
          </a:p>
        </p:txBody>
      </p:sp>
      <p:sp>
        <p:nvSpPr>
          <p:cNvPr id="4" name="Θέση ημερομηνίας 3"/>
          <p:cNvSpPr>
            <a:spLocks noGrp="1"/>
          </p:cNvSpPr>
          <p:nvPr>
            <p:ph type="dt" sz="half" idx="10"/>
          </p:nvPr>
        </p:nvSpPr>
        <p:spPr>
          <a:xfrm>
            <a:off x="457200" y="6245225"/>
            <a:ext cx="2133600" cy="476250"/>
          </a:xfrm>
        </p:spPr>
        <p:txBody>
          <a:bodyPr/>
          <a:lstStyle>
            <a:lvl1pPr>
              <a:defRPr/>
            </a:lvl1pPr>
          </a:lstStyle>
          <a:p>
            <a:endParaRPr lang="en-US" altLang="el-GR">
              <a:solidFill>
                <a:prstClr val="black">
                  <a:tint val="75000"/>
                </a:prstClr>
              </a:solidFill>
            </a:endParaRPr>
          </a:p>
        </p:txBody>
      </p:sp>
      <p:sp>
        <p:nvSpPr>
          <p:cNvPr id="5" name="Θέση υποσέλιδου 4"/>
          <p:cNvSpPr>
            <a:spLocks noGrp="1"/>
          </p:cNvSpPr>
          <p:nvPr>
            <p:ph type="ftr" sz="quarter" idx="11"/>
          </p:nvPr>
        </p:nvSpPr>
        <p:spPr>
          <a:xfrm>
            <a:off x="3124200" y="6245225"/>
            <a:ext cx="2895600" cy="476250"/>
          </a:xfrm>
        </p:spPr>
        <p:txBody>
          <a:bodyPr/>
          <a:lstStyle>
            <a:lvl1pPr>
              <a:defRPr/>
            </a:lvl1pPr>
          </a:lstStyle>
          <a:p>
            <a:endParaRPr lang="en-US" altLang="el-GR">
              <a:solidFill>
                <a:prstClr val="black">
                  <a:tint val="75000"/>
                </a:prstClr>
              </a:solidFill>
            </a:endParaRPr>
          </a:p>
        </p:txBody>
      </p:sp>
      <p:sp>
        <p:nvSpPr>
          <p:cNvPr id="6" name="Θέση αριθμού διαφάνειας 5"/>
          <p:cNvSpPr>
            <a:spLocks noGrp="1"/>
          </p:cNvSpPr>
          <p:nvPr>
            <p:ph type="sldNum" sz="quarter" idx="12"/>
          </p:nvPr>
        </p:nvSpPr>
        <p:spPr>
          <a:xfrm>
            <a:off x="6553200" y="6245225"/>
            <a:ext cx="2133600" cy="476250"/>
          </a:xfrm>
        </p:spPr>
        <p:txBody>
          <a:bodyPr/>
          <a:lstStyle>
            <a:lvl1pPr>
              <a:defRPr/>
            </a:lvl1pPr>
          </a:lstStyle>
          <a:p>
            <a:fld id="{BCC459C7-FAF9-41C7-8B68-9AB9ED64D274}" type="slidenum">
              <a:rPr lang="en-US" altLang="el-GR">
                <a:solidFill>
                  <a:prstClr val="black">
                    <a:tint val="75000"/>
                  </a:prstClr>
                </a:solidFill>
              </a:rPr>
              <a:pPr/>
              <a:t>‹#›</a:t>
            </a:fld>
            <a:endParaRPr lang="en-US" altLang="el-GR">
              <a:solidFill>
                <a:prstClr val="black">
                  <a:tint val="75000"/>
                </a:prstClr>
              </a:solidFill>
            </a:endParaRPr>
          </a:p>
        </p:txBody>
      </p:sp>
    </p:spTree>
    <p:extLst>
      <p:ext uri="{BB962C8B-B14F-4D97-AF65-F5344CB8AC3E}">
        <p14:creationId xmlns:p14="http://schemas.microsoft.com/office/powerpoint/2010/main" val="35966835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AndTwoObj">
  <p:cSld name="Τίτλος, Κείμενο και 2 Αντικείμεν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1143000"/>
          </a:xfrm>
        </p:spPr>
        <p:txBody>
          <a:bodyPr/>
          <a:lstStyle/>
          <a:p>
            <a:r>
              <a:rPr lang="el-GR" smtClean="0"/>
              <a:t>Στυλ κύριου τίτλου</a:t>
            </a:r>
            <a:endParaRPr lang="el-GR"/>
          </a:p>
        </p:txBody>
      </p:sp>
      <p:sp>
        <p:nvSpPr>
          <p:cNvPr id="3" name="Θέση κειμένου 2"/>
          <p:cNvSpPr>
            <a:spLocks noGrp="1"/>
          </p:cNvSpPr>
          <p:nvPr>
            <p:ph type="body" sz="half" idx="1"/>
          </p:nvPr>
        </p:nvSpPr>
        <p:spPr>
          <a:xfrm>
            <a:off x="457200" y="1600202"/>
            <a:ext cx="4038600" cy="4525963"/>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quarter" idx="2"/>
          </p:nvPr>
        </p:nvSpPr>
        <p:spPr>
          <a:xfrm>
            <a:off x="4648200" y="1600201"/>
            <a:ext cx="4038600" cy="218598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περιεχομένου 4"/>
          <p:cNvSpPr>
            <a:spLocks noGrp="1"/>
          </p:cNvSpPr>
          <p:nvPr>
            <p:ph sz="quarter" idx="3"/>
          </p:nvPr>
        </p:nvSpPr>
        <p:spPr>
          <a:xfrm>
            <a:off x="4648200" y="3938590"/>
            <a:ext cx="4038600" cy="2187575"/>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ημερομηνίας 5"/>
          <p:cNvSpPr>
            <a:spLocks noGrp="1"/>
          </p:cNvSpPr>
          <p:nvPr>
            <p:ph type="dt" sz="half" idx="10"/>
          </p:nvPr>
        </p:nvSpPr>
        <p:spPr>
          <a:xfrm>
            <a:off x="457200" y="6245225"/>
            <a:ext cx="2133600" cy="476250"/>
          </a:xfrm>
        </p:spPr>
        <p:txBody>
          <a:bodyPr/>
          <a:lstStyle>
            <a:lvl1pPr>
              <a:defRPr/>
            </a:lvl1pPr>
          </a:lstStyle>
          <a:p>
            <a:endParaRPr lang="el-GR" altLang="el-GR">
              <a:solidFill>
                <a:prstClr val="black">
                  <a:tint val="75000"/>
                </a:prstClr>
              </a:solidFill>
            </a:endParaRPr>
          </a:p>
        </p:txBody>
      </p:sp>
      <p:sp>
        <p:nvSpPr>
          <p:cNvPr id="7" name="Θέση υποσέλιδου 6"/>
          <p:cNvSpPr>
            <a:spLocks noGrp="1"/>
          </p:cNvSpPr>
          <p:nvPr>
            <p:ph type="ftr" sz="quarter" idx="11"/>
          </p:nvPr>
        </p:nvSpPr>
        <p:spPr>
          <a:xfrm>
            <a:off x="3124200" y="6245225"/>
            <a:ext cx="2895600" cy="476250"/>
          </a:xfrm>
        </p:spPr>
        <p:txBody>
          <a:bodyPr/>
          <a:lstStyle>
            <a:lvl1pPr>
              <a:defRPr/>
            </a:lvl1pPr>
          </a:lstStyle>
          <a:p>
            <a:endParaRPr lang="el-GR" altLang="el-GR">
              <a:solidFill>
                <a:prstClr val="black">
                  <a:tint val="75000"/>
                </a:prstClr>
              </a:solidFill>
            </a:endParaRPr>
          </a:p>
        </p:txBody>
      </p:sp>
      <p:sp>
        <p:nvSpPr>
          <p:cNvPr id="8" name="Θέση αριθμού διαφάνειας 7"/>
          <p:cNvSpPr>
            <a:spLocks noGrp="1"/>
          </p:cNvSpPr>
          <p:nvPr>
            <p:ph type="sldNum" sz="quarter" idx="12"/>
          </p:nvPr>
        </p:nvSpPr>
        <p:spPr>
          <a:xfrm>
            <a:off x="6553200" y="6245225"/>
            <a:ext cx="2133600" cy="476250"/>
          </a:xfrm>
        </p:spPr>
        <p:txBody>
          <a:bodyPr/>
          <a:lstStyle>
            <a:lvl1pPr>
              <a:defRPr/>
            </a:lvl1pPr>
          </a:lstStyle>
          <a:p>
            <a:fld id="{0E1C6D45-C03B-4712-8C7A-6AAEE1BFF720}" type="slidenum">
              <a:rPr lang="el-GR" altLang="el-GR">
                <a:solidFill>
                  <a:prstClr val="black">
                    <a:tint val="75000"/>
                  </a:prstClr>
                </a:solidFill>
              </a:rPr>
              <a:pPr/>
              <a:t>‹#›</a:t>
            </a:fld>
            <a:endParaRPr lang="el-GR" altLang="el-GR">
              <a:solidFill>
                <a:prstClr val="black">
                  <a:tint val="75000"/>
                </a:prstClr>
              </a:solidFill>
            </a:endParaRPr>
          </a:p>
        </p:txBody>
      </p:sp>
    </p:spTree>
    <p:extLst>
      <p:ext uri="{BB962C8B-B14F-4D97-AF65-F5344CB8AC3E}">
        <p14:creationId xmlns:p14="http://schemas.microsoft.com/office/powerpoint/2010/main" val="14022805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AndObj">
  <p:cSld name="Τίτλος, Κείμενο και Αντικείμενο">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1143000"/>
          </a:xfrm>
        </p:spPr>
        <p:txBody>
          <a:bodyPr/>
          <a:lstStyle/>
          <a:p>
            <a:r>
              <a:rPr lang="el-GR" smtClean="0"/>
              <a:t>Στυλ κύριου τίτλου</a:t>
            </a:r>
            <a:endParaRPr lang="el-GR"/>
          </a:p>
        </p:txBody>
      </p:sp>
      <p:sp>
        <p:nvSpPr>
          <p:cNvPr id="3" name="Θέση κειμένου 2"/>
          <p:cNvSpPr>
            <a:spLocks noGrp="1"/>
          </p:cNvSpPr>
          <p:nvPr>
            <p:ph type="body" sz="half" idx="1"/>
          </p:nvPr>
        </p:nvSpPr>
        <p:spPr>
          <a:xfrm>
            <a:off x="457200" y="1600203"/>
            <a:ext cx="4038600" cy="4525963"/>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3"/>
            <a:ext cx="4038600" cy="4525963"/>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a:xfrm>
            <a:off x="457200" y="6245225"/>
            <a:ext cx="2133600" cy="476250"/>
          </a:xfrm>
        </p:spPr>
        <p:txBody>
          <a:bodyPr/>
          <a:lstStyle>
            <a:lvl1pPr>
              <a:defRPr/>
            </a:lvl1pPr>
          </a:lstStyle>
          <a:p>
            <a:endParaRPr lang="el-GR" altLang="el-GR">
              <a:solidFill>
                <a:prstClr val="black">
                  <a:tint val="75000"/>
                </a:prstClr>
              </a:solidFill>
            </a:endParaRPr>
          </a:p>
        </p:txBody>
      </p:sp>
      <p:sp>
        <p:nvSpPr>
          <p:cNvPr id="6" name="Θέση υποσέλιδου 5"/>
          <p:cNvSpPr>
            <a:spLocks noGrp="1"/>
          </p:cNvSpPr>
          <p:nvPr>
            <p:ph type="ftr" sz="quarter" idx="11"/>
          </p:nvPr>
        </p:nvSpPr>
        <p:spPr>
          <a:xfrm>
            <a:off x="3124200" y="6245225"/>
            <a:ext cx="2895600" cy="476250"/>
          </a:xfrm>
        </p:spPr>
        <p:txBody>
          <a:bodyPr/>
          <a:lstStyle>
            <a:lvl1pPr>
              <a:defRPr/>
            </a:lvl1pPr>
          </a:lstStyle>
          <a:p>
            <a:endParaRPr lang="el-GR" altLang="el-GR">
              <a:solidFill>
                <a:prstClr val="black">
                  <a:tint val="75000"/>
                </a:prstClr>
              </a:solidFill>
            </a:endParaRPr>
          </a:p>
        </p:txBody>
      </p:sp>
      <p:sp>
        <p:nvSpPr>
          <p:cNvPr id="7" name="Θέση αριθμού διαφάνειας 6"/>
          <p:cNvSpPr>
            <a:spLocks noGrp="1"/>
          </p:cNvSpPr>
          <p:nvPr>
            <p:ph type="sldNum" sz="quarter" idx="12"/>
          </p:nvPr>
        </p:nvSpPr>
        <p:spPr>
          <a:xfrm>
            <a:off x="6553200" y="6245225"/>
            <a:ext cx="2133600" cy="476250"/>
          </a:xfrm>
        </p:spPr>
        <p:txBody>
          <a:bodyPr/>
          <a:lstStyle>
            <a:lvl1pPr>
              <a:defRPr/>
            </a:lvl1pPr>
          </a:lstStyle>
          <a:p>
            <a:fld id="{66A66999-07F5-45A5-9C6A-E08DF3A72751}" type="slidenum">
              <a:rPr lang="el-GR" altLang="el-GR">
                <a:solidFill>
                  <a:prstClr val="black">
                    <a:tint val="75000"/>
                  </a:prstClr>
                </a:solidFill>
              </a:rPr>
              <a:pPr/>
              <a:t>‹#›</a:t>
            </a:fld>
            <a:endParaRPr lang="el-GR" altLang="el-GR">
              <a:solidFill>
                <a:prstClr val="black">
                  <a:tint val="75000"/>
                </a:prstClr>
              </a:solidFill>
            </a:endParaRPr>
          </a:p>
        </p:txBody>
      </p:sp>
    </p:spTree>
    <p:extLst>
      <p:ext uri="{BB962C8B-B14F-4D97-AF65-F5344CB8AC3E}">
        <p14:creationId xmlns:p14="http://schemas.microsoft.com/office/powerpoint/2010/main" val="2824620511"/>
      </p:ext>
    </p:extLst>
  </p:cSld>
  <p:clrMapOvr>
    <a:masterClrMapping/>
  </p:clrMapOvr>
  <p:transition spd="med">
    <p:blinds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xOverObj">
  <p:cSld name="Τίτλος και Κείμενο επάνω από Αντικείμενο">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1143000"/>
          </a:xfrm>
        </p:spPr>
        <p:txBody>
          <a:bodyPr/>
          <a:lstStyle/>
          <a:p>
            <a:r>
              <a:rPr lang="el-GR" smtClean="0"/>
              <a:t>Στυλ κύριου τίτλου</a:t>
            </a:r>
            <a:endParaRPr lang="el-GR"/>
          </a:p>
        </p:txBody>
      </p:sp>
      <p:sp>
        <p:nvSpPr>
          <p:cNvPr id="3" name="Θέση κειμένου 2"/>
          <p:cNvSpPr>
            <a:spLocks noGrp="1"/>
          </p:cNvSpPr>
          <p:nvPr>
            <p:ph type="body" sz="half" idx="1"/>
          </p:nvPr>
        </p:nvSpPr>
        <p:spPr>
          <a:xfrm>
            <a:off x="457200" y="1600201"/>
            <a:ext cx="8229600" cy="218598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57200" y="3938591"/>
            <a:ext cx="8229600" cy="2187575"/>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a:xfrm>
            <a:off x="457200" y="6245225"/>
            <a:ext cx="2133600" cy="476250"/>
          </a:xfrm>
        </p:spPr>
        <p:txBody>
          <a:bodyPr/>
          <a:lstStyle>
            <a:lvl1pPr>
              <a:defRPr/>
            </a:lvl1pPr>
          </a:lstStyle>
          <a:p>
            <a:endParaRPr lang="el-GR" altLang="el-GR">
              <a:solidFill>
                <a:prstClr val="black">
                  <a:tint val="75000"/>
                </a:prstClr>
              </a:solidFill>
            </a:endParaRPr>
          </a:p>
        </p:txBody>
      </p:sp>
      <p:sp>
        <p:nvSpPr>
          <p:cNvPr id="6" name="Θέση υποσέλιδου 5"/>
          <p:cNvSpPr>
            <a:spLocks noGrp="1"/>
          </p:cNvSpPr>
          <p:nvPr>
            <p:ph type="ftr" sz="quarter" idx="11"/>
          </p:nvPr>
        </p:nvSpPr>
        <p:spPr>
          <a:xfrm>
            <a:off x="3124200" y="6245225"/>
            <a:ext cx="2895600" cy="476250"/>
          </a:xfrm>
        </p:spPr>
        <p:txBody>
          <a:bodyPr/>
          <a:lstStyle>
            <a:lvl1pPr>
              <a:defRPr/>
            </a:lvl1pPr>
          </a:lstStyle>
          <a:p>
            <a:endParaRPr lang="el-GR" altLang="el-GR">
              <a:solidFill>
                <a:prstClr val="black">
                  <a:tint val="75000"/>
                </a:prstClr>
              </a:solidFill>
            </a:endParaRPr>
          </a:p>
        </p:txBody>
      </p:sp>
      <p:sp>
        <p:nvSpPr>
          <p:cNvPr id="7" name="Θέση αριθμού διαφάνειας 6"/>
          <p:cNvSpPr>
            <a:spLocks noGrp="1"/>
          </p:cNvSpPr>
          <p:nvPr>
            <p:ph type="sldNum" sz="quarter" idx="12"/>
          </p:nvPr>
        </p:nvSpPr>
        <p:spPr>
          <a:xfrm>
            <a:off x="6553200" y="6245225"/>
            <a:ext cx="2133600" cy="476250"/>
          </a:xfrm>
        </p:spPr>
        <p:txBody>
          <a:bodyPr/>
          <a:lstStyle>
            <a:lvl1pPr>
              <a:defRPr/>
            </a:lvl1pPr>
          </a:lstStyle>
          <a:p>
            <a:fld id="{CE340FB0-84AA-401E-860E-A24779E921C5}" type="slidenum">
              <a:rPr lang="el-GR" altLang="el-GR">
                <a:solidFill>
                  <a:prstClr val="black">
                    <a:tint val="75000"/>
                  </a:prstClr>
                </a:solidFill>
              </a:rPr>
              <a:pPr/>
              <a:t>‹#›</a:t>
            </a:fld>
            <a:endParaRPr lang="el-GR" altLang="el-GR">
              <a:solidFill>
                <a:prstClr val="black">
                  <a:tint val="75000"/>
                </a:prstClr>
              </a:solidFill>
            </a:endParaRPr>
          </a:p>
        </p:txBody>
      </p:sp>
    </p:spTree>
    <p:extLst>
      <p:ext uri="{BB962C8B-B14F-4D97-AF65-F5344CB8AC3E}">
        <p14:creationId xmlns:p14="http://schemas.microsoft.com/office/powerpoint/2010/main" val="1489421360"/>
      </p:ext>
    </p:extLst>
  </p:cSld>
  <p:clrMapOvr>
    <a:masterClrMapping/>
  </p:clrMapOvr>
  <p:transition spd="med">
    <p:blinds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312C6AEF-52A6-415E-B052-81C2DEB9A548}" type="datetimeFigureOut">
              <a:rPr lang="el-GR" smtClean="0"/>
              <a:t>17/3/2018</a:t>
            </a:fld>
            <a:endParaRPr lang="el-GR" dirty="0"/>
          </a:p>
        </p:txBody>
      </p:sp>
      <p:sp>
        <p:nvSpPr>
          <p:cNvPr id="8" name="Θέση υποσέλιδου 7"/>
          <p:cNvSpPr>
            <a:spLocks noGrp="1"/>
          </p:cNvSpPr>
          <p:nvPr>
            <p:ph type="ftr" sz="quarter" idx="11"/>
          </p:nvPr>
        </p:nvSpPr>
        <p:spPr/>
        <p:txBody>
          <a:bodyPr/>
          <a:lstStyle/>
          <a:p>
            <a:endParaRPr lang="el-GR" dirty="0"/>
          </a:p>
        </p:txBody>
      </p:sp>
      <p:sp>
        <p:nvSpPr>
          <p:cNvPr id="9" name="Θέση αριθμού διαφάνειας 8"/>
          <p:cNvSpPr>
            <a:spLocks noGrp="1"/>
          </p:cNvSpPr>
          <p:nvPr>
            <p:ph type="sldNum" sz="quarter" idx="12"/>
          </p:nvPr>
        </p:nvSpPr>
        <p:spPr/>
        <p:txBody>
          <a:bodyPr/>
          <a:lstStyle/>
          <a:p>
            <a:fld id="{5C5C3E20-CDB7-4B21-83D8-CEC2EA07D010}" type="slidenum">
              <a:rPr lang="el-GR" smtClean="0"/>
              <a:t>‹#›</a:t>
            </a:fld>
            <a:endParaRPr lang="el-GR" dirty="0"/>
          </a:p>
        </p:txBody>
      </p:sp>
    </p:spTree>
    <p:extLst>
      <p:ext uri="{BB962C8B-B14F-4D97-AF65-F5344CB8AC3E}">
        <p14:creationId xmlns:p14="http://schemas.microsoft.com/office/powerpoint/2010/main" val="364904372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8"/>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1019C120-1C48-4372-8867-B9384EB65E6C}" type="datetimeFigureOut">
              <a:rPr lang="el-GR" smtClean="0">
                <a:solidFill>
                  <a:prstClr val="black">
                    <a:tint val="75000"/>
                  </a:prstClr>
                </a:solidFill>
              </a:rPr>
              <a:pPr/>
              <a:t>17/3/2018</a:t>
            </a:fld>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4FA50C12-4D53-4924-A560-08407D358CED}"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9885141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1019C120-1C48-4372-8867-B9384EB65E6C}" type="datetimeFigureOut">
              <a:rPr lang="el-GR" smtClean="0">
                <a:solidFill>
                  <a:prstClr val="black">
                    <a:tint val="75000"/>
                  </a:prstClr>
                </a:solidFill>
              </a:rPr>
              <a:pPr/>
              <a:t>17/3/2018</a:t>
            </a:fld>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4FA50C12-4D53-4924-A560-08407D358CED}"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4346019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6"/>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1019C120-1C48-4372-8867-B9384EB65E6C}" type="datetimeFigureOut">
              <a:rPr lang="el-GR" smtClean="0">
                <a:solidFill>
                  <a:prstClr val="black">
                    <a:tint val="75000"/>
                  </a:prstClr>
                </a:solidFill>
              </a:rPr>
              <a:pPr/>
              <a:t>17/3/2018</a:t>
            </a:fld>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4FA50C12-4D53-4924-A560-08407D358CED}"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5113790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1019C120-1C48-4372-8867-B9384EB65E6C}" type="datetimeFigureOut">
              <a:rPr lang="el-GR" smtClean="0">
                <a:solidFill>
                  <a:prstClr val="black">
                    <a:tint val="75000"/>
                  </a:prstClr>
                </a:solidFill>
              </a:rPr>
              <a:pPr/>
              <a:t>17/3/2018</a:t>
            </a:fld>
            <a:endParaRPr lang="el-GR">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4FA50C12-4D53-4924-A560-08407D358CED}"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67731416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1019C120-1C48-4372-8867-B9384EB65E6C}" type="datetimeFigureOut">
              <a:rPr lang="el-GR" smtClean="0">
                <a:solidFill>
                  <a:prstClr val="black">
                    <a:tint val="75000"/>
                  </a:prstClr>
                </a:solidFill>
              </a:rPr>
              <a:pPr/>
              <a:t>17/3/2018</a:t>
            </a:fld>
            <a:endParaRPr lang="el-GR">
              <a:solidFill>
                <a:prstClr val="black">
                  <a:tint val="75000"/>
                </a:prstClr>
              </a:solidFill>
            </a:endParaRPr>
          </a:p>
        </p:txBody>
      </p:sp>
      <p:sp>
        <p:nvSpPr>
          <p:cNvPr id="8" name="Θέση υποσέλιδου 7"/>
          <p:cNvSpPr>
            <a:spLocks noGrp="1"/>
          </p:cNvSpPr>
          <p:nvPr>
            <p:ph type="ftr" sz="quarter" idx="11"/>
          </p:nvPr>
        </p:nvSpPr>
        <p:spPr/>
        <p:txBody>
          <a:bodyPr/>
          <a:lstStyle/>
          <a:p>
            <a:endParaRPr lang="el-GR">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4FA50C12-4D53-4924-A560-08407D358CED}"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27621119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1019C120-1C48-4372-8867-B9384EB65E6C}" type="datetimeFigureOut">
              <a:rPr lang="el-GR" smtClean="0">
                <a:solidFill>
                  <a:prstClr val="black">
                    <a:tint val="75000"/>
                  </a:prstClr>
                </a:solidFill>
              </a:rPr>
              <a:pPr/>
              <a:t>17/3/2018</a:t>
            </a:fld>
            <a:endParaRPr lang="el-GR">
              <a:solidFill>
                <a:prstClr val="black">
                  <a:tint val="75000"/>
                </a:prstClr>
              </a:solidFill>
            </a:endParaRPr>
          </a:p>
        </p:txBody>
      </p:sp>
      <p:sp>
        <p:nvSpPr>
          <p:cNvPr id="4" name="Θέση υποσέλιδου 3"/>
          <p:cNvSpPr>
            <a:spLocks noGrp="1"/>
          </p:cNvSpPr>
          <p:nvPr>
            <p:ph type="ftr" sz="quarter" idx="11"/>
          </p:nvPr>
        </p:nvSpPr>
        <p:spPr/>
        <p:txBody>
          <a:bodyPr/>
          <a:lstStyle/>
          <a:p>
            <a:endParaRPr lang="el-GR">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4FA50C12-4D53-4924-A560-08407D358CED}"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7505108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1019C120-1C48-4372-8867-B9384EB65E6C}" type="datetimeFigureOut">
              <a:rPr lang="el-GR" smtClean="0">
                <a:solidFill>
                  <a:prstClr val="black">
                    <a:tint val="75000"/>
                  </a:prstClr>
                </a:solidFill>
              </a:rPr>
              <a:pPr/>
              <a:t>17/3/2018</a:t>
            </a:fld>
            <a:endParaRPr lang="el-GR">
              <a:solidFill>
                <a:prstClr val="black">
                  <a:tint val="75000"/>
                </a:prstClr>
              </a:solidFill>
            </a:endParaRPr>
          </a:p>
        </p:txBody>
      </p:sp>
      <p:sp>
        <p:nvSpPr>
          <p:cNvPr id="3" name="Θέση υποσέλιδου 2"/>
          <p:cNvSpPr>
            <a:spLocks noGrp="1"/>
          </p:cNvSpPr>
          <p:nvPr>
            <p:ph type="ftr" sz="quarter" idx="11"/>
          </p:nvPr>
        </p:nvSpPr>
        <p:spPr/>
        <p:txBody>
          <a:bodyPr/>
          <a:lstStyle/>
          <a:p>
            <a:endParaRPr lang="el-GR">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4FA50C12-4D53-4924-A560-08407D358CED}"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9314741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4"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3" y="273053"/>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1019C120-1C48-4372-8867-B9384EB65E6C}" type="datetimeFigureOut">
              <a:rPr lang="el-GR" smtClean="0">
                <a:solidFill>
                  <a:prstClr val="black">
                    <a:tint val="75000"/>
                  </a:prstClr>
                </a:solidFill>
              </a:rPr>
              <a:pPr/>
              <a:t>17/3/2018</a:t>
            </a:fld>
            <a:endParaRPr lang="el-GR">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4FA50C12-4D53-4924-A560-08407D358CED}"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3709283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1"/>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1019C120-1C48-4372-8867-B9384EB65E6C}" type="datetimeFigureOut">
              <a:rPr lang="el-GR" smtClean="0">
                <a:solidFill>
                  <a:prstClr val="black">
                    <a:tint val="75000"/>
                  </a:prstClr>
                </a:solidFill>
              </a:rPr>
              <a:pPr/>
              <a:t>17/3/2018</a:t>
            </a:fld>
            <a:endParaRPr lang="el-GR">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4FA50C12-4D53-4924-A560-08407D358CED}"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48660917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1019C120-1C48-4372-8867-B9384EB65E6C}" type="datetimeFigureOut">
              <a:rPr lang="el-GR" smtClean="0">
                <a:solidFill>
                  <a:prstClr val="black">
                    <a:tint val="75000"/>
                  </a:prstClr>
                </a:solidFill>
              </a:rPr>
              <a:pPr/>
              <a:t>17/3/2018</a:t>
            </a:fld>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4FA50C12-4D53-4924-A560-08407D358CED}"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0188081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312C6AEF-52A6-415E-B052-81C2DEB9A548}" type="datetimeFigureOut">
              <a:rPr lang="el-GR" smtClean="0"/>
              <a:t>17/3/2018</a:t>
            </a:fld>
            <a:endParaRPr lang="el-GR" dirty="0"/>
          </a:p>
        </p:txBody>
      </p:sp>
      <p:sp>
        <p:nvSpPr>
          <p:cNvPr id="4" name="Θέση υποσέλιδου 3"/>
          <p:cNvSpPr>
            <a:spLocks noGrp="1"/>
          </p:cNvSpPr>
          <p:nvPr>
            <p:ph type="ftr" sz="quarter" idx="11"/>
          </p:nvPr>
        </p:nvSpPr>
        <p:spPr/>
        <p:txBody>
          <a:bodyPr/>
          <a:lstStyle/>
          <a:p>
            <a:endParaRPr lang="el-GR" dirty="0"/>
          </a:p>
        </p:txBody>
      </p:sp>
      <p:sp>
        <p:nvSpPr>
          <p:cNvPr id="5" name="Θέση αριθμού διαφάνειας 4"/>
          <p:cNvSpPr>
            <a:spLocks noGrp="1"/>
          </p:cNvSpPr>
          <p:nvPr>
            <p:ph type="sldNum" sz="quarter" idx="12"/>
          </p:nvPr>
        </p:nvSpPr>
        <p:spPr/>
        <p:txBody>
          <a:bodyPr/>
          <a:lstStyle/>
          <a:p>
            <a:fld id="{5C5C3E20-CDB7-4B21-83D8-CEC2EA07D010}" type="slidenum">
              <a:rPr lang="el-GR" smtClean="0"/>
              <a:t>‹#›</a:t>
            </a:fld>
            <a:endParaRPr lang="el-GR" dirty="0"/>
          </a:p>
        </p:txBody>
      </p:sp>
    </p:spTree>
    <p:extLst>
      <p:ext uri="{BB962C8B-B14F-4D97-AF65-F5344CB8AC3E}">
        <p14:creationId xmlns:p14="http://schemas.microsoft.com/office/powerpoint/2010/main" val="412707825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41"/>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41"/>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1019C120-1C48-4372-8867-B9384EB65E6C}" type="datetimeFigureOut">
              <a:rPr lang="el-GR" smtClean="0">
                <a:solidFill>
                  <a:prstClr val="black">
                    <a:tint val="75000"/>
                  </a:prstClr>
                </a:solidFill>
              </a:rPr>
              <a:pPr/>
              <a:t>17/3/2018</a:t>
            </a:fld>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4FA50C12-4D53-4924-A560-08407D358CED}"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85797836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clipArtAndTx">
  <p:cSld name="Τίτλος, Clip Art και Κείμενο">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1143000"/>
          </a:xfrm>
        </p:spPr>
        <p:txBody>
          <a:bodyPr/>
          <a:lstStyle/>
          <a:p>
            <a:r>
              <a:rPr lang="el-GR" smtClean="0"/>
              <a:t>Στυλ κύριου τίτλου</a:t>
            </a:r>
            <a:endParaRPr lang="el-GR"/>
          </a:p>
        </p:txBody>
      </p:sp>
      <p:sp>
        <p:nvSpPr>
          <p:cNvPr id="3" name="Θέση ClipArt 2"/>
          <p:cNvSpPr>
            <a:spLocks noGrp="1"/>
          </p:cNvSpPr>
          <p:nvPr>
            <p:ph type="clipArt" sz="half" idx="1"/>
          </p:nvPr>
        </p:nvSpPr>
        <p:spPr>
          <a:xfrm>
            <a:off x="457200" y="1600203"/>
            <a:ext cx="4038600" cy="4525963"/>
          </a:xfrm>
        </p:spPr>
        <p:txBody>
          <a:bodyPr/>
          <a:lstStyle/>
          <a:p>
            <a:endParaRPr lang="el-GR"/>
          </a:p>
        </p:txBody>
      </p:sp>
      <p:sp>
        <p:nvSpPr>
          <p:cNvPr id="4" name="Θέση κειμένου 3"/>
          <p:cNvSpPr>
            <a:spLocks noGrp="1"/>
          </p:cNvSpPr>
          <p:nvPr>
            <p:ph type="body" sz="half" idx="2"/>
          </p:nvPr>
        </p:nvSpPr>
        <p:spPr>
          <a:xfrm>
            <a:off x="4648200" y="1600203"/>
            <a:ext cx="4038600" cy="4525963"/>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a:xfrm>
            <a:off x="457200" y="6245225"/>
            <a:ext cx="2133600" cy="476250"/>
          </a:xfrm>
        </p:spPr>
        <p:txBody>
          <a:bodyPr/>
          <a:lstStyle>
            <a:lvl1pPr>
              <a:defRPr/>
            </a:lvl1pPr>
          </a:lstStyle>
          <a:p>
            <a:endParaRPr lang="el-GR" altLang="el-GR">
              <a:solidFill>
                <a:prstClr val="black">
                  <a:tint val="75000"/>
                </a:prstClr>
              </a:solidFill>
            </a:endParaRPr>
          </a:p>
        </p:txBody>
      </p:sp>
      <p:sp>
        <p:nvSpPr>
          <p:cNvPr id="6" name="Θέση υποσέλιδου 5"/>
          <p:cNvSpPr>
            <a:spLocks noGrp="1"/>
          </p:cNvSpPr>
          <p:nvPr>
            <p:ph type="ftr" sz="quarter" idx="11"/>
          </p:nvPr>
        </p:nvSpPr>
        <p:spPr>
          <a:xfrm>
            <a:off x="3124200" y="6245225"/>
            <a:ext cx="2895600" cy="476250"/>
          </a:xfrm>
        </p:spPr>
        <p:txBody>
          <a:bodyPr/>
          <a:lstStyle>
            <a:lvl1pPr>
              <a:defRPr/>
            </a:lvl1pPr>
          </a:lstStyle>
          <a:p>
            <a:endParaRPr lang="el-GR" altLang="el-GR">
              <a:solidFill>
                <a:prstClr val="black">
                  <a:tint val="75000"/>
                </a:prstClr>
              </a:solidFill>
            </a:endParaRPr>
          </a:p>
        </p:txBody>
      </p:sp>
      <p:sp>
        <p:nvSpPr>
          <p:cNvPr id="7" name="Θέση αριθμού διαφάνειας 6"/>
          <p:cNvSpPr>
            <a:spLocks noGrp="1"/>
          </p:cNvSpPr>
          <p:nvPr>
            <p:ph type="sldNum" sz="quarter" idx="12"/>
          </p:nvPr>
        </p:nvSpPr>
        <p:spPr>
          <a:xfrm>
            <a:off x="6553200" y="6245225"/>
            <a:ext cx="2133600" cy="476250"/>
          </a:xfrm>
        </p:spPr>
        <p:txBody>
          <a:bodyPr/>
          <a:lstStyle>
            <a:lvl1pPr>
              <a:defRPr/>
            </a:lvl1pPr>
          </a:lstStyle>
          <a:p>
            <a:fld id="{98338DC5-7071-4B60-A992-D77D0F43E831}" type="slidenum">
              <a:rPr lang="el-GR" altLang="el-GR">
                <a:solidFill>
                  <a:prstClr val="black">
                    <a:tint val="75000"/>
                  </a:prstClr>
                </a:solidFill>
              </a:rPr>
              <a:pPr/>
              <a:t>‹#›</a:t>
            </a:fld>
            <a:endParaRPr lang="el-GR" altLang="el-GR">
              <a:solidFill>
                <a:prstClr val="black">
                  <a:tint val="75000"/>
                </a:prstClr>
              </a:solidFill>
            </a:endParaRPr>
          </a:p>
        </p:txBody>
      </p:sp>
    </p:spTree>
    <p:extLst>
      <p:ext uri="{BB962C8B-B14F-4D97-AF65-F5344CB8AC3E}">
        <p14:creationId xmlns:p14="http://schemas.microsoft.com/office/powerpoint/2010/main" val="221053488"/>
      </p:ext>
    </p:extLst>
  </p:cSld>
  <p:clrMapOvr>
    <a:masterClrMapping/>
  </p:clrMapOvr>
  <p:transition spd="med">
    <p:blinds dir="ver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xAndClipArt">
  <p:cSld name="Τίτλος, Κείμενο και Clip Art">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1143000"/>
          </a:xfrm>
        </p:spPr>
        <p:txBody>
          <a:bodyPr/>
          <a:lstStyle/>
          <a:p>
            <a:r>
              <a:rPr lang="el-GR" smtClean="0"/>
              <a:t>Στυλ κύριου τίτλου</a:t>
            </a:r>
            <a:endParaRPr lang="el-GR"/>
          </a:p>
        </p:txBody>
      </p:sp>
      <p:sp>
        <p:nvSpPr>
          <p:cNvPr id="3" name="Θέση κειμένου 2"/>
          <p:cNvSpPr>
            <a:spLocks noGrp="1"/>
          </p:cNvSpPr>
          <p:nvPr>
            <p:ph type="body" sz="half" idx="1"/>
          </p:nvPr>
        </p:nvSpPr>
        <p:spPr>
          <a:xfrm>
            <a:off x="457200" y="1600203"/>
            <a:ext cx="4038600" cy="4525963"/>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ClipArt 3"/>
          <p:cNvSpPr>
            <a:spLocks noGrp="1"/>
          </p:cNvSpPr>
          <p:nvPr>
            <p:ph type="clipArt" sz="half" idx="2"/>
          </p:nvPr>
        </p:nvSpPr>
        <p:spPr>
          <a:xfrm>
            <a:off x="4648200" y="1600203"/>
            <a:ext cx="4038600" cy="4525963"/>
          </a:xfrm>
        </p:spPr>
        <p:txBody>
          <a:bodyPr/>
          <a:lstStyle/>
          <a:p>
            <a:endParaRPr lang="el-GR"/>
          </a:p>
        </p:txBody>
      </p:sp>
      <p:sp>
        <p:nvSpPr>
          <p:cNvPr id="5" name="Θέση ημερομηνίας 4"/>
          <p:cNvSpPr>
            <a:spLocks noGrp="1"/>
          </p:cNvSpPr>
          <p:nvPr>
            <p:ph type="dt" sz="half" idx="10"/>
          </p:nvPr>
        </p:nvSpPr>
        <p:spPr>
          <a:xfrm>
            <a:off x="457200" y="6245225"/>
            <a:ext cx="2133600" cy="476250"/>
          </a:xfrm>
        </p:spPr>
        <p:txBody>
          <a:bodyPr/>
          <a:lstStyle>
            <a:lvl1pPr>
              <a:defRPr/>
            </a:lvl1pPr>
          </a:lstStyle>
          <a:p>
            <a:endParaRPr lang="el-GR" altLang="el-GR">
              <a:solidFill>
                <a:prstClr val="black">
                  <a:tint val="75000"/>
                </a:prstClr>
              </a:solidFill>
            </a:endParaRPr>
          </a:p>
        </p:txBody>
      </p:sp>
      <p:sp>
        <p:nvSpPr>
          <p:cNvPr id="6" name="Θέση υποσέλιδου 5"/>
          <p:cNvSpPr>
            <a:spLocks noGrp="1"/>
          </p:cNvSpPr>
          <p:nvPr>
            <p:ph type="ftr" sz="quarter" idx="11"/>
          </p:nvPr>
        </p:nvSpPr>
        <p:spPr>
          <a:xfrm>
            <a:off x="3124200" y="6245225"/>
            <a:ext cx="2895600" cy="476250"/>
          </a:xfrm>
        </p:spPr>
        <p:txBody>
          <a:bodyPr/>
          <a:lstStyle>
            <a:lvl1pPr>
              <a:defRPr/>
            </a:lvl1pPr>
          </a:lstStyle>
          <a:p>
            <a:endParaRPr lang="el-GR" altLang="el-GR">
              <a:solidFill>
                <a:prstClr val="black">
                  <a:tint val="75000"/>
                </a:prstClr>
              </a:solidFill>
            </a:endParaRPr>
          </a:p>
        </p:txBody>
      </p:sp>
      <p:sp>
        <p:nvSpPr>
          <p:cNvPr id="7" name="Θέση αριθμού διαφάνειας 6"/>
          <p:cNvSpPr>
            <a:spLocks noGrp="1"/>
          </p:cNvSpPr>
          <p:nvPr>
            <p:ph type="sldNum" sz="quarter" idx="12"/>
          </p:nvPr>
        </p:nvSpPr>
        <p:spPr>
          <a:xfrm>
            <a:off x="6553200" y="6245225"/>
            <a:ext cx="2133600" cy="476250"/>
          </a:xfrm>
        </p:spPr>
        <p:txBody>
          <a:bodyPr/>
          <a:lstStyle>
            <a:lvl1pPr>
              <a:defRPr/>
            </a:lvl1pPr>
          </a:lstStyle>
          <a:p>
            <a:fld id="{C8D8C763-D6A4-49A4-8606-276F8C1E559D}" type="slidenum">
              <a:rPr lang="el-GR" altLang="el-GR">
                <a:solidFill>
                  <a:prstClr val="black">
                    <a:tint val="75000"/>
                  </a:prstClr>
                </a:solidFill>
              </a:rPr>
              <a:pPr/>
              <a:t>‹#›</a:t>
            </a:fld>
            <a:endParaRPr lang="el-GR" altLang="el-GR">
              <a:solidFill>
                <a:prstClr val="black">
                  <a:tint val="75000"/>
                </a:prstClr>
              </a:solidFill>
            </a:endParaRPr>
          </a:p>
        </p:txBody>
      </p:sp>
    </p:spTree>
    <p:extLst>
      <p:ext uri="{BB962C8B-B14F-4D97-AF65-F5344CB8AC3E}">
        <p14:creationId xmlns:p14="http://schemas.microsoft.com/office/powerpoint/2010/main" val="741259552"/>
      </p:ext>
    </p:extLst>
  </p:cSld>
  <p:clrMapOvr>
    <a:masterClrMapping/>
  </p:clrMapOvr>
  <p:transition spd="med">
    <p:blinds dir="ver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OverTx">
  <p:cSld name="Τίτλος και Αντικείμενο επάνω από Κείμενο">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1143000"/>
          </a:xfrm>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1"/>
            <a:ext cx="8229600" cy="218598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3938591"/>
            <a:ext cx="8229600" cy="2187575"/>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a:xfrm>
            <a:off x="457200" y="6245225"/>
            <a:ext cx="2133600" cy="476250"/>
          </a:xfrm>
        </p:spPr>
        <p:txBody>
          <a:bodyPr/>
          <a:lstStyle>
            <a:lvl1pPr>
              <a:defRPr/>
            </a:lvl1pPr>
          </a:lstStyle>
          <a:p>
            <a:endParaRPr lang="el-GR" altLang="el-GR">
              <a:solidFill>
                <a:prstClr val="black">
                  <a:tint val="75000"/>
                </a:prstClr>
              </a:solidFill>
            </a:endParaRPr>
          </a:p>
        </p:txBody>
      </p:sp>
      <p:sp>
        <p:nvSpPr>
          <p:cNvPr id="6" name="Θέση υποσέλιδου 5"/>
          <p:cNvSpPr>
            <a:spLocks noGrp="1"/>
          </p:cNvSpPr>
          <p:nvPr>
            <p:ph type="ftr" sz="quarter" idx="11"/>
          </p:nvPr>
        </p:nvSpPr>
        <p:spPr>
          <a:xfrm>
            <a:off x="3124200" y="6245225"/>
            <a:ext cx="2895600" cy="476250"/>
          </a:xfrm>
        </p:spPr>
        <p:txBody>
          <a:bodyPr/>
          <a:lstStyle>
            <a:lvl1pPr>
              <a:defRPr/>
            </a:lvl1pPr>
          </a:lstStyle>
          <a:p>
            <a:endParaRPr lang="el-GR" altLang="el-GR">
              <a:solidFill>
                <a:prstClr val="black">
                  <a:tint val="75000"/>
                </a:prstClr>
              </a:solidFill>
            </a:endParaRPr>
          </a:p>
        </p:txBody>
      </p:sp>
      <p:sp>
        <p:nvSpPr>
          <p:cNvPr id="7" name="Θέση αριθμού διαφάνειας 6"/>
          <p:cNvSpPr>
            <a:spLocks noGrp="1"/>
          </p:cNvSpPr>
          <p:nvPr>
            <p:ph type="sldNum" sz="quarter" idx="12"/>
          </p:nvPr>
        </p:nvSpPr>
        <p:spPr>
          <a:xfrm>
            <a:off x="6553200" y="6245225"/>
            <a:ext cx="2133600" cy="476250"/>
          </a:xfrm>
        </p:spPr>
        <p:txBody>
          <a:bodyPr/>
          <a:lstStyle>
            <a:lvl1pPr>
              <a:defRPr/>
            </a:lvl1pPr>
          </a:lstStyle>
          <a:p>
            <a:fld id="{E0808473-C904-43ED-B3E4-53024C9F7B35}" type="slidenum">
              <a:rPr lang="el-GR" altLang="el-GR">
                <a:solidFill>
                  <a:prstClr val="black">
                    <a:tint val="75000"/>
                  </a:prstClr>
                </a:solidFill>
              </a:rPr>
              <a:pPr/>
              <a:t>‹#›</a:t>
            </a:fld>
            <a:endParaRPr lang="el-GR" altLang="el-GR">
              <a:solidFill>
                <a:prstClr val="black">
                  <a:tint val="75000"/>
                </a:prstClr>
              </a:solidFill>
            </a:endParaRPr>
          </a:p>
        </p:txBody>
      </p:sp>
    </p:spTree>
    <p:extLst>
      <p:ext uri="{BB962C8B-B14F-4D97-AF65-F5344CB8AC3E}">
        <p14:creationId xmlns:p14="http://schemas.microsoft.com/office/powerpoint/2010/main" val="397027423"/>
      </p:ext>
    </p:extLst>
  </p:cSld>
  <p:clrMapOvr>
    <a:masterClrMapping/>
  </p:clrMapOvr>
  <p:transition spd="med">
    <p:blinds dir="ver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bl">
  <p:cSld name="Τίτλος και Πίνακας">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1143000"/>
          </a:xfrm>
        </p:spPr>
        <p:txBody>
          <a:bodyPr/>
          <a:lstStyle/>
          <a:p>
            <a:r>
              <a:rPr lang="el-GR" smtClean="0"/>
              <a:t>Στυλ κύριου τίτλου</a:t>
            </a:r>
            <a:endParaRPr lang="el-GR"/>
          </a:p>
        </p:txBody>
      </p:sp>
      <p:sp>
        <p:nvSpPr>
          <p:cNvPr id="3" name="Θέση πίνακα 2"/>
          <p:cNvSpPr>
            <a:spLocks noGrp="1"/>
          </p:cNvSpPr>
          <p:nvPr>
            <p:ph type="tbl" idx="1"/>
          </p:nvPr>
        </p:nvSpPr>
        <p:spPr>
          <a:xfrm>
            <a:off x="457200" y="1600203"/>
            <a:ext cx="8229600" cy="4525963"/>
          </a:xfrm>
        </p:spPr>
        <p:txBody>
          <a:bodyPr/>
          <a:lstStyle/>
          <a:p>
            <a:endParaRPr lang="el-GR"/>
          </a:p>
        </p:txBody>
      </p:sp>
      <p:sp>
        <p:nvSpPr>
          <p:cNvPr id="4" name="Θέση ημερομηνίας 3"/>
          <p:cNvSpPr>
            <a:spLocks noGrp="1"/>
          </p:cNvSpPr>
          <p:nvPr>
            <p:ph type="dt" sz="half" idx="10"/>
          </p:nvPr>
        </p:nvSpPr>
        <p:spPr>
          <a:xfrm>
            <a:off x="457200" y="6245225"/>
            <a:ext cx="2133600" cy="476250"/>
          </a:xfrm>
        </p:spPr>
        <p:txBody>
          <a:bodyPr/>
          <a:lstStyle>
            <a:lvl1pPr>
              <a:defRPr/>
            </a:lvl1pPr>
          </a:lstStyle>
          <a:p>
            <a:endParaRPr lang="en-US" altLang="el-GR">
              <a:solidFill>
                <a:prstClr val="black">
                  <a:tint val="75000"/>
                </a:prstClr>
              </a:solidFill>
            </a:endParaRPr>
          </a:p>
        </p:txBody>
      </p:sp>
      <p:sp>
        <p:nvSpPr>
          <p:cNvPr id="5" name="Θέση υποσέλιδου 4"/>
          <p:cNvSpPr>
            <a:spLocks noGrp="1"/>
          </p:cNvSpPr>
          <p:nvPr>
            <p:ph type="ftr" sz="quarter" idx="11"/>
          </p:nvPr>
        </p:nvSpPr>
        <p:spPr>
          <a:xfrm>
            <a:off x="3124200" y="6245225"/>
            <a:ext cx="2895600" cy="476250"/>
          </a:xfrm>
        </p:spPr>
        <p:txBody>
          <a:bodyPr/>
          <a:lstStyle>
            <a:lvl1pPr>
              <a:defRPr/>
            </a:lvl1pPr>
          </a:lstStyle>
          <a:p>
            <a:endParaRPr lang="en-US" altLang="el-GR">
              <a:solidFill>
                <a:prstClr val="black">
                  <a:tint val="75000"/>
                </a:prstClr>
              </a:solidFill>
            </a:endParaRPr>
          </a:p>
        </p:txBody>
      </p:sp>
      <p:sp>
        <p:nvSpPr>
          <p:cNvPr id="6" name="Θέση αριθμού διαφάνειας 5"/>
          <p:cNvSpPr>
            <a:spLocks noGrp="1"/>
          </p:cNvSpPr>
          <p:nvPr>
            <p:ph type="sldNum" sz="quarter" idx="12"/>
          </p:nvPr>
        </p:nvSpPr>
        <p:spPr>
          <a:xfrm>
            <a:off x="6553200" y="6245225"/>
            <a:ext cx="2133600" cy="476250"/>
          </a:xfrm>
        </p:spPr>
        <p:txBody>
          <a:bodyPr/>
          <a:lstStyle>
            <a:lvl1pPr>
              <a:defRPr/>
            </a:lvl1pPr>
          </a:lstStyle>
          <a:p>
            <a:fld id="{BCC459C7-FAF9-41C7-8B68-9AB9ED64D274}" type="slidenum">
              <a:rPr lang="en-US" altLang="el-GR">
                <a:solidFill>
                  <a:prstClr val="black">
                    <a:tint val="75000"/>
                  </a:prstClr>
                </a:solidFill>
              </a:rPr>
              <a:pPr/>
              <a:t>‹#›</a:t>
            </a:fld>
            <a:endParaRPr lang="en-US" altLang="el-GR">
              <a:solidFill>
                <a:prstClr val="black">
                  <a:tint val="75000"/>
                </a:prstClr>
              </a:solidFill>
            </a:endParaRPr>
          </a:p>
        </p:txBody>
      </p:sp>
    </p:spTree>
    <p:extLst>
      <p:ext uri="{BB962C8B-B14F-4D97-AF65-F5344CB8AC3E}">
        <p14:creationId xmlns:p14="http://schemas.microsoft.com/office/powerpoint/2010/main" val="389576188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xAndTwoObj">
  <p:cSld name="Τίτλος, Κείμενο και 2 Αντικείμεν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1143000"/>
          </a:xfrm>
        </p:spPr>
        <p:txBody>
          <a:bodyPr/>
          <a:lstStyle/>
          <a:p>
            <a:r>
              <a:rPr lang="el-GR" smtClean="0"/>
              <a:t>Στυλ κύριου τίτλου</a:t>
            </a:r>
            <a:endParaRPr lang="el-GR"/>
          </a:p>
        </p:txBody>
      </p:sp>
      <p:sp>
        <p:nvSpPr>
          <p:cNvPr id="3" name="Θέση κειμένου 2"/>
          <p:cNvSpPr>
            <a:spLocks noGrp="1"/>
          </p:cNvSpPr>
          <p:nvPr>
            <p:ph type="body" sz="half" idx="1"/>
          </p:nvPr>
        </p:nvSpPr>
        <p:spPr>
          <a:xfrm>
            <a:off x="457200" y="1600202"/>
            <a:ext cx="4038600" cy="4525963"/>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quarter" idx="2"/>
          </p:nvPr>
        </p:nvSpPr>
        <p:spPr>
          <a:xfrm>
            <a:off x="4648200" y="1600201"/>
            <a:ext cx="4038600" cy="218598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περιεχομένου 4"/>
          <p:cNvSpPr>
            <a:spLocks noGrp="1"/>
          </p:cNvSpPr>
          <p:nvPr>
            <p:ph sz="quarter" idx="3"/>
          </p:nvPr>
        </p:nvSpPr>
        <p:spPr>
          <a:xfrm>
            <a:off x="4648200" y="3938590"/>
            <a:ext cx="4038600" cy="2187575"/>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ημερομηνίας 5"/>
          <p:cNvSpPr>
            <a:spLocks noGrp="1"/>
          </p:cNvSpPr>
          <p:nvPr>
            <p:ph type="dt" sz="half" idx="10"/>
          </p:nvPr>
        </p:nvSpPr>
        <p:spPr>
          <a:xfrm>
            <a:off x="457200" y="6245225"/>
            <a:ext cx="2133600" cy="476250"/>
          </a:xfrm>
        </p:spPr>
        <p:txBody>
          <a:bodyPr/>
          <a:lstStyle>
            <a:lvl1pPr>
              <a:defRPr/>
            </a:lvl1pPr>
          </a:lstStyle>
          <a:p>
            <a:endParaRPr lang="el-GR" altLang="el-GR">
              <a:solidFill>
                <a:prstClr val="black">
                  <a:tint val="75000"/>
                </a:prstClr>
              </a:solidFill>
            </a:endParaRPr>
          </a:p>
        </p:txBody>
      </p:sp>
      <p:sp>
        <p:nvSpPr>
          <p:cNvPr id="7" name="Θέση υποσέλιδου 6"/>
          <p:cNvSpPr>
            <a:spLocks noGrp="1"/>
          </p:cNvSpPr>
          <p:nvPr>
            <p:ph type="ftr" sz="quarter" idx="11"/>
          </p:nvPr>
        </p:nvSpPr>
        <p:spPr>
          <a:xfrm>
            <a:off x="3124200" y="6245225"/>
            <a:ext cx="2895600" cy="476250"/>
          </a:xfrm>
        </p:spPr>
        <p:txBody>
          <a:bodyPr/>
          <a:lstStyle>
            <a:lvl1pPr>
              <a:defRPr/>
            </a:lvl1pPr>
          </a:lstStyle>
          <a:p>
            <a:endParaRPr lang="el-GR" altLang="el-GR">
              <a:solidFill>
                <a:prstClr val="black">
                  <a:tint val="75000"/>
                </a:prstClr>
              </a:solidFill>
            </a:endParaRPr>
          </a:p>
        </p:txBody>
      </p:sp>
      <p:sp>
        <p:nvSpPr>
          <p:cNvPr id="8" name="Θέση αριθμού διαφάνειας 7"/>
          <p:cNvSpPr>
            <a:spLocks noGrp="1"/>
          </p:cNvSpPr>
          <p:nvPr>
            <p:ph type="sldNum" sz="quarter" idx="12"/>
          </p:nvPr>
        </p:nvSpPr>
        <p:spPr>
          <a:xfrm>
            <a:off x="6553200" y="6245225"/>
            <a:ext cx="2133600" cy="476250"/>
          </a:xfrm>
        </p:spPr>
        <p:txBody>
          <a:bodyPr/>
          <a:lstStyle>
            <a:lvl1pPr>
              <a:defRPr/>
            </a:lvl1pPr>
          </a:lstStyle>
          <a:p>
            <a:fld id="{0E1C6D45-C03B-4712-8C7A-6AAEE1BFF720}" type="slidenum">
              <a:rPr lang="el-GR" altLang="el-GR">
                <a:solidFill>
                  <a:prstClr val="black">
                    <a:tint val="75000"/>
                  </a:prstClr>
                </a:solidFill>
              </a:rPr>
              <a:pPr/>
              <a:t>‹#›</a:t>
            </a:fld>
            <a:endParaRPr lang="el-GR" altLang="el-GR">
              <a:solidFill>
                <a:prstClr val="black">
                  <a:tint val="75000"/>
                </a:prstClr>
              </a:solidFill>
            </a:endParaRPr>
          </a:p>
        </p:txBody>
      </p:sp>
    </p:spTree>
    <p:extLst>
      <p:ext uri="{BB962C8B-B14F-4D97-AF65-F5344CB8AC3E}">
        <p14:creationId xmlns:p14="http://schemas.microsoft.com/office/powerpoint/2010/main" val="21458870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xAndObj">
  <p:cSld name="Τίτλος, Κείμενο και Αντικείμενο">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1143000"/>
          </a:xfrm>
        </p:spPr>
        <p:txBody>
          <a:bodyPr/>
          <a:lstStyle/>
          <a:p>
            <a:r>
              <a:rPr lang="el-GR" smtClean="0"/>
              <a:t>Στυλ κύριου τίτλου</a:t>
            </a:r>
            <a:endParaRPr lang="el-GR"/>
          </a:p>
        </p:txBody>
      </p:sp>
      <p:sp>
        <p:nvSpPr>
          <p:cNvPr id="3" name="Θέση κειμένου 2"/>
          <p:cNvSpPr>
            <a:spLocks noGrp="1"/>
          </p:cNvSpPr>
          <p:nvPr>
            <p:ph type="body" sz="half" idx="1"/>
          </p:nvPr>
        </p:nvSpPr>
        <p:spPr>
          <a:xfrm>
            <a:off x="457200" y="1600203"/>
            <a:ext cx="4038600" cy="4525963"/>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3"/>
            <a:ext cx="4038600" cy="4525963"/>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a:xfrm>
            <a:off x="457200" y="6245225"/>
            <a:ext cx="2133600" cy="476250"/>
          </a:xfrm>
        </p:spPr>
        <p:txBody>
          <a:bodyPr/>
          <a:lstStyle>
            <a:lvl1pPr>
              <a:defRPr/>
            </a:lvl1pPr>
          </a:lstStyle>
          <a:p>
            <a:endParaRPr lang="el-GR" altLang="el-GR">
              <a:solidFill>
                <a:prstClr val="black">
                  <a:tint val="75000"/>
                </a:prstClr>
              </a:solidFill>
            </a:endParaRPr>
          </a:p>
        </p:txBody>
      </p:sp>
      <p:sp>
        <p:nvSpPr>
          <p:cNvPr id="6" name="Θέση υποσέλιδου 5"/>
          <p:cNvSpPr>
            <a:spLocks noGrp="1"/>
          </p:cNvSpPr>
          <p:nvPr>
            <p:ph type="ftr" sz="quarter" idx="11"/>
          </p:nvPr>
        </p:nvSpPr>
        <p:spPr>
          <a:xfrm>
            <a:off x="3124200" y="6245225"/>
            <a:ext cx="2895600" cy="476250"/>
          </a:xfrm>
        </p:spPr>
        <p:txBody>
          <a:bodyPr/>
          <a:lstStyle>
            <a:lvl1pPr>
              <a:defRPr/>
            </a:lvl1pPr>
          </a:lstStyle>
          <a:p>
            <a:endParaRPr lang="el-GR" altLang="el-GR">
              <a:solidFill>
                <a:prstClr val="black">
                  <a:tint val="75000"/>
                </a:prstClr>
              </a:solidFill>
            </a:endParaRPr>
          </a:p>
        </p:txBody>
      </p:sp>
      <p:sp>
        <p:nvSpPr>
          <p:cNvPr id="7" name="Θέση αριθμού διαφάνειας 6"/>
          <p:cNvSpPr>
            <a:spLocks noGrp="1"/>
          </p:cNvSpPr>
          <p:nvPr>
            <p:ph type="sldNum" sz="quarter" idx="12"/>
          </p:nvPr>
        </p:nvSpPr>
        <p:spPr>
          <a:xfrm>
            <a:off x="6553200" y="6245225"/>
            <a:ext cx="2133600" cy="476250"/>
          </a:xfrm>
        </p:spPr>
        <p:txBody>
          <a:bodyPr/>
          <a:lstStyle>
            <a:lvl1pPr>
              <a:defRPr/>
            </a:lvl1pPr>
          </a:lstStyle>
          <a:p>
            <a:fld id="{66A66999-07F5-45A5-9C6A-E08DF3A72751}" type="slidenum">
              <a:rPr lang="el-GR" altLang="el-GR">
                <a:solidFill>
                  <a:prstClr val="black">
                    <a:tint val="75000"/>
                  </a:prstClr>
                </a:solidFill>
              </a:rPr>
              <a:pPr/>
              <a:t>‹#›</a:t>
            </a:fld>
            <a:endParaRPr lang="el-GR" altLang="el-GR">
              <a:solidFill>
                <a:prstClr val="black">
                  <a:tint val="75000"/>
                </a:prstClr>
              </a:solidFill>
            </a:endParaRPr>
          </a:p>
        </p:txBody>
      </p:sp>
    </p:spTree>
    <p:extLst>
      <p:ext uri="{BB962C8B-B14F-4D97-AF65-F5344CB8AC3E}">
        <p14:creationId xmlns:p14="http://schemas.microsoft.com/office/powerpoint/2010/main" val="3205697942"/>
      </p:ext>
    </p:extLst>
  </p:cSld>
  <p:clrMapOvr>
    <a:masterClrMapping/>
  </p:clrMapOvr>
  <p:transition spd="med">
    <p:blinds dir="vert"/>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xOverObj">
  <p:cSld name="Τίτλος και Κείμενο επάνω από Αντικείμενο">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1143000"/>
          </a:xfrm>
        </p:spPr>
        <p:txBody>
          <a:bodyPr/>
          <a:lstStyle/>
          <a:p>
            <a:r>
              <a:rPr lang="el-GR" smtClean="0"/>
              <a:t>Στυλ κύριου τίτλου</a:t>
            </a:r>
            <a:endParaRPr lang="el-GR"/>
          </a:p>
        </p:txBody>
      </p:sp>
      <p:sp>
        <p:nvSpPr>
          <p:cNvPr id="3" name="Θέση κειμένου 2"/>
          <p:cNvSpPr>
            <a:spLocks noGrp="1"/>
          </p:cNvSpPr>
          <p:nvPr>
            <p:ph type="body" sz="half" idx="1"/>
          </p:nvPr>
        </p:nvSpPr>
        <p:spPr>
          <a:xfrm>
            <a:off x="457200" y="1600201"/>
            <a:ext cx="8229600" cy="218598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57200" y="3938591"/>
            <a:ext cx="8229600" cy="2187575"/>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a:xfrm>
            <a:off x="457200" y="6245225"/>
            <a:ext cx="2133600" cy="476250"/>
          </a:xfrm>
        </p:spPr>
        <p:txBody>
          <a:bodyPr/>
          <a:lstStyle>
            <a:lvl1pPr>
              <a:defRPr/>
            </a:lvl1pPr>
          </a:lstStyle>
          <a:p>
            <a:endParaRPr lang="el-GR" altLang="el-GR">
              <a:solidFill>
                <a:prstClr val="black">
                  <a:tint val="75000"/>
                </a:prstClr>
              </a:solidFill>
            </a:endParaRPr>
          </a:p>
        </p:txBody>
      </p:sp>
      <p:sp>
        <p:nvSpPr>
          <p:cNvPr id="6" name="Θέση υποσέλιδου 5"/>
          <p:cNvSpPr>
            <a:spLocks noGrp="1"/>
          </p:cNvSpPr>
          <p:nvPr>
            <p:ph type="ftr" sz="quarter" idx="11"/>
          </p:nvPr>
        </p:nvSpPr>
        <p:spPr>
          <a:xfrm>
            <a:off x="3124200" y="6245225"/>
            <a:ext cx="2895600" cy="476250"/>
          </a:xfrm>
        </p:spPr>
        <p:txBody>
          <a:bodyPr/>
          <a:lstStyle>
            <a:lvl1pPr>
              <a:defRPr/>
            </a:lvl1pPr>
          </a:lstStyle>
          <a:p>
            <a:endParaRPr lang="el-GR" altLang="el-GR">
              <a:solidFill>
                <a:prstClr val="black">
                  <a:tint val="75000"/>
                </a:prstClr>
              </a:solidFill>
            </a:endParaRPr>
          </a:p>
        </p:txBody>
      </p:sp>
      <p:sp>
        <p:nvSpPr>
          <p:cNvPr id="7" name="Θέση αριθμού διαφάνειας 6"/>
          <p:cNvSpPr>
            <a:spLocks noGrp="1"/>
          </p:cNvSpPr>
          <p:nvPr>
            <p:ph type="sldNum" sz="quarter" idx="12"/>
          </p:nvPr>
        </p:nvSpPr>
        <p:spPr>
          <a:xfrm>
            <a:off x="6553200" y="6245225"/>
            <a:ext cx="2133600" cy="476250"/>
          </a:xfrm>
        </p:spPr>
        <p:txBody>
          <a:bodyPr/>
          <a:lstStyle>
            <a:lvl1pPr>
              <a:defRPr/>
            </a:lvl1pPr>
          </a:lstStyle>
          <a:p>
            <a:fld id="{CE340FB0-84AA-401E-860E-A24779E921C5}" type="slidenum">
              <a:rPr lang="el-GR" altLang="el-GR">
                <a:solidFill>
                  <a:prstClr val="black">
                    <a:tint val="75000"/>
                  </a:prstClr>
                </a:solidFill>
              </a:rPr>
              <a:pPr/>
              <a:t>‹#›</a:t>
            </a:fld>
            <a:endParaRPr lang="el-GR" altLang="el-GR">
              <a:solidFill>
                <a:prstClr val="black">
                  <a:tint val="75000"/>
                </a:prstClr>
              </a:solidFill>
            </a:endParaRPr>
          </a:p>
        </p:txBody>
      </p:sp>
    </p:spTree>
    <p:extLst>
      <p:ext uri="{BB962C8B-B14F-4D97-AF65-F5344CB8AC3E}">
        <p14:creationId xmlns:p14="http://schemas.microsoft.com/office/powerpoint/2010/main" val="4138616011"/>
      </p:ext>
    </p:extLst>
  </p:cSld>
  <p:clrMapOvr>
    <a:masterClrMapping/>
  </p:clrMapOvr>
  <p:transition spd="med">
    <p:blinds dir="vert"/>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028"/>
            <a:ext cx="7772400" cy="1470422"/>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l-GR" smtClean="0"/>
              <a:t>Στυλ κύριου υπότιτλου</a:t>
            </a:r>
            <a:endParaRPr lang="el-GR"/>
          </a:p>
        </p:txBody>
      </p:sp>
    </p:spTree>
    <p:extLst>
      <p:ext uri="{BB962C8B-B14F-4D97-AF65-F5344CB8AC3E}">
        <p14:creationId xmlns:p14="http://schemas.microsoft.com/office/powerpoint/2010/main" val="175296278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16544761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312C6AEF-52A6-415E-B052-81C2DEB9A548}" type="datetimeFigureOut">
              <a:rPr lang="el-GR" smtClean="0"/>
              <a:t>17/3/2018</a:t>
            </a:fld>
            <a:endParaRPr lang="el-GR" dirty="0"/>
          </a:p>
        </p:txBody>
      </p:sp>
      <p:sp>
        <p:nvSpPr>
          <p:cNvPr id="3" name="Θέση υποσέλιδου 2"/>
          <p:cNvSpPr>
            <a:spLocks noGrp="1"/>
          </p:cNvSpPr>
          <p:nvPr>
            <p:ph type="ftr" sz="quarter" idx="11"/>
          </p:nvPr>
        </p:nvSpPr>
        <p:spPr/>
        <p:txBody>
          <a:bodyPr/>
          <a:lstStyle/>
          <a:p>
            <a:endParaRPr lang="el-GR" dirty="0"/>
          </a:p>
        </p:txBody>
      </p:sp>
      <p:sp>
        <p:nvSpPr>
          <p:cNvPr id="4" name="Θέση αριθμού διαφάνειας 3"/>
          <p:cNvSpPr>
            <a:spLocks noGrp="1"/>
          </p:cNvSpPr>
          <p:nvPr>
            <p:ph type="sldNum" sz="quarter" idx="12"/>
          </p:nvPr>
        </p:nvSpPr>
        <p:spPr/>
        <p:txBody>
          <a:bodyPr/>
          <a:lstStyle/>
          <a:p>
            <a:fld id="{5C5C3E20-CDB7-4B21-83D8-CEC2EA07D010}" type="slidenum">
              <a:rPr lang="el-GR" smtClean="0"/>
              <a:t>‹#›</a:t>
            </a:fld>
            <a:endParaRPr lang="el-GR" dirty="0"/>
          </a:p>
        </p:txBody>
      </p:sp>
    </p:spTree>
    <p:extLst>
      <p:ext uri="{BB962C8B-B14F-4D97-AF65-F5344CB8AC3E}">
        <p14:creationId xmlns:p14="http://schemas.microsoft.com/office/powerpoint/2010/main" val="11477971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1784" y="4406504"/>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1784" y="2906317"/>
            <a:ext cx="7772400" cy="1500188"/>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smtClean="0"/>
              <a:t>Στυλ υποδείγματος κειμένου</a:t>
            </a:r>
          </a:p>
        </p:txBody>
      </p:sp>
    </p:spTree>
    <p:extLst>
      <p:ext uri="{BB962C8B-B14F-4D97-AF65-F5344CB8AC3E}">
        <p14:creationId xmlns:p14="http://schemas.microsoft.com/office/powerpoint/2010/main" val="227033402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990600" y="1981200"/>
            <a:ext cx="3479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73600" y="1981200"/>
            <a:ext cx="3479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237193746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5035"/>
            <a:ext cx="8229600" cy="1143000"/>
          </a:xfrm>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4716"/>
            <a:ext cx="4040717" cy="64055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5272"/>
            <a:ext cx="4040717" cy="395049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6087" y="1534716"/>
            <a:ext cx="4040716" cy="64055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6087" y="2175272"/>
            <a:ext cx="4040716" cy="395049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172576141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Tree>
    <p:extLst>
      <p:ext uri="{BB962C8B-B14F-4D97-AF65-F5344CB8AC3E}">
        <p14:creationId xmlns:p14="http://schemas.microsoft.com/office/powerpoint/2010/main" val="112851269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40063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2654"/>
            <a:ext cx="3007784"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2" y="272656"/>
            <a:ext cx="511174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4706"/>
            <a:ext cx="30077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Tree>
    <p:extLst>
      <p:ext uri="{BB962C8B-B14F-4D97-AF65-F5344CB8AC3E}">
        <p14:creationId xmlns:p14="http://schemas.microsoft.com/office/powerpoint/2010/main" val="254460521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817" y="4800601"/>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817" y="613172"/>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1792817" y="5367340"/>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Tree>
    <p:extLst>
      <p:ext uri="{BB962C8B-B14F-4D97-AF65-F5344CB8AC3E}">
        <p14:creationId xmlns:p14="http://schemas.microsoft.com/office/powerpoint/2010/main" val="50285040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139770473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362703" y="609600"/>
            <a:ext cx="1790700" cy="5486400"/>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990603" y="609600"/>
            <a:ext cx="5168900" cy="5486400"/>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176651965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8"/>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1019C120-1C48-4372-8867-B9384EB65E6C}" type="datetimeFigureOut">
              <a:rPr lang="el-GR" smtClean="0">
                <a:solidFill>
                  <a:prstClr val="black">
                    <a:tint val="75000"/>
                  </a:prstClr>
                </a:solidFill>
              </a:rPr>
              <a:pPr/>
              <a:t>17/3/2018</a:t>
            </a:fld>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4FA50C12-4D53-4924-A560-08407D358CED}"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3611747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312C6AEF-52A6-415E-B052-81C2DEB9A548}" type="datetimeFigureOut">
              <a:rPr lang="el-GR" smtClean="0"/>
              <a:t>17/3/2018</a:t>
            </a:fld>
            <a:endParaRPr lang="el-GR" dirty="0"/>
          </a:p>
        </p:txBody>
      </p:sp>
      <p:sp>
        <p:nvSpPr>
          <p:cNvPr id="6" name="Θέση υποσέλιδου 5"/>
          <p:cNvSpPr>
            <a:spLocks noGrp="1"/>
          </p:cNvSpPr>
          <p:nvPr>
            <p:ph type="ftr" sz="quarter" idx="11"/>
          </p:nvPr>
        </p:nvSpPr>
        <p:spPr/>
        <p:txBody>
          <a:bodyPr/>
          <a:lstStyle/>
          <a:p>
            <a:endParaRPr lang="el-GR" dirty="0"/>
          </a:p>
        </p:txBody>
      </p:sp>
      <p:sp>
        <p:nvSpPr>
          <p:cNvPr id="7" name="Θέση αριθμού διαφάνειας 6"/>
          <p:cNvSpPr>
            <a:spLocks noGrp="1"/>
          </p:cNvSpPr>
          <p:nvPr>
            <p:ph type="sldNum" sz="quarter" idx="12"/>
          </p:nvPr>
        </p:nvSpPr>
        <p:spPr/>
        <p:txBody>
          <a:bodyPr/>
          <a:lstStyle/>
          <a:p>
            <a:fld id="{5C5C3E20-CDB7-4B21-83D8-CEC2EA07D010}" type="slidenum">
              <a:rPr lang="el-GR" smtClean="0"/>
              <a:t>‹#›</a:t>
            </a:fld>
            <a:endParaRPr lang="el-GR" dirty="0"/>
          </a:p>
        </p:txBody>
      </p:sp>
    </p:spTree>
    <p:extLst>
      <p:ext uri="{BB962C8B-B14F-4D97-AF65-F5344CB8AC3E}">
        <p14:creationId xmlns:p14="http://schemas.microsoft.com/office/powerpoint/2010/main" val="317853606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1019C120-1C48-4372-8867-B9384EB65E6C}" type="datetimeFigureOut">
              <a:rPr lang="el-GR" smtClean="0">
                <a:solidFill>
                  <a:prstClr val="black">
                    <a:tint val="75000"/>
                  </a:prstClr>
                </a:solidFill>
              </a:rPr>
              <a:pPr/>
              <a:t>17/3/2018</a:t>
            </a:fld>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4FA50C12-4D53-4924-A560-08407D358CED}"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52509011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6"/>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1019C120-1C48-4372-8867-B9384EB65E6C}" type="datetimeFigureOut">
              <a:rPr lang="el-GR" smtClean="0">
                <a:solidFill>
                  <a:prstClr val="black">
                    <a:tint val="75000"/>
                  </a:prstClr>
                </a:solidFill>
              </a:rPr>
              <a:pPr/>
              <a:t>17/3/2018</a:t>
            </a:fld>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4FA50C12-4D53-4924-A560-08407D358CED}"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78554398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1019C120-1C48-4372-8867-B9384EB65E6C}" type="datetimeFigureOut">
              <a:rPr lang="el-GR" smtClean="0">
                <a:solidFill>
                  <a:prstClr val="black">
                    <a:tint val="75000"/>
                  </a:prstClr>
                </a:solidFill>
              </a:rPr>
              <a:pPr/>
              <a:t>17/3/2018</a:t>
            </a:fld>
            <a:endParaRPr lang="el-GR">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4FA50C12-4D53-4924-A560-08407D358CED}"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2728154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1019C120-1C48-4372-8867-B9384EB65E6C}" type="datetimeFigureOut">
              <a:rPr lang="el-GR" smtClean="0">
                <a:solidFill>
                  <a:prstClr val="black">
                    <a:tint val="75000"/>
                  </a:prstClr>
                </a:solidFill>
              </a:rPr>
              <a:pPr/>
              <a:t>17/3/2018</a:t>
            </a:fld>
            <a:endParaRPr lang="el-GR">
              <a:solidFill>
                <a:prstClr val="black">
                  <a:tint val="75000"/>
                </a:prstClr>
              </a:solidFill>
            </a:endParaRPr>
          </a:p>
        </p:txBody>
      </p:sp>
      <p:sp>
        <p:nvSpPr>
          <p:cNvPr id="8" name="Θέση υποσέλιδου 7"/>
          <p:cNvSpPr>
            <a:spLocks noGrp="1"/>
          </p:cNvSpPr>
          <p:nvPr>
            <p:ph type="ftr" sz="quarter" idx="11"/>
          </p:nvPr>
        </p:nvSpPr>
        <p:spPr/>
        <p:txBody>
          <a:bodyPr/>
          <a:lstStyle/>
          <a:p>
            <a:endParaRPr lang="el-GR">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4FA50C12-4D53-4924-A560-08407D358CED}"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0832621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1019C120-1C48-4372-8867-B9384EB65E6C}" type="datetimeFigureOut">
              <a:rPr lang="el-GR" smtClean="0">
                <a:solidFill>
                  <a:prstClr val="black">
                    <a:tint val="75000"/>
                  </a:prstClr>
                </a:solidFill>
              </a:rPr>
              <a:pPr/>
              <a:t>17/3/2018</a:t>
            </a:fld>
            <a:endParaRPr lang="el-GR">
              <a:solidFill>
                <a:prstClr val="black">
                  <a:tint val="75000"/>
                </a:prstClr>
              </a:solidFill>
            </a:endParaRPr>
          </a:p>
        </p:txBody>
      </p:sp>
      <p:sp>
        <p:nvSpPr>
          <p:cNvPr id="4" name="Θέση υποσέλιδου 3"/>
          <p:cNvSpPr>
            <a:spLocks noGrp="1"/>
          </p:cNvSpPr>
          <p:nvPr>
            <p:ph type="ftr" sz="quarter" idx="11"/>
          </p:nvPr>
        </p:nvSpPr>
        <p:spPr/>
        <p:txBody>
          <a:bodyPr/>
          <a:lstStyle/>
          <a:p>
            <a:endParaRPr lang="el-GR">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4FA50C12-4D53-4924-A560-08407D358CED}"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02542326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1019C120-1C48-4372-8867-B9384EB65E6C}" type="datetimeFigureOut">
              <a:rPr lang="el-GR" smtClean="0">
                <a:solidFill>
                  <a:prstClr val="black">
                    <a:tint val="75000"/>
                  </a:prstClr>
                </a:solidFill>
              </a:rPr>
              <a:pPr/>
              <a:t>17/3/2018</a:t>
            </a:fld>
            <a:endParaRPr lang="el-GR">
              <a:solidFill>
                <a:prstClr val="black">
                  <a:tint val="75000"/>
                </a:prstClr>
              </a:solidFill>
            </a:endParaRPr>
          </a:p>
        </p:txBody>
      </p:sp>
      <p:sp>
        <p:nvSpPr>
          <p:cNvPr id="3" name="Θέση υποσέλιδου 2"/>
          <p:cNvSpPr>
            <a:spLocks noGrp="1"/>
          </p:cNvSpPr>
          <p:nvPr>
            <p:ph type="ftr" sz="quarter" idx="11"/>
          </p:nvPr>
        </p:nvSpPr>
        <p:spPr/>
        <p:txBody>
          <a:bodyPr/>
          <a:lstStyle/>
          <a:p>
            <a:endParaRPr lang="el-GR">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4FA50C12-4D53-4924-A560-08407D358CED}"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50484967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4"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3" y="273053"/>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1019C120-1C48-4372-8867-B9384EB65E6C}" type="datetimeFigureOut">
              <a:rPr lang="el-GR" smtClean="0">
                <a:solidFill>
                  <a:prstClr val="black">
                    <a:tint val="75000"/>
                  </a:prstClr>
                </a:solidFill>
              </a:rPr>
              <a:pPr/>
              <a:t>17/3/2018</a:t>
            </a:fld>
            <a:endParaRPr lang="el-GR">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4FA50C12-4D53-4924-A560-08407D358CED}"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78101344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1"/>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1019C120-1C48-4372-8867-B9384EB65E6C}" type="datetimeFigureOut">
              <a:rPr lang="el-GR" smtClean="0">
                <a:solidFill>
                  <a:prstClr val="black">
                    <a:tint val="75000"/>
                  </a:prstClr>
                </a:solidFill>
              </a:rPr>
              <a:pPr/>
              <a:t>17/3/2018</a:t>
            </a:fld>
            <a:endParaRPr lang="el-GR">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4FA50C12-4D53-4924-A560-08407D358CED}"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61363842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1019C120-1C48-4372-8867-B9384EB65E6C}" type="datetimeFigureOut">
              <a:rPr lang="el-GR" smtClean="0">
                <a:solidFill>
                  <a:prstClr val="black">
                    <a:tint val="75000"/>
                  </a:prstClr>
                </a:solidFill>
              </a:rPr>
              <a:pPr/>
              <a:t>17/3/2018</a:t>
            </a:fld>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4FA50C12-4D53-4924-A560-08407D358CED}"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13782295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41"/>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41"/>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1019C120-1C48-4372-8867-B9384EB65E6C}" type="datetimeFigureOut">
              <a:rPr lang="el-GR" smtClean="0">
                <a:solidFill>
                  <a:prstClr val="black">
                    <a:tint val="75000"/>
                  </a:prstClr>
                </a:solidFill>
              </a:rPr>
              <a:pPr/>
              <a:t>17/3/2018</a:t>
            </a:fld>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4FA50C12-4D53-4924-A560-08407D358CED}"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1002068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312C6AEF-52A6-415E-B052-81C2DEB9A548}" type="datetimeFigureOut">
              <a:rPr lang="el-GR" smtClean="0"/>
              <a:t>17/3/2018</a:t>
            </a:fld>
            <a:endParaRPr lang="el-GR" dirty="0"/>
          </a:p>
        </p:txBody>
      </p:sp>
      <p:sp>
        <p:nvSpPr>
          <p:cNvPr id="6" name="Θέση υποσέλιδου 5"/>
          <p:cNvSpPr>
            <a:spLocks noGrp="1"/>
          </p:cNvSpPr>
          <p:nvPr>
            <p:ph type="ftr" sz="quarter" idx="11"/>
          </p:nvPr>
        </p:nvSpPr>
        <p:spPr/>
        <p:txBody>
          <a:bodyPr/>
          <a:lstStyle/>
          <a:p>
            <a:endParaRPr lang="el-GR" dirty="0"/>
          </a:p>
        </p:txBody>
      </p:sp>
      <p:sp>
        <p:nvSpPr>
          <p:cNvPr id="7" name="Θέση αριθμού διαφάνειας 6"/>
          <p:cNvSpPr>
            <a:spLocks noGrp="1"/>
          </p:cNvSpPr>
          <p:nvPr>
            <p:ph type="sldNum" sz="quarter" idx="12"/>
          </p:nvPr>
        </p:nvSpPr>
        <p:spPr/>
        <p:txBody>
          <a:bodyPr/>
          <a:lstStyle/>
          <a:p>
            <a:fld id="{5C5C3E20-CDB7-4B21-83D8-CEC2EA07D010}" type="slidenum">
              <a:rPr lang="el-GR" smtClean="0"/>
              <a:t>‹#›</a:t>
            </a:fld>
            <a:endParaRPr lang="el-GR" dirty="0"/>
          </a:p>
        </p:txBody>
      </p:sp>
    </p:spTree>
    <p:extLst>
      <p:ext uri="{BB962C8B-B14F-4D97-AF65-F5344CB8AC3E}">
        <p14:creationId xmlns:p14="http://schemas.microsoft.com/office/powerpoint/2010/main" val="186045613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clipArtAndTx">
  <p:cSld name="Τίτλος, Clip Art και Κείμενο">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1143000"/>
          </a:xfrm>
        </p:spPr>
        <p:txBody>
          <a:bodyPr/>
          <a:lstStyle/>
          <a:p>
            <a:r>
              <a:rPr lang="el-GR" smtClean="0"/>
              <a:t>Στυλ κύριου τίτλου</a:t>
            </a:r>
            <a:endParaRPr lang="el-GR"/>
          </a:p>
        </p:txBody>
      </p:sp>
      <p:sp>
        <p:nvSpPr>
          <p:cNvPr id="3" name="Θέση ClipArt 2"/>
          <p:cNvSpPr>
            <a:spLocks noGrp="1"/>
          </p:cNvSpPr>
          <p:nvPr>
            <p:ph type="clipArt" sz="half" idx="1"/>
          </p:nvPr>
        </p:nvSpPr>
        <p:spPr>
          <a:xfrm>
            <a:off x="457200" y="1600203"/>
            <a:ext cx="4038600" cy="4525963"/>
          </a:xfrm>
        </p:spPr>
        <p:txBody>
          <a:bodyPr/>
          <a:lstStyle/>
          <a:p>
            <a:endParaRPr lang="el-GR"/>
          </a:p>
        </p:txBody>
      </p:sp>
      <p:sp>
        <p:nvSpPr>
          <p:cNvPr id="4" name="Θέση κειμένου 3"/>
          <p:cNvSpPr>
            <a:spLocks noGrp="1"/>
          </p:cNvSpPr>
          <p:nvPr>
            <p:ph type="body" sz="half" idx="2"/>
          </p:nvPr>
        </p:nvSpPr>
        <p:spPr>
          <a:xfrm>
            <a:off x="4648200" y="1600203"/>
            <a:ext cx="4038600" cy="4525963"/>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a:xfrm>
            <a:off x="457200" y="6245225"/>
            <a:ext cx="2133600" cy="476250"/>
          </a:xfrm>
        </p:spPr>
        <p:txBody>
          <a:bodyPr/>
          <a:lstStyle>
            <a:lvl1pPr>
              <a:defRPr/>
            </a:lvl1pPr>
          </a:lstStyle>
          <a:p>
            <a:endParaRPr lang="el-GR" altLang="el-GR">
              <a:solidFill>
                <a:prstClr val="black">
                  <a:tint val="75000"/>
                </a:prstClr>
              </a:solidFill>
            </a:endParaRPr>
          </a:p>
        </p:txBody>
      </p:sp>
      <p:sp>
        <p:nvSpPr>
          <p:cNvPr id="6" name="Θέση υποσέλιδου 5"/>
          <p:cNvSpPr>
            <a:spLocks noGrp="1"/>
          </p:cNvSpPr>
          <p:nvPr>
            <p:ph type="ftr" sz="quarter" idx="11"/>
          </p:nvPr>
        </p:nvSpPr>
        <p:spPr>
          <a:xfrm>
            <a:off x="3124200" y="6245225"/>
            <a:ext cx="2895600" cy="476250"/>
          </a:xfrm>
        </p:spPr>
        <p:txBody>
          <a:bodyPr/>
          <a:lstStyle>
            <a:lvl1pPr>
              <a:defRPr/>
            </a:lvl1pPr>
          </a:lstStyle>
          <a:p>
            <a:endParaRPr lang="el-GR" altLang="el-GR">
              <a:solidFill>
                <a:prstClr val="black">
                  <a:tint val="75000"/>
                </a:prstClr>
              </a:solidFill>
            </a:endParaRPr>
          </a:p>
        </p:txBody>
      </p:sp>
      <p:sp>
        <p:nvSpPr>
          <p:cNvPr id="7" name="Θέση αριθμού διαφάνειας 6"/>
          <p:cNvSpPr>
            <a:spLocks noGrp="1"/>
          </p:cNvSpPr>
          <p:nvPr>
            <p:ph type="sldNum" sz="quarter" idx="12"/>
          </p:nvPr>
        </p:nvSpPr>
        <p:spPr>
          <a:xfrm>
            <a:off x="6553200" y="6245225"/>
            <a:ext cx="2133600" cy="476250"/>
          </a:xfrm>
        </p:spPr>
        <p:txBody>
          <a:bodyPr/>
          <a:lstStyle>
            <a:lvl1pPr>
              <a:defRPr/>
            </a:lvl1pPr>
          </a:lstStyle>
          <a:p>
            <a:fld id="{98338DC5-7071-4B60-A992-D77D0F43E831}" type="slidenum">
              <a:rPr lang="el-GR" altLang="el-GR">
                <a:solidFill>
                  <a:prstClr val="black">
                    <a:tint val="75000"/>
                  </a:prstClr>
                </a:solidFill>
              </a:rPr>
              <a:pPr/>
              <a:t>‹#›</a:t>
            </a:fld>
            <a:endParaRPr lang="el-GR" altLang="el-GR">
              <a:solidFill>
                <a:prstClr val="black">
                  <a:tint val="75000"/>
                </a:prstClr>
              </a:solidFill>
            </a:endParaRPr>
          </a:p>
        </p:txBody>
      </p:sp>
    </p:spTree>
    <p:extLst>
      <p:ext uri="{BB962C8B-B14F-4D97-AF65-F5344CB8AC3E}">
        <p14:creationId xmlns:p14="http://schemas.microsoft.com/office/powerpoint/2010/main" val="1713199927"/>
      </p:ext>
    </p:extLst>
  </p:cSld>
  <p:clrMapOvr>
    <a:masterClrMapping/>
  </p:clrMapOvr>
  <p:transition spd="med">
    <p:blinds dir="vert"/>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xAndClipArt">
  <p:cSld name="Τίτλος, Κείμενο και Clip Art">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1143000"/>
          </a:xfrm>
        </p:spPr>
        <p:txBody>
          <a:bodyPr/>
          <a:lstStyle/>
          <a:p>
            <a:r>
              <a:rPr lang="el-GR" smtClean="0"/>
              <a:t>Στυλ κύριου τίτλου</a:t>
            </a:r>
            <a:endParaRPr lang="el-GR"/>
          </a:p>
        </p:txBody>
      </p:sp>
      <p:sp>
        <p:nvSpPr>
          <p:cNvPr id="3" name="Θέση κειμένου 2"/>
          <p:cNvSpPr>
            <a:spLocks noGrp="1"/>
          </p:cNvSpPr>
          <p:nvPr>
            <p:ph type="body" sz="half" idx="1"/>
          </p:nvPr>
        </p:nvSpPr>
        <p:spPr>
          <a:xfrm>
            <a:off x="457200" y="1600203"/>
            <a:ext cx="4038600" cy="4525963"/>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ClipArt 3"/>
          <p:cNvSpPr>
            <a:spLocks noGrp="1"/>
          </p:cNvSpPr>
          <p:nvPr>
            <p:ph type="clipArt" sz="half" idx="2"/>
          </p:nvPr>
        </p:nvSpPr>
        <p:spPr>
          <a:xfrm>
            <a:off x="4648200" y="1600203"/>
            <a:ext cx="4038600" cy="4525963"/>
          </a:xfrm>
        </p:spPr>
        <p:txBody>
          <a:bodyPr/>
          <a:lstStyle/>
          <a:p>
            <a:endParaRPr lang="el-GR"/>
          </a:p>
        </p:txBody>
      </p:sp>
      <p:sp>
        <p:nvSpPr>
          <p:cNvPr id="5" name="Θέση ημερομηνίας 4"/>
          <p:cNvSpPr>
            <a:spLocks noGrp="1"/>
          </p:cNvSpPr>
          <p:nvPr>
            <p:ph type="dt" sz="half" idx="10"/>
          </p:nvPr>
        </p:nvSpPr>
        <p:spPr>
          <a:xfrm>
            <a:off x="457200" y="6245225"/>
            <a:ext cx="2133600" cy="476250"/>
          </a:xfrm>
        </p:spPr>
        <p:txBody>
          <a:bodyPr/>
          <a:lstStyle>
            <a:lvl1pPr>
              <a:defRPr/>
            </a:lvl1pPr>
          </a:lstStyle>
          <a:p>
            <a:endParaRPr lang="el-GR" altLang="el-GR">
              <a:solidFill>
                <a:prstClr val="black">
                  <a:tint val="75000"/>
                </a:prstClr>
              </a:solidFill>
            </a:endParaRPr>
          </a:p>
        </p:txBody>
      </p:sp>
      <p:sp>
        <p:nvSpPr>
          <p:cNvPr id="6" name="Θέση υποσέλιδου 5"/>
          <p:cNvSpPr>
            <a:spLocks noGrp="1"/>
          </p:cNvSpPr>
          <p:nvPr>
            <p:ph type="ftr" sz="quarter" idx="11"/>
          </p:nvPr>
        </p:nvSpPr>
        <p:spPr>
          <a:xfrm>
            <a:off x="3124200" y="6245225"/>
            <a:ext cx="2895600" cy="476250"/>
          </a:xfrm>
        </p:spPr>
        <p:txBody>
          <a:bodyPr/>
          <a:lstStyle>
            <a:lvl1pPr>
              <a:defRPr/>
            </a:lvl1pPr>
          </a:lstStyle>
          <a:p>
            <a:endParaRPr lang="el-GR" altLang="el-GR">
              <a:solidFill>
                <a:prstClr val="black">
                  <a:tint val="75000"/>
                </a:prstClr>
              </a:solidFill>
            </a:endParaRPr>
          </a:p>
        </p:txBody>
      </p:sp>
      <p:sp>
        <p:nvSpPr>
          <p:cNvPr id="7" name="Θέση αριθμού διαφάνειας 6"/>
          <p:cNvSpPr>
            <a:spLocks noGrp="1"/>
          </p:cNvSpPr>
          <p:nvPr>
            <p:ph type="sldNum" sz="quarter" idx="12"/>
          </p:nvPr>
        </p:nvSpPr>
        <p:spPr>
          <a:xfrm>
            <a:off x="6553200" y="6245225"/>
            <a:ext cx="2133600" cy="476250"/>
          </a:xfrm>
        </p:spPr>
        <p:txBody>
          <a:bodyPr/>
          <a:lstStyle>
            <a:lvl1pPr>
              <a:defRPr/>
            </a:lvl1pPr>
          </a:lstStyle>
          <a:p>
            <a:fld id="{C8D8C763-D6A4-49A4-8606-276F8C1E559D}" type="slidenum">
              <a:rPr lang="el-GR" altLang="el-GR">
                <a:solidFill>
                  <a:prstClr val="black">
                    <a:tint val="75000"/>
                  </a:prstClr>
                </a:solidFill>
              </a:rPr>
              <a:pPr/>
              <a:t>‹#›</a:t>
            </a:fld>
            <a:endParaRPr lang="el-GR" altLang="el-GR">
              <a:solidFill>
                <a:prstClr val="black">
                  <a:tint val="75000"/>
                </a:prstClr>
              </a:solidFill>
            </a:endParaRPr>
          </a:p>
        </p:txBody>
      </p:sp>
    </p:spTree>
    <p:extLst>
      <p:ext uri="{BB962C8B-B14F-4D97-AF65-F5344CB8AC3E}">
        <p14:creationId xmlns:p14="http://schemas.microsoft.com/office/powerpoint/2010/main" val="2828842716"/>
      </p:ext>
    </p:extLst>
  </p:cSld>
  <p:clrMapOvr>
    <a:masterClrMapping/>
  </p:clrMapOvr>
  <p:transition spd="med">
    <p:blinds dir="vert"/>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OverTx">
  <p:cSld name="Τίτλος και Αντικείμενο επάνω από Κείμενο">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1143000"/>
          </a:xfrm>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1"/>
            <a:ext cx="8229600" cy="218598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3938591"/>
            <a:ext cx="8229600" cy="2187575"/>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a:xfrm>
            <a:off x="457200" y="6245225"/>
            <a:ext cx="2133600" cy="476250"/>
          </a:xfrm>
        </p:spPr>
        <p:txBody>
          <a:bodyPr/>
          <a:lstStyle>
            <a:lvl1pPr>
              <a:defRPr/>
            </a:lvl1pPr>
          </a:lstStyle>
          <a:p>
            <a:endParaRPr lang="el-GR" altLang="el-GR">
              <a:solidFill>
                <a:prstClr val="black">
                  <a:tint val="75000"/>
                </a:prstClr>
              </a:solidFill>
            </a:endParaRPr>
          </a:p>
        </p:txBody>
      </p:sp>
      <p:sp>
        <p:nvSpPr>
          <p:cNvPr id="6" name="Θέση υποσέλιδου 5"/>
          <p:cNvSpPr>
            <a:spLocks noGrp="1"/>
          </p:cNvSpPr>
          <p:nvPr>
            <p:ph type="ftr" sz="quarter" idx="11"/>
          </p:nvPr>
        </p:nvSpPr>
        <p:spPr>
          <a:xfrm>
            <a:off x="3124200" y="6245225"/>
            <a:ext cx="2895600" cy="476250"/>
          </a:xfrm>
        </p:spPr>
        <p:txBody>
          <a:bodyPr/>
          <a:lstStyle>
            <a:lvl1pPr>
              <a:defRPr/>
            </a:lvl1pPr>
          </a:lstStyle>
          <a:p>
            <a:endParaRPr lang="el-GR" altLang="el-GR">
              <a:solidFill>
                <a:prstClr val="black">
                  <a:tint val="75000"/>
                </a:prstClr>
              </a:solidFill>
            </a:endParaRPr>
          </a:p>
        </p:txBody>
      </p:sp>
      <p:sp>
        <p:nvSpPr>
          <p:cNvPr id="7" name="Θέση αριθμού διαφάνειας 6"/>
          <p:cNvSpPr>
            <a:spLocks noGrp="1"/>
          </p:cNvSpPr>
          <p:nvPr>
            <p:ph type="sldNum" sz="quarter" idx="12"/>
          </p:nvPr>
        </p:nvSpPr>
        <p:spPr>
          <a:xfrm>
            <a:off x="6553200" y="6245225"/>
            <a:ext cx="2133600" cy="476250"/>
          </a:xfrm>
        </p:spPr>
        <p:txBody>
          <a:bodyPr/>
          <a:lstStyle>
            <a:lvl1pPr>
              <a:defRPr/>
            </a:lvl1pPr>
          </a:lstStyle>
          <a:p>
            <a:fld id="{E0808473-C904-43ED-B3E4-53024C9F7B35}" type="slidenum">
              <a:rPr lang="el-GR" altLang="el-GR">
                <a:solidFill>
                  <a:prstClr val="black">
                    <a:tint val="75000"/>
                  </a:prstClr>
                </a:solidFill>
              </a:rPr>
              <a:pPr/>
              <a:t>‹#›</a:t>
            </a:fld>
            <a:endParaRPr lang="el-GR" altLang="el-GR">
              <a:solidFill>
                <a:prstClr val="black">
                  <a:tint val="75000"/>
                </a:prstClr>
              </a:solidFill>
            </a:endParaRPr>
          </a:p>
        </p:txBody>
      </p:sp>
    </p:spTree>
    <p:extLst>
      <p:ext uri="{BB962C8B-B14F-4D97-AF65-F5344CB8AC3E}">
        <p14:creationId xmlns:p14="http://schemas.microsoft.com/office/powerpoint/2010/main" val="1169478632"/>
      </p:ext>
    </p:extLst>
  </p:cSld>
  <p:clrMapOvr>
    <a:masterClrMapping/>
  </p:clrMapOvr>
  <p:transition spd="med">
    <p:blinds dir="vert"/>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bl">
  <p:cSld name="Τίτλος και Πίνακας">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1143000"/>
          </a:xfrm>
        </p:spPr>
        <p:txBody>
          <a:bodyPr/>
          <a:lstStyle/>
          <a:p>
            <a:r>
              <a:rPr lang="el-GR" smtClean="0"/>
              <a:t>Στυλ κύριου τίτλου</a:t>
            </a:r>
            <a:endParaRPr lang="el-GR"/>
          </a:p>
        </p:txBody>
      </p:sp>
      <p:sp>
        <p:nvSpPr>
          <p:cNvPr id="3" name="Θέση πίνακα 2"/>
          <p:cNvSpPr>
            <a:spLocks noGrp="1"/>
          </p:cNvSpPr>
          <p:nvPr>
            <p:ph type="tbl" idx="1"/>
          </p:nvPr>
        </p:nvSpPr>
        <p:spPr>
          <a:xfrm>
            <a:off x="457200" y="1600203"/>
            <a:ext cx="8229600" cy="4525963"/>
          </a:xfrm>
        </p:spPr>
        <p:txBody>
          <a:bodyPr/>
          <a:lstStyle/>
          <a:p>
            <a:endParaRPr lang="el-GR"/>
          </a:p>
        </p:txBody>
      </p:sp>
      <p:sp>
        <p:nvSpPr>
          <p:cNvPr id="4" name="Θέση ημερομηνίας 3"/>
          <p:cNvSpPr>
            <a:spLocks noGrp="1"/>
          </p:cNvSpPr>
          <p:nvPr>
            <p:ph type="dt" sz="half" idx="10"/>
          </p:nvPr>
        </p:nvSpPr>
        <p:spPr>
          <a:xfrm>
            <a:off x="457200" y="6245225"/>
            <a:ext cx="2133600" cy="476250"/>
          </a:xfrm>
        </p:spPr>
        <p:txBody>
          <a:bodyPr/>
          <a:lstStyle>
            <a:lvl1pPr>
              <a:defRPr/>
            </a:lvl1pPr>
          </a:lstStyle>
          <a:p>
            <a:endParaRPr lang="en-US" altLang="el-GR">
              <a:solidFill>
                <a:prstClr val="black">
                  <a:tint val="75000"/>
                </a:prstClr>
              </a:solidFill>
            </a:endParaRPr>
          </a:p>
        </p:txBody>
      </p:sp>
      <p:sp>
        <p:nvSpPr>
          <p:cNvPr id="5" name="Θέση υποσέλιδου 4"/>
          <p:cNvSpPr>
            <a:spLocks noGrp="1"/>
          </p:cNvSpPr>
          <p:nvPr>
            <p:ph type="ftr" sz="quarter" idx="11"/>
          </p:nvPr>
        </p:nvSpPr>
        <p:spPr>
          <a:xfrm>
            <a:off x="3124200" y="6245225"/>
            <a:ext cx="2895600" cy="476250"/>
          </a:xfrm>
        </p:spPr>
        <p:txBody>
          <a:bodyPr/>
          <a:lstStyle>
            <a:lvl1pPr>
              <a:defRPr/>
            </a:lvl1pPr>
          </a:lstStyle>
          <a:p>
            <a:endParaRPr lang="en-US" altLang="el-GR">
              <a:solidFill>
                <a:prstClr val="black">
                  <a:tint val="75000"/>
                </a:prstClr>
              </a:solidFill>
            </a:endParaRPr>
          </a:p>
        </p:txBody>
      </p:sp>
      <p:sp>
        <p:nvSpPr>
          <p:cNvPr id="6" name="Θέση αριθμού διαφάνειας 5"/>
          <p:cNvSpPr>
            <a:spLocks noGrp="1"/>
          </p:cNvSpPr>
          <p:nvPr>
            <p:ph type="sldNum" sz="quarter" idx="12"/>
          </p:nvPr>
        </p:nvSpPr>
        <p:spPr>
          <a:xfrm>
            <a:off x="6553200" y="6245225"/>
            <a:ext cx="2133600" cy="476250"/>
          </a:xfrm>
        </p:spPr>
        <p:txBody>
          <a:bodyPr/>
          <a:lstStyle>
            <a:lvl1pPr>
              <a:defRPr/>
            </a:lvl1pPr>
          </a:lstStyle>
          <a:p>
            <a:fld id="{BCC459C7-FAF9-41C7-8B68-9AB9ED64D274}" type="slidenum">
              <a:rPr lang="en-US" altLang="el-GR">
                <a:solidFill>
                  <a:prstClr val="black">
                    <a:tint val="75000"/>
                  </a:prstClr>
                </a:solidFill>
              </a:rPr>
              <a:pPr/>
              <a:t>‹#›</a:t>
            </a:fld>
            <a:endParaRPr lang="en-US" altLang="el-GR">
              <a:solidFill>
                <a:prstClr val="black">
                  <a:tint val="75000"/>
                </a:prstClr>
              </a:solidFill>
            </a:endParaRPr>
          </a:p>
        </p:txBody>
      </p:sp>
    </p:spTree>
    <p:extLst>
      <p:ext uri="{BB962C8B-B14F-4D97-AF65-F5344CB8AC3E}">
        <p14:creationId xmlns:p14="http://schemas.microsoft.com/office/powerpoint/2010/main" val="337714585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xAndTwoObj">
  <p:cSld name="Τίτλος, Κείμενο και 2 Αντικείμεν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1143000"/>
          </a:xfrm>
        </p:spPr>
        <p:txBody>
          <a:bodyPr/>
          <a:lstStyle/>
          <a:p>
            <a:r>
              <a:rPr lang="el-GR" smtClean="0"/>
              <a:t>Στυλ κύριου τίτλου</a:t>
            </a:r>
            <a:endParaRPr lang="el-GR"/>
          </a:p>
        </p:txBody>
      </p:sp>
      <p:sp>
        <p:nvSpPr>
          <p:cNvPr id="3" name="Θέση κειμένου 2"/>
          <p:cNvSpPr>
            <a:spLocks noGrp="1"/>
          </p:cNvSpPr>
          <p:nvPr>
            <p:ph type="body" sz="half" idx="1"/>
          </p:nvPr>
        </p:nvSpPr>
        <p:spPr>
          <a:xfrm>
            <a:off x="457200" y="1600202"/>
            <a:ext cx="4038600" cy="4525963"/>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quarter" idx="2"/>
          </p:nvPr>
        </p:nvSpPr>
        <p:spPr>
          <a:xfrm>
            <a:off x="4648200" y="1600201"/>
            <a:ext cx="4038600" cy="218598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περιεχομένου 4"/>
          <p:cNvSpPr>
            <a:spLocks noGrp="1"/>
          </p:cNvSpPr>
          <p:nvPr>
            <p:ph sz="quarter" idx="3"/>
          </p:nvPr>
        </p:nvSpPr>
        <p:spPr>
          <a:xfrm>
            <a:off x="4648200" y="3938590"/>
            <a:ext cx="4038600" cy="2187575"/>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ημερομηνίας 5"/>
          <p:cNvSpPr>
            <a:spLocks noGrp="1"/>
          </p:cNvSpPr>
          <p:nvPr>
            <p:ph type="dt" sz="half" idx="10"/>
          </p:nvPr>
        </p:nvSpPr>
        <p:spPr>
          <a:xfrm>
            <a:off x="457200" y="6245225"/>
            <a:ext cx="2133600" cy="476250"/>
          </a:xfrm>
        </p:spPr>
        <p:txBody>
          <a:bodyPr/>
          <a:lstStyle>
            <a:lvl1pPr>
              <a:defRPr/>
            </a:lvl1pPr>
          </a:lstStyle>
          <a:p>
            <a:endParaRPr lang="el-GR" altLang="el-GR">
              <a:solidFill>
                <a:prstClr val="black">
                  <a:tint val="75000"/>
                </a:prstClr>
              </a:solidFill>
            </a:endParaRPr>
          </a:p>
        </p:txBody>
      </p:sp>
      <p:sp>
        <p:nvSpPr>
          <p:cNvPr id="7" name="Θέση υποσέλιδου 6"/>
          <p:cNvSpPr>
            <a:spLocks noGrp="1"/>
          </p:cNvSpPr>
          <p:nvPr>
            <p:ph type="ftr" sz="quarter" idx="11"/>
          </p:nvPr>
        </p:nvSpPr>
        <p:spPr>
          <a:xfrm>
            <a:off x="3124200" y="6245225"/>
            <a:ext cx="2895600" cy="476250"/>
          </a:xfrm>
        </p:spPr>
        <p:txBody>
          <a:bodyPr/>
          <a:lstStyle>
            <a:lvl1pPr>
              <a:defRPr/>
            </a:lvl1pPr>
          </a:lstStyle>
          <a:p>
            <a:endParaRPr lang="el-GR" altLang="el-GR">
              <a:solidFill>
                <a:prstClr val="black">
                  <a:tint val="75000"/>
                </a:prstClr>
              </a:solidFill>
            </a:endParaRPr>
          </a:p>
        </p:txBody>
      </p:sp>
      <p:sp>
        <p:nvSpPr>
          <p:cNvPr id="8" name="Θέση αριθμού διαφάνειας 7"/>
          <p:cNvSpPr>
            <a:spLocks noGrp="1"/>
          </p:cNvSpPr>
          <p:nvPr>
            <p:ph type="sldNum" sz="quarter" idx="12"/>
          </p:nvPr>
        </p:nvSpPr>
        <p:spPr>
          <a:xfrm>
            <a:off x="6553200" y="6245225"/>
            <a:ext cx="2133600" cy="476250"/>
          </a:xfrm>
        </p:spPr>
        <p:txBody>
          <a:bodyPr/>
          <a:lstStyle>
            <a:lvl1pPr>
              <a:defRPr/>
            </a:lvl1pPr>
          </a:lstStyle>
          <a:p>
            <a:fld id="{0E1C6D45-C03B-4712-8C7A-6AAEE1BFF720}" type="slidenum">
              <a:rPr lang="el-GR" altLang="el-GR">
                <a:solidFill>
                  <a:prstClr val="black">
                    <a:tint val="75000"/>
                  </a:prstClr>
                </a:solidFill>
              </a:rPr>
              <a:pPr/>
              <a:t>‹#›</a:t>
            </a:fld>
            <a:endParaRPr lang="el-GR" altLang="el-GR">
              <a:solidFill>
                <a:prstClr val="black">
                  <a:tint val="75000"/>
                </a:prstClr>
              </a:solidFill>
            </a:endParaRPr>
          </a:p>
        </p:txBody>
      </p:sp>
    </p:spTree>
    <p:extLst>
      <p:ext uri="{BB962C8B-B14F-4D97-AF65-F5344CB8AC3E}">
        <p14:creationId xmlns:p14="http://schemas.microsoft.com/office/powerpoint/2010/main" val="276178660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xAndObj">
  <p:cSld name="Τίτλος, Κείμενο και Αντικείμενο">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1143000"/>
          </a:xfrm>
        </p:spPr>
        <p:txBody>
          <a:bodyPr/>
          <a:lstStyle/>
          <a:p>
            <a:r>
              <a:rPr lang="el-GR" smtClean="0"/>
              <a:t>Στυλ κύριου τίτλου</a:t>
            </a:r>
            <a:endParaRPr lang="el-GR"/>
          </a:p>
        </p:txBody>
      </p:sp>
      <p:sp>
        <p:nvSpPr>
          <p:cNvPr id="3" name="Θέση κειμένου 2"/>
          <p:cNvSpPr>
            <a:spLocks noGrp="1"/>
          </p:cNvSpPr>
          <p:nvPr>
            <p:ph type="body" sz="half" idx="1"/>
          </p:nvPr>
        </p:nvSpPr>
        <p:spPr>
          <a:xfrm>
            <a:off x="457200" y="1600203"/>
            <a:ext cx="4038600" cy="4525963"/>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3"/>
            <a:ext cx="4038600" cy="4525963"/>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a:xfrm>
            <a:off x="457200" y="6245225"/>
            <a:ext cx="2133600" cy="476250"/>
          </a:xfrm>
        </p:spPr>
        <p:txBody>
          <a:bodyPr/>
          <a:lstStyle>
            <a:lvl1pPr>
              <a:defRPr/>
            </a:lvl1pPr>
          </a:lstStyle>
          <a:p>
            <a:endParaRPr lang="el-GR" altLang="el-GR">
              <a:solidFill>
                <a:prstClr val="black">
                  <a:tint val="75000"/>
                </a:prstClr>
              </a:solidFill>
            </a:endParaRPr>
          </a:p>
        </p:txBody>
      </p:sp>
      <p:sp>
        <p:nvSpPr>
          <p:cNvPr id="6" name="Θέση υποσέλιδου 5"/>
          <p:cNvSpPr>
            <a:spLocks noGrp="1"/>
          </p:cNvSpPr>
          <p:nvPr>
            <p:ph type="ftr" sz="quarter" idx="11"/>
          </p:nvPr>
        </p:nvSpPr>
        <p:spPr>
          <a:xfrm>
            <a:off x="3124200" y="6245225"/>
            <a:ext cx="2895600" cy="476250"/>
          </a:xfrm>
        </p:spPr>
        <p:txBody>
          <a:bodyPr/>
          <a:lstStyle>
            <a:lvl1pPr>
              <a:defRPr/>
            </a:lvl1pPr>
          </a:lstStyle>
          <a:p>
            <a:endParaRPr lang="el-GR" altLang="el-GR">
              <a:solidFill>
                <a:prstClr val="black">
                  <a:tint val="75000"/>
                </a:prstClr>
              </a:solidFill>
            </a:endParaRPr>
          </a:p>
        </p:txBody>
      </p:sp>
      <p:sp>
        <p:nvSpPr>
          <p:cNvPr id="7" name="Θέση αριθμού διαφάνειας 6"/>
          <p:cNvSpPr>
            <a:spLocks noGrp="1"/>
          </p:cNvSpPr>
          <p:nvPr>
            <p:ph type="sldNum" sz="quarter" idx="12"/>
          </p:nvPr>
        </p:nvSpPr>
        <p:spPr>
          <a:xfrm>
            <a:off x="6553200" y="6245225"/>
            <a:ext cx="2133600" cy="476250"/>
          </a:xfrm>
        </p:spPr>
        <p:txBody>
          <a:bodyPr/>
          <a:lstStyle>
            <a:lvl1pPr>
              <a:defRPr/>
            </a:lvl1pPr>
          </a:lstStyle>
          <a:p>
            <a:fld id="{66A66999-07F5-45A5-9C6A-E08DF3A72751}" type="slidenum">
              <a:rPr lang="el-GR" altLang="el-GR">
                <a:solidFill>
                  <a:prstClr val="black">
                    <a:tint val="75000"/>
                  </a:prstClr>
                </a:solidFill>
              </a:rPr>
              <a:pPr/>
              <a:t>‹#›</a:t>
            </a:fld>
            <a:endParaRPr lang="el-GR" altLang="el-GR">
              <a:solidFill>
                <a:prstClr val="black">
                  <a:tint val="75000"/>
                </a:prstClr>
              </a:solidFill>
            </a:endParaRPr>
          </a:p>
        </p:txBody>
      </p:sp>
    </p:spTree>
    <p:extLst>
      <p:ext uri="{BB962C8B-B14F-4D97-AF65-F5344CB8AC3E}">
        <p14:creationId xmlns:p14="http://schemas.microsoft.com/office/powerpoint/2010/main" val="579947129"/>
      </p:ext>
    </p:extLst>
  </p:cSld>
  <p:clrMapOvr>
    <a:masterClrMapping/>
  </p:clrMapOvr>
  <p:transition spd="med">
    <p:blinds dir="vert"/>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xOverObj">
  <p:cSld name="Τίτλος και Κείμενο επάνω από Αντικείμενο">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1143000"/>
          </a:xfrm>
        </p:spPr>
        <p:txBody>
          <a:bodyPr/>
          <a:lstStyle/>
          <a:p>
            <a:r>
              <a:rPr lang="el-GR" smtClean="0"/>
              <a:t>Στυλ κύριου τίτλου</a:t>
            </a:r>
            <a:endParaRPr lang="el-GR"/>
          </a:p>
        </p:txBody>
      </p:sp>
      <p:sp>
        <p:nvSpPr>
          <p:cNvPr id="3" name="Θέση κειμένου 2"/>
          <p:cNvSpPr>
            <a:spLocks noGrp="1"/>
          </p:cNvSpPr>
          <p:nvPr>
            <p:ph type="body" sz="half" idx="1"/>
          </p:nvPr>
        </p:nvSpPr>
        <p:spPr>
          <a:xfrm>
            <a:off x="457200" y="1600201"/>
            <a:ext cx="8229600" cy="218598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57200" y="3938591"/>
            <a:ext cx="8229600" cy="2187575"/>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a:xfrm>
            <a:off x="457200" y="6245225"/>
            <a:ext cx="2133600" cy="476250"/>
          </a:xfrm>
        </p:spPr>
        <p:txBody>
          <a:bodyPr/>
          <a:lstStyle>
            <a:lvl1pPr>
              <a:defRPr/>
            </a:lvl1pPr>
          </a:lstStyle>
          <a:p>
            <a:endParaRPr lang="el-GR" altLang="el-GR">
              <a:solidFill>
                <a:prstClr val="black">
                  <a:tint val="75000"/>
                </a:prstClr>
              </a:solidFill>
            </a:endParaRPr>
          </a:p>
        </p:txBody>
      </p:sp>
      <p:sp>
        <p:nvSpPr>
          <p:cNvPr id="6" name="Θέση υποσέλιδου 5"/>
          <p:cNvSpPr>
            <a:spLocks noGrp="1"/>
          </p:cNvSpPr>
          <p:nvPr>
            <p:ph type="ftr" sz="quarter" idx="11"/>
          </p:nvPr>
        </p:nvSpPr>
        <p:spPr>
          <a:xfrm>
            <a:off x="3124200" y="6245225"/>
            <a:ext cx="2895600" cy="476250"/>
          </a:xfrm>
        </p:spPr>
        <p:txBody>
          <a:bodyPr/>
          <a:lstStyle>
            <a:lvl1pPr>
              <a:defRPr/>
            </a:lvl1pPr>
          </a:lstStyle>
          <a:p>
            <a:endParaRPr lang="el-GR" altLang="el-GR">
              <a:solidFill>
                <a:prstClr val="black">
                  <a:tint val="75000"/>
                </a:prstClr>
              </a:solidFill>
            </a:endParaRPr>
          </a:p>
        </p:txBody>
      </p:sp>
      <p:sp>
        <p:nvSpPr>
          <p:cNvPr id="7" name="Θέση αριθμού διαφάνειας 6"/>
          <p:cNvSpPr>
            <a:spLocks noGrp="1"/>
          </p:cNvSpPr>
          <p:nvPr>
            <p:ph type="sldNum" sz="quarter" idx="12"/>
          </p:nvPr>
        </p:nvSpPr>
        <p:spPr>
          <a:xfrm>
            <a:off x="6553200" y="6245225"/>
            <a:ext cx="2133600" cy="476250"/>
          </a:xfrm>
        </p:spPr>
        <p:txBody>
          <a:bodyPr/>
          <a:lstStyle>
            <a:lvl1pPr>
              <a:defRPr/>
            </a:lvl1pPr>
          </a:lstStyle>
          <a:p>
            <a:fld id="{CE340FB0-84AA-401E-860E-A24779E921C5}" type="slidenum">
              <a:rPr lang="el-GR" altLang="el-GR">
                <a:solidFill>
                  <a:prstClr val="black">
                    <a:tint val="75000"/>
                  </a:prstClr>
                </a:solidFill>
              </a:rPr>
              <a:pPr/>
              <a:t>‹#›</a:t>
            </a:fld>
            <a:endParaRPr lang="el-GR" altLang="el-GR">
              <a:solidFill>
                <a:prstClr val="black">
                  <a:tint val="75000"/>
                </a:prstClr>
              </a:solidFill>
            </a:endParaRPr>
          </a:p>
        </p:txBody>
      </p:sp>
    </p:spTree>
    <p:extLst>
      <p:ext uri="{BB962C8B-B14F-4D97-AF65-F5344CB8AC3E}">
        <p14:creationId xmlns:p14="http://schemas.microsoft.com/office/powerpoint/2010/main" val="3221123397"/>
      </p:ext>
    </p:extLst>
  </p:cSld>
  <p:clrMapOvr>
    <a:masterClrMapping/>
  </p:clrMapOvr>
  <p:transition spd="med">
    <p:blinds dir="vert"/>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B830212C-811D-4799-B006-75504BEC12CC}" type="datetimeFigureOut">
              <a:rPr lang="el-GR" smtClean="0">
                <a:solidFill>
                  <a:prstClr val="black">
                    <a:tint val="75000"/>
                  </a:prstClr>
                </a:solidFill>
              </a:rPr>
              <a:pPr/>
              <a:t>17/3/2018</a:t>
            </a:fld>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4D6C94C1-AC0D-4F7A-A3B1-80E1577618F4}"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23814668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B830212C-811D-4799-B006-75504BEC12CC}" type="datetimeFigureOut">
              <a:rPr lang="el-GR" smtClean="0">
                <a:solidFill>
                  <a:prstClr val="black">
                    <a:tint val="75000"/>
                  </a:prstClr>
                </a:solidFill>
              </a:rPr>
              <a:pPr/>
              <a:t>17/3/2018</a:t>
            </a:fld>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4D6C94C1-AC0D-4F7A-A3B1-80E1577618F4}"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98989629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B830212C-811D-4799-B006-75504BEC12CC}" type="datetimeFigureOut">
              <a:rPr lang="el-GR" smtClean="0">
                <a:solidFill>
                  <a:prstClr val="black">
                    <a:tint val="75000"/>
                  </a:prstClr>
                </a:solidFill>
              </a:rPr>
              <a:pPr/>
              <a:t>17/3/2018</a:t>
            </a:fld>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4D6C94C1-AC0D-4F7A-A3B1-80E1577618F4}"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8344137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theme" Target="../theme/theme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19" Type="http://schemas.openxmlformats.org/officeDocument/2006/relationships/theme" Target="../theme/theme3.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slideLayout" Target="../slideLayouts/slideLayout6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10" Type="http://schemas.openxmlformats.org/officeDocument/2006/relationships/slideLayout" Target="../slideLayouts/slideLayout59.xml"/><Relationship Id="rId19" Type="http://schemas.openxmlformats.org/officeDocument/2006/relationships/theme" Target="../theme/theme4.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5.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18" Type="http://schemas.openxmlformats.org/officeDocument/2006/relationships/slideLayout" Target="../slideLayouts/slideLayout9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slideLayout" Target="../slideLayouts/slideLayout95.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10" Type="http://schemas.openxmlformats.org/officeDocument/2006/relationships/slideLayout" Target="../slideLayouts/slideLayout88.xml"/><Relationship Id="rId19" Type="http://schemas.openxmlformats.org/officeDocument/2006/relationships/theme" Target="../theme/theme6.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theme" Target="../theme/theme7.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image" Target="../media/image1.jpg"/></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111.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image" Target="../media/image1.jpg"/><Relationship Id="rId5" Type="http://schemas.openxmlformats.org/officeDocument/2006/relationships/theme" Target="../theme/theme8.xml"/><Relationship Id="rId4" Type="http://schemas.openxmlformats.org/officeDocument/2006/relationships/slideLayout" Target="../slideLayouts/slideLayout1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2C6AEF-52A6-415E-B052-81C2DEB9A548}" type="datetimeFigureOut">
              <a:rPr lang="el-GR" smtClean="0"/>
              <a:t>17/3/2018</a:t>
            </a:fld>
            <a:endParaRPr lang="el-GR" dirty="0"/>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5C3E20-CDB7-4B21-83D8-CEC2EA07D010}" type="slidenum">
              <a:rPr lang="el-GR" smtClean="0"/>
              <a:t>‹#›</a:t>
            </a:fld>
            <a:endParaRPr lang="el-GR" dirty="0"/>
          </a:p>
        </p:txBody>
      </p:sp>
    </p:spTree>
    <p:extLst>
      <p:ext uri="{BB962C8B-B14F-4D97-AF65-F5344CB8AC3E}">
        <p14:creationId xmlns:p14="http://schemas.microsoft.com/office/powerpoint/2010/main" val="29672768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3"/>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3"/>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19C120-1C48-4372-8867-B9384EB65E6C}" type="datetimeFigureOut">
              <a:rPr lang="el-GR" smtClean="0">
                <a:solidFill>
                  <a:prstClr val="black">
                    <a:tint val="75000"/>
                  </a:prstClr>
                </a:solidFill>
              </a:rPr>
              <a:pPr/>
              <a:t>17/3/2018</a:t>
            </a:fld>
            <a:endParaRPr lang="el-GR">
              <a:solidFill>
                <a:prstClr val="black">
                  <a:tint val="75000"/>
                </a:prstClr>
              </a:solidFill>
            </a:endParaRPr>
          </a:p>
        </p:txBody>
      </p:sp>
      <p:sp>
        <p:nvSpPr>
          <p:cNvPr id="5" name="Θέση υποσέλιδου 4"/>
          <p:cNvSpPr>
            <a:spLocks noGrp="1"/>
          </p:cNvSpPr>
          <p:nvPr>
            <p:ph type="ftr" sz="quarter" idx="3"/>
          </p:nvPr>
        </p:nvSpPr>
        <p:spPr>
          <a:xfrm>
            <a:off x="3124200" y="6356353"/>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solidFill>
                <a:prstClr val="black">
                  <a:tint val="75000"/>
                </a:prstClr>
              </a:solidFill>
            </a:endParaRPr>
          </a:p>
        </p:txBody>
      </p:sp>
      <p:sp>
        <p:nvSpPr>
          <p:cNvPr id="6" name="Θέση αριθμού διαφάνειας 5"/>
          <p:cNvSpPr>
            <a:spLocks noGrp="1"/>
          </p:cNvSpPr>
          <p:nvPr>
            <p:ph type="sldNum" sz="quarter" idx="4"/>
          </p:nvPr>
        </p:nvSpPr>
        <p:spPr>
          <a:xfrm>
            <a:off x="6553200" y="6356353"/>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A50C12-4D53-4924-A560-08407D358CED}"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436009183"/>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9" r:id="rId13"/>
    <p:sldLayoutId id="2147483680" r:id="rId14"/>
    <p:sldLayoutId id="2147483681" r:id="rId15"/>
    <p:sldLayoutId id="2147483682" r:id="rId1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3"/>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3"/>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19C120-1C48-4372-8867-B9384EB65E6C}" type="datetimeFigureOut">
              <a:rPr lang="el-GR" smtClean="0">
                <a:solidFill>
                  <a:prstClr val="black">
                    <a:tint val="75000"/>
                  </a:prstClr>
                </a:solidFill>
              </a:rPr>
              <a:pPr/>
              <a:t>17/3/2018</a:t>
            </a:fld>
            <a:endParaRPr lang="el-GR">
              <a:solidFill>
                <a:prstClr val="black">
                  <a:tint val="75000"/>
                </a:prstClr>
              </a:solidFill>
            </a:endParaRPr>
          </a:p>
        </p:txBody>
      </p:sp>
      <p:sp>
        <p:nvSpPr>
          <p:cNvPr id="5" name="Θέση υποσέλιδου 4"/>
          <p:cNvSpPr>
            <a:spLocks noGrp="1"/>
          </p:cNvSpPr>
          <p:nvPr>
            <p:ph type="ftr" sz="quarter" idx="3"/>
          </p:nvPr>
        </p:nvSpPr>
        <p:spPr>
          <a:xfrm>
            <a:off x="3124200" y="6356353"/>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solidFill>
                <a:prstClr val="black">
                  <a:tint val="75000"/>
                </a:prstClr>
              </a:solidFill>
            </a:endParaRPr>
          </a:p>
        </p:txBody>
      </p:sp>
      <p:sp>
        <p:nvSpPr>
          <p:cNvPr id="6" name="Θέση αριθμού διαφάνειας 5"/>
          <p:cNvSpPr>
            <a:spLocks noGrp="1"/>
          </p:cNvSpPr>
          <p:nvPr>
            <p:ph type="sldNum" sz="quarter" idx="4"/>
          </p:nvPr>
        </p:nvSpPr>
        <p:spPr>
          <a:xfrm>
            <a:off x="6553200" y="6356353"/>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A50C12-4D53-4924-A560-08407D358CED}"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509247154"/>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3"/>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3"/>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19C120-1C48-4372-8867-B9384EB65E6C}" type="datetimeFigureOut">
              <a:rPr lang="el-GR" smtClean="0">
                <a:solidFill>
                  <a:prstClr val="black">
                    <a:tint val="75000"/>
                  </a:prstClr>
                </a:solidFill>
              </a:rPr>
              <a:pPr/>
              <a:t>17/3/2018</a:t>
            </a:fld>
            <a:endParaRPr lang="el-GR">
              <a:solidFill>
                <a:prstClr val="black">
                  <a:tint val="75000"/>
                </a:prstClr>
              </a:solidFill>
            </a:endParaRPr>
          </a:p>
        </p:txBody>
      </p:sp>
      <p:sp>
        <p:nvSpPr>
          <p:cNvPr id="5" name="Θέση υποσέλιδου 4"/>
          <p:cNvSpPr>
            <a:spLocks noGrp="1"/>
          </p:cNvSpPr>
          <p:nvPr>
            <p:ph type="ftr" sz="quarter" idx="3"/>
          </p:nvPr>
        </p:nvSpPr>
        <p:spPr>
          <a:xfrm>
            <a:off x="3124200" y="6356353"/>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solidFill>
                <a:prstClr val="black">
                  <a:tint val="75000"/>
                </a:prstClr>
              </a:solidFill>
            </a:endParaRPr>
          </a:p>
        </p:txBody>
      </p:sp>
      <p:sp>
        <p:nvSpPr>
          <p:cNvPr id="6" name="Θέση αριθμού διαφάνειας 5"/>
          <p:cNvSpPr>
            <a:spLocks noGrp="1"/>
          </p:cNvSpPr>
          <p:nvPr>
            <p:ph type="sldNum" sz="quarter" idx="4"/>
          </p:nvPr>
        </p:nvSpPr>
        <p:spPr>
          <a:xfrm>
            <a:off x="6553200" y="6356353"/>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A50C12-4D53-4924-A560-08407D358CED}"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737180258"/>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 id="2147483720" r:id="rId1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90600" y="609600"/>
            <a:ext cx="7162800" cy="11430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cmpd="dbl">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ctr" anchorCtr="0" compatLnSpc="1">
            <a:prstTxWarp prst="textNoShape">
              <a:avLst/>
            </a:prstTxWarp>
          </a:bodyPr>
          <a:lstStyle/>
          <a:p>
            <a:pPr lvl="0"/>
            <a:r>
              <a:rPr lang="el-GR" altLang="el-GR" smtClean="0"/>
              <a:t>ÇËÅÊÔÑÏÐËÇÎÉÁ</a:t>
            </a:r>
          </a:p>
        </p:txBody>
      </p:sp>
      <p:sp>
        <p:nvSpPr>
          <p:cNvPr id="1027" name="Rectangle 3"/>
          <p:cNvSpPr>
            <a:spLocks noGrp="1" noChangeArrowheads="1"/>
          </p:cNvSpPr>
          <p:nvPr>
            <p:ph type="body" idx="1"/>
          </p:nvPr>
        </p:nvSpPr>
        <p:spPr bwMode="auto">
          <a:xfrm>
            <a:off x="990600" y="1981200"/>
            <a:ext cx="7162800" cy="411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cmpd="dbl">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p>
            <a:pPr lvl="0"/>
            <a:r>
              <a:rPr lang="el-GR" altLang="el-GR" smtClean="0"/>
              <a:t>Êáëïß Áãùãïß</a:t>
            </a:r>
          </a:p>
          <a:p>
            <a:pPr lvl="1"/>
            <a:r>
              <a:rPr lang="el-GR" altLang="el-GR" smtClean="0"/>
              <a:t>Óþìá áíèñþðùí êáé æþùí</a:t>
            </a:r>
          </a:p>
          <a:p>
            <a:pPr lvl="1"/>
            <a:r>
              <a:rPr lang="el-GR" altLang="el-GR" smtClean="0"/>
              <a:t>Íåñü</a:t>
            </a:r>
          </a:p>
          <a:p>
            <a:pPr lvl="1"/>
            <a:r>
              <a:rPr lang="el-GR" altLang="el-GR" smtClean="0"/>
              <a:t>ÌÝôáëëá</a:t>
            </a:r>
          </a:p>
          <a:p>
            <a:pPr lvl="1"/>
            <a:r>
              <a:rPr lang="el-GR" altLang="el-GR" smtClean="0"/>
              <a:t>Åäáöïò</a:t>
            </a:r>
          </a:p>
          <a:p>
            <a:pPr lvl="2"/>
            <a:r>
              <a:rPr lang="el-GR" altLang="el-GR" smtClean="0"/>
              <a:t>Third Level</a:t>
            </a:r>
          </a:p>
          <a:p>
            <a:pPr lvl="3"/>
            <a:r>
              <a:rPr lang="el-GR" altLang="el-GR" smtClean="0"/>
              <a:t>Fourth Level</a:t>
            </a:r>
          </a:p>
          <a:p>
            <a:pPr lvl="4"/>
            <a:r>
              <a:rPr lang="el-GR" altLang="el-GR" smtClean="0"/>
              <a:t>Fifth Level</a:t>
            </a:r>
          </a:p>
        </p:txBody>
      </p:sp>
    </p:spTree>
    <p:extLst>
      <p:ext uri="{BB962C8B-B14F-4D97-AF65-F5344CB8AC3E}">
        <p14:creationId xmlns:p14="http://schemas.microsoft.com/office/powerpoint/2010/main" val="4153826403"/>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ctr" rtl="0" eaLnBrk="0" fontAlgn="base" hangingPunct="0">
        <a:lnSpc>
          <a:spcPct val="88000"/>
        </a:lnSpc>
        <a:spcBef>
          <a:spcPct val="0"/>
        </a:spcBef>
        <a:spcAft>
          <a:spcPct val="0"/>
        </a:spcAft>
        <a:defRPr sz="3600" b="1">
          <a:solidFill>
            <a:schemeClr val="tx2"/>
          </a:solidFill>
          <a:latin typeface="+mj-lt"/>
          <a:ea typeface="+mj-ea"/>
          <a:cs typeface="+mj-cs"/>
        </a:defRPr>
      </a:lvl1pPr>
      <a:lvl2pPr algn="ctr" rtl="0" eaLnBrk="0" fontAlgn="base" hangingPunct="0">
        <a:lnSpc>
          <a:spcPct val="88000"/>
        </a:lnSpc>
        <a:spcBef>
          <a:spcPct val="0"/>
        </a:spcBef>
        <a:spcAft>
          <a:spcPct val="0"/>
        </a:spcAft>
        <a:defRPr sz="3600" b="1">
          <a:solidFill>
            <a:schemeClr val="tx2"/>
          </a:solidFill>
          <a:latin typeface="HellasArial Greek" charset="0"/>
        </a:defRPr>
      </a:lvl2pPr>
      <a:lvl3pPr algn="ctr" rtl="0" eaLnBrk="0" fontAlgn="base" hangingPunct="0">
        <a:lnSpc>
          <a:spcPct val="88000"/>
        </a:lnSpc>
        <a:spcBef>
          <a:spcPct val="0"/>
        </a:spcBef>
        <a:spcAft>
          <a:spcPct val="0"/>
        </a:spcAft>
        <a:defRPr sz="3600" b="1">
          <a:solidFill>
            <a:schemeClr val="tx2"/>
          </a:solidFill>
          <a:latin typeface="HellasArial Greek" charset="0"/>
        </a:defRPr>
      </a:lvl3pPr>
      <a:lvl4pPr algn="ctr" rtl="0" eaLnBrk="0" fontAlgn="base" hangingPunct="0">
        <a:lnSpc>
          <a:spcPct val="88000"/>
        </a:lnSpc>
        <a:spcBef>
          <a:spcPct val="0"/>
        </a:spcBef>
        <a:spcAft>
          <a:spcPct val="0"/>
        </a:spcAft>
        <a:defRPr sz="3600" b="1">
          <a:solidFill>
            <a:schemeClr val="tx2"/>
          </a:solidFill>
          <a:latin typeface="HellasArial Greek" charset="0"/>
        </a:defRPr>
      </a:lvl4pPr>
      <a:lvl5pPr algn="ctr" rtl="0" eaLnBrk="0" fontAlgn="base" hangingPunct="0">
        <a:lnSpc>
          <a:spcPct val="88000"/>
        </a:lnSpc>
        <a:spcBef>
          <a:spcPct val="0"/>
        </a:spcBef>
        <a:spcAft>
          <a:spcPct val="0"/>
        </a:spcAft>
        <a:defRPr sz="3600" b="1">
          <a:solidFill>
            <a:schemeClr val="tx2"/>
          </a:solidFill>
          <a:latin typeface="HellasArial Greek" charset="0"/>
        </a:defRPr>
      </a:lvl5pPr>
      <a:lvl6pPr marL="457200" algn="ctr" rtl="0" eaLnBrk="0" fontAlgn="base" hangingPunct="0">
        <a:lnSpc>
          <a:spcPct val="88000"/>
        </a:lnSpc>
        <a:spcBef>
          <a:spcPct val="0"/>
        </a:spcBef>
        <a:spcAft>
          <a:spcPct val="0"/>
        </a:spcAft>
        <a:defRPr sz="3600" b="1">
          <a:solidFill>
            <a:schemeClr val="tx2"/>
          </a:solidFill>
          <a:latin typeface="HellasArial Greek" charset="0"/>
        </a:defRPr>
      </a:lvl6pPr>
      <a:lvl7pPr marL="914400" algn="ctr" rtl="0" eaLnBrk="0" fontAlgn="base" hangingPunct="0">
        <a:lnSpc>
          <a:spcPct val="88000"/>
        </a:lnSpc>
        <a:spcBef>
          <a:spcPct val="0"/>
        </a:spcBef>
        <a:spcAft>
          <a:spcPct val="0"/>
        </a:spcAft>
        <a:defRPr sz="3600" b="1">
          <a:solidFill>
            <a:schemeClr val="tx2"/>
          </a:solidFill>
          <a:latin typeface="HellasArial Greek" charset="0"/>
        </a:defRPr>
      </a:lvl7pPr>
      <a:lvl8pPr marL="1371600" algn="ctr" rtl="0" eaLnBrk="0" fontAlgn="base" hangingPunct="0">
        <a:lnSpc>
          <a:spcPct val="88000"/>
        </a:lnSpc>
        <a:spcBef>
          <a:spcPct val="0"/>
        </a:spcBef>
        <a:spcAft>
          <a:spcPct val="0"/>
        </a:spcAft>
        <a:defRPr sz="3600" b="1">
          <a:solidFill>
            <a:schemeClr val="tx2"/>
          </a:solidFill>
          <a:latin typeface="HellasArial Greek" charset="0"/>
        </a:defRPr>
      </a:lvl8pPr>
      <a:lvl9pPr marL="1828800" algn="ctr" rtl="0" eaLnBrk="0" fontAlgn="base" hangingPunct="0">
        <a:lnSpc>
          <a:spcPct val="88000"/>
        </a:lnSpc>
        <a:spcBef>
          <a:spcPct val="0"/>
        </a:spcBef>
        <a:spcAft>
          <a:spcPct val="0"/>
        </a:spcAft>
        <a:defRPr sz="3600" b="1">
          <a:solidFill>
            <a:schemeClr val="tx2"/>
          </a:solidFill>
          <a:latin typeface="HellasArial Greek" charset="0"/>
        </a:defRPr>
      </a:lvl9pPr>
    </p:titleStyle>
    <p:bodyStyle>
      <a:lvl1pPr marL="285750" indent="-285750" algn="l" rtl="0" eaLnBrk="0" fontAlgn="base" hangingPunct="0">
        <a:lnSpc>
          <a:spcPct val="88000"/>
        </a:lnSpc>
        <a:spcBef>
          <a:spcPct val="30000"/>
        </a:spcBef>
        <a:spcAft>
          <a:spcPct val="0"/>
        </a:spcAft>
        <a:buSzPct val="100000"/>
        <a:buChar char="•"/>
        <a:defRPr sz="2400" b="1">
          <a:solidFill>
            <a:schemeClr val="tx1"/>
          </a:solidFill>
          <a:latin typeface="+mn-lt"/>
          <a:ea typeface="+mn-ea"/>
          <a:cs typeface="+mn-cs"/>
        </a:defRPr>
      </a:lvl1pPr>
      <a:lvl2pPr marL="685800" indent="-228600" algn="l" rtl="0" eaLnBrk="0" fontAlgn="base" hangingPunct="0">
        <a:lnSpc>
          <a:spcPct val="88000"/>
        </a:lnSpc>
        <a:spcBef>
          <a:spcPct val="30000"/>
        </a:spcBef>
        <a:spcAft>
          <a:spcPct val="0"/>
        </a:spcAft>
        <a:buSzPct val="100000"/>
        <a:buChar char="–"/>
        <a:defRPr b="1">
          <a:solidFill>
            <a:schemeClr val="tx1"/>
          </a:solidFill>
          <a:latin typeface="+mn-lt"/>
        </a:defRPr>
      </a:lvl2pPr>
      <a:lvl3pPr marL="1143000" indent="-228600" algn="l" rtl="0" eaLnBrk="0" fontAlgn="base" hangingPunct="0">
        <a:lnSpc>
          <a:spcPct val="88000"/>
        </a:lnSpc>
        <a:spcBef>
          <a:spcPct val="30000"/>
        </a:spcBef>
        <a:spcAft>
          <a:spcPct val="0"/>
        </a:spcAft>
        <a:buSzPct val="100000"/>
        <a:buChar char="»"/>
        <a:defRPr b="1">
          <a:solidFill>
            <a:schemeClr val="tx1"/>
          </a:solidFill>
          <a:latin typeface="Arial Greek" pitchFamily="34" charset="0"/>
        </a:defRPr>
      </a:lvl3pPr>
      <a:lvl4pPr marL="1543050" indent="-171450" algn="l" rtl="0" eaLnBrk="0" fontAlgn="base" hangingPunct="0">
        <a:lnSpc>
          <a:spcPct val="88000"/>
        </a:lnSpc>
        <a:spcBef>
          <a:spcPct val="30000"/>
        </a:spcBef>
        <a:spcAft>
          <a:spcPct val="0"/>
        </a:spcAft>
        <a:buSzPct val="100000"/>
        <a:buChar char="•"/>
        <a:defRPr sz="1400" b="1">
          <a:solidFill>
            <a:schemeClr val="tx1"/>
          </a:solidFill>
          <a:latin typeface="Arial Greek" pitchFamily="34" charset="0"/>
        </a:defRPr>
      </a:lvl4pPr>
      <a:lvl5pPr marL="2000250" indent="-171450" algn="l" rtl="0" eaLnBrk="0" fontAlgn="base" hangingPunct="0">
        <a:lnSpc>
          <a:spcPct val="88000"/>
        </a:lnSpc>
        <a:spcBef>
          <a:spcPct val="30000"/>
        </a:spcBef>
        <a:spcAft>
          <a:spcPct val="0"/>
        </a:spcAft>
        <a:buSzPct val="100000"/>
        <a:buChar char="–"/>
        <a:defRPr sz="1400" b="1">
          <a:solidFill>
            <a:schemeClr val="tx1"/>
          </a:solidFill>
          <a:latin typeface="Arial Greek" pitchFamily="34" charset="0"/>
        </a:defRPr>
      </a:lvl5pPr>
      <a:lvl6pPr marL="2457450" indent="-171450" algn="l" rtl="0" eaLnBrk="0" fontAlgn="base" hangingPunct="0">
        <a:lnSpc>
          <a:spcPct val="88000"/>
        </a:lnSpc>
        <a:spcBef>
          <a:spcPct val="30000"/>
        </a:spcBef>
        <a:spcAft>
          <a:spcPct val="0"/>
        </a:spcAft>
        <a:buSzPct val="100000"/>
        <a:buChar char="–"/>
        <a:defRPr sz="1400" b="1">
          <a:solidFill>
            <a:schemeClr val="tx1"/>
          </a:solidFill>
          <a:latin typeface="Arial Greek" pitchFamily="34" charset="0"/>
        </a:defRPr>
      </a:lvl6pPr>
      <a:lvl7pPr marL="2914650" indent="-171450" algn="l" rtl="0" eaLnBrk="0" fontAlgn="base" hangingPunct="0">
        <a:lnSpc>
          <a:spcPct val="88000"/>
        </a:lnSpc>
        <a:spcBef>
          <a:spcPct val="30000"/>
        </a:spcBef>
        <a:spcAft>
          <a:spcPct val="0"/>
        </a:spcAft>
        <a:buSzPct val="100000"/>
        <a:buChar char="–"/>
        <a:defRPr sz="1400" b="1">
          <a:solidFill>
            <a:schemeClr val="tx1"/>
          </a:solidFill>
          <a:latin typeface="Arial Greek" pitchFamily="34" charset="0"/>
        </a:defRPr>
      </a:lvl7pPr>
      <a:lvl8pPr marL="3371850" indent="-171450" algn="l" rtl="0" eaLnBrk="0" fontAlgn="base" hangingPunct="0">
        <a:lnSpc>
          <a:spcPct val="88000"/>
        </a:lnSpc>
        <a:spcBef>
          <a:spcPct val="30000"/>
        </a:spcBef>
        <a:spcAft>
          <a:spcPct val="0"/>
        </a:spcAft>
        <a:buSzPct val="100000"/>
        <a:buChar char="–"/>
        <a:defRPr sz="1400" b="1">
          <a:solidFill>
            <a:schemeClr val="tx1"/>
          </a:solidFill>
          <a:latin typeface="Arial Greek" pitchFamily="34" charset="0"/>
        </a:defRPr>
      </a:lvl8pPr>
      <a:lvl9pPr marL="3829050" indent="-171450" algn="l" rtl="0" eaLnBrk="0" fontAlgn="base" hangingPunct="0">
        <a:lnSpc>
          <a:spcPct val="88000"/>
        </a:lnSpc>
        <a:spcBef>
          <a:spcPct val="30000"/>
        </a:spcBef>
        <a:spcAft>
          <a:spcPct val="0"/>
        </a:spcAft>
        <a:buSzPct val="100000"/>
        <a:buChar char="–"/>
        <a:defRPr sz="1400" b="1">
          <a:solidFill>
            <a:schemeClr val="tx1"/>
          </a:solidFill>
          <a:latin typeface="Arial Greek" pitchFamily="34" charset="0"/>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3"/>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3"/>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19C120-1C48-4372-8867-B9384EB65E6C}" type="datetimeFigureOut">
              <a:rPr lang="el-GR" smtClean="0">
                <a:solidFill>
                  <a:prstClr val="black">
                    <a:tint val="75000"/>
                  </a:prstClr>
                </a:solidFill>
              </a:rPr>
              <a:pPr/>
              <a:t>17/3/2018</a:t>
            </a:fld>
            <a:endParaRPr lang="el-GR">
              <a:solidFill>
                <a:prstClr val="black">
                  <a:tint val="75000"/>
                </a:prstClr>
              </a:solidFill>
            </a:endParaRPr>
          </a:p>
        </p:txBody>
      </p:sp>
      <p:sp>
        <p:nvSpPr>
          <p:cNvPr id="5" name="Θέση υποσέλιδου 4"/>
          <p:cNvSpPr>
            <a:spLocks noGrp="1"/>
          </p:cNvSpPr>
          <p:nvPr>
            <p:ph type="ftr" sz="quarter" idx="3"/>
          </p:nvPr>
        </p:nvSpPr>
        <p:spPr>
          <a:xfrm>
            <a:off x="3124200" y="6356353"/>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solidFill>
                <a:prstClr val="black">
                  <a:tint val="75000"/>
                </a:prstClr>
              </a:solidFill>
            </a:endParaRPr>
          </a:p>
        </p:txBody>
      </p:sp>
      <p:sp>
        <p:nvSpPr>
          <p:cNvPr id="6" name="Θέση αριθμού διαφάνειας 5"/>
          <p:cNvSpPr>
            <a:spLocks noGrp="1"/>
          </p:cNvSpPr>
          <p:nvPr>
            <p:ph type="sldNum" sz="quarter" idx="4"/>
          </p:nvPr>
        </p:nvSpPr>
        <p:spPr>
          <a:xfrm>
            <a:off x="6553200" y="6356353"/>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A50C12-4D53-4924-A560-08407D358CED}"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909967994"/>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 id="2147483748" r:id="rId15"/>
    <p:sldLayoutId id="2147483749" r:id="rId16"/>
    <p:sldLayoutId id="2147483750" r:id="rId17"/>
    <p:sldLayoutId id="2147483751" r:id="rId1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l="-56000"/>
          </a:stretch>
        </a:blipFill>
        <a:effectLst/>
      </p:bgPr>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30212C-811D-4799-B006-75504BEC12CC}" type="datetimeFigureOut">
              <a:rPr lang="el-GR" smtClean="0">
                <a:solidFill>
                  <a:prstClr val="black">
                    <a:tint val="75000"/>
                  </a:prstClr>
                </a:solidFill>
              </a:rPr>
              <a:pPr/>
              <a:t>17/3/2018</a:t>
            </a:fld>
            <a:endParaRPr lang="el-GR">
              <a:solidFill>
                <a:prstClr val="black">
                  <a:tint val="75000"/>
                </a:prstClr>
              </a:solidFill>
            </a:endParaRP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solidFill>
                <a:prstClr val="black">
                  <a:tint val="75000"/>
                </a:prstClr>
              </a:solidFill>
            </a:endParaRP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6C94C1-AC0D-4F7A-A3B1-80E1577618F4}"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630253448"/>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l="-5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15158654"/>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hf hdr="0" ftr="0" dt="0"/>
  <p:txStyles>
    <p:titleStyle>
      <a:lvl1pPr algn="ctr" defTabSz="914400" rtl="0" eaLnBrk="1" latinLnBrk="1" hangingPunct="1">
        <a:spcBef>
          <a:spcPct val="0"/>
        </a:spcBef>
        <a:buNone/>
        <a:defRPr sz="3600" b="1" kern="1200">
          <a:solidFill>
            <a:schemeClr val="tx1"/>
          </a:solidFill>
          <a:latin typeface="Arial" pitchFamily="34" charset="0"/>
          <a:ea typeface="+mj-ea"/>
          <a:cs typeface="Arial" pitchFamily="34" charset="0"/>
        </a:defRPr>
      </a:lvl1pPr>
    </p:titleStyle>
    <p:body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108.xml"/></Relationships>
</file>

<file path=ppt/slides/_rels/slide10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71.jpeg"/><Relationship Id="rId1" Type="http://schemas.openxmlformats.org/officeDocument/2006/relationships/slideLayout" Target="../slideLayouts/slideLayout17.xml"/><Relationship Id="rId4" Type="http://schemas.openxmlformats.org/officeDocument/2006/relationships/image" Target="../media/image12.png"/></Relationships>
</file>

<file path=ppt/slides/_rels/slide10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7.xml"/><Relationship Id="rId6" Type="http://schemas.openxmlformats.org/officeDocument/2006/relationships/image" Target="../media/image12.png"/><Relationship Id="rId5" Type="http://schemas.openxmlformats.org/officeDocument/2006/relationships/image" Target="../media/image59.png"/><Relationship Id="rId4" Type="http://schemas.openxmlformats.org/officeDocument/2006/relationships/image" Target="../media/image74.png"/></Relationships>
</file>

<file path=ppt/slides/_rels/slide10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75.wmf"/><Relationship Id="rId1" Type="http://schemas.openxmlformats.org/officeDocument/2006/relationships/slideLayout" Target="../slideLayouts/slideLayout17.xml"/><Relationship Id="rId4" Type="http://schemas.openxmlformats.org/officeDocument/2006/relationships/image" Target="../media/image12.png"/></Relationships>
</file>

<file path=ppt/slides/_rels/slide10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9.png"/><Relationship Id="rId1" Type="http://schemas.openxmlformats.org/officeDocument/2006/relationships/slideLayout" Target="../slideLayouts/slideLayout17.xml"/></Relationships>
</file>

<file path=ppt/slides/_rels/slide104.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76.jpeg"/><Relationship Id="rId7" Type="http://schemas.openxmlformats.org/officeDocument/2006/relationships/image" Target="../media/image80.png"/><Relationship Id="rId2" Type="http://schemas.openxmlformats.org/officeDocument/2006/relationships/notesSlide" Target="../notesSlides/notesSlide23.xml"/><Relationship Id="rId1" Type="http://schemas.openxmlformats.org/officeDocument/2006/relationships/slideLayout" Target="../slideLayouts/slideLayout22.xml"/><Relationship Id="rId6" Type="http://schemas.openxmlformats.org/officeDocument/2006/relationships/image" Target="../media/image79.jpeg"/><Relationship Id="rId11" Type="http://schemas.openxmlformats.org/officeDocument/2006/relationships/image" Target="../media/image12.png"/><Relationship Id="rId5" Type="http://schemas.openxmlformats.org/officeDocument/2006/relationships/image" Target="../media/image78.jpeg"/><Relationship Id="rId10" Type="http://schemas.openxmlformats.org/officeDocument/2006/relationships/image" Target="../media/image59.png"/><Relationship Id="rId4" Type="http://schemas.openxmlformats.org/officeDocument/2006/relationships/image" Target="../media/image77.jpeg"/><Relationship Id="rId9" Type="http://schemas.openxmlformats.org/officeDocument/2006/relationships/image" Target="../media/image82.jpeg"/></Relationships>
</file>

<file path=ppt/slides/_rels/slide10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9.png"/><Relationship Id="rId1" Type="http://schemas.openxmlformats.org/officeDocument/2006/relationships/slideLayout" Target="../slideLayouts/slideLayout17.xml"/></Relationships>
</file>

<file path=ppt/slides/_rels/slide10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7.xml"/></Relationships>
</file>

<file path=ppt/slides/_rels/slide10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9.png"/><Relationship Id="rId1" Type="http://schemas.openxmlformats.org/officeDocument/2006/relationships/slideLayout" Target="../slideLayouts/slideLayout17.xml"/></Relationships>
</file>

<file path=ppt/slides/_rels/slide10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9.png"/><Relationship Id="rId1" Type="http://schemas.openxmlformats.org/officeDocument/2006/relationships/slideLayout" Target="../slideLayouts/slideLayout28.xml"/></Relationships>
</file>

<file path=ppt/slides/_rels/slide10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9.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8.xml"/></Relationships>
</file>

<file path=ppt/slides/_rels/slide11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84.wmf"/><Relationship Id="rId1" Type="http://schemas.openxmlformats.org/officeDocument/2006/relationships/slideLayout" Target="../slideLayouts/slideLayout17.xml"/><Relationship Id="rId4" Type="http://schemas.openxmlformats.org/officeDocument/2006/relationships/image" Target="../media/image12.png"/></Relationships>
</file>

<file path=ppt/slides/_rels/slide1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9.png"/><Relationship Id="rId1" Type="http://schemas.openxmlformats.org/officeDocument/2006/relationships/slideLayout" Target="../slideLayouts/slideLayout34.xml"/></Relationships>
</file>

<file path=ppt/slides/_rels/slide1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9.png"/><Relationship Id="rId1" Type="http://schemas.openxmlformats.org/officeDocument/2006/relationships/slideLayout" Target="../slideLayouts/slideLayout33.xml"/></Relationships>
</file>

<file path=ppt/slides/_rels/slide11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85.png"/><Relationship Id="rId1" Type="http://schemas.openxmlformats.org/officeDocument/2006/relationships/slideLayout" Target="../slideLayouts/slideLayout44.xml"/><Relationship Id="rId4" Type="http://schemas.openxmlformats.org/officeDocument/2006/relationships/image" Target="../media/image12.png"/></Relationships>
</file>

<file path=ppt/slides/_rels/slide114.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89.png"/><Relationship Id="rId2" Type="http://schemas.openxmlformats.org/officeDocument/2006/relationships/image" Target="../media/image86.png"/><Relationship Id="rId1" Type="http://schemas.openxmlformats.org/officeDocument/2006/relationships/slideLayout" Target="../slideLayouts/slideLayout33.xml"/><Relationship Id="rId6" Type="http://schemas.openxmlformats.org/officeDocument/2006/relationships/image" Target="../media/image12.png"/><Relationship Id="rId5" Type="http://schemas.openxmlformats.org/officeDocument/2006/relationships/image" Target="../media/image59.png"/><Relationship Id="rId4" Type="http://schemas.openxmlformats.org/officeDocument/2006/relationships/image" Target="../media/image88.png"/></Relationships>
</file>

<file path=ppt/slides/_rels/slide115.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12.png"/><Relationship Id="rId2" Type="http://schemas.openxmlformats.org/officeDocument/2006/relationships/image" Target="../media/image90.png"/><Relationship Id="rId1" Type="http://schemas.openxmlformats.org/officeDocument/2006/relationships/slideLayout" Target="../slideLayouts/slideLayout33.xml"/><Relationship Id="rId6" Type="http://schemas.openxmlformats.org/officeDocument/2006/relationships/image" Target="../media/image59.png"/><Relationship Id="rId5" Type="http://schemas.openxmlformats.org/officeDocument/2006/relationships/image" Target="../media/image93.png"/><Relationship Id="rId4" Type="http://schemas.openxmlformats.org/officeDocument/2006/relationships/image" Target="../media/image92.png"/></Relationships>
</file>

<file path=ppt/slides/_rels/slide116.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12.png"/><Relationship Id="rId2" Type="http://schemas.openxmlformats.org/officeDocument/2006/relationships/image" Target="../media/image94.png"/><Relationship Id="rId1" Type="http://schemas.openxmlformats.org/officeDocument/2006/relationships/slideLayout" Target="../slideLayouts/slideLayout33.xml"/><Relationship Id="rId6" Type="http://schemas.openxmlformats.org/officeDocument/2006/relationships/image" Target="../media/image59.png"/><Relationship Id="rId5" Type="http://schemas.openxmlformats.org/officeDocument/2006/relationships/image" Target="../media/image97.png"/><Relationship Id="rId4" Type="http://schemas.openxmlformats.org/officeDocument/2006/relationships/image" Target="../media/image96.png"/></Relationships>
</file>

<file path=ppt/slides/_rels/slide11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4.xml"/><Relationship Id="rId1" Type="http://schemas.openxmlformats.org/officeDocument/2006/relationships/slideLayout" Target="../slideLayouts/slideLayout3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12.png"/></Relationships>
</file>

<file path=ppt/slides/_rels/slide11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33.xml"/><Relationship Id="rId1" Type="http://schemas.openxmlformats.org/officeDocument/2006/relationships/vmlDrawing" Target="../drawings/vmlDrawing1.vml"/><Relationship Id="rId4" Type="http://schemas.openxmlformats.org/officeDocument/2006/relationships/image" Target="../media/image98.png"/></Relationships>
</file>

<file path=ppt/slides/_rels/slide119.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image" Target="../media/image59.png"/><Relationship Id="rId7" Type="http://schemas.openxmlformats.org/officeDocument/2006/relationships/image" Target="../media/image100.png"/><Relationship Id="rId12" Type="http://schemas.openxmlformats.org/officeDocument/2006/relationships/image" Target="../media/image12.png"/><Relationship Id="rId2" Type="http://schemas.openxmlformats.org/officeDocument/2006/relationships/slideLayout" Target="../slideLayouts/slideLayout33.xml"/><Relationship Id="rId1" Type="http://schemas.openxmlformats.org/officeDocument/2006/relationships/vmlDrawing" Target="../drawings/vmlDrawing2.vml"/><Relationship Id="rId6" Type="http://schemas.openxmlformats.org/officeDocument/2006/relationships/oleObject" Target="../embeddings/oleObject3.bin"/><Relationship Id="rId11" Type="http://schemas.openxmlformats.org/officeDocument/2006/relationships/image" Target="../media/image102.png"/><Relationship Id="rId5" Type="http://schemas.openxmlformats.org/officeDocument/2006/relationships/image" Target="../media/image99.png"/><Relationship Id="rId10" Type="http://schemas.openxmlformats.org/officeDocument/2006/relationships/oleObject" Target="../embeddings/oleObject5.bin"/><Relationship Id="rId4" Type="http://schemas.openxmlformats.org/officeDocument/2006/relationships/oleObject" Target="../embeddings/oleObject2.bin"/><Relationship Id="rId9" Type="http://schemas.openxmlformats.org/officeDocument/2006/relationships/image" Target="../media/image101.png"/></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8.xml"/></Relationships>
</file>

<file path=ppt/slides/_rels/slide12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jpeg"/><Relationship Id="rId1" Type="http://schemas.openxmlformats.org/officeDocument/2006/relationships/slideLayout" Target="../slideLayouts/slideLayout38.xml"/><Relationship Id="rId5" Type="http://schemas.openxmlformats.org/officeDocument/2006/relationships/image" Target="../media/image12.png"/><Relationship Id="rId4" Type="http://schemas.openxmlformats.org/officeDocument/2006/relationships/image" Target="../media/image59.png"/></Relationships>
</file>

<file path=ppt/slides/_rels/slide1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05.png"/><Relationship Id="rId1" Type="http://schemas.openxmlformats.org/officeDocument/2006/relationships/slideLayout" Target="../slideLayouts/slideLayout38.xml"/><Relationship Id="rId4" Type="http://schemas.openxmlformats.org/officeDocument/2006/relationships/image" Target="../media/image12.png"/></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2.png"/><Relationship Id="rId2" Type="http://schemas.openxmlformats.org/officeDocument/2006/relationships/slideLayout" Target="../slideLayouts/slideLayout33.xml"/><Relationship Id="rId1" Type="http://schemas.openxmlformats.org/officeDocument/2006/relationships/vmlDrawing" Target="../drawings/vmlDrawing3.vml"/><Relationship Id="rId6" Type="http://schemas.openxmlformats.org/officeDocument/2006/relationships/image" Target="../media/image59.png"/><Relationship Id="rId5" Type="http://schemas.openxmlformats.org/officeDocument/2006/relationships/image" Target="../media/image106.png"/><Relationship Id="rId4" Type="http://schemas.openxmlformats.org/officeDocument/2006/relationships/oleObject" Target="../embeddings/oleObject6.bin"/></Relationships>
</file>

<file path=ppt/slides/_rels/slide12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37.xml"/><Relationship Id="rId5" Type="http://schemas.openxmlformats.org/officeDocument/2006/relationships/image" Target="../media/image12.png"/><Relationship Id="rId4" Type="http://schemas.openxmlformats.org/officeDocument/2006/relationships/image" Target="../media/image59.png"/></Relationships>
</file>

<file path=ppt/slides/_rels/slide12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38.xml"/><Relationship Id="rId5" Type="http://schemas.openxmlformats.org/officeDocument/2006/relationships/image" Target="../media/image12.png"/><Relationship Id="rId4" Type="http://schemas.openxmlformats.org/officeDocument/2006/relationships/image" Target="../media/image59.png"/></Relationships>
</file>

<file path=ppt/slides/_rels/slide125.xml.rels><?xml version="1.0" encoding="UTF-8" standalone="yes"?>
<Relationships xmlns="http://schemas.openxmlformats.org/package/2006/relationships"><Relationship Id="rId3" Type="http://schemas.openxmlformats.org/officeDocument/2006/relationships/image" Target="../media/image112.jpeg"/><Relationship Id="rId7" Type="http://schemas.openxmlformats.org/officeDocument/2006/relationships/image" Target="../media/image12.png"/><Relationship Id="rId2" Type="http://schemas.openxmlformats.org/officeDocument/2006/relationships/image" Target="../media/image111.jpeg"/><Relationship Id="rId1" Type="http://schemas.openxmlformats.org/officeDocument/2006/relationships/slideLayout" Target="../slideLayouts/slideLayout38.xml"/><Relationship Id="rId6" Type="http://schemas.openxmlformats.org/officeDocument/2006/relationships/image" Target="../media/image59.png"/><Relationship Id="rId5" Type="http://schemas.openxmlformats.org/officeDocument/2006/relationships/image" Target="../media/image114.jpeg"/><Relationship Id="rId4" Type="http://schemas.openxmlformats.org/officeDocument/2006/relationships/image" Target="../media/image113.jpeg"/></Relationships>
</file>

<file path=ppt/slides/_rels/slide126.xml.rels><?xml version="1.0" encoding="UTF-8" standalone="yes"?>
<Relationships xmlns="http://schemas.openxmlformats.org/package/2006/relationships"><Relationship Id="rId3" Type="http://schemas.openxmlformats.org/officeDocument/2006/relationships/image" Target="../media/image116.gif"/><Relationship Id="rId2" Type="http://schemas.openxmlformats.org/officeDocument/2006/relationships/image" Target="../media/image115.png"/><Relationship Id="rId1" Type="http://schemas.openxmlformats.org/officeDocument/2006/relationships/slideLayout" Target="../slideLayouts/slideLayout38.xml"/><Relationship Id="rId5" Type="http://schemas.openxmlformats.org/officeDocument/2006/relationships/image" Target="../media/image12.png"/><Relationship Id="rId4" Type="http://schemas.openxmlformats.org/officeDocument/2006/relationships/image" Target="../media/image59.png"/></Relationships>
</file>

<file path=ppt/slides/_rels/slide1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17.jpeg"/><Relationship Id="rId1" Type="http://schemas.openxmlformats.org/officeDocument/2006/relationships/slideLayout" Target="../slideLayouts/slideLayout38.xml"/><Relationship Id="rId4" Type="http://schemas.openxmlformats.org/officeDocument/2006/relationships/image" Target="../media/image12.png"/></Relationships>
</file>

<file path=ppt/slides/_rels/slide12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6.xml"/><Relationship Id="rId1" Type="http://schemas.openxmlformats.org/officeDocument/2006/relationships/slideLayout" Target="../slideLayouts/slideLayout38.xml"/><Relationship Id="rId5" Type="http://schemas.openxmlformats.org/officeDocument/2006/relationships/image" Target="../media/image12.png"/><Relationship Id="rId4" Type="http://schemas.openxmlformats.org/officeDocument/2006/relationships/image" Target="../media/image59.png"/></Relationships>
</file>

<file path=ppt/slides/_rels/slide1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19.wmf"/><Relationship Id="rId1" Type="http://schemas.openxmlformats.org/officeDocument/2006/relationships/slideLayout" Target="../slideLayouts/slideLayout38.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1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20.png"/><Relationship Id="rId1" Type="http://schemas.openxmlformats.org/officeDocument/2006/relationships/slideLayout" Target="../slideLayouts/slideLayout45.xml"/><Relationship Id="rId4" Type="http://schemas.openxmlformats.org/officeDocument/2006/relationships/image" Target="../media/image12.png"/></Relationships>
</file>

<file path=ppt/slides/_rels/slide131.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59.png"/><Relationship Id="rId1" Type="http://schemas.openxmlformats.org/officeDocument/2006/relationships/slideLayout" Target="../slideLayouts/slideLayout33.xml"/><Relationship Id="rId5" Type="http://schemas.openxmlformats.org/officeDocument/2006/relationships/image" Target="../media/image12.png"/><Relationship Id="rId4" Type="http://schemas.openxmlformats.org/officeDocument/2006/relationships/image" Target="../media/image122.jpeg"/></Relationships>
</file>

<file path=ppt/slides/_rels/slide1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9.png"/><Relationship Id="rId1" Type="http://schemas.openxmlformats.org/officeDocument/2006/relationships/slideLayout" Target="../slideLayouts/slideLayout34.xml"/></Relationships>
</file>

<file path=ppt/slides/_rels/slide1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7.xml"/><Relationship Id="rId1" Type="http://schemas.openxmlformats.org/officeDocument/2006/relationships/slideLayout" Target="../slideLayouts/slideLayout33.xml"/><Relationship Id="rId4" Type="http://schemas.openxmlformats.org/officeDocument/2006/relationships/image" Target="../media/image12.png"/></Relationships>
</file>

<file path=ppt/slides/_rels/slide134.xml.rels><?xml version="1.0" encoding="UTF-8" standalone="yes"?>
<Relationships xmlns="http://schemas.openxmlformats.org/package/2006/relationships"><Relationship Id="rId3" Type="http://schemas.openxmlformats.org/officeDocument/2006/relationships/image" Target="../media/image123.jpeg"/><Relationship Id="rId7" Type="http://schemas.openxmlformats.org/officeDocument/2006/relationships/image" Target="../media/image12.png"/><Relationship Id="rId2" Type="http://schemas.openxmlformats.org/officeDocument/2006/relationships/notesSlide" Target="../notesSlides/notesSlide28.xml"/><Relationship Id="rId1" Type="http://schemas.openxmlformats.org/officeDocument/2006/relationships/slideLayout" Target="../slideLayouts/slideLayout37.xml"/><Relationship Id="rId6" Type="http://schemas.openxmlformats.org/officeDocument/2006/relationships/image" Target="../media/image59.png"/><Relationship Id="rId5" Type="http://schemas.openxmlformats.org/officeDocument/2006/relationships/image" Target="../media/image125.jpeg"/><Relationship Id="rId4" Type="http://schemas.openxmlformats.org/officeDocument/2006/relationships/image" Target="../media/image124.jpeg"/></Relationships>
</file>

<file path=ppt/slides/_rels/slide135.xml.rels><?xml version="1.0" encoding="UTF-8" standalone="yes"?>
<Relationships xmlns="http://schemas.openxmlformats.org/package/2006/relationships"><Relationship Id="rId8" Type="http://schemas.openxmlformats.org/officeDocument/2006/relationships/oleObject" Target="../embeddings/oleObject8.bin"/><Relationship Id="rId13" Type="http://schemas.openxmlformats.org/officeDocument/2006/relationships/image" Target="../media/image129.png"/><Relationship Id="rId3" Type="http://schemas.openxmlformats.org/officeDocument/2006/relationships/image" Target="../media/image130.png"/><Relationship Id="rId7" Type="http://schemas.openxmlformats.org/officeDocument/2006/relationships/image" Target="../media/image126.png"/><Relationship Id="rId12" Type="http://schemas.openxmlformats.org/officeDocument/2006/relationships/oleObject" Target="../embeddings/oleObject10.bin"/><Relationship Id="rId2" Type="http://schemas.openxmlformats.org/officeDocument/2006/relationships/slideLayout" Target="../slideLayouts/slideLayout37.xml"/><Relationship Id="rId1" Type="http://schemas.openxmlformats.org/officeDocument/2006/relationships/vmlDrawing" Target="../drawings/vmlDrawing4.vml"/><Relationship Id="rId6" Type="http://schemas.openxmlformats.org/officeDocument/2006/relationships/oleObject" Target="../embeddings/oleObject7.bin"/><Relationship Id="rId11" Type="http://schemas.openxmlformats.org/officeDocument/2006/relationships/image" Target="../media/image128.png"/><Relationship Id="rId5" Type="http://schemas.openxmlformats.org/officeDocument/2006/relationships/image" Target="../media/image132.jpeg"/><Relationship Id="rId15" Type="http://schemas.openxmlformats.org/officeDocument/2006/relationships/image" Target="../media/image12.png"/><Relationship Id="rId10" Type="http://schemas.openxmlformats.org/officeDocument/2006/relationships/oleObject" Target="../embeddings/oleObject9.bin"/><Relationship Id="rId4" Type="http://schemas.openxmlformats.org/officeDocument/2006/relationships/image" Target="../media/image131.jpeg"/><Relationship Id="rId9" Type="http://schemas.openxmlformats.org/officeDocument/2006/relationships/image" Target="../media/image127.png"/><Relationship Id="rId14" Type="http://schemas.openxmlformats.org/officeDocument/2006/relationships/image" Target="../media/image59.png"/></Relationships>
</file>

<file path=ppt/slides/_rels/slide1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9.xml"/><Relationship Id="rId1" Type="http://schemas.openxmlformats.org/officeDocument/2006/relationships/slideLayout" Target="../slideLayouts/slideLayout34.xml"/><Relationship Id="rId4" Type="http://schemas.openxmlformats.org/officeDocument/2006/relationships/image" Target="../media/image12.png"/></Relationships>
</file>

<file path=ppt/slides/_rels/slide1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0.xml"/><Relationship Id="rId1" Type="http://schemas.openxmlformats.org/officeDocument/2006/relationships/slideLayout" Target="../slideLayouts/slideLayout34.xml"/><Relationship Id="rId5" Type="http://schemas.openxmlformats.org/officeDocument/2006/relationships/image" Target="../media/image12.png"/><Relationship Id="rId4" Type="http://schemas.openxmlformats.org/officeDocument/2006/relationships/image" Target="../media/image133.png"/></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12.png"/><Relationship Id="rId2" Type="http://schemas.openxmlformats.org/officeDocument/2006/relationships/slideLayout" Target="../slideLayouts/slideLayout33.xml"/><Relationship Id="rId1" Type="http://schemas.openxmlformats.org/officeDocument/2006/relationships/vmlDrawing" Target="../drawings/vmlDrawing5.vml"/><Relationship Id="rId6" Type="http://schemas.openxmlformats.org/officeDocument/2006/relationships/image" Target="../media/image59.png"/><Relationship Id="rId5" Type="http://schemas.openxmlformats.org/officeDocument/2006/relationships/image" Target="../media/image134.png"/><Relationship Id="rId4" Type="http://schemas.openxmlformats.org/officeDocument/2006/relationships/oleObject" Target="../embeddings/oleObject11.bin"/></Relationships>
</file>

<file path=ppt/slides/_rels/slide139.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38.xml"/><Relationship Id="rId6" Type="http://schemas.openxmlformats.org/officeDocument/2006/relationships/image" Target="../media/image12.png"/><Relationship Id="rId5" Type="http://schemas.openxmlformats.org/officeDocument/2006/relationships/image" Target="../media/image59.png"/><Relationship Id="rId4" Type="http://schemas.openxmlformats.org/officeDocument/2006/relationships/image" Target="../media/image13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1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38.png"/><Relationship Id="rId1" Type="http://schemas.openxmlformats.org/officeDocument/2006/relationships/slideLayout" Target="../slideLayouts/slideLayout38.xml"/><Relationship Id="rId4" Type="http://schemas.openxmlformats.org/officeDocument/2006/relationships/image" Target="../media/image12.png"/></Relationships>
</file>

<file path=ppt/slides/_rels/slide1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2.xml"/><Relationship Id="rId1" Type="http://schemas.openxmlformats.org/officeDocument/2006/relationships/slideLayout" Target="../slideLayouts/slideLayout52.xml"/><Relationship Id="rId4" Type="http://schemas.openxmlformats.org/officeDocument/2006/relationships/image" Target="../media/image12.png"/></Relationships>
</file>

<file path=ppt/slides/_rels/slide1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39.png"/><Relationship Id="rId1" Type="http://schemas.openxmlformats.org/officeDocument/2006/relationships/slideLayout" Target="../slideLayouts/slideLayout56.xml"/><Relationship Id="rId4" Type="http://schemas.openxmlformats.org/officeDocument/2006/relationships/image" Target="../media/image12.png"/></Relationships>
</file>

<file path=ppt/slides/_rels/slide1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40.png"/><Relationship Id="rId1" Type="http://schemas.openxmlformats.org/officeDocument/2006/relationships/slideLayout" Target="../slideLayouts/slideLayout56.xml"/><Relationship Id="rId4" Type="http://schemas.openxmlformats.org/officeDocument/2006/relationships/image" Target="../media/image12.png"/></Relationships>
</file>

<file path=ppt/slides/_rels/slide144.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74.xml"/><Relationship Id="rId1" Type="http://schemas.openxmlformats.org/officeDocument/2006/relationships/vmlDrawing" Target="../drawings/vmlDrawing6.vml"/><Relationship Id="rId6" Type="http://schemas.openxmlformats.org/officeDocument/2006/relationships/image" Target="../media/image12.png"/><Relationship Id="rId5" Type="http://schemas.openxmlformats.org/officeDocument/2006/relationships/image" Target="../media/image59.png"/><Relationship Id="rId4" Type="http://schemas.openxmlformats.org/officeDocument/2006/relationships/image" Target="../media/image141.png"/></Relationships>
</file>

<file path=ppt/slides/_rels/slide145.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74.xml"/><Relationship Id="rId1" Type="http://schemas.openxmlformats.org/officeDocument/2006/relationships/vmlDrawing" Target="../drawings/vmlDrawing7.vml"/><Relationship Id="rId6" Type="http://schemas.openxmlformats.org/officeDocument/2006/relationships/image" Target="../media/image12.png"/><Relationship Id="rId5" Type="http://schemas.openxmlformats.org/officeDocument/2006/relationships/image" Target="../media/image59.png"/><Relationship Id="rId4" Type="http://schemas.openxmlformats.org/officeDocument/2006/relationships/image" Target="../media/image142.png"/></Relationships>
</file>

<file path=ppt/slides/_rels/slide146.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slideLayout" Target="../slideLayouts/slideLayout69.xml"/><Relationship Id="rId5" Type="http://schemas.openxmlformats.org/officeDocument/2006/relationships/image" Target="../media/image12.png"/><Relationship Id="rId4" Type="http://schemas.openxmlformats.org/officeDocument/2006/relationships/image" Target="../media/image59.png"/></Relationships>
</file>

<file path=ppt/slides/_rels/slide14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9.png"/><Relationship Id="rId1" Type="http://schemas.openxmlformats.org/officeDocument/2006/relationships/slideLayout" Target="../slideLayouts/slideLayout56.xml"/></Relationships>
</file>

<file path=ppt/slides/_rels/slide14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9.png"/><Relationship Id="rId1" Type="http://schemas.openxmlformats.org/officeDocument/2006/relationships/slideLayout" Target="../slideLayouts/slideLayout56.xml"/></Relationships>
</file>

<file path=ppt/slides/_rels/slide14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9.png"/><Relationship Id="rId1" Type="http://schemas.openxmlformats.org/officeDocument/2006/relationships/slideLayout" Target="../slideLayouts/slideLayout5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150.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oleObject" Target="../embeddings/oleObject14.bin"/><Relationship Id="rId7" Type="http://schemas.openxmlformats.org/officeDocument/2006/relationships/oleObject" Target="../embeddings/oleObject16.bin"/><Relationship Id="rId12" Type="http://schemas.openxmlformats.org/officeDocument/2006/relationships/image" Target="../media/image12.png"/><Relationship Id="rId2" Type="http://schemas.openxmlformats.org/officeDocument/2006/relationships/slideLayout" Target="../slideLayouts/slideLayout56.xml"/><Relationship Id="rId1" Type="http://schemas.openxmlformats.org/officeDocument/2006/relationships/vmlDrawing" Target="../drawings/vmlDrawing8.vml"/><Relationship Id="rId6" Type="http://schemas.openxmlformats.org/officeDocument/2006/relationships/image" Target="../media/image146.png"/><Relationship Id="rId11" Type="http://schemas.openxmlformats.org/officeDocument/2006/relationships/image" Target="../media/image59.png"/><Relationship Id="rId5" Type="http://schemas.openxmlformats.org/officeDocument/2006/relationships/oleObject" Target="../embeddings/oleObject15.bin"/><Relationship Id="rId10" Type="http://schemas.openxmlformats.org/officeDocument/2006/relationships/image" Target="../media/image149.png"/><Relationship Id="rId4" Type="http://schemas.openxmlformats.org/officeDocument/2006/relationships/image" Target="../media/image145.png"/><Relationship Id="rId9" Type="http://schemas.openxmlformats.org/officeDocument/2006/relationships/image" Target="../media/image148.png"/></Relationships>
</file>

<file path=ppt/slides/_rels/slide15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9.png"/><Relationship Id="rId1" Type="http://schemas.openxmlformats.org/officeDocument/2006/relationships/slideLayout" Target="../slideLayouts/slideLayout56.xml"/></Relationships>
</file>

<file path=ppt/slides/_rels/slide15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9.png"/><Relationship Id="rId1" Type="http://schemas.openxmlformats.org/officeDocument/2006/relationships/slideLayout" Target="../slideLayouts/slideLayout56.xml"/></Relationships>
</file>

<file path=ppt/slides/_rels/slide15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9.png"/><Relationship Id="rId1" Type="http://schemas.openxmlformats.org/officeDocument/2006/relationships/slideLayout" Target="../slideLayouts/slideLayout56.xml"/></Relationships>
</file>

<file path=ppt/slides/_rels/slide154.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jpeg"/><Relationship Id="rId1" Type="http://schemas.openxmlformats.org/officeDocument/2006/relationships/slideLayout" Target="../slideLayouts/slideLayout56.xml"/><Relationship Id="rId5" Type="http://schemas.openxmlformats.org/officeDocument/2006/relationships/image" Target="../media/image12.png"/><Relationship Id="rId4" Type="http://schemas.openxmlformats.org/officeDocument/2006/relationships/image" Target="../media/image59.png"/></Relationships>
</file>

<file path=ppt/slides/_rels/slide155.xml.rels><?xml version="1.0" encoding="UTF-8" standalone="yes"?>
<Relationships xmlns="http://schemas.openxmlformats.org/package/2006/relationships"><Relationship Id="rId3" Type="http://schemas.openxmlformats.org/officeDocument/2006/relationships/image" Target="../media/image153.jpeg"/><Relationship Id="rId7" Type="http://schemas.openxmlformats.org/officeDocument/2006/relationships/image" Target="../media/image12.png"/><Relationship Id="rId2" Type="http://schemas.openxmlformats.org/officeDocument/2006/relationships/image" Target="../media/image152.jpeg"/><Relationship Id="rId1" Type="http://schemas.openxmlformats.org/officeDocument/2006/relationships/slideLayout" Target="../slideLayouts/slideLayout56.xml"/><Relationship Id="rId6" Type="http://schemas.openxmlformats.org/officeDocument/2006/relationships/image" Target="../media/image59.png"/><Relationship Id="rId5" Type="http://schemas.openxmlformats.org/officeDocument/2006/relationships/image" Target="../media/image154.jpeg"/><Relationship Id="rId4" Type="http://schemas.openxmlformats.org/officeDocument/2006/relationships/hyperlink" Target="http://www.wheatonbrace.com/products/sling_cc.html" TargetMode="External"/></Relationships>
</file>

<file path=ppt/slides/_rels/slide156.xml.rels><?xml version="1.0" encoding="UTF-8" standalone="yes"?>
<Relationships xmlns="http://schemas.openxmlformats.org/package/2006/relationships"><Relationship Id="rId3" Type="http://schemas.openxmlformats.org/officeDocument/2006/relationships/oleObject" Target="../embeddings/oleObject17.bin"/><Relationship Id="rId7" Type="http://schemas.openxmlformats.org/officeDocument/2006/relationships/image" Target="../media/image12.png"/><Relationship Id="rId2" Type="http://schemas.openxmlformats.org/officeDocument/2006/relationships/slideLayout" Target="../slideLayouts/slideLayout56.xml"/><Relationship Id="rId1" Type="http://schemas.openxmlformats.org/officeDocument/2006/relationships/vmlDrawing" Target="../drawings/vmlDrawing9.vml"/><Relationship Id="rId6" Type="http://schemas.openxmlformats.org/officeDocument/2006/relationships/image" Target="../media/image59.png"/><Relationship Id="rId5" Type="http://schemas.openxmlformats.org/officeDocument/2006/relationships/image" Target="../media/image156.png"/><Relationship Id="rId4" Type="http://schemas.openxmlformats.org/officeDocument/2006/relationships/image" Target="../media/image155.png"/></Relationships>
</file>

<file path=ppt/slides/_rels/slide15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57.png"/><Relationship Id="rId1" Type="http://schemas.openxmlformats.org/officeDocument/2006/relationships/slideLayout" Target="../slideLayouts/slideLayout56.xml"/><Relationship Id="rId4" Type="http://schemas.openxmlformats.org/officeDocument/2006/relationships/image" Target="../media/image12.png"/></Relationships>
</file>

<file path=ppt/slides/_rels/slide15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9.png"/><Relationship Id="rId1" Type="http://schemas.openxmlformats.org/officeDocument/2006/relationships/slideLayout" Target="../slideLayouts/slideLayout56.xml"/></Relationships>
</file>

<file path=ppt/slides/_rels/slide159.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56.xml"/><Relationship Id="rId1" Type="http://schemas.openxmlformats.org/officeDocument/2006/relationships/vmlDrawing" Target="../drawings/vmlDrawing10.vml"/><Relationship Id="rId6" Type="http://schemas.openxmlformats.org/officeDocument/2006/relationships/image" Target="../media/image12.png"/><Relationship Id="rId5" Type="http://schemas.openxmlformats.org/officeDocument/2006/relationships/image" Target="../media/image59.png"/><Relationship Id="rId4" Type="http://schemas.openxmlformats.org/officeDocument/2006/relationships/image" Target="../media/image158.png"/></Relationships>
</file>

<file path=ppt/slides/_rels/slide16.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108.xml"/></Relationships>
</file>

<file path=ppt/slides/_rels/slide160.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56.xml"/><Relationship Id="rId1" Type="http://schemas.openxmlformats.org/officeDocument/2006/relationships/vmlDrawing" Target="../drawings/vmlDrawing11.vml"/><Relationship Id="rId6" Type="http://schemas.openxmlformats.org/officeDocument/2006/relationships/image" Target="../media/image12.png"/><Relationship Id="rId5" Type="http://schemas.openxmlformats.org/officeDocument/2006/relationships/image" Target="../media/image59.png"/><Relationship Id="rId4" Type="http://schemas.openxmlformats.org/officeDocument/2006/relationships/image" Target="../media/image159.png"/></Relationships>
</file>

<file path=ppt/slides/_rels/slide161.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56.xml"/><Relationship Id="rId1" Type="http://schemas.openxmlformats.org/officeDocument/2006/relationships/vmlDrawing" Target="../drawings/vmlDrawing12.vml"/><Relationship Id="rId6" Type="http://schemas.openxmlformats.org/officeDocument/2006/relationships/image" Target="../media/image12.png"/><Relationship Id="rId5" Type="http://schemas.openxmlformats.org/officeDocument/2006/relationships/image" Target="../media/image59.png"/><Relationship Id="rId4" Type="http://schemas.openxmlformats.org/officeDocument/2006/relationships/image" Target="../media/image160.png"/></Relationships>
</file>

<file path=ppt/slides/_rels/slide16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61.png"/><Relationship Id="rId1" Type="http://schemas.openxmlformats.org/officeDocument/2006/relationships/slideLayout" Target="../slideLayouts/slideLayout52.xml"/><Relationship Id="rId4" Type="http://schemas.openxmlformats.org/officeDocument/2006/relationships/image" Target="../media/image12.png"/></Relationships>
</file>

<file path=ppt/slides/_rels/slide163.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56.xml"/><Relationship Id="rId1" Type="http://schemas.openxmlformats.org/officeDocument/2006/relationships/vmlDrawing" Target="../drawings/vmlDrawing13.vml"/><Relationship Id="rId6" Type="http://schemas.openxmlformats.org/officeDocument/2006/relationships/image" Target="../media/image12.png"/><Relationship Id="rId5" Type="http://schemas.openxmlformats.org/officeDocument/2006/relationships/image" Target="../media/image59.png"/><Relationship Id="rId4" Type="http://schemas.openxmlformats.org/officeDocument/2006/relationships/image" Target="../media/image162.png"/></Relationships>
</file>

<file path=ppt/slides/_rels/slide16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63.jpeg"/><Relationship Id="rId1" Type="http://schemas.openxmlformats.org/officeDocument/2006/relationships/slideLayout" Target="../slideLayouts/slideLayout51.xml"/><Relationship Id="rId4" Type="http://schemas.openxmlformats.org/officeDocument/2006/relationships/image" Target="../media/image12.png"/></Relationships>
</file>

<file path=ppt/slides/_rels/slide16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9.png"/><Relationship Id="rId1" Type="http://schemas.openxmlformats.org/officeDocument/2006/relationships/slideLayout" Target="../slideLayouts/slideLayout51.xml"/></Relationships>
</file>

<file path=ppt/slides/_rels/slide16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63.jpeg"/><Relationship Id="rId1" Type="http://schemas.openxmlformats.org/officeDocument/2006/relationships/slideLayout" Target="../slideLayouts/slideLayout51.xml"/><Relationship Id="rId4" Type="http://schemas.openxmlformats.org/officeDocument/2006/relationships/image" Target="../media/image12.png"/></Relationships>
</file>

<file path=ppt/slides/_rels/slide16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64.jpeg"/><Relationship Id="rId1" Type="http://schemas.openxmlformats.org/officeDocument/2006/relationships/slideLayout" Target="../slideLayouts/slideLayout56.xml"/><Relationship Id="rId4" Type="http://schemas.openxmlformats.org/officeDocument/2006/relationships/image" Target="../media/image12.png"/></Relationships>
</file>

<file path=ppt/slides/_rels/slide16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65.jpeg"/><Relationship Id="rId1" Type="http://schemas.openxmlformats.org/officeDocument/2006/relationships/slideLayout" Target="../slideLayouts/slideLayout56.xml"/><Relationship Id="rId4" Type="http://schemas.openxmlformats.org/officeDocument/2006/relationships/image" Target="../media/image12.png"/></Relationships>
</file>

<file path=ppt/slides/_rels/slide16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66.jpeg"/><Relationship Id="rId1" Type="http://schemas.openxmlformats.org/officeDocument/2006/relationships/slideLayout" Target="../slideLayouts/slideLayout56.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17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67.jpeg"/><Relationship Id="rId1" Type="http://schemas.openxmlformats.org/officeDocument/2006/relationships/slideLayout" Target="../slideLayouts/slideLayout56.xml"/><Relationship Id="rId4" Type="http://schemas.openxmlformats.org/officeDocument/2006/relationships/image" Target="../media/image12.png"/></Relationships>
</file>

<file path=ppt/slides/_rels/slide17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68.png"/><Relationship Id="rId1" Type="http://schemas.openxmlformats.org/officeDocument/2006/relationships/slideLayout" Target="../slideLayouts/slideLayout50.xml"/><Relationship Id="rId4" Type="http://schemas.openxmlformats.org/officeDocument/2006/relationships/image" Target="../media/image12.png"/></Relationships>
</file>

<file path=ppt/slides/_rels/slide17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9.png"/><Relationship Id="rId1" Type="http://schemas.openxmlformats.org/officeDocument/2006/relationships/slideLayout" Target="../slideLayouts/slideLayout56.xml"/></Relationships>
</file>

<file path=ppt/slides/_rels/slide17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9.png"/><Relationship Id="rId1" Type="http://schemas.openxmlformats.org/officeDocument/2006/relationships/slideLayout" Target="../slideLayouts/slideLayout56.xml"/></Relationships>
</file>

<file path=ppt/slides/_rels/slide17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69.jpeg"/><Relationship Id="rId1" Type="http://schemas.openxmlformats.org/officeDocument/2006/relationships/slideLayout" Target="../slideLayouts/slideLayout56.xml"/><Relationship Id="rId4" Type="http://schemas.openxmlformats.org/officeDocument/2006/relationships/image" Target="../media/image12.png"/></Relationships>
</file>

<file path=ppt/slides/_rels/slide17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9.png"/><Relationship Id="rId1" Type="http://schemas.openxmlformats.org/officeDocument/2006/relationships/slideLayout" Target="../slideLayouts/slideLayout56.xml"/></Relationships>
</file>

<file path=ppt/slides/_rels/slide17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70.jpeg"/><Relationship Id="rId1" Type="http://schemas.openxmlformats.org/officeDocument/2006/relationships/slideLayout" Target="../slideLayouts/slideLayout56.xml"/><Relationship Id="rId4" Type="http://schemas.openxmlformats.org/officeDocument/2006/relationships/image" Target="../media/image12.png"/></Relationships>
</file>

<file path=ppt/slides/_rels/slide17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9.png"/><Relationship Id="rId1" Type="http://schemas.openxmlformats.org/officeDocument/2006/relationships/slideLayout" Target="../slideLayouts/slideLayout56.xml"/></Relationships>
</file>

<file path=ppt/slides/_rels/slide178.xml.rels><?xml version="1.0" encoding="UTF-8" standalone="yes"?>
<Relationships xmlns="http://schemas.openxmlformats.org/package/2006/relationships"><Relationship Id="rId3" Type="http://schemas.openxmlformats.org/officeDocument/2006/relationships/image" Target="../media/image171.png"/><Relationship Id="rId7" Type="http://schemas.openxmlformats.org/officeDocument/2006/relationships/image" Target="../media/image12.png"/><Relationship Id="rId2" Type="http://schemas.openxmlformats.org/officeDocument/2006/relationships/image" Target="../media/image59.png"/><Relationship Id="rId1" Type="http://schemas.openxmlformats.org/officeDocument/2006/relationships/slideLayout" Target="../slideLayouts/slideLayout51.xml"/><Relationship Id="rId6" Type="http://schemas.openxmlformats.org/officeDocument/2006/relationships/image" Target="../media/image174.png"/><Relationship Id="rId5" Type="http://schemas.openxmlformats.org/officeDocument/2006/relationships/image" Target="../media/image173.png"/><Relationship Id="rId4" Type="http://schemas.openxmlformats.org/officeDocument/2006/relationships/image" Target="../media/image172.png"/></Relationships>
</file>

<file path=ppt/slides/_rels/slide179.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33.xml"/><Relationship Id="rId1" Type="http://schemas.openxmlformats.org/officeDocument/2006/relationships/slideLayout" Target="../slideLayouts/slideLayout51.xml"/><Relationship Id="rId5" Type="http://schemas.openxmlformats.org/officeDocument/2006/relationships/image" Target="../media/image12.png"/><Relationship Id="rId4" Type="http://schemas.openxmlformats.org/officeDocument/2006/relationships/image" Target="../media/image59.png"/></Relationships>
</file>

<file path=ppt/slides/_rels/slide18.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108.xml"/></Relationships>
</file>

<file path=ppt/slides/_rels/slide180.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34.xml"/><Relationship Id="rId1" Type="http://schemas.openxmlformats.org/officeDocument/2006/relationships/slideLayout" Target="../slideLayouts/slideLayout51.xml"/><Relationship Id="rId5" Type="http://schemas.openxmlformats.org/officeDocument/2006/relationships/image" Target="../media/image12.png"/><Relationship Id="rId4" Type="http://schemas.openxmlformats.org/officeDocument/2006/relationships/image" Target="../media/image59.png"/></Relationships>
</file>

<file path=ppt/slides/_rels/slide18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9.png"/><Relationship Id="rId1" Type="http://schemas.openxmlformats.org/officeDocument/2006/relationships/slideLayout" Target="../slideLayouts/slideLayout51.xml"/></Relationships>
</file>

<file path=ppt/slides/_rels/slide18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77.jpeg"/><Relationship Id="rId1" Type="http://schemas.openxmlformats.org/officeDocument/2006/relationships/slideLayout" Target="../slideLayouts/slideLayout66.xml"/><Relationship Id="rId4" Type="http://schemas.openxmlformats.org/officeDocument/2006/relationships/image" Target="../media/image12.png"/></Relationships>
</file>

<file path=ppt/slides/_rels/slide18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78.png"/><Relationship Id="rId1" Type="http://schemas.openxmlformats.org/officeDocument/2006/relationships/slideLayout" Target="../slideLayouts/slideLayout67.xml"/><Relationship Id="rId4" Type="http://schemas.openxmlformats.org/officeDocument/2006/relationships/image" Target="../media/image12.png"/></Relationships>
</file>

<file path=ppt/slides/_rels/slide18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79.png"/><Relationship Id="rId1" Type="http://schemas.openxmlformats.org/officeDocument/2006/relationships/slideLayout" Target="../slideLayouts/slideLayout62.xml"/><Relationship Id="rId4" Type="http://schemas.openxmlformats.org/officeDocument/2006/relationships/image" Target="../media/image12.png"/></Relationships>
</file>

<file path=ppt/slides/_rels/slide185.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image" Target="../media/image180.jpeg"/><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59.png"/><Relationship Id="rId4" Type="http://schemas.openxmlformats.org/officeDocument/2006/relationships/image" Target="../media/image182.jpeg"/></Relationships>
</file>

<file path=ppt/slides/_rels/slide186.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jpeg"/><Relationship Id="rId1" Type="http://schemas.openxmlformats.org/officeDocument/2006/relationships/slideLayout" Target="../slideLayouts/slideLayout14.xml"/><Relationship Id="rId6" Type="http://schemas.openxmlformats.org/officeDocument/2006/relationships/image" Target="../media/image12.png"/><Relationship Id="rId5" Type="http://schemas.openxmlformats.org/officeDocument/2006/relationships/image" Target="../media/image59.png"/><Relationship Id="rId4" Type="http://schemas.openxmlformats.org/officeDocument/2006/relationships/image" Target="../media/image185.jpeg"/></Relationships>
</file>

<file path=ppt/slides/_rels/slide187.xml.rels><?xml version="1.0" encoding="UTF-8" standalone="yes"?>
<Relationships xmlns="http://schemas.openxmlformats.org/package/2006/relationships"><Relationship Id="rId3" Type="http://schemas.openxmlformats.org/officeDocument/2006/relationships/image" Target="../media/image187.jpeg"/><Relationship Id="rId7" Type="http://schemas.openxmlformats.org/officeDocument/2006/relationships/image" Target="../media/image12.png"/><Relationship Id="rId2" Type="http://schemas.openxmlformats.org/officeDocument/2006/relationships/image" Target="../media/image186.jpe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189.jpeg"/><Relationship Id="rId4" Type="http://schemas.openxmlformats.org/officeDocument/2006/relationships/image" Target="../media/image188.jpeg"/></Relationships>
</file>

<file path=ppt/slides/_rels/slide188.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image" Target="../media/image190.jpe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59.png"/></Relationships>
</file>

<file path=ppt/slides/_rels/slide189.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5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190.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59.png"/></Relationships>
</file>

<file path=ppt/slides/_rels/slide191.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59.png"/></Relationships>
</file>

<file path=ppt/slides/_rels/slide192.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59.png"/></Relationships>
</file>

<file path=ppt/slides/_rels/slide193.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59.png"/></Relationships>
</file>

<file path=ppt/slides/_rels/slide194.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195.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59.png"/></Relationships>
</file>

<file path=ppt/slides/_rels/slide196.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197.xml.rels><?xml version="1.0" encoding="UTF-8" standalone="yes"?>
<Relationships xmlns="http://schemas.openxmlformats.org/package/2006/relationships"><Relationship Id="rId8" Type="http://schemas.openxmlformats.org/officeDocument/2006/relationships/image" Target="../media/image206.jpeg"/><Relationship Id="rId3" Type="http://schemas.openxmlformats.org/officeDocument/2006/relationships/image" Target="../media/image201.png"/><Relationship Id="rId7" Type="http://schemas.openxmlformats.org/officeDocument/2006/relationships/image" Target="../media/image205.jpeg"/><Relationship Id="rId2" Type="http://schemas.openxmlformats.org/officeDocument/2006/relationships/image" Target="../media/image200.jpeg"/><Relationship Id="rId1" Type="http://schemas.openxmlformats.org/officeDocument/2006/relationships/slideLayout" Target="../slideLayouts/slideLayout7.xml"/><Relationship Id="rId6" Type="http://schemas.openxmlformats.org/officeDocument/2006/relationships/image" Target="../media/image204.jpeg"/><Relationship Id="rId5" Type="http://schemas.openxmlformats.org/officeDocument/2006/relationships/image" Target="../media/image203.jpeg"/><Relationship Id="rId4" Type="http://schemas.openxmlformats.org/officeDocument/2006/relationships/image" Target="../media/image202.png"/></Relationships>
</file>

<file path=ppt/slides/_rels/slide19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07.png"/><Relationship Id="rId1" Type="http://schemas.openxmlformats.org/officeDocument/2006/relationships/slideLayout" Target="../slideLayouts/slideLayout74.xml"/><Relationship Id="rId4" Type="http://schemas.openxmlformats.org/officeDocument/2006/relationships/image" Target="../media/image12.png"/></Relationships>
</file>

<file path=ppt/slides/_rels/slide19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9.png"/><Relationship Id="rId1" Type="http://schemas.openxmlformats.org/officeDocument/2006/relationships/slideLayout" Target="../slideLayouts/slideLayout68.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20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9.png"/><Relationship Id="rId1" Type="http://schemas.openxmlformats.org/officeDocument/2006/relationships/slideLayout" Target="../slideLayouts/slideLayout74.xml"/></Relationships>
</file>

<file path=ppt/slides/_rels/slide201.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208.png"/><Relationship Id="rId1" Type="http://schemas.openxmlformats.org/officeDocument/2006/relationships/slideLayout" Target="../slideLayouts/slideLayout74.xml"/><Relationship Id="rId6" Type="http://schemas.openxmlformats.org/officeDocument/2006/relationships/image" Target="../media/image12.png"/><Relationship Id="rId5" Type="http://schemas.openxmlformats.org/officeDocument/2006/relationships/image" Target="../media/image59.png"/><Relationship Id="rId4" Type="http://schemas.openxmlformats.org/officeDocument/2006/relationships/image" Target="../media/image210.png"/></Relationships>
</file>

<file path=ppt/slides/_rels/slide202.xml.rels><?xml version="1.0" encoding="UTF-8" standalone="yes"?>
<Relationships xmlns="http://schemas.openxmlformats.org/package/2006/relationships"><Relationship Id="rId8" Type="http://schemas.openxmlformats.org/officeDocument/2006/relationships/image" Target="../media/image213.png"/><Relationship Id="rId3" Type="http://schemas.openxmlformats.org/officeDocument/2006/relationships/oleObject" Target="../embeddings/oleObject22.bin"/><Relationship Id="rId7" Type="http://schemas.openxmlformats.org/officeDocument/2006/relationships/oleObject" Target="../embeddings/oleObject24.bin"/><Relationship Id="rId2" Type="http://schemas.openxmlformats.org/officeDocument/2006/relationships/slideLayout" Target="../slideLayouts/slideLayout74.xml"/><Relationship Id="rId1" Type="http://schemas.openxmlformats.org/officeDocument/2006/relationships/vmlDrawing" Target="../drawings/vmlDrawing14.vml"/><Relationship Id="rId6" Type="http://schemas.openxmlformats.org/officeDocument/2006/relationships/image" Target="../media/image212.png"/><Relationship Id="rId11" Type="http://schemas.openxmlformats.org/officeDocument/2006/relationships/image" Target="../media/image12.png"/><Relationship Id="rId5" Type="http://schemas.openxmlformats.org/officeDocument/2006/relationships/oleObject" Target="../embeddings/oleObject23.bin"/><Relationship Id="rId10" Type="http://schemas.openxmlformats.org/officeDocument/2006/relationships/image" Target="../media/image59.png"/><Relationship Id="rId4" Type="http://schemas.openxmlformats.org/officeDocument/2006/relationships/image" Target="../media/image211.png"/><Relationship Id="rId9" Type="http://schemas.openxmlformats.org/officeDocument/2006/relationships/image" Target="../media/image214.png"/></Relationships>
</file>

<file path=ppt/slides/_rels/slide20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15.jpeg"/><Relationship Id="rId1" Type="http://schemas.openxmlformats.org/officeDocument/2006/relationships/slideLayout" Target="../slideLayouts/slideLayout74.xml"/><Relationship Id="rId4" Type="http://schemas.openxmlformats.org/officeDocument/2006/relationships/image" Target="../media/image12.png"/></Relationships>
</file>

<file path=ppt/slides/_rels/slide204.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216.png"/><Relationship Id="rId1" Type="http://schemas.openxmlformats.org/officeDocument/2006/relationships/slideLayout" Target="../slideLayouts/slideLayout74.xml"/><Relationship Id="rId5" Type="http://schemas.openxmlformats.org/officeDocument/2006/relationships/image" Target="../media/image12.png"/><Relationship Id="rId4" Type="http://schemas.openxmlformats.org/officeDocument/2006/relationships/image" Target="../media/image59.png"/></Relationships>
</file>

<file path=ppt/slides/_rels/slide20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9.png"/><Relationship Id="rId1" Type="http://schemas.openxmlformats.org/officeDocument/2006/relationships/slideLayout" Target="../slideLayouts/slideLayout74.xml"/></Relationships>
</file>

<file path=ppt/slides/_rels/slide20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18.png"/><Relationship Id="rId1" Type="http://schemas.openxmlformats.org/officeDocument/2006/relationships/slideLayout" Target="../slideLayouts/slideLayout74.xml"/><Relationship Id="rId4" Type="http://schemas.openxmlformats.org/officeDocument/2006/relationships/image" Target="../media/image12.png"/></Relationships>
</file>

<file path=ppt/slides/_rels/slide20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18.png"/><Relationship Id="rId1" Type="http://schemas.openxmlformats.org/officeDocument/2006/relationships/slideLayout" Target="../slideLayouts/slideLayout74.xml"/><Relationship Id="rId4" Type="http://schemas.openxmlformats.org/officeDocument/2006/relationships/image" Target="../media/image12.png"/></Relationships>
</file>

<file path=ppt/slides/_rels/slide20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19.png"/><Relationship Id="rId1" Type="http://schemas.openxmlformats.org/officeDocument/2006/relationships/slideLayout" Target="../slideLayouts/slideLayout74.xml"/><Relationship Id="rId4" Type="http://schemas.openxmlformats.org/officeDocument/2006/relationships/image" Target="../media/image12.png"/></Relationships>
</file>

<file path=ppt/slides/_rels/slide20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20.png"/><Relationship Id="rId1" Type="http://schemas.openxmlformats.org/officeDocument/2006/relationships/slideLayout" Target="../slideLayouts/slideLayout74.xml"/><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210.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74.xml"/></Relationships>
</file>

<file path=ppt/slides/_rels/slide21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21.png"/><Relationship Id="rId1" Type="http://schemas.openxmlformats.org/officeDocument/2006/relationships/slideLayout" Target="../slideLayouts/slideLayout74.xml"/><Relationship Id="rId4" Type="http://schemas.openxmlformats.org/officeDocument/2006/relationships/image" Target="../media/image12.png"/></Relationships>
</file>

<file path=ppt/slides/_rels/slide21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22.png"/><Relationship Id="rId1" Type="http://schemas.openxmlformats.org/officeDocument/2006/relationships/slideLayout" Target="../slideLayouts/slideLayout74.xml"/><Relationship Id="rId4" Type="http://schemas.openxmlformats.org/officeDocument/2006/relationships/image" Target="../media/image12.png"/></Relationships>
</file>

<file path=ppt/slides/_rels/slide21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23.png"/><Relationship Id="rId1" Type="http://schemas.openxmlformats.org/officeDocument/2006/relationships/slideLayout" Target="../slideLayouts/slideLayout74.xml"/><Relationship Id="rId4" Type="http://schemas.openxmlformats.org/officeDocument/2006/relationships/image" Target="../media/image12.png"/></Relationships>
</file>

<file path=ppt/slides/_rels/slide214.xml.rels><?xml version="1.0" encoding="UTF-8" standalone="yes"?>
<Relationships xmlns="http://schemas.openxmlformats.org/package/2006/relationships"><Relationship Id="rId2" Type="http://schemas.openxmlformats.org/officeDocument/2006/relationships/image" Target="../media/image224.png"/><Relationship Id="rId1" Type="http://schemas.openxmlformats.org/officeDocument/2006/relationships/slideLayout" Target="../slideLayouts/slideLayout74.xml"/></Relationships>
</file>

<file path=ppt/slides/_rels/slide215.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74.xml"/><Relationship Id="rId1" Type="http://schemas.openxmlformats.org/officeDocument/2006/relationships/vmlDrawing" Target="../drawings/vmlDrawing15.vml"/><Relationship Id="rId5" Type="http://schemas.openxmlformats.org/officeDocument/2006/relationships/image" Target="../media/image226.gif"/><Relationship Id="rId4" Type="http://schemas.openxmlformats.org/officeDocument/2006/relationships/image" Target="../media/image225.png"/></Relationships>
</file>

<file path=ppt/slides/_rels/slide21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27.png"/><Relationship Id="rId1" Type="http://schemas.openxmlformats.org/officeDocument/2006/relationships/slideLayout" Target="../slideLayouts/slideLayout74.xml"/><Relationship Id="rId4" Type="http://schemas.openxmlformats.org/officeDocument/2006/relationships/image" Target="../media/image12.png"/></Relationships>
</file>

<file path=ppt/slides/_rels/slide2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28.png"/><Relationship Id="rId1" Type="http://schemas.openxmlformats.org/officeDocument/2006/relationships/slideLayout" Target="../slideLayouts/slideLayout74.xml"/><Relationship Id="rId4" Type="http://schemas.openxmlformats.org/officeDocument/2006/relationships/image" Target="../media/image12.png"/></Relationships>
</file>

<file path=ppt/slides/_rels/slide2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28.png"/><Relationship Id="rId1" Type="http://schemas.openxmlformats.org/officeDocument/2006/relationships/slideLayout" Target="../slideLayouts/slideLayout74.xml"/><Relationship Id="rId4" Type="http://schemas.openxmlformats.org/officeDocument/2006/relationships/image" Target="../media/image12.png"/></Relationships>
</file>

<file path=ppt/slides/_rels/slide219.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image" Target="../media/image227.png"/><Relationship Id="rId1" Type="http://schemas.openxmlformats.org/officeDocument/2006/relationships/slideLayout" Target="../slideLayouts/slideLayout74.xml"/><Relationship Id="rId5" Type="http://schemas.openxmlformats.org/officeDocument/2006/relationships/image" Target="../media/image12.png"/><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8.xml"/></Relationships>
</file>

<file path=ppt/slides/_rels/slide220.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229.png"/><Relationship Id="rId1" Type="http://schemas.openxmlformats.org/officeDocument/2006/relationships/slideLayout" Target="../slideLayouts/slideLayout74.xml"/><Relationship Id="rId5" Type="http://schemas.openxmlformats.org/officeDocument/2006/relationships/image" Target="../media/image12.png"/><Relationship Id="rId4" Type="http://schemas.openxmlformats.org/officeDocument/2006/relationships/image" Target="../media/image59.png"/></Relationships>
</file>

<file path=ppt/slides/_rels/slide2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30.png"/><Relationship Id="rId1" Type="http://schemas.openxmlformats.org/officeDocument/2006/relationships/slideLayout" Target="../slideLayouts/slideLayout74.xml"/><Relationship Id="rId4" Type="http://schemas.openxmlformats.org/officeDocument/2006/relationships/image" Target="../media/image12.png"/></Relationships>
</file>

<file path=ppt/slides/_rels/slide2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31.png"/><Relationship Id="rId1" Type="http://schemas.openxmlformats.org/officeDocument/2006/relationships/slideLayout" Target="../slideLayouts/slideLayout74.xml"/><Relationship Id="rId4" Type="http://schemas.openxmlformats.org/officeDocument/2006/relationships/image" Target="../media/image12.png"/></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81.xml"/></Relationships>
</file>

<file path=ppt/slides/_rels/slide2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32.png"/><Relationship Id="rId1" Type="http://schemas.openxmlformats.org/officeDocument/2006/relationships/slideLayout" Target="../slideLayouts/slideLayout82.xml"/><Relationship Id="rId4" Type="http://schemas.openxmlformats.org/officeDocument/2006/relationships/image" Target="../media/image12.png"/></Relationships>
</file>

<file path=ppt/slides/_rels/slide2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33.png"/><Relationship Id="rId1" Type="http://schemas.openxmlformats.org/officeDocument/2006/relationships/slideLayout" Target="../slideLayouts/slideLayout82.xml"/><Relationship Id="rId4" Type="http://schemas.openxmlformats.org/officeDocument/2006/relationships/image" Target="../media/image12.png"/></Relationships>
</file>

<file path=ppt/slides/_rels/slide2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34.png"/><Relationship Id="rId1" Type="http://schemas.openxmlformats.org/officeDocument/2006/relationships/slideLayout" Target="../slideLayouts/slideLayout82.xml"/><Relationship Id="rId4" Type="http://schemas.openxmlformats.org/officeDocument/2006/relationships/image" Target="../media/image12.png"/></Relationships>
</file>

<file path=ppt/slides/_rels/slide2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35.png"/><Relationship Id="rId1" Type="http://schemas.openxmlformats.org/officeDocument/2006/relationships/slideLayout" Target="../slideLayouts/slideLayout80.xml"/><Relationship Id="rId4" Type="http://schemas.openxmlformats.org/officeDocument/2006/relationships/image" Target="../media/image12.png"/></Relationships>
</file>

<file path=ppt/slides/_rels/slide228.xml.rels><?xml version="1.0" encoding="UTF-8" standalone="yes"?>
<Relationships xmlns="http://schemas.openxmlformats.org/package/2006/relationships"><Relationship Id="rId3" Type="http://schemas.openxmlformats.org/officeDocument/2006/relationships/image" Target="../media/image232.png"/><Relationship Id="rId7" Type="http://schemas.openxmlformats.org/officeDocument/2006/relationships/image" Target="../media/image12.png"/><Relationship Id="rId2" Type="http://schemas.openxmlformats.org/officeDocument/2006/relationships/image" Target="../media/image233.png"/><Relationship Id="rId1" Type="http://schemas.openxmlformats.org/officeDocument/2006/relationships/slideLayout" Target="../slideLayouts/slideLayout85.xml"/><Relationship Id="rId6" Type="http://schemas.openxmlformats.org/officeDocument/2006/relationships/image" Target="../media/image59.png"/><Relationship Id="rId5" Type="http://schemas.openxmlformats.org/officeDocument/2006/relationships/image" Target="../media/image235.png"/><Relationship Id="rId4" Type="http://schemas.openxmlformats.org/officeDocument/2006/relationships/image" Target="../media/image234.png"/></Relationships>
</file>

<file path=ppt/slides/_rels/slide2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36.png"/><Relationship Id="rId1" Type="http://schemas.openxmlformats.org/officeDocument/2006/relationships/slideLayout" Target="../slideLayouts/slideLayout80.xml"/><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108.xml"/></Relationships>
</file>

<file path=ppt/slides/_rels/slide230.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image" Target="../media/image237.png"/><Relationship Id="rId1" Type="http://schemas.openxmlformats.org/officeDocument/2006/relationships/slideLayout" Target="../slideLayouts/slideLayout80.xml"/><Relationship Id="rId6" Type="http://schemas.openxmlformats.org/officeDocument/2006/relationships/image" Target="../media/image12.png"/><Relationship Id="rId5" Type="http://schemas.openxmlformats.org/officeDocument/2006/relationships/image" Target="../media/image59.png"/><Relationship Id="rId4" Type="http://schemas.openxmlformats.org/officeDocument/2006/relationships/image" Target="../media/image239.png"/></Relationships>
</file>

<file path=ppt/slides/_rels/slide231.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image" Target="../media/image240.png"/><Relationship Id="rId1" Type="http://schemas.openxmlformats.org/officeDocument/2006/relationships/slideLayout" Target="../slideLayouts/slideLayout80.xml"/><Relationship Id="rId6" Type="http://schemas.openxmlformats.org/officeDocument/2006/relationships/image" Target="../media/image12.png"/><Relationship Id="rId5" Type="http://schemas.openxmlformats.org/officeDocument/2006/relationships/image" Target="../media/image59.png"/><Relationship Id="rId4" Type="http://schemas.openxmlformats.org/officeDocument/2006/relationships/image" Target="../media/image242.png"/></Relationships>
</file>

<file path=ppt/slides/_rels/slide232.xml.rels><?xml version="1.0" encoding="UTF-8" standalone="yes"?>
<Relationships xmlns="http://schemas.openxmlformats.org/package/2006/relationships"><Relationship Id="rId2" Type="http://schemas.openxmlformats.org/officeDocument/2006/relationships/image" Target="../media/image243.jpeg"/><Relationship Id="rId1" Type="http://schemas.openxmlformats.org/officeDocument/2006/relationships/slideLayout" Target="../slideLayouts/slideLayout84.xml"/></Relationships>
</file>

<file path=ppt/slides/_rels/slide233.xml.rels><?xml version="1.0" encoding="UTF-8" standalone="yes"?>
<Relationships xmlns="http://schemas.openxmlformats.org/package/2006/relationships"><Relationship Id="rId3" Type="http://schemas.openxmlformats.org/officeDocument/2006/relationships/image" Target="../media/image245.gif"/><Relationship Id="rId2" Type="http://schemas.openxmlformats.org/officeDocument/2006/relationships/image" Target="../media/image244.gif"/><Relationship Id="rId1" Type="http://schemas.openxmlformats.org/officeDocument/2006/relationships/slideLayout" Target="../slideLayouts/slideLayout84.xml"/><Relationship Id="rId5" Type="http://schemas.openxmlformats.org/officeDocument/2006/relationships/image" Target="../media/image247.gif"/><Relationship Id="rId4" Type="http://schemas.openxmlformats.org/officeDocument/2006/relationships/image" Target="../media/image246.gif"/></Relationships>
</file>

<file path=ppt/slides/_rels/slide234.xml.rels><?xml version="1.0" encoding="UTF-8" standalone="yes"?>
<Relationships xmlns="http://schemas.openxmlformats.org/package/2006/relationships"><Relationship Id="rId2" Type="http://schemas.openxmlformats.org/officeDocument/2006/relationships/image" Target="../media/image248.gif"/><Relationship Id="rId1" Type="http://schemas.openxmlformats.org/officeDocument/2006/relationships/slideLayout" Target="../slideLayouts/slideLayout85.xml"/></Relationships>
</file>

<file path=ppt/slides/_rels/slide2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8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29.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100.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8.xml"/></Relationships>
</file>

<file path=ppt/slides/_rels/slide32.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10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0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3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112.xml"/><Relationship Id="rId1" Type="http://schemas.openxmlformats.org/officeDocument/2006/relationships/themeOverride" Target="../theme/themeOverride1.xml"/><Relationship Id="rId4" Type="http://schemas.openxmlformats.org/officeDocument/2006/relationships/image" Target="../media/image27.png"/></Relationships>
</file>

<file path=ppt/slides/_rels/slide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5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5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5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32.png"/></Relationships>
</file>

<file path=ppt/slides/_rels/slide5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5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58.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12.pn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37.jpeg"/><Relationship Id="rId4" Type="http://schemas.openxmlformats.org/officeDocument/2006/relationships/image" Target="../media/image36.jpeg"/></Relationships>
</file>

<file path=ppt/slides/_rels/slide5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6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6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6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6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6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68.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46.jpeg"/><Relationship Id="rId4" Type="http://schemas.openxmlformats.org/officeDocument/2006/relationships/image" Target="../media/image45.png"/></Relationships>
</file>

<file path=ppt/slides/_rels/slide6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7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7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49.jpeg"/></Relationships>
</file>

<file path=ppt/slides/_rels/slide7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7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7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7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7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Layout" Target="../diagrams/layout1.xml"/><Relationship Id="rId7" Type="http://schemas.openxmlformats.org/officeDocument/2006/relationships/image" Target="../media/image11.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Layout" Target="../diagrams/layout2.xml"/><Relationship Id="rId7" Type="http://schemas.openxmlformats.org/officeDocument/2006/relationships/image" Target="../media/image11.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Layout" Target="../diagrams/layout3.xml"/><Relationship Id="rId7" Type="http://schemas.openxmlformats.org/officeDocument/2006/relationships/image" Target="../media/image11.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8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7.png"/><Relationship Id="rId1" Type="http://schemas.openxmlformats.org/officeDocument/2006/relationships/slideLayout" Target="../slideLayouts/slideLayout15.xml"/><Relationship Id="rId4" Type="http://schemas.openxmlformats.org/officeDocument/2006/relationships/image" Target="../media/image12.png"/></Relationships>
</file>

<file path=ppt/slides/_rels/slide8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9.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9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0.xml"/><Relationship Id="rId1" Type="http://schemas.openxmlformats.org/officeDocument/2006/relationships/slideLayout" Target="../slideLayouts/slideLayout17.xml"/><Relationship Id="rId5" Type="http://schemas.openxmlformats.org/officeDocument/2006/relationships/image" Target="../media/image60.jpeg"/><Relationship Id="rId4" Type="http://schemas.openxmlformats.org/officeDocument/2006/relationships/image" Target="../media/image12.png"/></Relationships>
</file>

<file path=ppt/slides/_rels/slide9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1.jpeg"/><Relationship Id="rId1" Type="http://schemas.openxmlformats.org/officeDocument/2006/relationships/slideLayout" Target="../slideLayouts/slideLayout17.xml"/><Relationship Id="rId4" Type="http://schemas.openxmlformats.org/officeDocument/2006/relationships/image" Target="../media/image12.png"/></Relationships>
</file>

<file path=ppt/slides/_rels/slide9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17.xml"/><Relationship Id="rId4" Type="http://schemas.openxmlformats.org/officeDocument/2006/relationships/image" Target="../media/image12.png"/></Relationships>
</file>

<file path=ppt/slides/_rels/slide9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2.xml"/><Relationship Id="rId1" Type="http://schemas.openxmlformats.org/officeDocument/2006/relationships/slideLayout" Target="../slideLayouts/slideLayout27.xml"/><Relationship Id="rId5" Type="http://schemas.openxmlformats.org/officeDocument/2006/relationships/image" Target="../media/image12.png"/><Relationship Id="rId4" Type="http://schemas.openxmlformats.org/officeDocument/2006/relationships/image" Target="../media/image59.png"/></Relationships>
</file>

<file path=ppt/slides/_rels/slide9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3.png"/><Relationship Id="rId1" Type="http://schemas.openxmlformats.org/officeDocument/2006/relationships/slideLayout" Target="../slideLayouts/slideLayout27.xml"/><Relationship Id="rId4" Type="http://schemas.openxmlformats.org/officeDocument/2006/relationships/image" Target="../media/image12.png"/></Relationships>
</file>

<file path=ppt/slides/_rels/slide9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4.jpeg"/><Relationship Id="rId1" Type="http://schemas.openxmlformats.org/officeDocument/2006/relationships/slideLayout" Target="../slideLayouts/slideLayout22.xml"/><Relationship Id="rId4" Type="http://schemas.openxmlformats.org/officeDocument/2006/relationships/image" Target="../media/image12.png"/></Relationships>
</file>

<file path=ppt/slides/_rels/slide9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5.jpeg"/><Relationship Id="rId1" Type="http://schemas.openxmlformats.org/officeDocument/2006/relationships/slideLayout" Target="../slideLayouts/slideLayout22.xml"/><Relationship Id="rId4" Type="http://schemas.openxmlformats.org/officeDocument/2006/relationships/image" Target="../media/image12.png"/></Relationships>
</file>

<file path=ppt/slides/_rels/slide9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59.png"/><Relationship Id="rId1" Type="http://schemas.openxmlformats.org/officeDocument/2006/relationships/slideLayout" Target="../slideLayouts/slideLayout22.xml"/><Relationship Id="rId6" Type="http://schemas.openxmlformats.org/officeDocument/2006/relationships/image" Target="../media/image12.png"/><Relationship Id="rId5" Type="http://schemas.openxmlformats.org/officeDocument/2006/relationships/image" Target="../media/image68.jpeg"/><Relationship Id="rId4" Type="http://schemas.openxmlformats.org/officeDocument/2006/relationships/image" Target="../media/image67.jpeg"/></Relationships>
</file>

<file path=ppt/slides/_rels/slide9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9.jpeg"/><Relationship Id="rId1" Type="http://schemas.openxmlformats.org/officeDocument/2006/relationships/slideLayout" Target="../slideLayouts/slideLayout17.xml"/><Relationship Id="rId4" Type="http://schemas.openxmlformats.org/officeDocument/2006/relationships/image" Target="../media/image12.png"/></Relationships>
</file>

<file path=ppt/slides/_rels/slide9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70.jpeg"/><Relationship Id="rId1" Type="http://schemas.openxmlformats.org/officeDocument/2006/relationships/slideLayout" Target="../slideLayouts/slideLayout2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 Εικόνα" descr="picture 1.jpg"/>
          <p:cNvPicPr>
            <a:picLocks noChangeAspect="1"/>
          </p:cNvPicPr>
          <p:nvPr/>
        </p:nvPicPr>
        <p:blipFill>
          <a:blip r:embed="rId3" cstate="print"/>
          <a:stretch>
            <a:fillRect/>
          </a:stretch>
        </p:blipFill>
        <p:spPr>
          <a:xfrm>
            <a:off x="0" y="1"/>
            <a:ext cx="9144000" cy="6885384"/>
          </a:xfrm>
          <a:prstGeom prst="rect">
            <a:avLst/>
          </a:prstGeom>
        </p:spPr>
      </p:pic>
      <p:pic>
        <p:nvPicPr>
          <p:cNvPr id="5" name="4 - Εικόνα" descr="all logos.jpg"/>
          <p:cNvPicPr>
            <a:picLocks noChangeAspect="1"/>
          </p:cNvPicPr>
          <p:nvPr/>
        </p:nvPicPr>
        <p:blipFill>
          <a:blip r:embed="rId4" cstate="print"/>
          <a:stretch>
            <a:fillRect/>
          </a:stretch>
        </p:blipFill>
        <p:spPr>
          <a:xfrm>
            <a:off x="16237" y="5949280"/>
            <a:ext cx="9144000" cy="795373"/>
          </a:xfrm>
          <a:prstGeom prst="rect">
            <a:avLst/>
          </a:prstGeom>
        </p:spPr>
      </p:pic>
      <p:sp>
        <p:nvSpPr>
          <p:cNvPr id="2" name="1 - Τίτλος"/>
          <p:cNvSpPr>
            <a:spLocks noGrp="1"/>
          </p:cNvSpPr>
          <p:nvPr>
            <p:ph type="title"/>
          </p:nvPr>
        </p:nvSpPr>
        <p:spPr>
          <a:xfrm>
            <a:off x="2267744" y="2060848"/>
            <a:ext cx="5544616" cy="2304256"/>
          </a:xfrm>
        </p:spPr>
        <p:txBody>
          <a:bodyPr>
            <a:normAutofit fontScale="90000"/>
          </a:bodyPr>
          <a:lstStyle/>
          <a:p>
            <a:r>
              <a:rPr lang="en-US" sz="3600" b="1" dirty="0" smtClean="0">
                <a:solidFill>
                  <a:srgbClr val="008080"/>
                </a:solidFill>
              </a:rPr>
              <a:t>Supporting Refugees on </a:t>
            </a:r>
            <a:br>
              <a:rPr lang="en-US" sz="3600" b="1" dirty="0" smtClean="0">
                <a:solidFill>
                  <a:srgbClr val="008080"/>
                </a:solidFill>
              </a:rPr>
            </a:br>
            <a:r>
              <a:rPr lang="en-US" sz="3600" b="1" dirty="0" smtClean="0">
                <a:solidFill>
                  <a:srgbClr val="008080"/>
                </a:solidFill>
              </a:rPr>
              <a:t>Health and Law Issues </a:t>
            </a:r>
            <a:r>
              <a:rPr lang="el-GR" sz="3600" b="1" dirty="0" smtClean="0">
                <a:solidFill>
                  <a:schemeClr val="accent6">
                    <a:lumMod val="75000"/>
                  </a:schemeClr>
                </a:solidFill>
              </a:rPr>
              <a:t/>
            </a:r>
            <a:br>
              <a:rPr lang="el-GR" sz="3600" b="1" dirty="0" smtClean="0">
                <a:solidFill>
                  <a:schemeClr val="accent6">
                    <a:lumMod val="75000"/>
                  </a:schemeClr>
                </a:solidFill>
              </a:rPr>
            </a:br>
            <a:r>
              <a:rPr lang="el-GR" b="1" dirty="0">
                <a:solidFill>
                  <a:srgbClr val="008080"/>
                </a:solidFill>
              </a:rPr>
              <a:t/>
            </a:r>
            <a:br>
              <a:rPr lang="el-GR" b="1" dirty="0">
                <a:solidFill>
                  <a:srgbClr val="008080"/>
                </a:solidFill>
              </a:rPr>
            </a:br>
            <a:r>
              <a:rPr lang="en-US" sz="2400" dirty="0" smtClean="0"/>
              <a:t> </a:t>
            </a:r>
            <a:r>
              <a:rPr lang="en-US" sz="1600" dirty="0" smtClean="0"/>
              <a:t>Developing training modules on issues related to health care services</a:t>
            </a:r>
            <a:endParaRPr lang="el-GR" sz="1600" b="1" dirty="0">
              <a:solidFill>
                <a:srgbClr val="008080"/>
              </a:solidFill>
            </a:endParaRPr>
          </a:p>
        </p:txBody>
      </p:sp>
      <p:pic>
        <p:nvPicPr>
          <p:cNvPr id="7" name="6 - Εικόνα" descr="SUCRE-final-transp.png"/>
          <p:cNvPicPr>
            <a:picLocks noChangeAspect="1"/>
          </p:cNvPicPr>
          <p:nvPr/>
        </p:nvPicPr>
        <p:blipFill>
          <a:blip r:embed="rId5" cstate="print"/>
          <a:stretch>
            <a:fillRect/>
          </a:stretch>
        </p:blipFill>
        <p:spPr>
          <a:xfrm>
            <a:off x="-609601" y="-342901"/>
            <a:ext cx="3908107" cy="3038475"/>
          </a:xfrm>
          <a:prstGeom prst="rect">
            <a:avLst/>
          </a:prstGeom>
        </p:spPr>
      </p:pic>
      <p:pic>
        <p:nvPicPr>
          <p:cNvPr id="10" name="Picture 27"/>
          <p:cNvPicPr/>
          <p:nvPr/>
        </p:nvPicPr>
        <p:blipFill>
          <a:blip r:embed="rId6" cstate="print">
            <a:extLst>
              <a:ext uri="{28A0092B-C50C-407E-A947-70E740481C1C}">
                <a14:useLocalDpi xmlns:a14="http://schemas.microsoft.com/office/drawing/2010/main" val="0"/>
              </a:ext>
            </a:extLst>
          </a:blip>
          <a:stretch>
            <a:fillRect/>
          </a:stretch>
        </p:blipFill>
        <p:spPr>
          <a:xfrm>
            <a:off x="1600200" y="123825"/>
            <a:ext cx="6648450" cy="236220"/>
          </a:xfrm>
          <a:prstGeom prst="rect">
            <a:avLst/>
          </a:prstGeom>
        </p:spPr>
      </p:pic>
    </p:spTree>
    <p:extLst>
      <p:ext uri="{BB962C8B-B14F-4D97-AF65-F5344CB8AC3E}">
        <p14:creationId xmlns:p14="http://schemas.microsoft.com/office/powerpoint/2010/main" val="12108653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580828" y="260647"/>
            <a:ext cx="5655468" cy="6214887"/>
          </a:xfrm>
          <a:prstGeom prst="rect">
            <a:avLst/>
          </a:prstGeom>
        </p:spPr>
      </p:pic>
    </p:spTree>
    <p:extLst>
      <p:ext uri="{BB962C8B-B14F-4D97-AF65-F5344CB8AC3E}">
        <p14:creationId xmlns:p14="http://schemas.microsoft.com/office/powerpoint/2010/main" val="222938043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a:xfrm>
            <a:off x="503237" y="5760864"/>
            <a:ext cx="8183563" cy="1052512"/>
          </a:xfrm>
        </p:spPr>
        <p:txBody>
          <a:bodyPr/>
          <a:lstStyle/>
          <a:p>
            <a:pPr fontAlgn="auto">
              <a:spcAft>
                <a:spcPts val="0"/>
              </a:spcAft>
              <a:defRPr/>
            </a:pPr>
            <a:r>
              <a:rPr lang="el-GR" dirty="0" err="1" smtClean="0">
                <a:solidFill>
                  <a:schemeClr val="accent1">
                    <a:tint val="88000"/>
                    <a:satMod val="150000"/>
                  </a:schemeClr>
                </a:solidFill>
              </a:rPr>
              <a:t>Ίσχαιμη</a:t>
            </a:r>
            <a:r>
              <a:rPr lang="el-GR" dirty="0" smtClean="0">
                <a:solidFill>
                  <a:schemeClr val="accent1">
                    <a:tint val="88000"/>
                    <a:satMod val="150000"/>
                  </a:schemeClr>
                </a:solidFill>
              </a:rPr>
              <a:t> περίδεση</a:t>
            </a:r>
            <a:endParaRPr lang="el-GR" dirty="0">
              <a:solidFill>
                <a:schemeClr val="accent1">
                  <a:tint val="88000"/>
                  <a:satMod val="150000"/>
                </a:schemeClr>
              </a:solidFill>
            </a:endParaRPr>
          </a:p>
        </p:txBody>
      </p:sp>
      <p:sp>
        <p:nvSpPr>
          <p:cNvPr id="5" name="Θέση περιεχομένου 4"/>
          <p:cNvSpPr>
            <a:spLocks noGrp="1"/>
          </p:cNvSpPr>
          <p:nvPr>
            <p:ph idx="1"/>
          </p:nvPr>
        </p:nvSpPr>
        <p:spPr>
          <a:xfrm>
            <a:off x="281309" y="1723827"/>
            <a:ext cx="4434707" cy="3182959"/>
          </a:xfrm>
        </p:spPr>
        <p:txBody>
          <a:bodyPr>
            <a:normAutofit fontScale="92500" lnSpcReduction="10000"/>
          </a:bodyPr>
          <a:lstStyle/>
          <a:p>
            <a:pPr marL="0" indent="0" algn="just" fontAlgn="auto">
              <a:lnSpc>
                <a:spcPct val="90000"/>
              </a:lnSpc>
              <a:spcAft>
                <a:spcPts val="0"/>
              </a:spcAft>
              <a:buFont typeface="Wingdings 2"/>
              <a:buNone/>
              <a:defRPr/>
            </a:pPr>
            <a:r>
              <a:rPr lang="el-GR" dirty="0" smtClean="0"/>
              <a:t>Εφαρμόζουμε μόνο αν η  αιμορραγία </a:t>
            </a:r>
            <a:r>
              <a:rPr lang="el-GR" dirty="0"/>
              <a:t>δεν </a:t>
            </a:r>
            <a:r>
              <a:rPr lang="el-GR" dirty="0" smtClean="0"/>
              <a:t>σταματά </a:t>
            </a:r>
            <a:r>
              <a:rPr lang="el-GR" dirty="0"/>
              <a:t>ούτε με </a:t>
            </a:r>
            <a:r>
              <a:rPr lang="el-GR" dirty="0" smtClean="0"/>
              <a:t>την</a:t>
            </a:r>
            <a:r>
              <a:rPr lang="en-US" dirty="0" smtClean="0"/>
              <a:t> </a:t>
            </a:r>
            <a:r>
              <a:rPr lang="el-GR" dirty="0"/>
              <a:t>ισχυρή πίεση, που ασκούμε </a:t>
            </a:r>
            <a:r>
              <a:rPr lang="el-GR" dirty="0" smtClean="0"/>
              <a:t>στα προαναφερόμενα </a:t>
            </a:r>
            <a:r>
              <a:rPr lang="el-GR" dirty="0"/>
              <a:t>σημεία και </a:t>
            </a:r>
            <a:r>
              <a:rPr lang="el-GR" dirty="0" smtClean="0"/>
              <a:t>πρόκειται για </a:t>
            </a:r>
            <a:r>
              <a:rPr lang="el-GR" dirty="0"/>
              <a:t>αιμορραγία που απειλεί την ζωή. </a:t>
            </a:r>
          </a:p>
          <a:p>
            <a:pPr marL="265176" indent="-265176" fontAlgn="auto">
              <a:spcAft>
                <a:spcPts val="0"/>
              </a:spcAft>
              <a:buFont typeface="Wingdings 2"/>
              <a:buChar char=""/>
              <a:defRPr/>
            </a:pPr>
            <a:endParaRPr lang="el-GR" dirty="0"/>
          </a:p>
          <a:p>
            <a:pPr marL="265176" indent="-265176" fontAlgn="auto">
              <a:spcAft>
                <a:spcPts val="0"/>
              </a:spcAft>
              <a:buFont typeface="Wingdings 2"/>
              <a:buChar char=""/>
              <a:defRPr/>
            </a:pPr>
            <a:endParaRPr lang="el-GR" dirty="0"/>
          </a:p>
        </p:txBody>
      </p:sp>
      <p:pic>
        <p:nvPicPr>
          <p:cNvPr id="52228" name="Picture 4" descr="6865715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104" y="2335037"/>
            <a:ext cx="34290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92" y="53181"/>
            <a:ext cx="1287587" cy="1287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7" descr="Αποτέλεσμα εικόνας για logo αθτη"/>
          <p:cNvPicPr>
            <a:picLocks noChangeAspect="1" noChangeArrowheads="1"/>
          </p:cNvPicPr>
          <p:nvPr/>
        </p:nvPicPr>
        <p:blipFill>
          <a:blip r:embed="rId4">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1467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52228"/>
                                        </p:tgtEl>
                                        <p:attrNameLst>
                                          <p:attrName>style.visibility</p:attrName>
                                        </p:attrNameLst>
                                      </p:cBhvr>
                                      <p:to>
                                        <p:strVal val="visible"/>
                                      </p:to>
                                    </p:set>
                                    <p:animEffect transition="in" filter="wipe(down)">
                                      <p:cBhvr>
                                        <p:cTn id="13" dur="580">
                                          <p:stCondLst>
                                            <p:cond delay="0"/>
                                          </p:stCondLst>
                                        </p:cTn>
                                        <p:tgtEl>
                                          <p:spTgt spid="52228"/>
                                        </p:tgtEl>
                                      </p:cBhvr>
                                    </p:animEffect>
                                    <p:anim calcmode="lin" valueType="num">
                                      <p:cBhvr>
                                        <p:cTn id="14" dur="1822" tmFilter="0,0; 0.14,0.36; 0.43,0.73; 0.71,0.91; 1.0,1.0">
                                          <p:stCondLst>
                                            <p:cond delay="0"/>
                                          </p:stCondLst>
                                        </p:cTn>
                                        <p:tgtEl>
                                          <p:spTgt spid="52228"/>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2228"/>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2228"/>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2228"/>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2228"/>
                                        </p:tgtEl>
                                        <p:attrNameLst>
                                          <p:attrName>ppt_y</p:attrName>
                                        </p:attrNameLst>
                                      </p:cBhvr>
                                      <p:tavLst>
                                        <p:tav tm="0" fmla="#ppt_y-sin(pi*$)/81">
                                          <p:val>
                                            <p:fltVal val="0"/>
                                          </p:val>
                                        </p:tav>
                                        <p:tav tm="100000">
                                          <p:val>
                                            <p:fltVal val="1"/>
                                          </p:val>
                                        </p:tav>
                                      </p:tavLst>
                                    </p:anim>
                                    <p:animScale>
                                      <p:cBhvr>
                                        <p:cTn id="19" dur="26">
                                          <p:stCondLst>
                                            <p:cond delay="650"/>
                                          </p:stCondLst>
                                        </p:cTn>
                                        <p:tgtEl>
                                          <p:spTgt spid="52228"/>
                                        </p:tgtEl>
                                      </p:cBhvr>
                                      <p:to x="100000" y="60000"/>
                                    </p:animScale>
                                    <p:animScale>
                                      <p:cBhvr>
                                        <p:cTn id="20" dur="166" decel="50000">
                                          <p:stCondLst>
                                            <p:cond delay="676"/>
                                          </p:stCondLst>
                                        </p:cTn>
                                        <p:tgtEl>
                                          <p:spTgt spid="52228"/>
                                        </p:tgtEl>
                                      </p:cBhvr>
                                      <p:to x="100000" y="100000"/>
                                    </p:animScale>
                                    <p:animScale>
                                      <p:cBhvr>
                                        <p:cTn id="21" dur="26">
                                          <p:stCondLst>
                                            <p:cond delay="1312"/>
                                          </p:stCondLst>
                                        </p:cTn>
                                        <p:tgtEl>
                                          <p:spTgt spid="52228"/>
                                        </p:tgtEl>
                                      </p:cBhvr>
                                      <p:to x="100000" y="80000"/>
                                    </p:animScale>
                                    <p:animScale>
                                      <p:cBhvr>
                                        <p:cTn id="22" dur="166" decel="50000">
                                          <p:stCondLst>
                                            <p:cond delay="1338"/>
                                          </p:stCondLst>
                                        </p:cTn>
                                        <p:tgtEl>
                                          <p:spTgt spid="52228"/>
                                        </p:tgtEl>
                                      </p:cBhvr>
                                      <p:to x="100000" y="100000"/>
                                    </p:animScale>
                                    <p:animScale>
                                      <p:cBhvr>
                                        <p:cTn id="23" dur="26">
                                          <p:stCondLst>
                                            <p:cond delay="1642"/>
                                          </p:stCondLst>
                                        </p:cTn>
                                        <p:tgtEl>
                                          <p:spTgt spid="52228"/>
                                        </p:tgtEl>
                                      </p:cBhvr>
                                      <p:to x="100000" y="90000"/>
                                    </p:animScale>
                                    <p:animScale>
                                      <p:cBhvr>
                                        <p:cTn id="24" dur="166" decel="50000">
                                          <p:stCondLst>
                                            <p:cond delay="1668"/>
                                          </p:stCondLst>
                                        </p:cTn>
                                        <p:tgtEl>
                                          <p:spTgt spid="52228"/>
                                        </p:tgtEl>
                                      </p:cBhvr>
                                      <p:to x="100000" y="100000"/>
                                    </p:animScale>
                                    <p:animScale>
                                      <p:cBhvr>
                                        <p:cTn id="25" dur="26">
                                          <p:stCondLst>
                                            <p:cond delay="1808"/>
                                          </p:stCondLst>
                                        </p:cTn>
                                        <p:tgtEl>
                                          <p:spTgt spid="52228"/>
                                        </p:tgtEl>
                                      </p:cBhvr>
                                      <p:to x="100000" y="95000"/>
                                    </p:animScale>
                                    <p:animScale>
                                      <p:cBhvr>
                                        <p:cTn id="26" dur="166" decel="50000">
                                          <p:stCondLst>
                                            <p:cond delay="1834"/>
                                          </p:stCondLst>
                                        </p:cTn>
                                        <p:tgtEl>
                                          <p:spTgt spid="52228"/>
                                        </p:tgtEl>
                                      </p:cBhvr>
                                      <p:to x="100000" y="100000"/>
                                    </p:animScale>
                                  </p:childTnLst>
                                </p:cTn>
                              </p:par>
                              <p:par>
                                <p:cTn id="27" presetID="26"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down)">
                                      <p:cBhvr>
                                        <p:cTn id="29" dur="580">
                                          <p:stCondLst>
                                            <p:cond delay="0"/>
                                          </p:stCondLst>
                                        </p:cTn>
                                        <p:tgtEl>
                                          <p:spTgt spid="4"/>
                                        </p:tgtEl>
                                      </p:cBhvr>
                                    </p:animEffect>
                                    <p:anim calcmode="lin" valueType="num">
                                      <p:cBhvr>
                                        <p:cTn id="30"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5" dur="26">
                                          <p:stCondLst>
                                            <p:cond delay="650"/>
                                          </p:stCondLst>
                                        </p:cTn>
                                        <p:tgtEl>
                                          <p:spTgt spid="4"/>
                                        </p:tgtEl>
                                      </p:cBhvr>
                                      <p:to x="100000" y="60000"/>
                                    </p:animScale>
                                    <p:animScale>
                                      <p:cBhvr>
                                        <p:cTn id="36" dur="166" decel="50000">
                                          <p:stCondLst>
                                            <p:cond delay="676"/>
                                          </p:stCondLst>
                                        </p:cTn>
                                        <p:tgtEl>
                                          <p:spTgt spid="4"/>
                                        </p:tgtEl>
                                      </p:cBhvr>
                                      <p:to x="100000" y="100000"/>
                                    </p:animScale>
                                    <p:animScale>
                                      <p:cBhvr>
                                        <p:cTn id="37" dur="26">
                                          <p:stCondLst>
                                            <p:cond delay="1312"/>
                                          </p:stCondLst>
                                        </p:cTn>
                                        <p:tgtEl>
                                          <p:spTgt spid="4"/>
                                        </p:tgtEl>
                                      </p:cBhvr>
                                      <p:to x="100000" y="80000"/>
                                    </p:animScale>
                                    <p:animScale>
                                      <p:cBhvr>
                                        <p:cTn id="38" dur="166" decel="50000">
                                          <p:stCondLst>
                                            <p:cond delay="1338"/>
                                          </p:stCondLst>
                                        </p:cTn>
                                        <p:tgtEl>
                                          <p:spTgt spid="4"/>
                                        </p:tgtEl>
                                      </p:cBhvr>
                                      <p:to x="100000" y="100000"/>
                                    </p:animScale>
                                    <p:animScale>
                                      <p:cBhvr>
                                        <p:cTn id="39" dur="26">
                                          <p:stCondLst>
                                            <p:cond delay="1642"/>
                                          </p:stCondLst>
                                        </p:cTn>
                                        <p:tgtEl>
                                          <p:spTgt spid="4"/>
                                        </p:tgtEl>
                                      </p:cBhvr>
                                      <p:to x="100000" y="90000"/>
                                    </p:animScale>
                                    <p:animScale>
                                      <p:cBhvr>
                                        <p:cTn id="40" dur="166" decel="50000">
                                          <p:stCondLst>
                                            <p:cond delay="1668"/>
                                          </p:stCondLst>
                                        </p:cTn>
                                        <p:tgtEl>
                                          <p:spTgt spid="4"/>
                                        </p:tgtEl>
                                      </p:cBhvr>
                                      <p:to x="100000" y="100000"/>
                                    </p:animScale>
                                    <p:animScale>
                                      <p:cBhvr>
                                        <p:cTn id="41" dur="26">
                                          <p:stCondLst>
                                            <p:cond delay="1808"/>
                                          </p:stCondLst>
                                        </p:cTn>
                                        <p:tgtEl>
                                          <p:spTgt spid="4"/>
                                        </p:tgtEl>
                                      </p:cBhvr>
                                      <p:to x="100000" y="95000"/>
                                    </p:animScale>
                                    <p:animScale>
                                      <p:cBhvr>
                                        <p:cTn id="42"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a:xfrm>
            <a:off x="503237" y="4983165"/>
            <a:ext cx="8183563" cy="1052512"/>
          </a:xfrm>
        </p:spPr>
        <p:txBody>
          <a:bodyPr/>
          <a:lstStyle/>
          <a:p>
            <a:pPr fontAlgn="auto">
              <a:spcAft>
                <a:spcPts val="0"/>
              </a:spcAft>
              <a:defRPr/>
            </a:pPr>
            <a:r>
              <a:rPr lang="el-GR" b="1" dirty="0" smtClean="0">
                <a:solidFill>
                  <a:srgbClr val="0070C0"/>
                </a:solidFill>
              </a:rPr>
              <a:t>Παραδείγματα</a:t>
            </a:r>
            <a:endParaRPr lang="el-GR" b="1" dirty="0">
              <a:solidFill>
                <a:srgbClr val="0070C0"/>
              </a:solidFill>
            </a:endParaRPr>
          </a:p>
        </p:txBody>
      </p:sp>
      <p:pic>
        <p:nvPicPr>
          <p:cNvPr id="5325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9529" y="981077"/>
            <a:ext cx="2028825" cy="412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25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4142" y="2084390"/>
            <a:ext cx="2162175" cy="200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25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217" y="2090741"/>
            <a:ext cx="2801937" cy="200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592" y="53181"/>
            <a:ext cx="1287587" cy="1287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7" descr="Αποτέλεσμα εικόνας για logo αθτη"/>
          <p:cNvPicPr>
            <a:picLocks noChangeAspect="1" noChangeArrowheads="1"/>
          </p:cNvPicPr>
          <p:nvPr/>
        </p:nvPicPr>
        <p:blipFill>
          <a:blip r:embed="rId6">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7766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3254"/>
                                        </p:tgtEl>
                                        <p:attrNameLst>
                                          <p:attrName>style.visibility</p:attrName>
                                        </p:attrNameLst>
                                      </p:cBhvr>
                                      <p:to>
                                        <p:strVal val="visible"/>
                                      </p:to>
                                    </p:set>
                                    <p:animEffect transition="in" filter="wipe(down)">
                                      <p:cBhvr>
                                        <p:cTn id="7" dur="580">
                                          <p:stCondLst>
                                            <p:cond delay="0"/>
                                          </p:stCondLst>
                                        </p:cTn>
                                        <p:tgtEl>
                                          <p:spTgt spid="53254"/>
                                        </p:tgtEl>
                                      </p:cBhvr>
                                    </p:animEffect>
                                    <p:anim calcmode="lin" valueType="num">
                                      <p:cBhvr>
                                        <p:cTn id="8" dur="1822" tmFilter="0,0; 0.14,0.36; 0.43,0.73; 0.71,0.91; 1.0,1.0">
                                          <p:stCondLst>
                                            <p:cond delay="0"/>
                                          </p:stCondLst>
                                        </p:cTn>
                                        <p:tgtEl>
                                          <p:spTgt spid="5325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325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325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325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3254"/>
                                        </p:tgtEl>
                                        <p:attrNameLst>
                                          <p:attrName>ppt_y</p:attrName>
                                        </p:attrNameLst>
                                      </p:cBhvr>
                                      <p:tavLst>
                                        <p:tav tm="0" fmla="#ppt_y-sin(pi*$)/81">
                                          <p:val>
                                            <p:fltVal val="0"/>
                                          </p:val>
                                        </p:tav>
                                        <p:tav tm="100000">
                                          <p:val>
                                            <p:fltVal val="1"/>
                                          </p:val>
                                        </p:tav>
                                      </p:tavLst>
                                    </p:anim>
                                    <p:animScale>
                                      <p:cBhvr>
                                        <p:cTn id="13" dur="26">
                                          <p:stCondLst>
                                            <p:cond delay="650"/>
                                          </p:stCondLst>
                                        </p:cTn>
                                        <p:tgtEl>
                                          <p:spTgt spid="53254"/>
                                        </p:tgtEl>
                                      </p:cBhvr>
                                      <p:to x="100000" y="60000"/>
                                    </p:animScale>
                                    <p:animScale>
                                      <p:cBhvr>
                                        <p:cTn id="14" dur="166" decel="50000">
                                          <p:stCondLst>
                                            <p:cond delay="676"/>
                                          </p:stCondLst>
                                        </p:cTn>
                                        <p:tgtEl>
                                          <p:spTgt spid="53254"/>
                                        </p:tgtEl>
                                      </p:cBhvr>
                                      <p:to x="100000" y="100000"/>
                                    </p:animScale>
                                    <p:animScale>
                                      <p:cBhvr>
                                        <p:cTn id="15" dur="26">
                                          <p:stCondLst>
                                            <p:cond delay="1312"/>
                                          </p:stCondLst>
                                        </p:cTn>
                                        <p:tgtEl>
                                          <p:spTgt spid="53254"/>
                                        </p:tgtEl>
                                      </p:cBhvr>
                                      <p:to x="100000" y="80000"/>
                                    </p:animScale>
                                    <p:animScale>
                                      <p:cBhvr>
                                        <p:cTn id="16" dur="166" decel="50000">
                                          <p:stCondLst>
                                            <p:cond delay="1338"/>
                                          </p:stCondLst>
                                        </p:cTn>
                                        <p:tgtEl>
                                          <p:spTgt spid="53254"/>
                                        </p:tgtEl>
                                      </p:cBhvr>
                                      <p:to x="100000" y="100000"/>
                                    </p:animScale>
                                    <p:animScale>
                                      <p:cBhvr>
                                        <p:cTn id="17" dur="26">
                                          <p:stCondLst>
                                            <p:cond delay="1642"/>
                                          </p:stCondLst>
                                        </p:cTn>
                                        <p:tgtEl>
                                          <p:spTgt spid="53254"/>
                                        </p:tgtEl>
                                      </p:cBhvr>
                                      <p:to x="100000" y="90000"/>
                                    </p:animScale>
                                    <p:animScale>
                                      <p:cBhvr>
                                        <p:cTn id="18" dur="166" decel="50000">
                                          <p:stCondLst>
                                            <p:cond delay="1668"/>
                                          </p:stCondLst>
                                        </p:cTn>
                                        <p:tgtEl>
                                          <p:spTgt spid="53254"/>
                                        </p:tgtEl>
                                      </p:cBhvr>
                                      <p:to x="100000" y="100000"/>
                                    </p:animScale>
                                    <p:animScale>
                                      <p:cBhvr>
                                        <p:cTn id="19" dur="26">
                                          <p:stCondLst>
                                            <p:cond delay="1808"/>
                                          </p:stCondLst>
                                        </p:cTn>
                                        <p:tgtEl>
                                          <p:spTgt spid="53254"/>
                                        </p:tgtEl>
                                      </p:cBhvr>
                                      <p:to x="100000" y="95000"/>
                                    </p:animScale>
                                    <p:animScale>
                                      <p:cBhvr>
                                        <p:cTn id="20" dur="166" decel="50000">
                                          <p:stCondLst>
                                            <p:cond delay="1834"/>
                                          </p:stCondLst>
                                        </p:cTn>
                                        <p:tgtEl>
                                          <p:spTgt spid="5325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53253"/>
                                        </p:tgtEl>
                                        <p:attrNameLst>
                                          <p:attrName>style.visibility</p:attrName>
                                        </p:attrNameLst>
                                      </p:cBhvr>
                                      <p:to>
                                        <p:strVal val="visible"/>
                                      </p:to>
                                    </p:set>
                                    <p:animEffect transition="in" filter="fade">
                                      <p:cBhvr>
                                        <p:cTn id="25" dur="1000"/>
                                        <p:tgtEl>
                                          <p:spTgt spid="53253"/>
                                        </p:tgtEl>
                                      </p:cBhvr>
                                    </p:animEffect>
                                    <p:anim calcmode="lin" valueType="num">
                                      <p:cBhvr>
                                        <p:cTn id="26" dur="1000" fill="hold"/>
                                        <p:tgtEl>
                                          <p:spTgt spid="53253"/>
                                        </p:tgtEl>
                                        <p:attrNameLst>
                                          <p:attrName>ppt_x</p:attrName>
                                        </p:attrNameLst>
                                      </p:cBhvr>
                                      <p:tavLst>
                                        <p:tav tm="0">
                                          <p:val>
                                            <p:strVal val="#ppt_x"/>
                                          </p:val>
                                        </p:tav>
                                        <p:tav tm="100000">
                                          <p:val>
                                            <p:strVal val="#ppt_x"/>
                                          </p:val>
                                        </p:tav>
                                      </p:tavLst>
                                    </p:anim>
                                    <p:anim calcmode="lin" valueType="num">
                                      <p:cBhvr>
                                        <p:cTn id="27" dur="1000" fill="hold"/>
                                        <p:tgtEl>
                                          <p:spTgt spid="5325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down)">
                                      <p:cBhvr>
                                        <p:cTn id="32" dur="580">
                                          <p:stCondLst>
                                            <p:cond delay="0"/>
                                          </p:stCondLst>
                                        </p:cTn>
                                        <p:tgtEl>
                                          <p:spTgt spid="4"/>
                                        </p:tgtEl>
                                      </p:cBhvr>
                                    </p:animEffect>
                                    <p:anim calcmode="lin" valueType="num">
                                      <p:cBhvr>
                                        <p:cTn id="33"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8" dur="26">
                                          <p:stCondLst>
                                            <p:cond delay="650"/>
                                          </p:stCondLst>
                                        </p:cTn>
                                        <p:tgtEl>
                                          <p:spTgt spid="4"/>
                                        </p:tgtEl>
                                      </p:cBhvr>
                                      <p:to x="100000" y="60000"/>
                                    </p:animScale>
                                    <p:animScale>
                                      <p:cBhvr>
                                        <p:cTn id="39" dur="166" decel="50000">
                                          <p:stCondLst>
                                            <p:cond delay="676"/>
                                          </p:stCondLst>
                                        </p:cTn>
                                        <p:tgtEl>
                                          <p:spTgt spid="4"/>
                                        </p:tgtEl>
                                      </p:cBhvr>
                                      <p:to x="100000" y="100000"/>
                                    </p:animScale>
                                    <p:animScale>
                                      <p:cBhvr>
                                        <p:cTn id="40" dur="26">
                                          <p:stCondLst>
                                            <p:cond delay="1312"/>
                                          </p:stCondLst>
                                        </p:cTn>
                                        <p:tgtEl>
                                          <p:spTgt spid="4"/>
                                        </p:tgtEl>
                                      </p:cBhvr>
                                      <p:to x="100000" y="80000"/>
                                    </p:animScale>
                                    <p:animScale>
                                      <p:cBhvr>
                                        <p:cTn id="41" dur="166" decel="50000">
                                          <p:stCondLst>
                                            <p:cond delay="1338"/>
                                          </p:stCondLst>
                                        </p:cTn>
                                        <p:tgtEl>
                                          <p:spTgt spid="4"/>
                                        </p:tgtEl>
                                      </p:cBhvr>
                                      <p:to x="100000" y="100000"/>
                                    </p:animScale>
                                    <p:animScale>
                                      <p:cBhvr>
                                        <p:cTn id="42" dur="26">
                                          <p:stCondLst>
                                            <p:cond delay="1642"/>
                                          </p:stCondLst>
                                        </p:cTn>
                                        <p:tgtEl>
                                          <p:spTgt spid="4"/>
                                        </p:tgtEl>
                                      </p:cBhvr>
                                      <p:to x="100000" y="90000"/>
                                    </p:animScale>
                                    <p:animScale>
                                      <p:cBhvr>
                                        <p:cTn id="43" dur="166" decel="50000">
                                          <p:stCondLst>
                                            <p:cond delay="1668"/>
                                          </p:stCondLst>
                                        </p:cTn>
                                        <p:tgtEl>
                                          <p:spTgt spid="4"/>
                                        </p:tgtEl>
                                      </p:cBhvr>
                                      <p:to x="100000" y="100000"/>
                                    </p:animScale>
                                    <p:animScale>
                                      <p:cBhvr>
                                        <p:cTn id="44" dur="26">
                                          <p:stCondLst>
                                            <p:cond delay="1808"/>
                                          </p:stCondLst>
                                        </p:cTn>
                                        <p:tgtEl>
                                          <p:spTgt spid="4"/>
                                        </p:tgtEl>
                                      </p:cBhvr>
                                      <p:to x="100000" y="95000"/>
                                    </p:animScale>
                                    <p:animScale>
                                      <p:cBhvr>
                                        <p:cTn id="45" dur="166" decel="50000">
                                          <p:stCondLst>
                                            <p:cond delay="1834"/>
                                          </p:stCondLst>
                                        </p:cTn>
                                        <p:tgtEl>
                                          <p:spTgt spid="4"/>
                                        </p:tgtEl>
                                      </p:cBhvr>
                                      <p:to x="100000" y="100000"/>
                                    </p:animScale>
                                  </p:childTnLst>
                                </p:cTn>
                              </p:par>
                            </p:childTnLst>
                          </p:cTn>
                        </p:par>
                      </p:childTnLst>
                    </p:cTn>
                  </p:par>
                  <p:par>
                    <p:cTn id="46" fill="hold">
                      <p:stCondLst>
                        <p:cond delay="indefinite"/>
                      </p:stCondLst>
                      <p:childTnLst>
                        <p:par>
                          <p:cTn id="47" fill="hold">
                            <p:stCondLst>
                              <p:cond delay="0"/>
                            </p:stCondLst>
                            <p:childTnLst>
                              <p:par>
                                <p:cTn id="48" presetID="26" presetClass="entr" presetSubtype="0" fill="hold" nodeType="clickEffect">
                                  <p:stCondLst>
                                    <p:cond delay="0"/>
                                  </p:stCondLst>
                                  <p:childTnLst>
                                    <p:set>
                                      <p:cBhvr>
                                        <p:cTn id="49" dur="1" fill="hold">
                                          <p:stCondLst>
                                            <p:cond delay="0"/>
                                          </p:stCondLst>
                                        </p:cTn>
                                        <p:tgtEl>
                                          <p:spTgt spid="53252"/>
                                        </p:tgtEl>
                                        <p:attrNameLst>
                                          <p:attrName>style.visibility</p:attrName>
                                        </p:attrNameLst>
                                      </p:cBhvr>
                                      <p:to>
                                        <p:strVal val="visible"/>
                                      </p:to>
                                    </p:set>
                                    <p:animEffect transition="in" filter="wipe(down)">
                                      <p:cBhvr>
                                        <p:cTn id="50" dur="580">
                                          <p:stCondLst>
                                            <p:cond delay="0"/>
                                          </p:stCondLst>
                                        </p:cTn>
                                        <p:tgtEl>
                                          <p:spTgt spid="53252"/>
                                        </p:tgtEl>
                                      </p:cBhvr>
                                    </p:animEffect>
                                    <p:anim calcmode="lin" valueType="num">
                                      <p:cBhvr>
                                        <p:cTn id="51" dur="1822" tmFilter="0,0; 0.14,0.36; 0.43,0.73; 0.71,0.91; 1.0,1.0">
                                          <p:stCondLst>
                                            <p:cond delay="0"/>
                                          </p:stCondLst>
                                        </p:cTn>
                                        <p:tgtEl>
                                          <p:spTgt spid="53252"/>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53252"/>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53252"/>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53252"/>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53252"/>
                                        </p:tgtEl>
                                        <p:attrNameLst>
                                          <p:attrName>ppt_y</p:attrName>
                                        </p:attrNameLst>
                                      </p:cBhvr>
                                      <p:tavLst>
                                        <p:tav tm="0" fmla="#ppt_y-sin(pi*$)/81">
                                          <p:val>
                                            <p:fltVal val="0"/>
                                          </p:val>
                                        </p:tav>
                                        <p:tav tm="100000">
                                          <p:val>
                                            <p:fltVal val="1"/>
                                          </p:val>
                                        </p:tav>
                                      </p:tavLst>
                                    </p:anim>
                                    <p:animScale>
                                      <p:cBhvr>
                                        <p:cTn id="56" dur="26">
                                          <p:stCondLst>
                                            <p:cond delay="650"/>
                                          </p:stCondLst>
                                        </p:cTn>
                                        <p:tgtEl>
                                          <p:spTgt spid="53252"/>
                                        </p:tgtEl>
                                      </p:cBhvr>
                                      <p:to x="100000" y="60000"/>
                                    </p:animScale>
                                    <p:animScale>
                                      <p:cBhvr>
                                        <p:cTn id="57" dur="166" decel="50000">
                                          <p:stCondLst>
                                            <p:cond delay="676"/>
                                          </p:stCondLst>
                                        </p:cTn>
                                        <p:tgtEl>
                                          <p:spTgt spid="53252"/>
                                        </p:tgtEl>
                                      </p:cBhvr>
                                      <p:to x="100000" y="100000"/>
                                    </p:animScale>
                                    <p:animScale>
                                      <p:cBhvr>
                                        <p:cTn id="58" dur="26">
                                          <p:stCondLst>
                                            <p:cond delay="1312"/>
                                          </p:stCondLst>
                                        </p:cTn>
                                        <p:tgtEl>
                                          <p:spTgt spid="53252"/>
                                        </p:tgtEl>
                                      </p:cBhvr>
                                      <p:to x="100000" y="80000"/>
                                    </p:animScale>
                                    <p:animScale>
                                      <p:cBhvr>
                                        <p:cTn id="59" dur="166" decel="50000">
                                          <p:stCondLst>
                                            <p:cond delay="1338"/>
                                          </p:stCondLst>
                                        </p:cTn>
                                        <p:tgtEl>
                                          <p:spTgt spid="53252"/>
                                        </p:tgtEl>
                                      </p:cBhvr>
                                      <p:to x="100000" y="100000"/>
                                    </p:animScale>
                                    <p:animScale>
                                      <p:cBhvr>
                                        <p:cTn id="60" dur="26">
                                          <p:stCondLst>
                                            <p:cond delay="1642"/>
                                          </p:stCondLst>
                                        </p:cTn>
                                        <p:tgtEl>
                                          <p:spTgt spid="53252"/>
                                        </p:tgtEl>
                                      </p:cBhvr>
                                      <p:to x="100000" y="90000"/>
                                    </p:animScale>
                                    <p:animScale>
                                      <p:cBhvr>
                                        <p:cTn id="61" dur="166" decel="50000">
                                          <p:stCondLst>
                                            <p:cond delay="1668"/>
                                          </p:stCondLst>
                                        </p:cTn>
                                        <p:tgtEl>
                                          <p:spTgt spid="53252"/>
                                        </p:tgtEl>
                                      </p:cBhvr>
                                      <p:to x="100000" y="100000"/>
                                    </p:animScale>
                                    <p:animScale>
                                      <p:cBhvr>
                                        <p:cTn id="62" dur="26">
                                          <p:stCondLst>
                                            <p:cond delay="1808"/>
                                          </p:stCondLst>
                                        </p:cTn>
                                        <p:tgtEl>
                                          <p:spTgt spid="53252"/>
                                        </p:tgtEl>
                                      </p:cBhvr>
                                      <p:to x="100000" y="95000"/>
                                    </p:animScale>
                                    <p:animScale>
                                      <p:cBhvr>
                                        <p:cTn id="63" dur="166" decel="50000">
                                          <p:stCondLst>
                                            <p:cond delay="1834"/>
                                          </p:stCondLst>
                                        </p:cTn>
                                        <p:tgtEl>
                                          <p:spTgt spid="5325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Grp="1" noChangeArrowheads="1"/>
          </p:cNvSpPr>
          <p:nvPr>
            <p:ph type="title"/>
          </p:nvPr>
        </p:nvSpPr>
        <p:spPr/>
        <p:txBody>
          <a:bodyPr/>
          <a:lstStyle/>
          <a:p>
            <a:r>
              <a:rPr lang="el-GR" altLang="el-GR" b="1" dirty="0" smtClean="0"/>
              <a:t>Καταπληξία </a:t>
            </a:r>
            <a:r>
              <a:rPr lang="el-GR" altLang="el-GR" b="1" dirty="0"/>
              <a:t>– Σοκ</a:t>
            </a:r>
            <a:endParaRPr lang="en-US" altLang="el-GR" b="1" dirty="0"/>
          </a:p>
        </p:txBody>
      </p:sp>
      <p:sp>
        <p:nvSpPr>
          <p:cNvPr id="234499" name="Rectangle 3"/>
          <p:cNvSpPr>
            <a:spLocks noGrp="1" noChangeArrowheads="1"/>
          </p:cNvSpPr>
          <p:nvPr>
            <p:ph type="body" idx="1"/>
          </p:nvPr>
        </p:nvSpPr>
        <p:spPr>
          <a:xfrm>
            <a:off x="581728" y="1484784"/>
            <a:ext cx="7816036" cy="2736304"/>
          </a:xfrm>
        </p:spPr>
        <p:txBody>
          <a:bodyPr>
            <a:normAutofit lnSpcReduction="10000"/>
          </a:bodyPr>
          <a:lstStyle/>
          <a:p>
            <a:pPr algn="just">
              <a:buFont typeface="Wingdings" panose="05000000000000000000" pitchFamily="2" charset="2"/>
              <a:buChar char="Ø"/>
            </a:pPr>
            <a:r>
              <a:rPr lang="el-GR" altLang="el-GR" dirty="0">
                <a:solidFill>
                  <a:srgbClr val="0070C0"/>
                </a:solidFill>
              </a:rPr>
              <a:t>Ονομάζουμε την </a:t>
            </a:r>
            <a:r>
              <a:rPr lang="el-GR" altLang="el-GR" dirty="0" err="1" smtClean="0">
                <a:solidFill>
                  <a:srgbClr val="FF0000"/>
                </a:solidFill>
              </a:rPr>
              <a:t>πολυσυστηματική</a:t>
            </a:r>
            <a:r>
              <a:rPr lang="el-GR" altLang="el-GR" dirty="0" smtClean="0">
                <a:solidFill>
                  <a:srgbClr val="0070C0"/>
                </a:solidFill>
              </a:rPr>
              <a:t> κατάσταση </a:t>
            </a:r>
            <a:r>
              <a:rPr lang="el-GR" altLang="el-GR" dirty="0">
                <a:solidFill>
                  <a:srgbClr val="0070C0"/>
                </a:solidFill>
              </a:rPr>
              <a:t>εκείνη που οδηγεί σε ανεπαρκή οξυγόνωση των ιστών λόγω παθήσεων του κυκλοφορικού </a:t>
            </a:r>
            <a:r>
              <a:rPr lang="el-GR" altLang="el-GR" dirty="0" smtClean="0">
                <a:solidFill>
                  <a:srgbClr val="0070C0"/>
                </a:solidFill>
              </a:rPr>
              <a:t>και άλλων </a:t>
            </a:r>
            <a:r>
              <a:rPr lang="el-GR" altLang="el-GR" dirty="0">
                <a:solidFill>
                  <a:srgbClr val="0070C0"/>
                </a:solidFill>
              </a:rPr>
              <a:t>συστημάτων που εμπλέκονται στην μεταφορά οξυγόνου και αίματος</a:t>
            </a:r>
            <a:endParaRPr lang="en-US" altLang="el-GR" dirty="0">
              <a:solidFill>
                <a:srgbClr val="0070C0"/>
              </a:solidFill>
            </a:endParaRPr>
          </a:p>
        </p:txBody>
      </p:sp>
      <p:pic>
        <p:nvPicPr>
          <p:cNvPr id="234500" name="Picture 4" descr="bd20053_"/>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5" y="4648203"/>
            <a:ext cx="2187575" cy="178276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92" y="53181"/>
            <a:ext cx="1287587" cy="1287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7" descr="Αποτέλεσμα εικόνας για logo αθτη"/>
          <p:cNvPicPr>
            <a:picLocks noChangeAspect="1" noChangeArrowheads="1"/>
          </p:cNvPicPr>
          <p:nvPr/>
        </p:nvPicPr>
        <p:blipFill>
          <a:blip r:embed="rId4">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6452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4500"/>
                                        </p:tgtEl>
                                        <p:attrNameLst>
                                          <p:attrName>style.visibility</p:attrName>
                                        </p:attrNameLst>
                                      </p:cBhvr>
                                      <p:to>
                                        <p:strVal val="visible"/>
                                      </p:to>
                                    </p:set>
                                    <p:animEffect transition="in" filter="fade">
                                      <p:cBhvr>
                                        <p:cTn id="7" dur="1000"/>
                                        <p:tgtEl>
                                          <p:spTgt spid="234500"/>
                                        </p:tgtEl>
                                      </p:cBhvr>
                                    </p:animEffect>
                                    <p:anim calcmode="lin" valueType="num">
                                      <p:cBhvr>
                                        <p:cTn id="8" dur="1000" fill="hold"/>
                                        <p:tgtEl>
                                          <p:spTgt spid="234500"/>
                                        </p:tgtEl>
                                        <p:attrNameLst>
                                          <p:attrName>ppt_x</p:attrName>
                                        </p:attrNameLst>
                                      </p:cBhvr>
                                      <p:tavLst>
                                        <p:tav tm="0">
                                          <p:val>
                                            <p:strVal val="#ppt_x"/>
                                          </p:val>
                                        </p:tav>
                                        <p:tav tm="100000">
                                          <p:val>
                                            <p:strVal val="#ppt_x"/>
                                          </p:val>
                                        </p:tav>
                                      </p:tavLst>
                                    </p:anim>
                                    <p:anim calcmode="lin" valueType="num">
                                      <p:cBhvr>
                                        <p:cTn id="9" dur="1000" fill="hold"/>
                                        <p:tgtEl>
                                          <p:spTgt spid="23450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4498"/>
                                        </p:tgtEl>
                                        <p:attrNameLst>
                                          <p:attrName>style.visibility</p:attrName>
                                        </p:attrNameLst>
                                      </p:cBhvr>
                                      <p:to>
                                        <p:strVal val="visible"/>
                                      </p:to>
                                    </p:set>
                                    <p:animEffect transition="in" filter="fade">
                                      <p:cBhvr>
                                        <p:cTn id="12" dur="1000"/>
                                        <p:tgtEl>
                                          <p:spTgt spid="234498"/>
                                        </p:tgtEl>
                                      </p:cBhvr>
                                    </p:animEffect>
                                    <p:anim calcmode="lin" valueType="num">
                                      <p:cBhvr>
                                        <p:cTn id="13" dur="1000" fill="hold"/>
                                        <p:tgtEl>
                                          <p:spTgt spid="234498"/>
                                        </p:tgtEl>
                                        <p:attrNameLst>
                                          <p:attrName>ppt_x</p:attrName>
                                        </p:attrNameLst>
                                      </p:cBhvr>
                                      <p:tavLst>
                                        <p:tav tm="0">
                                          <p:val>
                                            <p:strVal val="#ppt_x"/>
                                          </p:val>
                                        </p:tav>
                                        <p:tav tm="100000">
                                          <p:val>
                                            <p:strVal val="#ppt_x"/>
                                          </p:val>
                                        </p:tav>
                                      </p:tavLst>
                                    </p:anim>
                                    <p:anim calcmode="lin" valueType="num">
                                      <p:cBhvr>
                                        <p:cTn id="14" dur="1000" fill="hold"/>
                                        <p:tgtEl>
                                          <p:spTgt spid="23449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34499">
                                            <p:txEl>
                                              <p:pRg st="0" end="0"/>
                                            </p:txEl>
                                          </p:spTgt>
                                        </p:tgtEl>
                                        <p:attrNameLst>
                                          <p:attrName>style.visibility</p:attrName>
                                        </p:attrNameLst>
                                      </p:cBhvr>
                                      <p:to>
                                        <p:strVal val="visible"/>
                                      </p:to>
                                    </p:set>
                                    <p:anim calcmode="lin" valueType="num">
                                      <p:cBhvr additive="base">
                                        <p:cTn id="19" dur="500" fill="hold"/>
                                        <p:tgtEl>
                                          <p:spTgt spid="234499">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3449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498" grpId="0"/>
      <p:bldP spid="234499" grpId="0" build="p"/>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ChangeArrowheads="1"/>
          </p:cNvSpPr>
          <p:nvPr>
            <p:ph type="title"/>
          </p:nvPr>
        </p:nvSpPr>
        <p:spPr/>
        <p:txBody>
          <a:bodyPr/>
          <a:lstStyle/>
          <a:p>
            <a:r>
              <a:rPr lang="el-GR" altLang="el-GR" b="1" dirty="0">
                <a:solidFill>
                  <a:srgbClr val="003300"/>
                </a:solidFill>
              </a:rPr>
              <a:t>Καταπληξία – Σοκ </a:t>
            </a:r>
            <a:endParaRPr lang="en-US" altLang="el-GR" b="1" dirty="0">
              <a:solidFill>
                <a:srgbClr val="003300"/>
              </a:solidFill>
            </a:endParaRPr>
          </a:p>
        </p:txBody>
      </p:sp>
      <p:sp>
        <p:nvSpPr>
          <p:cNvPr id="225283" name="Rectangle 3"/>
          <p:cNvSpPr>
            <a:spLocks noGrp="1" noChangeArrowheads="1"/>
          </p:cNvSpPr>
          <p:nvPr>
            <p:ph type="body" idx="1"/>
          </p:nvPr>
        </p:nvSpPr>
        <p:spPr>
          <a:xfrm>
            <a:off x="-48986" y="1772816"/>
            <a:ext cx="10237610" cy="4525963"/>
          </a:xfrm>
        </p:spPr>
        <p:txBody>
          <a:bodyPr/>
          <a:lstStyle/>
          <a:p>
            <a:pPr>
              <a:buFont typeface="Wingdings" panose="05000000000000000000" pitchFamily="2" charset="2"/>
              <a:buChar char="Ø"/>
            </a:pPr>
            <a:r>
              <a:rPr lang="el-GR" altLang="el-GR" sz="4000" b="1" dirty="0" smtClean="0">
                <a:solidFill>
                  <a:srgbClr val="003300"/>
                </a:solidFill>
              </a:rPr>
              <a:t>  Αίτια :</a:t>
            </a:r>
            <a:endParaRPr lang="el-GR" altLang="el-GR" sz="4000" b="1" dirty="0">
              <a:solidFill>
                <a:srgbClr val="003300"/>
              </a:solidFill>
            </a:endParaRPr>
          </a:p>
          <a:p>
            <a:pPr lvl="1">
              <a:buFont typeface="Wingdings" panose="05000000000000000000" pitchFamily="2" charset="2"/>
              <a:buChar char="ü"/>
            </a:pPr>
            <a:r>
              <a:rPr lang="el-GR" altLang="el-GR" sz="3200" b="1" dirty="0" smtClean="0">
                <a:solidFill>
                  <a:srgbClr val="00B050"/>
                </a:solidFill>
              </a:rPr>
              <a:t>  Εσωτερική </a:t>
            </a:r>
            <a:r>
              <a:rPr lang="el-GR" altLang="el-GR" sz="3200" b="1" dirty="0">
                <a:solidFill>
                  <a:srgbClr val="00B050"/>
                </a:solidFill>
              </a:rPr>
              <a:t>– εξωτερική απώλεια αίματος</a:t>
            </a:r>
          </a:p>
          <a:p>
            <a:pPr lvl="1">
              <a:buFont typeface="Wingdings" panose="05000000000000000000" pitchFamily="2" charset="2"/>
              <a:buChar char="ü"/>
            </a:pPr>
            <a:r>
              <a:rPr lang="el-GR" altLang="el-GR" sz="3200" b="1" dirty="0">
                <a:solidFill>
                  <a:srgbClr val="00B050"/>
                </a:solidFill>
              </a:rPr>
              <a:t> </a:t>
            </a:r>
            <a:r>
              <a:rPr lang="el-GR" altLang="el-GR" sz="3200" b="1" dirty="0" smtClean="0">
                <a:solidFill>
                  <a:srgbClr val="00B050"/>
                </a:solidFill>
              </a:rPr>
              <a:t>Απώλεια </a:t>
            </a:r>
            <a:r>
              <a:rPr lang="el-GR" altLang="el-GR" sz="3200" b="1" dirty="0">
                <a:solidFill>
                  <a:srgbClr val="00B050"/>
                </a:solidFill>
              </a:rPr>
              <a:t>υγρών (</a:t>
            </a:r>
            <a:r>
              <a:rPr lang="el-GR" altLang="el-GR" sz="2400" b="1" dirty="0">
                <a:solidFill>
                  <a:srgbClr val="00B050"/>
                </a:solidFill>
              </a:rPr>
              <a:t>έμετοι – διάρροιες, έμετοι – διάρροιες</a:t>
            </a:r>
          </a:p>
          <a:p>
            <a:pPr lvl="1">
              <a:buFont typeface="Wingdings" panose="05000000000000000000" pitchFamily="2" charset="2"/>
              <a:buChar char="ü"/>
            </a:pPr>
            <a:r>
              <a:rPr lang="el-GR" altLang="el-GR" sz="2400" b="1" dirty="0">
                <a:solidFill>
                  <a:srgbClr val="00B050"/>
                </a:solidFill>
              </a:rPr>
              <a:t>εφίδρωση, έγκαυμα)</a:t>
            </a:r>
          </a:p>
          <a:p>
            <a:pPr lvl="1">
              <a:buFont typeface="Wingdings" panose="05000000000000000000" pitchFamily="2" charset="2"/>
              <a:buChar char="ü"/>
            </a:pPr>
            <a:r>
              <a:rPr lang="el-GR" altLang="el-GR" sz="3200" b="1" dirty="0" smtClean="0">
                <a:solidFill>
                  <a:srgbClr val="00B050"/>
                </a:solidFill>
              </a:rPr>
              <a:t>Αλλεργικές </a:t>
            </a:r>
            <a:r>
              <a:rPr lang="el-GR" altLang="el-GR" sz="3200" b="1" dirty="0">
                <a:solidFill>
                  <a:srgbClr val="00B050"/>
                </a:solidFill>
              </a:rPr>
              <a:t>αντιδράσεις</a:t>
            </a: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92" y="53181"/>
            <a:ext cx="1287587" cy="1287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7" descr="Αποτέλεσμα εικόνας για logo αθτη"/>
          <p:cNvPicPr>
            <a:picLocks noChangeAspect="1" noChangeArrowheads="1"/>
          </p:cNvPicPr>
          <p:nvPr/>
        </p:nvPicPr>
        <p:blipFill>
          <a:blip r:embed="rId3">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3655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5282"/>
                                        </p:tgtEl>
                                        <p:attrNameLst>
                                          <p:attrName>style.visibility</p:attrName>
                                        </p:attrNameLst>
                                      </p:cBhvr>
                                      <p:to>
                                        <p:strVal val="visible"/>
                                      </p:to>
                                    </p:set>
                                    <p:anim calcmode="lin" valueType="num">
                                      <p:cBhvr additive="base">
                                        <p:cTn id="7" dur="500" fill="hold"/>
                                        <p:tgtEl>
                                          <p:spTgt spid="225282"/>
                                        </p:tgtEl>
                                        <p:attrNameLst>
                                          <p:attrName>ppt_x</p:attrName>
                                        </p:attrNameLst>
                                      </p:cBhvr>
                                      <p:tavLst>
                                        <p:tav tm="0">
                                          <p:val>
                                            <p:strVal val="#ppt_x"/>
                                          </p:val>
                                        </p:tav>
                                        <p:tav tm="100000">
                                          <p:val>
                                            <p:strVal val="#ppt_x"/>
                                          </p:val>
                                        </p:tav>
                                      </p:tavLst>
                                    </p:anim>
                                    <p:anim calcmode="lin" valueType="num">
                                      <p:cBhvr additive="base">
                                        <p:cTn id="8" dur="500" fill="hold"/>
                                        <p:tgtEl>
                                          <p:spTgt spid="22528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5283">
                                            <p:txEl>
                                              <p:pRg st="0" end="0"/>
                                            </p:txEl>
                                          </p:spTgt>
                                        </p:tgtEl>
                                        <p:attrNameLst>
                                          <p:attrName>style.visibility</p:attrName>
                                        </p:attrNameLst>
                                      </p:cBhvr>
                                      <p:to>
                                        <p:strVal val="visible"/>
                                      </p:to>
                                    </p:set>
                                    <p:anim calcmode="lin" valueType="num">
                                      <p:cBhvr additive="base">
                                        <p:cTn id="13" dur="500" fill="hold"/>
                                        <p:tgtEl>
                                          <p:spTgt spid="22528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25283">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25283">
                                            <p:txEl>
                                              <p:pRg st="1" end="1"/>
                                            </p:txEl>
                                          </p:spTgt>
                                        </p:tgtEl>
                                        <p:attrNameLst>
                                          <p:attrName>style.visibility</p:attrName>
                                        </p:attrNameLst>
                                      </p:cBhvr>
                                      <p:to>
                                        <p:strVal val="visible"/>
                                      </p:to>
                                    </p:set>
                                    <p:anim calcmode="lin" valueType="num">
                                      <p:cBhvr additive="base">
                                        <p:cTn id="17" dur="500" fill="hold"/>
                                        <p:tgtEl>
                                          <p:spTgt spid="22528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25283">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25283">
                                            <p:txEl>
                                              <p:pRg st="2" end="2"/>
                                            </p:txEl>
                                          </p:spTgt>
                                        </p:tgtEl>
                                        <p:attrNameLst>
                                          <p:attrName>style.visibility</p:attrName>
                                        </p:attrNameLst>
                                      </p:cBhvr>
                                      <p:to>
                                        <p:strVal val="visible"/>
                                      </p:to>
                                    </p:set>
                                    <p:anim calcmode="lin" valueType="num">
                                      <p:cBhvr additive="base">
                                        <p:cTn id="21" dur="500" fill="hold"/>
                                        <p:tgtEl>
                                          <p:spTgt spid="22528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25283">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25283">
                                            <p:txEl>
                                              <p:pRg st="3" end="3"/>
                                            </p:txEl>
                                          </p:spTgt>
                                        </p:tgtEl>
                                        <p:attrNameLst>
                                          <p:attrName>style.visibility</p:attrName>
                                        </p:attrNameLst>
                                      </p:cBhvr>
                                      <p:to>
                                        <p:strVal val="visible"/>
                                      </p:to>
                                    </p:set>
                                    <p:anim calcmode="lin" valueType="num">
                                      <p:cBhvr additive="base">
                                        <p:cTn id="25" dur="500" fill="hold"/>
                                        <p:tgtEl>
                                          <p:spTgt spid="22528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25283">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25283">
                                            <p:txEl>
                                              <p:pRg st="4" end="4"/>
                                            </p:txEl>
                                          </p:spTgt>
                                        </p:tgtEl>
                                        <p:attrNameLst>
                                          <p:attrName>style.visibility</p:attrName>
                                        </p:attrNameLst>
                                      </p:cBhvr>
                                      <p:to>
                                        <p:strVal val="visible"/>
                                      </p:to>
                                    </p:set>
                                    <p:anim calcmode="lin" valueType="num">
                                      <p:cBhvr additive="base">
                                        <p:cTn id="29" dur="500" fill="hold"/>
                                        <p:tgtEl>
                                          <p:spTgt spid="22528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2528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282" grpId="0"/>
      <p:bldP spid="225283" grpId="0" build="p"/>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6493" y="4799016"/>
            <a:ext cx="1882775" cy="1195387"/>
          </a:xfrm>
          <a:prstGeom prst="rect">
            <a:avLst/>
          </a:prstGeom>
          <a:noFill/>
          <a:extLst>
            <a:ext uri="{909E8E84-426E-40DD-AFC4-6F175D3DCCD1}">
              <a14:hiddenFill xmlns:a14="http://schemas.microsoft.com/office/drawing/2010/main">
                <a:solidFill>
                  <a:srgbClr val="FFFFFF"/>
                </a:solidFill>
              </a14:hiddenFill>
            </a:ext>
          </a:extLst>
        </p:spPr>
      </p:pic>
      <p:pic>
        <p:nvPicPr>
          <p:cNvPr id="2191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0275" y="4775200"/>
            <a:ext cx="1970088" cy="1187450"/>
          </a:xfrm>
          <a:prstGeom prst="rect">
            <a:avLst/>
          </a:prstGeom>
          <a:noFill/>
          <a:extLst>
            <a:ext uri="{909E8E84-426E-40DD-AFC4-6F175D3DCCD1}">
              <a14:hiddenFill xmlns:a14="http://schemas.microsoft.com/office/drawing/2010/main">
                <a:solidFill>
                  <a:srgbClr val="FFFFFF"/>
                </a:solidFill>
              </a14:hiddenFill>
            </a:ext>
          </a:extLst>
        </p:spPr>
      </p:pic>
      <p:pic>
        <p:nvPicPr>
          <p:cNvPr id="21914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16292" y="3033716"/>
            <a:ext cx="2536825" cy="1550987"/>
          </a:xfrm>
          <a:prstGeom prst="rect">
            <a:avLst/>
          </a:prstGeom>
          <a:noFill/>
          <a:extLst>
            <a:ext uri="{909E8E84-426E-40DD-AFC4-6F175D3DCCD1}">
              <a14:hiddenFill xmlns:a14="http://schemas.microsoft.com/office/drawing/2010/main">
                <a:solidFill>
                  <a:srgbClr val="FFFFFF"/>
                </a:solidFill>
              </a14:hiddenFill>
            </a:ext>
          </a:extLst>
        </p:spPr>
      </p:pic>
      <p:pic>
        <p:nvPicPr>
          <p:cNvPr id="21914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5568" y="3482975"/>
            <a:ext cx="1724025" cy="1093788"/>
          </a:xfrm>
          <a:prstGeom prst="rect">
            <a:avLst/>
          </a:prstGeom>
          <a:noFill/>
          <a:extLst>
            <a:ext uri="{909E8E84-426E-40DD-AFC4-6F175D3DCCD1}">
              <a14:hiddenFill xmlns:a14="http://schemas.microsoft.com/office/drawing/2010/main">
                <a:solidFill>
                  <a:srgbClr val="FFFFFF"/>
                </a:solidFill>
              </a14:hiddenFill>
            </a:ext>
          </a:extLst>
        </p:spPr>
      </p:pic>
      <p:pic>
        <p:nvPicPr>
          <p:cNvPr id="21914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68427" y="2019302"/>
            <a:ext cx="1852613" cy="1141413"/>
          </a:xfrm>
          <a:prstGeom prst="rect">
            <a:avLst/>
          </a:prstGeom>
          <a:noFill/>
          <a:extLst>
            <a:ext uri="{909E8E84-426E-40DD-AFC4-6F175D3DCCD1}">
              <a14:hiddenFill xmlns:a14="http://schemas.microsoft.com/office/drawing/2010/main">
                <a:solidFill>
                  <a:srgbClr val="FFFFFF"/>
                </a:solidFill>
              </a14:hiddenFill>
            </a:ext>
          </a:extLst>
        </p:spPr>
      </p:pic>
      <p:pic>
        <p:nvPicPr>
          <p:cNvPr id="21914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62651" y="2057400"/>
            <a:ext cx="1676400" cy="1022350"/>
          </a:xfrm>
          <a:prstGeom prst="rect">
            <a:avLst/>
          </a:prstGeom>
          <a:noFill/>
          <a:extLst>
            <a:ext uri="{909E8E84-426E-40DD-AFC4-6F175D3DCCD1}">
              <a14:hiddenFill xmlns:a14="http://schemas.microsoft.com/office/drawing/2010/main">
                <a:solidFill>
                  <a:srgbClr val="FFFFFF"/>
                </a:solidFill>
              </a14:hiddenFill>
            </a:ext>
          </a:extLst>
        </p:spPr>
      </p:pic>
      <p:pic>
        <p:nvPicPr>
          <p:cNvPr id="219144"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70303" y="1562101"/>
            <a:ext cx="1663700" cy="1046163"/>
          </a:xfrm>
          <a:prstGeom prst="rect">
            <a:avLst/>
          </a:prstGeom>
          <a:noFill/>
          <a:extLst>
            <a:ext uri="{909E8E84-426E-40DD-AFC4-6F175D3DCCD1}">
              <a14:hiddenFill xmlns:a14="http://schemas.microsoft.com/office/drawing/2010/main">
                <a:solidFill>
                  <a:srgbClr val="FFFFFF"/>
                </a:solidFill>
              </a14:hiddenFill>
            </a:ext>
          </a:extLst>
        </p:spPr>
      </p:pic>
      <p:pic>
        <p:nvPicPr>
          <p:cNvPr id="219145"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6313" y="3416303"/>
            <a:ext cx="1847851" cy="1158875"/>
          </a:xfrm>
          <a:prstGeom prst="rect">
            <a:avLst/>
          </a:prstGeom>
          <a:noFill/>
          <a:extLst>
            <a:ext uri="{909E8E84-426E-40DD-AFC4-6F175D3DCCD1}">
              <a14:hiddenFill xmlns:a14="http://schemas.microsoft.com/office/drawing/2010/main">
                <a:solidFill>
                  <a:srgbClr val="FFFFFF"/>
                </a:solidFill>
              </a14:hiddenFill>
            </a:ext>
          </a:extLst>
        </p:spPr>
      </p:pic>
      <p:sp>
        <p:nvSpPr>
          <p:cNvPr id="219146" name="Rectangle 10"/>
          <p:cNvSpPr>
            <a:spLocks noChangeArrowheads="1"/>
          </p:cNvSpPr>
          <p:nvPr/>
        </p:nvSpPr>
        <p:spPr bwMode="auto">
          <a:xfrm>
            <a:off x="3449641" y="3352804"/>
            <a:ext cx="2211387"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l-GR" altLang="el-GR" sz="2000" b="1">
                <a:solidFill>
                  <a:prstClr val="white"/>
                </a:solidFill>
              </a:rPr>
              <a:t>Πώς να αναγνωρίσετε το σοκ</a:t>
            </a:r>
            <a:endParaRPr lang="en-US" altLang="el-GR" sz="2000" b="1">
              <a:solidFill>
                <a:prstClr val="white"/>
              </a:solidFill>
            </a:endParaRPr>
          </a:p>
        </p:txBody>
      </p:sp>
      <p:sp>
        <p:nvSpPr>
          <p:cNvPr id="219147" name="Text Box 11"/>
          <p:cNvSpPr txBox="1">
            <a:spLocks noChangeArrowheads="1"/>
          </p:cNvSpPr>
          <p:nvPr/>
        </p:nvSpPr>
        <p:spPr bwMode="auto">
          <a:xfrm>
            <a:off x="3505200" y="1752604"/>
            <a:ext cx="19812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l-GR" altLang="el-GR" sz="1700" b="1" dirty="0">
                <a:solidFill>
                  <a:prstClr val="black"/>
                </a:solidFill>
              </a:rPr>
              <a:t>ωχρό</a:t>
            </a:r>
            <a:r>
              <a:rPr lang="en-GB" altLang="el-GR" sz="1700" b="1" dirty="0">
                <a:solidFill>
                  <a:prstClr val="black"/>
                </a:solidFill>
              </a:rPr>
              <a:t>,</a:t>
            </a:r>
            <a:r>
              <a:rPr lang="el-GR" altLang="el-GR" sz="1700" b="1" dirty="0">
                <a:solidFill>
                  <a:prstClr val="black"/>
                </a:solidFill>
              </a:rPr>
              <a:t> ψυχρό,</a:t>
            </a:r>
            <a:r>
              <a:rPr lang="en-GB" altLang="el-GR" sz="1700" b="1" dirty="0">
                <a:solidFill>
                  <a:prstClr val="black"/>
                </a:solidFill>
              </a:rPr>
              <a:t/>
            </a:r>
            <a:br>
              <a:rPr lang="en-GB" altLang="el-GR" sz="1700" b="1" dirty="0">
                <a:solidFill>
                  <a:prstClr val="black"/>
                </a:solidFill>
              </a:rPr>
            </a:br>
            <a:r>
              <a:rPr lang="el-GR" altLang="el-GR" sz="1700" b="1" dirty="0">
                <a:solidFill>
                  <a:prstClr val="black"/>
                </a:solidFill>
              </a:rPr>
              <a:t>κολλώδες δέρμα</a:t>
            </a:r>
            <a:endParaRPr lang="en-US" altLang="el-GR" sz="2000" b="1" dirty="0">
              <a:solidFill>
                <a:prstClr val="black"/>
              </a:solidFill>
            </a:endParaRPr>
          </a:p>
        </p:txBody>
      </p:sp>
      <p:sp>
        <p:nvSpPr>
          <p:cNvPr id="219148" name="Text Box 12"/>
          <p:cNvSpPr txBox="1">
            <a:spLocks noChangeArrowheads="1"/>
          </p:cNvSpPr>
          <p:nvPr/>
        </p:nvSpPr>
        <p:spPr bwMode="auto">
          <a:xfrm>
            <a:off x="5892800" y="2119789"/>
            <a:ext cx="1778000" cy="87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l-GR" altLang="el-GR" sz="1700" b="1" dirty="0">
                <a:solidFill>
                  <a:prstClr val="white"/>
                </a:solidFill>
              </a:rPr>
              <a:t>Γρήγορη επιπόλαια αναπνοή</a:t>
            </a:r>
            <a:endParaRPr lang="en-US" altLang="el-GR" sz="1700" b="1" dirty="0">
              <a:solidFill>
                <a:prstClr val="black"/>
              </a:solidFill>
            </a:endParaRPr>
          </a:p>
        </p:txBody>
      </p:sp>
      <p:sp>
        <p:nvSpPr>
          <p:cNvPr id="219149" name="Text Box 13"/>
          <p:cNvSpPr txBox="1">
            <a:spLocks noChangeArrowheads="1"/>
          </p:cNvSpPr>
          <p:nvPr/>
        </p:nvSpPr>
        <p:spPr bwMode="auto">
          <a:xfrm>
            <a:off x="6388100" y="3810003"/>
            <a:ext cx="1778000"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l-GR" altLang="el-GR" sz="1700" b="1">
                <a:solidFill>
                  <a:prstClr val="black"/>
                </a:solidFill>
              </a:rPr>
              <a:t>Κόπωση</a:t>
            </a:r>
            <a:r>
              <a:rPr lang="el-GR" altLang="el-GR" sz="1700">
                <a:solidFill>
                  <a:prstClr val="black"/>
                </a:solidFill>
              </a:rPr>
              <a:t> </a:t>
            </a:r>
            <a:endParaRPr lang="en-US" altLang="el-GR" sz="1700">
              <a:solidFill>
                <a:prstClr val="black"/>
              </a:solidFill>
            </a:endParaRPr>
          </a:p>
        </p:txBody>
      </p:sp>
      <p:sp>
        <p:nvSpPr>
          <p:cNvPr id="219150" name="Rectangle 14"/>
          <p:cNvSpPr>
            <a:spLocks noChangeArrowheads="1"/>
          </p:cNvSpPr>
          <p:nvPr/>
        </p:nvSpPr>
        <p:spPr bwMode="auto">
          <a:xfrm>
            <a:off x="4864101" y="4864104"/>
            <a:ext cx="1782763" cy="87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l-GR" altLang="el-GR" sz="1700" b="1">
                <a:solidFill>
                  <a:prstClr val="white"/>
                </a:solidFill>
              </a:rPr>
              <a:t>Κυάνωση στα χείλη και στα λοβία αυτών</a:t>
            </a:r>
            <a:endParaRPr lang="en-US" altLang="el-GR" sz="1700" b="1">
              <a:solidFill>
                <a:prstClr val="white"/>
              </a:solidFill>
            </a:endParaRPr>
          </a:p>
        </p:txBody>
      </p:sp>
      <p:sp>
        <p:nvSpPr>
          <p:cNvPr id="219151" name="Rectangle 15"/>
          <p:cNvSpPr>
            <a:spLocks noChangeArrowheads="1"/>
          </p:cNvSpPr>
          <p:nvPr/>
        </p:nvSpPr>
        <p:spPr bwMode="auto">
          <a:xfrm>
            <a:off x="2411417" y="5038728"/>
            <a:ext cx="1755775" cy="87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l-GR" altLang="el-GR" sz="1700" b="1" dirty="0">
                <a:solidFill>
                  <a:prstClr val="black"/>
                </a:solidFill>
              </a:rPr>
              <a:t>Αίσθημα αδυναμίας και θόλωσης </a:t>
            </a:r>
          </a:p>
        </p:txBody>
      </p:sp>
      <p:sp>
        <p:nvSpPr>
          <p:cNvPr id="219152" name="Rectangle 16"/>
          <p:cNvSpPr>
            <a:spLocks noChangeArrowheads="1"/>
          </p:cNvSpPr>
          <p:nvPr/>
        </p:nvSpPr>
        <p:spPr bwMode="auto">
          <a:xfrm>
            <a:off x="952504" y="3759203"/>
            <a:ext cx="1774825"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l-GR" altLang="el-GR" sz="1700" b="1" dirty="0">
                <a:solidFill>
                  <a:prstClr val="black"/>
                </a:solidFill>
              </a:rPr>
              <a:t>Δίψα</a:t>
            </a:r>
            <a:r>
              <a:rPr lang="el-GR" altLang="el-GR" sz="1700" dirty="0">
                <a:solidFill>
                  <a:prstClr val="black"/>
                </a:solidFill>
              </a:rPr>
              <a:t> </a:t>
            </a:r>
            <a:endParaRPr lang="en-US" altLang="el-GR" sz="1700" dirty="0">
              <a:solidFill>
                <a:prstClr val="black"/>
              </a:solidFill>
            </a:endParaRPr>
          </a:p>
        </p:txBody>
      </p:sp>
      <p:sp>
        <p:nvSpPr>
          <p:cNvPr id="219153" name="Rectangle 17"/>
          <p:cNvSpPr>
            <a:spLocks noChangeArrowheads="1"/>
          </p:cNvSpPr>
          <p:nvPr/>
        </p:nvSpPr>
        <p:spPr bwMode="auto">
          <a:xfrm>
            <a:off x="1423991" y="2241553"/>
            <a:ext cx="1781175" cy="87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l-GR" altLang="el-GR" sz="1700" b="1">
                <a:solidFill>
                  <a:prstClr val="black"/>
                </a:solidFill>
              </a:rPr>
              <a:t>Αίσθηση αναγούλας – ναυτίας</a:t>
            </a:r>
          </a:p>
        </p:txBody>
      </p:sp>
      <p:sp>
        <p:nvSpPr>
          <p:cNvPr id="219154" name="Rectangle 18"/>
          <p:cNvSpPr>
            <a:spLocks noChangeArrowheads="1"/>
          </p:cNvSpPr>
          <p:nvPr/>
        </p:nvSpPr>
        <p:spPr bwMode="auto">
          <a:xfrm>
            <a:off x="3224213" y="274641"/>
            <a:ext cx="5919787"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defRPr sz="4400">
                <a:solidFill>
                  <a:schemeClr val="tx2"/>
                </a:solidFill>
                <a:latin typeface="Arial" charset="0"/>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algn="l"/>
            <a:r>
              <a:rPr lang="en-GB" altLang="el-GR" sz="1800" b="1">
                <a:solidFill>
                  <a:prstClr val="white"/>
                </a:solidFill>
              </a:rPr>
              <a:t>f. how to recognise and treat clinical shock</a:t>
            </a:r>
            <a:endParaRPr lang="en-US" altLang="el-GR" sz="1800" b="1">
              <a:solidFill>
                <a:prstClr val="white"/>
              </a:solidFill>
            </a:endParaRPr>
          </a:p>
        </p:txBody>
      </p:sp>
      <p:sp>
        <p:nvSpPr>
          <p:cNvPr id="219155" name="Rectangle 19"/>
          <p:cNvSpPr>
            <a:spLocks noChangeArrowheads="1"/>
          </p:cNvSpPr>
          <p:nvPr/>
        </p:nvSpPr>
        <p:spPr bwMode="auto">
          <a:xfrm>
            <a:off x="609600" y="304800"/>
            <a:ext cx="7924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defRPr sz="4400">
                <a:solidFill>
                  <a:schemeClr val="tx2"/>
                </a:solidFill>
                <a:latin typeface="Arial" charset="0"/>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r>
              <a:rPr lang="el-GR" altLang="el-GR" sz="4000" b="1" dirty="0" smtClean="0">
                <a:solidFill>
                  <a:srgbClr val="0070C0"/>
                </a:solidFill>
                <a:latin typeface="Calibri"/>
              </a:rPr>
              <a:t> </a:t>
            </a:r>
            <a:r>
              <a:rPr lang="el-GR" altLang="el-GR" sz="4000" b="1" dirty="0">
                <a:solidFill>
                  <a:srgbClr val="0070C0"/>
                </a:solidFill>
                <a:latin typeface="Calibri"/>
              </a:rPr>
              <a:t>Αναγνώριση σοκ </a:t>
            </a:r>
            <a:endParaRPr lang="en-US" altLang="el-GR" sz="4000" b="1" dirty="0">
              <a:solidFill>
                <a:srgbClr val="0070C0"/>
              </a:solidFill>
              <a:latin typeface="Calibri"/>
            </a:endParaRPr>
          </a:p>
        </p:txBody>
      </p:sp>
      <p:pic>
        <p:nvPicPr>
          <p:cNvPr id="20"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692" y="25797"/>
            <a:ext cx="1287587" cy="1287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7" descr="Αποτέλεσμα εικόνας για logo αθτη"/>
          <p:cNvPicPr>
            <a:picLocks noChangeAspect="1" noChangeArrowheads="1"/>
          </p:cNvPicPr>
          <p:nvPr/>
        </p:nvPicPr>
        <p:blipFill>
          <a:blip r:embed="rId11">
            <a:extLst>
              <a:ext uri="{28A0092B-C50C-407E-A947-70E740481C1C}">
                <a14:useLocalDpi xmlns:a14="http://schemas.microsoft.com/office/drawing/2010/main" val="0"/>
              </a:ext>
            </a:extLst>
          </a:blip>
          <a:srcRect l="33031" r="29597" b="37775"/>
          <a:stretch>
            <a:fillRect/>
          </a:stretch>
        </p:blipFill>
        <p:spPr bwMode="auto">
          <a:xfrm>
            <a:off x="7710487" y="-27384"/>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1277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19155"/>
                                        </p:tgtEl>
                                        <p:attrNameLst>
                                          <p:attrName>style.visibility</p:attrName>
                                        </p:attrNameLst>
                                      </p:cBhvr>
                                      <p:to>
                                        <p:strVal val="visible"/>
                                      </p:to>
                                    </p:set>
                                    <p:animEffect transition="in" filter="wipe(down)">
                                      <p:cBhvr>
                                        <p:cTn id="7" dur="580">
                                          <p:stCondLst>
                                            <p:cond delay="0"/>
                                          </p:stCondLst>
                                        </p:cTn>
                                        <p:tgtEl>
                                          <p:spTgt spid="219155"/>
                                        </p:tgtEl>
                                      </p:cBhvr>
                                    </p:animEffect>
                                    <p:anim calcmode="lin" valueType="num">
                                      <p:cBhvr>
                                        <p:cTn id="8" dur="1822" tmFilter="0,0; 0.14,0.36; 0.43,0.73; 0.71,0.91; 1.0,1.0">
                                          <p:stCondLst>
                                            <p:cond delay="0"/>
                                          </p:stCondLst>
                                        </p:cTn>
                                        <p:tgtEl>
                                          <p:spTgt spid="21915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1915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1915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1915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19155"/>
                                        </p:tgtEl>
                                        <p:attrNameLst>
                                          <p:attrName>ppt_y</p:attrName>
                                        </p:attrNameLst>
                                      </p:cBhvr>
                                      <p:tavLst>
                                        <p:tav tm="0" fmla="#ppt_y-sin(pi*$)/81">
                                          <p:val>
                                            <p:fltVal val="0"/>
                                          </p:val>
                                        </p:tav>
                                        <p:tav tm="100000">
                                          <p:val>
                                            <p:fltVal val="1"/>
                                          </p:val>
                                        </p:tav>
                                      </p:tavLst>
                                    </p:anim>
                                    <p:animScale>
                                      <p:cBhvr>
                                        <p:cTn id="13" dur="26">
                                          <p:stCondLst>
                                            <p:cond delay="650"/>
                                          </p:stCondLst>
                                        </p:cTn>
                                        <p:tgtEl>
                                          <p:spTgt spid="219155"/>
                                        </p:tgtEl>
                                      </p:cBhvr>
                                      <p:to x="100000" y="60000"/>
                                    </p:animScale>
                                    <p:animScale>
                                      <p:cBhvr>
                                        <p:cTn id="14" dur="166" decel="50000">
                                          <p:stCondLst>
                                            <p:cond delay="676"/>
                                          </p:stCondLst>
                                        </p:cTn>
                                        <p:tgtEl>
                                          <p:spTgt spid="219155"/>
                                        </p:tgtEl>
                                      </p:cBhvr>
                                      <p:to x="100000" y="100000"/>
                                    </p:animScale>
                                    <p:animScale>
                                      <p:cBhvr>
                                        <p:cTn id="15" dur="26">
                                          <p:stCondLst>
                                            <p:cond delay="1312"/>
                                          </p:stCondLst>
                                        </p:cTn>
                                        <p:tgtEl>
                                          <p:spTgt spid="219155"/>
                                        </p:tgtEl>
                                      </p:cBhvr>
                                      <p:to x="100000" y="80000"/>
                                    </p:animScale>
                                    <p:animScale>
                                      <p:cBhvr>
                                        <p:cTn id="16" dur="166" decel="50000">
                                          <p:stCondLst>
                                            <p:cond delay="1338"/>
                                          </p:stCondLst>
                                        </p:cTn>
                                        <p:tgtEl>
                                          <p:spTgt spid="219155"/>
                                        </p:tgtEl>
                                      </p:cBhvr>
                                      <p:to x="100000" y="100000"/>
                                    </p:animScale>
                                    <p:animScale>
                                      <p:cBhvr>
                                        <p:cTn id="17" dur="26">
                                          <p:stCondLst>
                                            <p:cond delay="1642"/>
                                          </p:stCondLst>
                                        </p:cTn>
                                        <p:tgtEl>
                                          <p:spTgt spid="219155"/>
                                        </p:tgtEl>
                                      </p:cBhvr>
                                      <p:to x="100000" y="90000"/>
                                    </p:animScale>
                                    <p:animScale>
                                      <p:cBhvr>
                                        <p:cTn id="18" dur="166" decel="50000">
                                          <p:stCondLst>
                                            <p:cond delay="1668"/>
                                          </p:stCondLst>
                                        </p:cTn>
                                        <p:tgtEl>
                                          <p:spTgt spid="219155"/>
                                        </p:tgtEl>
                                      </p:cBhvr>
                                      <p:to x="100000" y="100000"/>
                                    </p:animScale>
                                    <p:animScale>
                                      <p:cBhvr>
                                        <p:cTn id="19" dur="26">
                                          <p:stCondLst>
                                            <p:cond delay="1808"/>
                                          </p:stCondLst>
                                        </p:cTn>
                                        <p:tgtEl>
                                          <p:spTgt spid="219155"/>
                                        </p:tgtEl>
                                      </p:cBhvr>
                                      <p:to x="100000" y="95000"/>
                                    </p:animScale>
                                    <p:animScale>
                                      <p:cBhvr>
                                        <p:cTn id="20" dur="166" decel="50000">
                                          <p:stCondLst>
                                            <p:cond delay="1834"/>
                                          </p:stCondLst>
                                        </p:cTn>
                                        <p:tgtEl>
                                          <p:spTgt spid="219155"/>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219146"/>
                                        </p:tgtEl>
                                        <p:attrNameLst>
                                          <p:attrName>style.visibility</p:attrName>
                                        </p:attrNameLst>
                                      </p:cBhvr>
                                      <p:to>
                                        <p:strVal val="visible"/>
                                      </p:to>
                                    </p:set>
                                    <p:animEffect transition="in" filter="wipe(down)">
                                      <p:cBhvr>
                                        <p:cTn id="23" dur="580">
                                          <p:stCondLst>
                                            <p:cond delay="0"/>
                                          </p:stCondLst>
                                        </p:cTn>
                                        <p:tgtEl>
                                          <p:spTgt spid="219146"/>
                                        </p:tgtEl>
                                      </p:cBhvr>
                                    </p:animEffect>
                                    <p:anim calcmode="lin" valueType="num">
                                      <p:cBhvr>
                                        <p:cTn id="24" dur="1822" tmFilter="0,0; 0.14,0.36; 0.43,0.73; 0.71,0.91; 1.0,1.0">
                                          <p:stCondLst>
                                            <p:cond delay="0"/>
                                          </p:stCondLst>
                                        </p:cTn>
                                        <p:tgtEl>
                                          <p:spTgt spid="21914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1914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1914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1914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19146"/>
                                        </p:tgtEl>
                                        <p:attrNameLst>
                                          <p:attrName>ppt_y</p:attrName>
                                        </p:attrNameLst>
                                      </p:cBhvr>
                                      <p:tavLst>
                                        <p:tav tm="0" fmla="#ppt_y-sin(pi*$)/81">
                                          <p:val>
                                            <p:fltVal val="0"/>
                                          </p:val>
                                        </p:tav>
                                        <p:tav tm="100000">
                                          <p:val>
                                            <p:fltVal val="1"/>
                                          </p:val>
                                        </p:tav>
                                      </p:tavLst>
                                    </p:anim>
                                    <p:animScale>
                                      <p:cBhvr>
                                        <p:cTn id="29" dur="26">
                                          <p:stCondLst>
                                            <p:cond delay="650"/>
                                          </p:stCondLst>
                                        </p:cTn>
                                        <p:tgtEl>
                                          <p:spTgt spid="219146"/>
                                        </p:tgtEl>
                                      </p:cBhvr>
                                      <p:to x="100000" y="60000"/>
                                    </p:animScale>
                                    <p:animScale>
                                      <p:cBhvr>
                                        <p:cTn id="30" dur="166" decel="50000">
                                          <p:stCondLst>
                                            <p:cond delay="676"/>
                                          </p:stCondLst>
                                        </p:cTn>
                                        <p:tgtEl>
                                          <p:spTgt spid="219146"/>
                                        </p:tgtEl>
                                      </p:cBhvr>
                                      <p:to x="100000" y="100000"/>
                                    </p:animScale>
                                    <p:animScale>
                                      <p:cBhvr>
                                        <p:cTn id="31" dur="26">
                                          <p:stCondLst>
                                            <p:cond delay="1312"/>
                                          </p:stCondLst>
                                        </p:cTn>
                                        <p:tgtEl>
                                          <p:spTgt spid="219146"/>
                                        </p:tgtEl>
                                      </p:cBhvr>
                                      <p:to x="100000" y="80000"/>
                                    </p:animScale>
                                    <p:animScale>
                                      <p:cBhvr>
                                        <p:cTn id="32" dur="166" decel="50000">
                                          <p:stCondLst>
                                            <p:cond delay="1338"/>
                                          </p:stCondLst>
                                        </p:cTn>
                                        <p:tgtEl>
                                          <p:spTgt spid="219146"/>
                                        </p:tgtEl>
                                      </p:cBhvr>
                                      <p:to x="100000" y="100000"/>
                                    </p:animScale>
                                    <p:animScale>
                                      <p:cBhvr>
                                        <p:cTn id="33" dur="26">
                                          <p:stCondLst>
                                            <p:cond delay="1642"/>
                                          </p:stCondLst>
                                        </p:cTn>
                                        <p:tgtEl>
                                          <p:spTgt spid="219146"/>
                                        </p:tgtEl>
                                      </p:cBhvr>
                                      <p:to x="100000" y="90000"/>
                                    </p:animScale>
                                    <p:animScale>
                                      <p:cBhvr>
                                        <p:cTn id="34" dur="166" decel="50000">
                                          <p:stCondLst>
                                            <p:cond delay="1668"/>
                                          </p:stCondLst>
                                        </p:cTn>
                                        <p:tgtEl>
                                          <p:spTgt spid="219146"/>
                                        </p:tgtEl>
                                      </p:cBhvr>
                                      <p:to x="100000" y="100000"/>
                                    </p:animScale>
                                    <p:animScale>
                                      <p:cBhvr>
                                        <p:cTn id="35" dur="26">
                                          <p:stCondLst>
                                            <p:cond delay="1808"/>
                                          </p:stCondLst>
                                        </p:cTn>
                                        <p:tgtEl>
                                          <p:spTgt spid="219146"/>
                                        </p:tgtEl>
                                      </p:cBhvr>
                                      <p:to x="100000" y="95000"/>
                                    </p:animScale>
                                    <p:animScale>
                                      <p:cBhvr>
                                        <p:cTn id="36" dur="166" decel="50000">
                                          <p:stCondLst>
                                            <p:cond delay="1834"/>
                                          </p:stCondLst>
                                        </p:cTn>
                                        <p:tgtEl>
                                          <p:spTgt spid="219146"/>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219140"/>
                                        </p:tgtEl>
                                        <p:attrNameLst>
                                          <p:attrName>style.visibility</p:attrName>
                                        </p:attrNameLst>
                                      </p:cBhvr>
                                      <p:to>
                                        <p:strVal val="visible"/>
                                      </p:to>
                                    </p:set>
                                    <p:animEffect transition="in" filter="wipe(down)">
                                      <p:cBhvr>
                                        <p:cTn id="39" dur="580">
                                          <p:stCondLst>
                                            <p:cond delay="0"/>
                                          </p:stCondLst>
                                        </p:cTn>
                                        <p:tgtEl>
                                          <p:spTgt spid="219140"/>
                                        </p:tgtEl>
                                      </p:cBhvr>
                                    </p:animEffect>
                                    <p:anim calcmode="lin" valueType="num">
                                      <p:cBhvr>
                                        <p:cTn id="40" dur="1822" tmFilter="0,0; 0.14,0.36; 0.43,0.73; 0.71,0.91; 1.0,1.0">
                                          <p:stCondLst>
                                            <p:cond delay="0"/>
                                          </p:stCondLst>
                                        </p:cTn>
                                        <p:tgtEl>
                                          <p:spTgt spid="219140"/>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19140"/>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19140"/>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19140"/>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19140"/>
                                        </p:tgtEl>
                                        <p:attrNameLst>
                                          <p:attrName>ppt_y</p:attrName>
                                        </p:attrNameLst>
                                      </p:cBhvr>
                                      <p:tavLst>
                                        <p:tav tm="0" fmla="#ppt_y-sin(pi*$)/81">
                                          <p:val>
                                            <p:fltVal val="0"/>
                                          </p:val>
                                        </p:tav>
                                        <p:tav tm="100000">
                                          <p:val>
                                            <p:fltVal val="1"/>
                                          </p:val>
                                        </p:tav>
                                      </p:tavLst>
                                    </p:anim>
                                    <p:animScale>
                                      <p:cBhvr>
                                        <p:cTn id="45" dur="26">
                                          <p:stCondLst>
                                            <p:cond delay="650"/>
                                          </p:stCondLst>
                                        </p:cTn>
                                        <p:tgtEl>
                                          <p:spTgt spid="219140"/>
                                        </p:tgtEl>
                                      </p:cBhvr>
                                      <p:to x="100000" y="60000"/>
                                    </p:animScale>
                                    <p:animScale>
                                      <p:cBhvr>
                                        <p:cTn id="46" dur="166" decel="50000">
                                          <p:stCondLst>
                                            <p:cond delay="676"/>
                                          </p:stCondLst>
                                        </p:cTn>
                                        <p:tgtEl>
                                          <p:spTgt spid="219140"/>
                                        </p:tgtEl>
                                      </p:cBhvr>
                                      <p:to x="100000" y="100000"/>
                                    </p:animScale>
                                    <p:animScale>
                                      <p:cBhvr>
                                        <p:cTn id="47" dur="26">
                                          <p:stCondLst>
                                            <p:cond delay="1312"/>
                                          </p:stCondLst>
                                        </p:cTn>
                                        <p:tgtEl>
                                          <p:spTgt spid="219140"/>
                                        </p:tgtEl>
                                      </p:cBhvr>
                                      <p:to x="100000" y="80000"/>
                                    </p:animScale>
                                    <p:animScale>
                                      <p:cBhvr>
                                        <p:cTn id="48" dur="166" decel="50000">
                                          <p:stCondLst>
                                            <p:cond delay="1338"/>
                                          </p:stCondLst>
                                        </p:cTn>
                                        <p:tgtEl>
                                          <p:spTgt spid="219140"/>
                                        </p:tgtEl>
                                      </p:cBhvr>
                                      <p:to x="100000" y="100000"/>
                                    </p:animScale>
                                    <p:animScale>
                                      <p:cBhvr>
                                        <p:cTn id="49" dur="26">
                                          <p:stCondLst>
                                            <p:cond delay="1642"/>
                                          </p:stCondLst>
                                        </p:cTn>
                                        <p:tgtEl>
                                          <p:spTgt spid="219140"/>
                                        </p:tgtEl>
                                      </p:cBhvr>
                                      <p:to x="100000" y="90000"/>
                                    </p:animScale>
                                    <p:animScale>
                                      <p:cBhvr>
                                        <p:cTn id="50" dur="166" decel="50000">
                                          <p:stCondLst>
                                            <p:cond delay="1668"/>
                                          </p:stCondLst>
                                        </p:cTn>
                                        <p:tgtEl>
                                          <p:spTgt spid="219140"/>
                                        </p:tgtEl>
                                      </p:cBhvr>
                                      <p:to x="100000" y="100000"/>
                                    </p:animScale>
                                    <p:animScale>
                                      <p:cBhvr>
                                        <p:cTn id="51" dur="26">
                                          <p:stCondLst>
                                            <p:cond delay="1808"/>
                                          </p:stCondLst>
                                        </p:cTn>
                                        <p:tgtEl>
                                          <p:spTgt spid="219140"/>
                                        </p:tgtEl>
                                      </p:cBhvr>
                                      <p:to x="100000" y="95000"/>
                                    </p:animScale>
                                    <p:animScale>
                                      <p:cBhvr>
                                        <p:cTn id="52" dur="166" decel="50000">
                                          <p:stCondLst>
                                            <p:cond delay="1834"/>
                                          </p:stCondLst>
                                        </p:cTn>
                                        <p:tgtEl>
                                          <p:spTgt spid="219140"/>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219147"/>
                                        </p:tgtEl>
                                        <p:attrNameLst>
                                          <p:attrName>style.visibility</p:attrName>
                                        </p:attrNameLst>
                                      </p:cBhvr>
                                      <p:to>
                                        <p:strVal val="visible"/>
                                      </p:to>
                                    </p:set>
                                    <p:anim calcmode="lin" valueType="num">
                                      <p:cBhvr additive="base">
                                        <p:cTn id="57" dur="500" fill="hold"/>
                                        <p:tgtEl>
                                          <p:spTgt spid="219147"/>
                                        </p:tgtEl>
                                        <p:attrNameLst>
                                          <p:attrName>ppt_x</p:attrName>
                                        </p:attrNameLst>
                                      </p:cBhvr>
                                      <p:tavLst>
                                        <p:tav tm="0">
                                          <p:val>
                                            <p:strVal val="#ppt_x"/>
                                          </p:val>
                                        </p:tav>
                                        <p:tav tm="100000">
                                          <p:val>
                                            <p:strVal val="#ppt_x"/>
                                          </p:val>
                                        </p:tav>
                                      </p:tavLst>
                                    </p:anim>
                                    <p:anim calcmode="lin" valueType="num">
                                      <p:cBhvr additive="base">
                                        <p:cTn id="58" dur="500" fill="hold"/>
                                        <p:tgtEl>
                                          <p:spTgt spid="219147"/>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219144"/>
                                        </p:tgtEl>
                                        <p:attrNameLst>
                                          <p:attrName>style.visibility</p:attrName>
                                        </p:attrNameLst>
                                      </p:cBhvr>
                                      <p:to>
                                        <p:strVal val="visible"/>
                                      </p:to>
                                    </p:set>
                                    <p:anim calcmode="lin" valueType="num">
                                      <p:cBhvr additive="base">
                                        <p:cTn id="61" dur="500" fill="hold"/>
                                        <p:tgtEl>
                                          <p:spTgt spid="219144"/>
                                        </p:tgtEl>
                                        <p:attrNameLst>
                                          <p:attrName>ppt_x</p:attrName>
                                        </p:attrNameLst>
                                      </p:cBhvr>
                                      <p:tavLst>
                                        <p:tav tm="0">
                                          <p:val>
                                            <p:strVal val="#ppt_x"/>
                                          </p:val>
                                        </p:tav>
                                        <p:tav tm="100000">
                                          <p:val>
                                            <p:strVal val="#ppt_x"/>
                                          </p:val>
                                        </p:tav>
                                      </p:tavLst>
                                    </p:anim>
                                    <p:anim calcmode="lin" valueType="num">
                                      <p:cBhvr additive="base">
                                        <p:cTn id="62" dur="500" fill="hold"/>
                                        <p:tgtEl>
                                          <p:spTgt spid="219144"/>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219142"/>
                                        </p:tgtEl>
                                        <p:attrNameLst>
                                          <p:attrName>style.visibility</p:attrName>
                                        </p:attrNameLst>
                                      </p:cBhvr>
                                      <p:to>
                                        <p:strVal val="visible"/>
                                      </p:to>
                                    </p:set>
                                    <p:anim calcmode="lin" valueType="num">
                                      <p:cBhvr additive="base">
                                        <p:cTn id="67" dur="500" fill="hold"/>
                                        <p:tgtEl>
                                          <p:spTgt spid="219142"/>
                                        </p:tgtEl>
                                        <p:attrNameLst>
                                          <p:attrName>ppt_x</p:attrName>
                                        </p:attrNameLst>
                                      </p:cBhvr>
                                      <p:tavLst>
                                        <p:tav tm="0">
                                          <p:val>
                                            <p:strVal val="#ppt_x"/>
                                          </p:val>
                                        </p:tav>
                                        <p:tav tm="100000">
                                          <p:val>
                                            <p:strVal val="#ppt_x"/>
                                          </p:val>
                                        </p:tav>
                                      </p:tavLst>
                                    </p:anim>
                                    <p:anim calcmode="lin" valueType="num">
                                      <p:cBhvr additive="base">
                                        <p:cTn id="68" dur="500" fill="hold"/>
                                        <p:tgtEl>
                                          <p:spTgt spid="219142"/>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19153"/>
                                        </p:tgtEl>
                                        <p:attrNameLst>
                                          <p:attrName>style.visibility</p:attrName>
                                        </p:attrNameLst>
                                      </p:cBhvr>
                                      <p:to>
                                        <p:strVal val="visible"/>
                                      </p:to>
                                    </p:set>
                                    <p:anim calcmode="lin" valueType="num">
                                      <p:cBhvr additive="base">
                                        <p:cTn id="71" dur="500" fill="hold"/>
                                        <p:tgtEl>
                                          <p:spTgt spid="219153"/>
                                        </p:tgtEl>
                                        <p:attrNameLst>
                                          <p:attrName>ppt_x</p:attrName>
                                        </p:attrNameLst>
                                      </p:cBhvr>
                                      <p:tavLst>
                                        <p:tav tm="0">
                                          <p:val>
                                            <p:strVal val="#ppt_x"/>
                                          </p:val>
                                        </p:tav>
                                        <p:tav tm="100000">
                                          <p:val>
                                            <p:strVal val="#ppt_x"/>
                                          </p:val>
                                        </p:tav>
                                      </p:tavLst>
                                    </p:anim>
                                    <p:anim calcmode="lin" valueType="num">
                                      <p:cBhvr additive="base">
                                        <p:cTn id="72" dur="500" fill="hold"/>
                                        <p:tgtEl>
                                          <p:spTgt spid="219153"/>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219152"/>
                                        </p:tgtEl>
                                        <p:attrNameLst>
                                          <p:attrName>style.visibility</p:attrName>
                                        </p:attrNameLst>
                                      </p:cBhvr>
                                      <p:to>
                                        <p:strVal val="visible"/>
                                      </p:to>
                                    </p:set>
                                    <p:anim calcmode="lin" valueType="num">
                                      <p:cBhvr additive="base">
                                        <p:cTn id="77" dur="500" fill="hold"/>
                                        <p:tgtEl>
                                          <p:spTgt spid="219152"/>
                                        </p:tgtEl>
                                        <p:attrNameLst>
                                          <p:attrName>ppt_x</p:attrName>
                                        </p:attrNameLst>
                                      </p:cBhvr>
                                      <p:tavLst>
                                        <p:tav tm="0">
                                          <p:val>
                                            <p:strVal val="#ppt_x"/>
                                          </p:val>
                                        </p:tav>
                                        <p:tav tm="100000">
                                          <p:val>
                                            <p:strVal val="#ppt_x"/>
                                          </p:val>
                                        </p:tav>
                                      </p:tavLst>
                                    </p:anim>
                                    <p:anim calcmode="lin" valueType="num">
                                      <p:cBhvr additive="base">
                                        <p:cTn id="78" dur="500" fill="hold"/>
                                        <p:tgtEl>
                                          <p:spTgt spid="219152"/>
                                        </p:tgtEl>
                                        <p:attrNameLst>
                                          <p:attrName>ppt_y</p:attrName>
                                        </p:attrNameLst>
                                      </p:cBhvr>
                                      <p:tavLst>
                                        <p:tav tm="0">
                                          <p:val>
                                            <p:strVal val="1+#ppt_h/2"/>
                                          </p:val>
                                        </p:tav>
                                        <p:tav tm="100000">
                                          <p:val>
                                            <p:strVal val="#ppt_y"/>
                                          </p:val>
                                        </p:tav>
                                      </p:tavLst>
                                    </p:anim>
                                  </p:childTnLst>
                                </p:cTn>
                              </p:par>
                              <p:par>
                                <p:cTn id="79" presetID="2" presetClass="entr" presetSubtype="4" fill="hold" nodeType="withEffect">
                                  <p:stCondLst>
                                    <p:cond delay="0"/>
                                  </p:stCondLst>
                                  <p:childTnLst>
                                    <p:set>
                                      <p:cBhvr>
                                        <p:cTn id="80" dur="1" fill="hold">
                                          <p:stCondLst>
                                            <p:cond delay="0"/>
                                          </p:stCondLst>
                                        </p:cTn>
                                        <p:tgtEl>
                                          <p:spTgt spid="219145"/>
                                        </p:tgtEl>
                                        <p:attrNameLst>
                                          <p:attrName>style.visibility</p:attrName>
                                        </p:attrNameLst>
                                      </p:cBhvr>
                                      <p:to>
                                        <p:strVal val="visible"/>
                                      </p:to>
                                    </p:set>
                                    <p:anim calcmode="lin" valueType="num">
                                      <p:cBhvr additive="base">
                                        <p:cTn id="81" dur="500" fill="hold"/>
                                        <p:tgtEl>
                                          <p:spTgt spid="219145"/>
                                        </p:tgtEl>
                                        <p:attrNameLst>
                                          <p:attrName>ppt_x</p:attrName>
                                        </p:attrNameLst>
                                      </p:cBhvr>
                                      <p:tavLst>
                                        <p:tav tm="0">
                                          <p:val>
                                            <p:strVal val="#ppt_x"/>
                                          </p:val>
                                        </p:tav>
                                        <p:tav tm="100000">
                                          <p:val>
                                            <p:strVal val="#ppt_x"/>
                                          </p:val>
                                        </p:tav>
                                      </p:tavLst>
                                    </p:anim>
                                    <p:anim calcmode="lin" valueType="num">
                                      <p:cBhvr additive="base">
                                        <p:cTn id="82" dur="500" fill="hold"/>
                                        <p:tgtEl>
                                          <p:spTgt spid="219145"/>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219148"/>
                                        </p:tgtEl>
                                        <p:attrNameLst>
                                          <p:attrName>style.visibility</p:attrName>
                                        </p:attrNameLst>
                                      </p:cBhvr>
                                      <p:to>
                                        <p:strVal val="visible"/>
                                      </p:to>
                                    </p:set>
                                    <p:anim calcmode="lin" valueType="num">
                                      <p:cBhvr additive="base">
                                        <p:cTn id="87" dur="500" fill="hold"/>
                                        <p:tgtEl>
                                          <p:spTgt spid="219148"/>
                                        </p:tgtEl>
                                        <p:attrNameLst>
                                          <p:attrName>ppt_x</p:attrName>
                                        </p:attrNameLst>
                                      </p:cBhvr>
                                      <p:tavLst>
                                        <p:tav tm="0">
                                          <p:val>
                                            <p:strVal val="#ppt_x"/>
                                          </p:val>
                                        </p:tav>
                                        <p:tav tm="100000">
                                          <p:val>
                                            <p:strVal val="#ppt_x"/>
                                          </p:val>
                                        </p:tav>
                                      </p:tavLst>
                                    </p:anim>
                                    <p:anim calcmode="lin" valueType="num">
                                      <p:cBhvr additive="base">
                                        <p:cTn id="88" dur="500" fill="hold"/>
                                        <p:tgtEl>
                                          <p:spTgt spid="219148"/>
                                        </p:tgtEl>
                                        <p:attrNameLst>
                                          <p:attrName>ppt_y</p:attrName>
                                        </p:attrNameLst>
                                      </p:cBhvr>
                                      <p:tavLst>
                                        <p:tav tm="0">
                                          <p:val>
                                            <p:strVal val="1+#ppt_h/2"/>
                                          </p:val>
                                        </p:tav>
                                        <p:tav tm="100000">
                                          <p:val>
                                            <p:strVal val="#ppt_y"/>
                                          </p:val>
                                        </p:tav>
                                      </p:tavLst>
                                    </p:anim>
                                  </p:childTnLst>
                                </p:cTn>
                              </p:par>
                              <p:par>
                                <p:cTn id="89" presetID="2" presetClass="entr" presetSubtype="4" fill="hold" nodeType="withEffect">
                                  <p:stCondLst>
                                    <p:cond delay="0"/>
                                  </p:stCondLst>
                                  <p:childTnLst>
                                    <p:set>
                                      <p:cBhvr>
                                        <p:cTn id="90" dur="1" fill="hold">
                                          <p:stCondLst>
                                            <p:cond delay="0"/>
                                          </p:stCondLst>
                                        </p:cTn>
                                        <p:tgtEl>
                                          <p:spTgt spid="219143"/>
                                        </p:tgtEl>
                                        <p:attrNameLst>
                                          <p:attrName>style.visibility</p:attrName>
                                        </p:attrNameLst>
                                      </p:cBhvr>
                                      <p:to>
                                        <p:strVal val="visible"/>
                                      </p:to>
                                    </p:set>
                                    <p:anim calcmode="lin" valueType="num">
                                      <p:cBhvr additive="base">
                                        <p:cTn id="91" dur="500" fill="hold"/>
                                        <p:tgtEl>
                                          <p:spTgt spid="219143"/>
                                        </p:tgtEl>
                                        <p:attrNameLst>
                                          <p:attrName>ppt_x</p:attrName>
                                        </p:attrNameLst>
                                      </p:cBhvr>
                                      <p:tavLst>
                                        <p:tav tm="0">
                                          <p:val>
                                            <p:strVal val="#ppt_x"/>
                                          </p:val>
                                        </p:tav>
                                        <p:tav tm="100000">
                                          <p:val>
                                            <p:strVal val="#ppt_x"/>
                                          </p:val>
                                        </p:tav>
                                      </p:tavLst>
                                    </p:anim>
                                    <p:anim calcmode="lin" valueType="num">
                                      <p:cBhvr additive="base">
                                        <p:cTn id="92" dur="500" fill="hold"/>
                                        <p:tgtEl>
                                          <p:spTgt spid="219143"/>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nodeType="clickEffect">
                                  <p:stCondLst>
                                    <p:cond delay="0"/>
                                  </p:stCondLst>
                                  <p:childTnLst>
                                    <p:set>
                                      <p:cBhvr>
                                        <p:cTn id="96" dur="1" fill="hold">
                                          <p:stCondLst>
                                            <p:cond delay="0"/>
                                          </p:stCondLst>
                                        </p:cTn>
                                        <p:tgtEl>
                                          <p:spTgt spid="219141"/>
                                        </p:tgtEl>
                                        <p:attrNameLst>
                                          <p:attrName>style.visibility</p:attrName>
                                        </p:attrNameLst>
                                      </p:cBhvr>
                                      <p:to>
                                        <p:strVal val="visible"/>
                                      </p:to>
                                    </p:set>
                                    <p:anim calcmode="lin" valueType="num">
                                      <p:cBhvr additive="base">
                                        <p:cTn id="97" dur="500" fill="hold"/>
                                        <p:tgtEl>
                                          <p:spTgt spid="219141"/>
                                        </p:tgtEl>
                                        <p:attrNameLst>
                                          <p:attrName>ppt_x</p:attrName>
                                        </p:attrNameLst>
                                      </p:cBhvr>
                                      <p:tavLst>
                                        <p:tav tm="0">
                                          <p:val>
                                            <p:strVal val="#ppt_x"/>
                                          </p:val>
                                        </p:tav>
                                        <p:tav tm="100000">
                                          <p:val>
                                            <p:strVal val="#ppt_x"/>
                                          </p:val>
                                        </p:tav>
                                      </p:tavLst>
                                    </p:anim>
                                    <p:anim calcmode="lin" valueType="num">
                                      <p:cBhvr additive="base">
                                        <p:cTn id="98" dur="500" fill="hold"/>
                                        <p:tgtEl>
                                          <p:spTgt spid="219141"/>
                                        </p:tgtEl>
                                        <p:attrNameLst>
                                          <p:attrName>ppt_y</p:attrName>
                                        </p:attrNameLst>
                                      </p:cBhvr>
                                      <p:tavLst>
                                        <p:tav tm="0">
                                          <p:val>
                                            <p:strVal val="1+#ppt_h/2"/>
                                          </p:val>
                                        </p:tav>
                                        <p:tav tm="100000">
                                          <p:val>
                                            <p:strVal val="#ppt_y"/>
                                          </p:val>
                                        </p:tav>
                                      </p:tavLst>
                                    </p:anim>
                                  </p:childTnLst>
                                </p:cTn>
                              </p:par>
                              <p:par>
                                <p:cTn id="99" presetID="2" presetClass="entr" presetSubtype="4" fill="hold" grpId="0" nodeType="withEffect">
                                  <p:stCondLst>
                                    <p:cond delay="0"/>
                                  </p:stCondLst>
                                  <p:childTnLst>
                                    <p:set>
                                      <p:cBhvr>
                                        <p:cTn id="100" dur="1" fill="hold">
                                          <p:stCondLst>
                                            <p:cond delay="0"/>
                                          </p:stCondLst>
                                        </p:cTn>
                                        <p:tgtEl>
                                          <p:spTgt spid="219149"/>
                                        </p:tgtEl>
                                        <p:attrNameLst>
                                          <p:attrName>style.visibility</p:attrName>
                                        </p:attrNameLst>
                                      </p:cBhvr>
                                      <p:to>
                                        <p:strVal val="visible"/>
                                      </p:to>
                                    </p:set>
                                    <p:anim calcmode="lin" valueType="num">
                                      <p:cBhvr additive="base">
                                        <p:cTn id="101" dur="500" fill="hold"/>
                                        <p:tgtEl>
                                          <p:spTgt spid="219149"/>
                                        </p:tgtEl>
                                        <p:attrNameLst>
                                          <p:attrName>ppt_x</p:attrName>
                                        </p:attrNameLst>
                                      </p:cBhvr>
                                      <p:tavLst>
                                        <p:tav tm="0">
                                          <p:val>
                                            <p:strVal val="#ppt_x"/>
                                          </p:val>
                                        </p:tav>
                                        <p:tav tm="100000">
                                          <p:val>
                                            <p:strVal val="#ppt_x"/>
                                          </p:val>
                                        </p:tav>
                                      </p:tavLst>
                                    </p:anim>
                                    <p:anim calcmode="lin" valueType="num">
                                      <p:cBhvr additive="base">
                                        <p:cTn id="102" dur="500" fill="hold"/>
                                        <p:tgtEl>
                                          <p:spTgt spid="219149"/>
                                        </p:tgtEl>
                                        <p:attrNameLst>
                                          <p:attrName>ppt_y</p:attrName>
                                        </p:attrNameLst>
                                      </p:cBhvr>
                                      <p:tavLst>
                                        <p:tav tm="0">
                                          <p:val>
                                            <p:strVal val="1+#ppt_h/2"/>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nodeType="clickEffect">
                                  <p:stCondLst>
                                    <p:cond delay="0"/>
                                  </p:stCondLst>
                                  <p:childTnLst>
                                    <p:set>
                                      <p:cBhvr>
                                        <p:cTn id="106" dur="1" fill="hold">
                                          <p:stCondLst>
                                            <p:cond delay="0"/>
                                          </p:stCondLst>
                                        </p:cTn>
                                        <p:tgtEl>
                                          <p:spTgt spid="219139"/>
                                        </p:tgtEl>
                                        <p:attrNameLst>
                                          <p:attrName>style.visibility</p:attrName>
                                        </p:attrNameLst>
                                      </p:cBhvr>
                                      <p:to>
                                        <p:strVal val="visible"/>
                                      </p:to>
                                    </p:set>
                                    <p:anim calcmode="lin" valueType="num">
                                      <p:cBhvr additive="base">
                                        <p:cTn id="107" dur="500" fill="hold"/>
                                        <p:tgtEl>
                                          <p:spTgt spid="219139"/>
                                        </p:tgtEl>
                                        <p:attrNameLst>
                                          <p:attrName>ppt_x</p:attrName>
                                        </p:attrNameLst>
                                      </p:cBhvr>
                                      <p:tavLst>
                                        <p:tav tm="0">
                                          <p:val>
                                            <p:strVal val="#ppt_x"/>
                                          </p:val>
                                        </p:tav>
                                        <p:tav tm="100000">
                                          <p:val>
                                            <p:strVal val="#ppt_x"/>
                                          </p:val>
                                        </p:tav>
                                      </p:tavLst>
                                    </p:anim>
                                    <p:anim calcmode="lin" valueType="num">
                                      <p:cBhvr additive="base">
                                        <p:cTn id="108" dur="500" fill="hold"/>
                                        <p:tgtEl>
                                          <p:spTgt spid="219139"/>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219150"/>
                                        </p:tgtEl>
                                        <p:attrNameLst>
                                          <p:attrName>style.visibility</p:attrName>
                                        </p:attrNameLst>
                                      </p:cBhvr>
                                      <p:to>
                                        <p:strVal val="visible"/>
                                      </p:to>
                                    </p:set>
                                    <p:anim calcmode="lin" valueType="num">
                                      <p:cBhvr additive="base">
                                        <p:cTn id="111" dur="500" fill="hold"/>
                                        <p:tgtEl>
                                          <p:spTgt spid="219150"/>
                                        </p:tgtEl>
                                        <p:attrNameLst>
                                          <p:attrName>ppt_x</p:attrName>
                                        </p:attrNameLst>
                                      </p:cBhvr>
                                      <p:tavLst>
                                        <p:tav tm="0">
                                          <p:val>
                                            <p:strVal val="#ppt_x"/>
                                          </p:val>
                                        </p:tav>
                                        <p:tav tm="100000">
                                          <p:val>
                                            <p:strVal val="#ppt_x"/>
                                          </p:val>
                                        </p:tav>
                                      </p:tavLst>
                                    </p:anim>
                                    <p:anim calcmode="lin" valueType="num">
                                      <p:cBhvr additive="base">
                                        <p:cTn id="112" dur="500" fill="hold"/>
                                        <p:tgtEl>
                                          <p:spTgt spid="219150"/>
                                        </p:tgtEl>
                                        <p:attrNameLst>
                                          <p:attrName>ppt_y</p:attrName>
                                        </p:attrNameLst>
                                      </p:cBhvr>
                                      <p:tavLst>
                                        <p:tav tm="0">
                                          <p:val>
                                            <p:strVal val="1+#ppt_h/2"/>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2" presetClass="entr" presetSubtype="4" fill="hold" grpId="0" nodeType="clickEffect">
                                  <p:stCondLst>
                                    <p:cond delay="0"/>
                                  </p:stCondLst>
                                  <p:childTnLst>
                                    <p:set>
                                      <p:cBhvr>
                                        <p:cTn id="116" dur="1" fill="hold">
                                          <p:stCondLst>
                                            <p:cond delay="0"/>
                                          </p:stCondLst>
                                        </p:cTn>
                                        <p:tgtEl>
                                          <p:spTgt spid="219151"/>
                                        </p:tgtEl>
                                        <p:attrNameLst>
                                          <p:attrName>style.visibility</p:attrName>
                                        </p:attrNameLst>
                                      </p:cBhvr>
                                      <p:to>
                                        <p:strVal val="visible"/>
                                      </p:to>
                                    </p:set>
                                    <p:anim calcmode="lin" valueType="num">
                                      <p:cBhvr additive="base">
                                        <p:cTn id="117" dur="500" fill="hold"/>
                                        <p:tgtEl>
                                          <p:spTgt spid="219151"/>
                                        </p:tgtEl>
                                        <p:attrNameLst>
                                          <p:attrName>ppt_x</p:attrName>
                                        </p:attrNameLst>
                                      </p:cBhvr>
                                      <p:tavLst>
                                        <p:tav tm="0">
                                          <p:val>
                                            <p:strVal val="#ppt_x"/>
                                          </p:val>
                                        </p:tav>
                                        <p:tav tm="100000">
                                          <p:val>
                                            <p:strVal val="#ppt_x"/>
                                          </p:val>
                                        </p:tav>
                                      </p:tavLst>
                                    </p:anim>
                                    <p:anim calcmode="lin" valueType="num">
                                      <p:cBhvr additive="base">
                                        <p:cTn id="118" dur="500" fill="hold"/>
                                        <p:tgtEl>
                                          <p:spTgt spid="219151"/>
                                        </p:tgtEl>
                                        <p:attrNameLst>
                                          <p:attrName>ppt_y</p:attrName>
                                        </p:attrNameLst>
                                      </p:cBhvr>
                                      <p:tavLst>
                                        <p:tav tm="0">
                                          <p:val>
                                            <p:strVal val="1+#ppt_h/2"/>
                                          </p:val>
                                        </p:tav>
                                        <p:tav tm="100000">
                                          <p:val>
                                            <p:strVal val="#ppt_y"/>
                                          </p:val>
                                        </p:tav>
                                      </p:tavLst>
                                    </p:anim>
                                  </p:childTnLst>
                                </p:cTn>
                              </p:par>
                              <p:par>
                                <p:cTn id="119" presetID="2" presetClass="entr" presetSubtype="4" fill="hold" nodeType="withEffect">
                                  <p:stCondLst>
                                    <p:cond delay="0"/>
                                  </p:stCondLst>
                                  <p:childTnLst>
                                    <p:set>
                                      <p:cBhvr>
                                        <p:cTn id="120" dur="1" fill="hold">
                                          <p:stCondLst>
                                            <p:cond delay="0"/>
                                          </p:stCondLst>
                                        </p:cTn>
                                        <p:tgtEl>
                                          <p:spTgt spid="219138"/>
                                        </p:tgtEl>
                                        <p:attrNameLst>
                                          <p:attrName>style.visibility</p:attrName>
                                        </p:attrNameLst>
                                      </p:cBhvr>
                                      <p:to>
                                        <p:strVal val="visible"/>
                                      </p:to>
                                    </p:set>
                                    <p:anim calcmode="lin" valueType="num">
                                      <p:cBhvr additive="base">
                                        <p:cTn id="121" dur="500" fill="hold"/>
                                        <p:tgtEl>
                                          <p:spTgt spid="219138"/>
                                        </p:tgtEl>
                                        <p:attrNameLst>
                                          <p:attrName>ppt_x</p:attrName>
                                        </p:attrNameLst>
                                      </p:cBhvr>
                                      <p:tavLst>
                                        <p:tav tm="0">
                                          <p:val>
                                            <p:strVal val="#ppt_x"/>
                                          </p:val>
                                        </p:tav>
                                        <p:tav tm="100000">
                                          <p:val>
                                            <p:strVal val="#ppt_x"/>
                                          </p:val>
                                        </p:tav>
                                      </p:tavLst>
                                    </p:anim>
                                    <p:anim calcmode="lin" valueType="num">
                                      <p:cBhvr additive="base">
                                        <p:cTn id="122" dur="500" fill="hold"/>
                                        <p:tgtEl>
                                          <p:spTgt spid="2191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146" grpId="0"/>
      <p:bldP spid="219147" grpId="0"/>
      <p:bldP spid="219148" grpId="0"/>
      <p:bldP spid="219149" grpId="0"/>
      <p:bldP spid="219150" grpId="0"/>
      <p:bldP spid="219151" grpId="0"/>
      <p:bldP spid="219152" grpId="0"/>
      <p:bldP spid="219153" grpId="0"/>
      <p:bldP spid="219155"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92" y="53181"/>
            <a:ext cx="1287587" cy="1287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3234" name="Rectangle 2"/>
          <p:cNvSpPr>
            <a:spLocks noGrp="1" noChangeArrowheads="1"/>
          </p:cNvSpPr>
          <p:nvPr>
            <p:ph type="title"/>
          </p:nvPr>
        </p:nvSpPr>
        <p:spPr>
          <a:xfrm>
            <a:off x="323528" y="659606"/>
            <a:ext cx="8229600" cy="1143000"/>
          </a:xfrm>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r>
              <a:rPr lang="el-GR" altLang="el-GR" b="1" u="sng" dirty="0">
                <a:solidFill>
                  <a:srgbClr val="0070C0"/>
                </a:solidFill>
                <a:latin typeface="+mn-lt"/>
              </a:rPr>
              <a:t>Σημεία &amp;</a:t>
            </a:r>
            <a:r>
              <a:rPr lang="el-GR" altLang="el-GR" b="1" u="sng" dirty="0" smtClean="0">
                <a:solidFill>
                  <a:srgbClr val="0070C0"/>
                </a:solidFill>
                <a:latin typeface="+mn-lt"/>
              </a:rPr>
              <a:t> </a:t>
            </a:r>
            <a:r>
              <a:rPr lang="el-GR" altLang="el-GR" b="1" u="sng" dirty="0">
                <a:solidFill>
                  <a:srgbClr val="0070C0"/>
                </a:solidFill>
                <a:latin typeface="+mn-lt"/>
              </a:rPr>
              <a:t>συμπτώματα σοκ</a:t>
            </a:r>
            <a:endParaRPr lang="en-US" altLang="el-GR" b="1" u="sng" dirty="0">
              <a:solidFill>
                <a:srgbClr val="0070C0"/>
              </a:solidFill>
              <a:latin typeface="+mn-lt"/>
            </a:endParaRPr>
          </a:p>
        </p:txBody>
      </p:sp>
      <p:sp>
        <p:nvSpPr>
          <p:cNvPr id="223235" name="Rectangle 3"/>
          <p:cNvSpPr>
            <a:spLocks noGrp="1" noChangeArrowheads="1"/>
          </p:cNvSpPr>
          <p:nvPr>
            <p:ph type="body" idx="1"/>
          </p:nvPr>
        </p:nvSpPr>
        <p:spPr>
          <a:xfrm>
            <a:off x="251520" y="2076450"/>
            <a:ext cx="3733800" cy="2504678"/>
          </a:xfrm>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a:buClr>
                <a:schemeClr val="accent1"/>
              </a:buClr>
              <a:buFont typeface="Wingdings" panose="05000000000000000000" pitchFamily="2" charset="2"/>
              <a:buChar char="ü"/>
            </a:pPr>
            <a:r>
              <a:rPr lang="el-GR" altLang="el-GR" sz="2800" dirty="0">
                <a:solidFill>
                  <a:srgbClr val="003300"/>
                </a:solidFill>
              </a:rPr>
              <a:t>Σύγχυση </a:t>
            </a:r>
          </a:p>
          <a:p>
            <a:pPr>
              <a:buClr>
                <a:schemeClr val="accent1"/>
              </a:buClr>
              <a:buFont typeface="Wingdings" panose="05000000000000000000" pitchFamily="2" charset="2"/>
              <a:buChar char="ü"/>
            </a:pPr>
            <a:r>
              <a:rPr lang="el-GR" altLang="el-GR" sz="2800" dirty="0">
                <a:solidFill>
                  <a:srgbClr val="003300"/>
                </a:solidFill>
              </a:rPr>
              <a:t>Υπνηλία – απώλεια συνείδησης</a:t>
            </a:r>
          </a:p>
          <a:p>
            <a:pPr>
              <a:buClr>
                <a:schemeClr val="accent1"/>
              </a:buClr>
              <a:buFont typeface="Wingdings" panose="05000000000000000000" pitchFamily="2" charset="2"/>
              <a:buChar char="ü"/>
            </a:pPr>
            <a:r>
              <a:rPr lang="el-GR" altLang="el-GR" sz="2800" dirty="0">
                <a:solidFill>
                  <a:srgbClr val="003300"/>
                </a:solidFill>
              </a:rPr>
              <a:t>Αδυναμία – καταβολή</a:t>
            </a:r>
          </a:p>
          <a:p>
            <a:pPr>
              <a:buClr>
                <a:schemeClr val="accent1"/>
              </a:buClr>
              <a:buFont typeface="Wingdings" panose="05000000000000000000" pitchFamily="2" charset="2"/>
              <a:buChar char="ü"/>
            </a:pPr>
            <a:r>
              <a:rPr lang="el-GR" altLang="el-GR" sz="2800" dirty="0">
                <a:solidFill>
                  <a:srgbClr val="003300"/>
                </a:solidFill>
              </a:rPr>
              <a:t>Πόνος ή οίδημα</a:t>
            </a:r>
          </a:p>
        </p:txBody>
      </p:sp>
      <p:sp>
        <p:nvSpPr>
          <p:cNvPr id="223236" name="Rectangle 4"/>
          <p:cNvSpPr>
            <a:spLocks noChangeArrowheads="1"/>
          </p:cNvSpPr>
          <p:nvPr/>
        </p:nvSpPr>
        <p:spPr bwMode="auto">
          <a:xfrm>
            <a:off x="4427984" y="2099893"/>
            <a:ext cx="4716016" cy="34506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8" tIns="44450" rIns="90488" bIns="44450">
            <a:spAutoFit/>
          </a:bodyPr>
          <a:lstStyle>
            <a:lvl1pPr marL="282575" indent="-282575">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marL="457200" indent="-457200" eaLnBrk="0" hangingPunct="0">
              <a:spcBef>
                <a:spcPct val="20000"/>
              </a:spcBef>
              <a:buClr>
                <a:srgbClr val="4F81BD"/>
              </a:buClr>
              <a:buFont typeface="Wingdings" panose="05000000000000000000" pitchFamily="2" charset="2"/>
              <a:buChar char="ü"/>
            </a:pPr>
            <a:r>
              <a:rPr lang="el-GR" altLang="el-GR" sz="2800" dirty="0">
                <a:solidFill>
                  <a:srgbClr val="003300"/>
                </a:solidFill>
                <a:latin typeface="Calibri"/>
              </a:rPr>
              <a:t>Διέγερση </a:t>
            </a:r>
            <a:endParaRPr lang="en-US" altLang="el-GR" sz="2800" dirty="0">
              <a:solidFill>
                <a:srgbClr val="003300"/>
              </a:solidFill>
              <a:latin typeface="Calibri"/>
            </a:endParaRPr>
          </a:p>
          <a:p>
            <a:pPr marL="457200" indent="-457200" eaLnBrk="0" hangingPunct="0">
              <a:spcBef>
                <a:spcPct val="20000"/>
              </a:spcBef>
              <a:buClr>
                <a:srgbClr val="4F81BD"/>
              </a:buClr>
              <a:buFont typeface="Wingdings" panose="05000000000000000000" pitchFamily="2" charset="2"/>
              <a:buChar char="ü"/>
            </a:pPr>
            <a:r>
              <a:rPr lang="el-GR" altLang="el-GR" sz="2800" dirty="0">
                <a:solidFill>
                  <a:srgbClr val="003300"/>
                </a:solidFill>
                <a:latin typeface="Calibri"/>
              </a:rPr>
              <a:t>Ωχρό, ψυχρό, κολλώδες δέρμα</a:t>
            </a:r>
          </a:p>
          <a:p>
            <a:pPr marL="457200" indent="-457200" eaLnBrk="0" hangingPunct="0">
              <a:spcBef>
                <a:spcPct val="20000"/>
              </a:spcBef>
              <a:buClr>
                <a:srgbClr val="4F81BD"/>
              </a:buClr>
              <a:buFont typeface="Wingdings" panose="05000000000000000000" pitchFamily="2" charset="2"/>
              <a:buChar char="ü"/>
            </a:pPr>
            <a:r>
              <a:rPr lang="el-GR" altLang="el-GR" sz="2800" dirty="0">
                <a:solidFill>
                  <a:srgbClr val="003300"/>
                </a:solidFill>
                <a:latin typeface="Calibri"/>
              </a:rPr>
              <a:t>Γρήγορος και αδύναμος σφυγμός</a:t>
            </a:r>
          </a:p>
          <a:p>
            <a:pPr marL="457200" indent="-457200" eaLnBrk="0" hangingPunct="0">
              <a:spcBef>
                <a:spcPct val="20000"/>
              </a:spcBef>
              <a:buClr>
                <a:srgbClr val="4F81BD"/>
              </a:buClr>
              <a:buFont typeface="Wingdings" panose="05000000000000000000" pitchFamily="2" charset="2"/>
              <a:buChar char="ü"/>
            </a:pPr>
            <a:r>
              <a:rPr lang="el-GR" altLang="el-GR" sz="2800" dirty="0">
                <a:solidFill>
                  <a:srgbClr val="003300"/>
                </a:solidFill>
                <a:latin typeface="Calibri"/>
              </a:rPr>
              <a:t>Αιμορραγία</a:t>
            </a:r>
          </a:p>
          <a:p>
            <a:pPr marL="457200" indent="-457200" eaLnBrk="0" hangingPunct="0">
              <a:spcBef>
                <a:spcPct val="20000"/>
              </a:spcBef>
              <a:buClr>
                <a:srgbClr val="4F81BD"/>
              </a:buClr>
              <a:buFont typeface="Wingdings" panose="05000000000000000000" pitchFamily="2" charset="2"/>
              <a:buChar char="ü"/>
            </a:pPr>
            <a:r>
              <a:rPr lang="el-GR" altLang="el-GR" sz="2800" dirty="0">
                <a:solidFill>
                  <a:srgbClr val="003300"/>
                </a:solidFill>
                <a:latin typeface="Calibri"/>
              </a:rPr>
              <a:t>Ναυτία – έμετος </a:t>
            </a:r>
            <a:endParaRPr lang="en-US" altLang="el-GR" sz="2800" dirty="0">
              <a:solidFill>
                <a:srgbClr val="003300"/>
              </a:solidFill>
              <a:latin typeface="Calibri"/>
            </a:endParaRPr>
          </a:p>
        </p:txBody>
      </p:sp>
      <p:sp>
        <p:nvSpPr>
          <p:cNvPr id="223237" name="Line 5"/>
          <p:cNvSpPr>
            <a:spLocks noChangeShapeType="1"/>
          </p:cNvSpPr>
          <p:nvPr/>
        </p:nvSpPr>
        <p:spPr bwMode="auto">
          <a:xfrm>
            <a:off x="4211960" y="1700808"/>
            <a:ext cx="0" cy="3467100"/>
          </a:xfrm>
          <a:prstGeom prst="line">
            <a:avLst/>
          </a:prstGeom>
          <a:noFill/>
          <a:ln w="38100" cmpd="dbl">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solidFill>
                <a:srgbClr val="003300"/>
              </a:solidFill>
            </a:endParaRPr>
          </a:p>
        </p:txBody>
      </p:sp>
      <p:pic>
        <p:nvPicPr>
          <p:cNvPr id="7" name="Picture 7" descr="Αποτέλεσμα εικόνας για logo αθτη"/>
          <p:cNvPicPr>
            <a:picLocks noChangeAspect="1" noChangeArrowheads="1"/>
          </p:cNvPicPr>
          <p:nvPr/>
        </p:nvPicPr>
        <p:blipFill>
          <a:blip r:embed="rId3">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84473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3234"/>
                                        </p:tgtEl>
                                        <p:attrNameLst>
                                          <p:attrName>style.visibility</p:attrName>
                                        </p:attrNameLst>
                                      </p:cBhvr>
                                      <p:to>
                                        <p:strVal val="visible"/>
                                      </p:to>
                                    </p:set>
                                    <p:anim calcmode="lin" valueType="num">
                                      <p:cBhvr additive="base">
                                        <p:cTn id="7" dur="500" fill="hold"/>
                                        <p:tgtEl>
                                          <p:spTgt spid="223234"/>
                                        </p:tgtEl>
                                        <p:attrNameLst>
                                          <p:attrName>ppt_x</p:attrName>
                                        </p:attrNameLst>
                                      </p:cBhvr>
                                      <p:tavLst>
                                        <p:tav tm="0">
                                          <p:val>
                                            <p:strVal val="#ppt_x"/>
                                          </p:val>
                                        </p:tav>
                                        <p:tav tm="100000">
                                          <p:val>
                                            <p:strVal val="#ppt_x"/>
                                          </p:val>
                                        </p:tav>
                                      </p:tavLst>
                                    </p:anim>
                                    <p:anim calcmode="lin" valueType="num">
                                      <p:cBhvr additive="base">
                                        <p:cTn id="8" dur="500" fill="hold"/>
                                        <p:tgtEl>
                                          <p:spTgt spid="22323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3237"/>
                                        </p:tgtEl>
                                        <p:attrNameLst>
                                          <p:attrName>style.visibility</p:attrName>
                                        </p:attrNameLst>
                                      </p:cBhvr>
                                      <p:to>
                                        <p:strVal val="visible"/>
                                      </p:to>
                                    </p:set>
                                    <p:anim calcmode="lin" valueType="num">
                                      <p:cBhvr additive="base">
                                        <p:cTn id="13" dur="500" fill="hold"/>
                                        <p:tgtEl>
                                          <p:spTgt spid="223237"/>
                                        </p:tgtEl>
                                        <p:attrNameLst>
                                          <p:attrName>ppt_x</p:attrName>
                                        </p:attrNameLst>
                                      </p:cBhvr>
                                      <p:tavLst>
                                        <p:tav tm="0">
                                          <p:val>
                                            <p:strVal val="#ppt_x"/>
                                          </p:val>
                                        </p:tav>
                                        <p:tav tm="100000">
                                          <p:val>
                                            <p:strVal val="#ppt_x"/>
                                          </p:val>
                                        </p:tav>
                                      </p:tavLst>
                                    </p:anim>
                                    <p:anim calcmode="lin" valueType="num">
                                      <p:cBhvr additive="base">
                                        <p:cTn id="14" dur="500" fill="hold"/>
                                        <p:tgtEl>
                                          <p:spTgt spid="22323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23235">
                                            <p:bg/>
                                          </p:spTgt>
                                        </p:tgtEl>
                                        <p:attrNameLst>
                                          <p:attrName>style.visibility</p:attrName>
                                        </p:attrNameLst>
                                      </p:cBhvr>
                                      <p:to>
                                        <p:strVal val="visible"/>
                                      </p:to>
                                    </p:set>
                                    <p:anim calcmode="lin" valueType="num">
                                      <p:cBhvr additive="base">
                                        <p:cTn id="19" dur="500" fill="hold"/>
                                        <p:tgtEl>
                                          <p:spTgt spid="223235">
                                            <p:bg/>
                                          </p:spTgt>
                                        </p:tgtEl>
                                        <p:attrNameLst>
                                          <p:attrName>ppt_x</p:attrName>
                                        </p:attrNameLst>
                                      </p:cBhvr>
                                      <p:tavLst>
                                        <p:tav tm="0">
                                          <p:val>
                                            <p:strVal val="#ppt_x"/>
                                          </p:val>
                                        </p:tav>
                                        <p:tav tm="100000">
                                          <p:val>
                                            <p:strVal val="#ppt_x"/>
                                          </p:val>
                                        </p:tav>
                                      </p:tavLst>
                                    </p:anim>
                                    <p:anim calcmode="lin" valueType="num">
                                      <p:cBhvr additive="base">
                                        <p:cTn id="20" dur="500" fill="hold"/>
                                        <p:tgtEl>
                                          <p:spTgt spid="223235">
                                            <p:bg/>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23235">
                                            <p:txEl>
                                              <p:pRg st="0" end="0"/>
                                            </p:txEl>
                                          </p:spTgt>
                                        </p:tgtEl>
                                        <p:attrNameLst>
                                          <p:attrName>style.visibility</p:attrName>
                                        </p:attrNameLst>
                                      </p:cBhvr>
                                      <p:to>
                                        <p:strVal val="visible"/>
                                      </p:to>
                                    </p:set>
                                    <p:anim calcmode="lin" valueType="num">
                                      <p:cBhvr additive="base">
                                        <p:cTn id="25" dur="500" fill="hold"/>
                                        <p:tgtEl>
                                          <p:spTgt spid="223235">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2323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23235">
                                            <p:txEl>
                                              <p:pRg st="1" end="1"/>
                                            </p:txEl>
                                          </p:spTgt>
                                        </p:tgtEl>
                                        <p:attrNameLst>
                                          <p:attrName>style.visibility</p:attrName>
                                        </p:attrNameLst>
                                      </p:cBhvr>
                                      <p:to>
                                        <p:strVal val="visible"/>
                                      </p:to>
                                    </p:set>
                                    <p:anim calcmode="lin" valueType="num">
                                      <p:cBhvr additive="base">
                                        <p:cTn id="31" dur="500" fill="hold"/>
                                        <p:tgtEl>
                                          <p:spTgt spid="223235">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2323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23235">
                                            <p:txEl>
                                              <p:pRg st="2" end="2"/>
                                            </p:txEl>
                                          </p:spTgt>
                                        </p:tgtEl>
                                        <p:attrNameLst>
                                          <p:attrName>style.visibility</p:attrName>
                                        </p:attrNameLst>
                                      </p:cBhvr>
                                      <p:to>
                                        <p:strVal val="visible"/>
                                      </p:to>
                                    </p:set>
                                    <p:anim calcmode="lin" valueType="num">
                                      <p:cBhvr additive="base">
                                        <p:cTn id="37" dur="500" fill="hold"/>
                                        <p:tgtEl>
                                          <p:spTgt spid="223235">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2323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23235">
                                            <p:txEl>
                                              <p:pRg st="3" end="3"/>
                                            </p:txEl>
                                          </p:spTgt>
                                        </p:tgtEl>
                                        <p:attrNameLst>
                                          <p:attrName>style.visibility</p:attrName>
                                        </p:attrNameLst>
                                      </p:cBhvr>
                                      <p:to>
                                        <p:strVal val="visible"/>
                                      </p:to>
                                    </p:set>
                                    <p:anim calcmode="lin" valueType="num">
                                      <p:cBhvr additive="base">
                                        <p:cTn id="43" dur="500" fill="hold"/>
                                        <p:tgtEl>
                                          <p:spTgt spid="223235">
                                            <p:txEl>
                                              <p:pRg st="3" end="3"/>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2323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23236"/>
                                        </p:tgtEl>
                                        <p:attrNameLst>
                                          <p:attrName>style.visibility</p:attrName>
                                        </p:attrNameLst>
                                      </p:cBhvr>
                                      <p:to>
                                        <p:strVal val="visible"/>
                                      </p:to>
                                    </p:set>
                                    <p:anim calcmode="lin" valueType="num">
                                      <p:cBhvr additive="base">
                                        <p:cTn id="49" dur="500" fill="hold"/>
                                        <p:tgtEl>
                                          <p:spTgt spid="223236"/>
                                        </p:tgtEl>
                                        <p:attrNameLst>
                                          <p:attrName>ppt_x</p:attrName>
                                        </p:attrNameLst>
                                      </p:cBhvr>
                                      <p:tavLst>
                                        <p:tav tm="0">
                                          <p:val>
                                            <p:strVal val="#ppt_x"/>
                                          </p:val>
                                        </p:tav>
                                        <p:tav tm="100000">
                                          <p:val>
                                            <p:strVal val="#ppt_x"/>
                                          </p:val>
                                        </p:tav>
                                      </p:tavLst>
                                    </p:anim>
                                    <p:anim calcmode="lin" valueType="num">
                                      <p:cBhvr additive="base">
                                        <p:cTn id="50" dur="500" fill="hold"/>
                                        <p:tgtEl>
                                          <p:spTgt spid="2232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234" grpId="0" animBg="1"/>
      <p:bldP spid="223235" grpId="0" build="p" animBg="1"/>
      <p:bldP spid="223236" grpId="0"/>
      <p:bldP spid="223237"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Grp="1" noChangeArrowheads="1"/>
          </p:cNvSpPr>
          <p:nvPr>
            <p:ph type="title"/>
          </p:nvPr>
        </p:nvSpPr>
        <p:spPr/>
        <p:txBody>
          <a:bodyPr/>
          <a:lstStyle/>
          <a:p>
            <a:endParaRPr lang="el-GR" altLang="el-GR"/>
          </a:p>
        </p:txBody>
      </p:sp>
      <p:sp>
        <p:nvSpPr>
          <p:cNvPr id="245763" name="Rectangle 3"/>
          <p:cNvSpPr>
            <a:spLocks noGrp="1" noChangeArrowheads="1"/>
          </p:cNvSpPr>
          <p:nvPr>
            <p:ph type="body" idx="1"/>
          </p:nvPr>
        </p:nvSpPr>
        <p:spPr/>
        <p:txBody>
          <a:bodyPr/>
          <a:lstStyle/>
          <a:p>
            <a:endParaRPr lang="el-GR" altLang="el-GR"/>
          </a:p>
        </p:txBody>
      </p:sp>
      <p:pic>
        <p:nvPicPr>
          <p:cNvPr id="24576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2204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5764"/>
                                        </p:tgtEl>
                                        <p:attrNameLst>
                                          <p:attrName>style.visibility</p:attrName>
                                        </p:attrNameLst>
                                      </p:cBhvr>
                                      <p:to>
                                        <p:strVal val="visible"/>
                                      </p:to>
                                    </p:set>
                                    <p:animEffect transition="in" filter="fade">
                                      <p:cBhvr>
                                        <p:cTn id="7" dur="500"/>
                                        <p:tgtEl>
                                          <p:spTgt spid="2457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212281" y="769268"/>
            <a:ext cx="8229600" cy="1143000"/>
          </a:xfrm>
        </p:spPr>
        <p:txBody>
          <a:bodyPr/>
          <a:lstStyle/>
          <a:p>
            <a:r>
              <a:rPr lang="el-GR" altLang="el-GR" sz="4000" b="1" dirty="0" smtClean="0">
                <a:solidFill>
                  <a:srgbClr val="003300"/>
                </a:solidFill>
                <a:latin typeface="+mn-lt"/>
              </a:rPr>
              <a:t>Σοκ </a:t>
            </a:r>
            <a:r>
              <a:rPr lang="el-GR" altLang="el-GR" sz="4000" b="1" dirty="0">
                <a:solidFill>
                  <a:srgbClr val="003300"/>
                </a:solidFill>
                <a:latin typeface="+mn-lt"/>
              </a:rPr>
              <a:t>– Αντιμετώπιση </a:t>
            </a:r>
            <a:endParaRPr lang="en-US" altLang="el-GR" sz="4000" b="1" dirty="0">
              <a:solidFill>
                <a:srgbClr val="003300"/>
              </a:solidFill>
              <a:latin typeface="+mn-lt"/>
            </a:endParaRPr>
          </a:p>
        </p:txBody>
      </p:sp>
      <p:sp>
        <p:nvSpPr>
          <p:cNvPr id="3075" name="Rectangle 3"/>
          <p:cNvSpPr>
            <a:spLocks noGrp="1" noChangeArrowheads="1"/>
          </p:cNvSpPr>
          <p:nvPr>
            <p:ph type="body" idx="1"/>
          </p:nvPr>
        </p:nvSpPr>
        <p:spPr>
          <a:xfrm>
            <a:off x="467544" y="1844824"/>
            <a:ext cx="8229600" cy="3168352"/>
          </a:xfrm>
        </p:spPr>
        <p:txBody>
          <a:bodyPr>
            <a:normAutofit/>
          </a:bodyPr>
          <a:lstStyle/>
          <a:p>
            <a:pPr>
              <a:buFont typeface="Wingdings" panose="05000000000000000000" pitchFamily="2" charset="2"/>
              <a:buChar char="ü"/>
            </a:pPr>
            <a:r>
              <a:rPr lang="el-GR" altLang="el-GR" b="1" u="sng" dirty="0" smtClean="0">
                <a:solidFill>
                  <a:srgbClr val="FF0000"/>
                </a:solidFill>
                <a:cs typeface="Times New Roman" pitchFamily="18" charset="0"/>
              </a:rPr>
              <a:t>Διατήρηση</a:t>
            </a:r>
            <a:r>
              <a:rPr lang="el-GR" altLang="el-GR" u="sng" dirty="0" smtClean="0">
                <a:solidFill>
                  <a:srgbClr val="003300"/>
                </a:solidFill>
                <a:cs typeface="Times New Roman" pitchFamily="18" charset="0"/>
              </a:rPr>
              <a:t> </a:t>
            </a:r>
            <a:r>
              <a:rPr lang="el-GR" altLang="el-GR" dirty="0">
                <a:solidFill>
                  <a:srgbClr val="003300"/>
                </a:solidFill>
                <a:cs typeface="Times New Roman" pitchFamily="18" charset="0"/>
              </a:rPr>
              <a:t>θερμοκρασίας σώματος με την τοποθέτηση κουβέρτας.</a:t>
            </a:r>
          </a:p>
          <a:p>
            <a:pPr>
              <a:buFont typeface="Wingdings" panose="05000000000000000000" pitchFamily="2" charset="2"/>
              <a:buChar char="ü"/>
            </a:pPr>
            <a:r>
              <a:rPr lang="el-GR" altLang="el-GR" dirty="0">
                <a:solidFill>
                  <a:srgbClr val="003300"/>
                </a:solidFill>
                <a:cs typeface="Times New Roman" pitchFamily="18" charset="0"/>
              </a:rPr>
              <a:t>Απομόνωση θύματος – μεταφορά σε θερμότερο περιβάλλον</a:t>
            </a:r>
          </a:p>
          <a:p>
            <a:pPr>
              <a:buFont typeface="Wingdings" panose="05000000000000000000" pitchFamily="2" charset="2"/>
              <a:buChar char="ü"/>
            </a:pPr>
            <a:r>
              <a:rPr lang="el-GR" altLang="el-GR" dirty="0">
                <a:solidFill>
                  <a:srgbClr val="003300"/>
                </a:solidFill>
                <a:cs typeface="Times New Roman" pitchFamily="18" charset="0"/>
              </a:rPr>
              <a:t>Το θύμα τοποθετείται σε </a:t>
            </a:r>
            <a:r>
              <a:rPr lang="el-GR" altLang="el-GR" dirty="0" err="1">
                <a:solidFill>
                  <a:srgbClr val="003300"/>
                </a:solidFill>
                <a:cs typeface="Times New Roman" pitchFamily="18" charset="0"/>
              </a:rPr>
              <a:t>κατακεκλιμένη</a:t>
            </a:r>
            <a:r>
              <a:rPr lang="el-GR" altLang="el-GR" dirty="0">
                <a:solidFill>
                  <a:srgbClr val="003300"/>
                </a:solidFill>
                <a:cs typeface="Times New Roman" pitchFamily="18" charset="0"/>
              </a:rPr>
              <a:t> θέση </a:t>
            </a:r>
            <a:endParaRPr lang="en-US" altLang="el-GR" dirty="0">
              <a:solidFill>
                <a:srgbClr val="003300"/>
              </a:solidFill>
              <a:cs typeface="Times New Roman" pitchFamily="18" charset="0"/>
            </a:endParaRP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92" y="53181"/>
            <a:ext cx="1287587" cy="1287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7" descr="Αποτέλεσμα εικόνας για logo αθτη"/>
          <p:cNvPicPr>
            <a:picLocks noChangeAspect="1" noChangeArrowheads="1"/>
          </p:cNvPicPr>
          <p:nvPr/>
        </p:nvPicPr>
        <p:blipFill>
          <a:blip r:embed="rId3">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9696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0" end="0"/>
                                            </p:txEl>
                                          </p:spTgt>
                                        </p:tgtEl>
                                        <p:attrNameLst>
                                          <p:attrName>style.visibility</p:attrName>
                                        </p:attrNameLst>
                                      </p:cBhvr>
                                      <p:to>
                                        <p:strVal val="visible"/>
                                      </p:to>
                                    </p:set>
                                    <p:anim calcmode="lin" valueType="num">
                                      <p:cBhvr additive="base">
                                        <p:cTn id="13"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1" end="1"/>
                                            </p:txEl>
                                          </p:spTgt>
                                        </p:tgtEl>
                                        <p:attrNameLst>
                                          <p:attrName>style.visibility</p:attrName>
                                        </p:attrNameLst>
                                      </p:cBhvr>
                                      <p:to>
                                        <p:strVal val="visible"/>
                                      </p:to>
                                    </p:set>
                                    <p:anim calcmode="lin" valueType="num">
                                      <p:cBhvr additive="base">
                                        <p:cTn id="19" dur="500" fill="hold"/>
                                        <p:tgtEl>
                                          <p:spTgt spid="307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75">
                                            <p:txEl>
                                              <p:pRg st="2" end="2"/>
                                            </p:txEl>
                                          </p:spTgt>
                                        </p:tgtEl>
                                        <p:attrNameLst>
                                          <p:attrName>style.visibility</p:attrName>
                                        </p:attrNameLst>
                                      </p:cBhvr>
                                      <p:to>
                                        <p:strVal val="visible"/>
                                      </p:to>
                                    </p:set>
                                    <p:anim calcmode="lin" valueType="num">
                                      <p:cBhvr additive="base">
                                        <p:cTn id="25"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5" grpId="0" build="p"/>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Grp="1" noChangeArrowheads="1"/>
          </p:cNvSpPr>
          <p:nvPr>
            <p:ph type="title"/>
          </p:nvPr>
        </p:nvSpPr>
        <p:spPr/>
        <p:txBody>
          <a:bodyPr/>
          <a:lstStyle/>
          <a:p>
            <a:r>
              <a:rPr lang="el-GR" altLang="el-GR" sz="4000" dirty="0"/>
              <a:t>ΚΛΙΝΙΚΗ ΕΙΚΟΝΑ</a:t>
            </a:r>
          </a:p>
        </p:txBody>
      </p:sp>
      <p:graphicFrame>
        <p:nvGraphicFramePr>
          <p:cNvPr id="227331" name="Group 3"/>
          <p:cNvGraphicFramePr>
            <a:graphicFrameLocks noGrp="1"/>
          </p:cNvGraphicFramePr>
          <p:nvPr>
            <p:ph type="tbl" idx="1"/>
            <p:extLst>
              <p:ext uri="{D42A27DB-BD31-4B8C-83A1-F6EECF244321}">
                <p14:modId xmlns:p14="http://schemas.microsoft.com/office/powerpoint/2010/main" val="3160342768"/>
              </p:ext>
            </p:extLst>
          </p:nvPr>
        </p:nvGraphicFramePr>
        <p:xfrm>
          <a:off x="762000" y="1676400"/>
          <a:ext cx="7914456" cy="4216502"/>
        </p:xfrm>
        <a:graphic>
          <a:graphicData uri="http://schemas.openxmlformats.org/drawingml/2006/table">
            <a:tbl>
              <a:tblPr/>
              <a:tblGrid>
                <a:gridCol w="2369840"/>
                <a:gridCol w="2376264"/>
                <a:gridCol w="3168352"/>
              </a:tblGrid>
              <a:tr h="672480">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000" b="1" i="0" u="none" strike="noStrike" cap="none" normalizeH="0" baseline="0" dirty="0" smtClean="0">
                          <a:ln>
                            <a:noFill/>
                          </a:ln>
                          <a:solidFill>
                            <a:srgbClr val="FF0000"/>
                          </a:solidFill>
                          <a:effectLst/>
                          <a:latin typeface="Arial" charset="0"/>
                        </a:rPr>
                        <a:t>Απώλεια Αίματος</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000" b="1" i="0" u="none" strike="noStrike" cap="none" normalizeH="0" baseline="0" dirty="0" smtClean="0">
                          <a:ln>
                            <a:noFill/>
                          </a:ln>
                          <a:solidFill>
                            <a:schemeClr val="tx2">
                              <a:lumMod val="60000"/>
                              <a:lumOff val="40000"/>
                            </a:schemeClr>
                          </a:solidFill>
                          <a:effectLst/>
                          <a:latin typeface="Arial" charset="0"/>
                        </a:rPr>
                        <a:t>Αρτηριακή πίεση/</a:t>
                      </a:r>
                      <a:r>
                        <a:rPr kumimoji="0" lang="el-GR" altLang="el-GR" sz="2000" b="1" i="0" u="none" strike="noStrike" cap="none" normalizeH="0" baseline="0" dirty="0" err="1" smtClean="0">
                          <a:ln>
                            <a:noFill/>
                          </a:ln>
                          <a:solidFill>
                            <a:schemeClr val="tx2">
                              <a:lumMod val="60000"/>
                              <a:lumOff val="40000"/>
                            </a:schemeClr>
                          </a:solidFill>
                          <a:effectLst/>
                          <a:latin typeface="Arial" charset="0"/>
                        </a:rPr>
                        <a:t>Σφύξεις</a:t>
                      </a:r>
                      <a:endParaRPr kumimoji="0" lang="el-GR" altLang="el-GR" sz="2000" b="1" i="0" u="none" strike="noStrike" cap="none" normalizeH="0" baseline="0" dirty="0" smtClean="0">
                        <a:ln>
                          <a:noFill/>
                        </a:ln>
                        <a:solidFill>
                          <a:schemeClr val="tx2">
                            <a:lumMod val="60000"/>
                            <a:lumOff val="40000"/>
                          </a:schemeClr>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000" b="1" i="0" u="none" strike="noStrike" cap="none" normalizeH="0" baseline="0" dirty="0" smtClean="0">
                          <a:ln>
                            <a:noFill/>
                          </a:ln>
                          <a:solidFill>
                            <a:srgbClr val="00B050"/>
                          </a:solidFill>
                          <a:effectLst/>
                          <a:latin typeface="Arial" charset="0"/>
                        </a:rPr>
                        <a:t>Συμπτώματα</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11932">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altLang="el-GR" sz="2000" b="0" i="0" u="none" strike="noStrike" cap="none" normalizeH="0" baseline="0" dirty="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l-GR" sz="2000" b="0" i="0" u="none" strike="noStrike" cap="none" normalizeH="0" baseline="0" dirty="0" smtClean="0">
                          <a:ln>
                            <a:noFill/>
                          </a:ln>
                          <a:solidFill>
                            <a:schemeClr val="tx1"/>
                          </a:solidFill>
                          <a:effectLst/>
                          <a:latin typeface="Arial" charset="0"/>
                        </a:rPr>
                        <a:t>A</a:t>
                      </a:r>
                      <a:r>
                        <a:rPr kumimoji="0" lang="el-GR" altLang="el-GR" sz="2000" b="0" i="0" u="none" strike="noStrike" cap="none" normalizeH="0" baseline="0" dirty="0" smtClean="0">
                          <a:ln>
                            <a:noFill/>
                          </a:ln>
                          <a:solidFill>
                            <a:schemeClr val="tx1"/>
                          </a:solidFill>
                          <a:effectLst/>
                          <a:latin typeface="Arial" charset="0"/>
                        </a:rPr>
                        <a:t>Π&gt;80</a:t>
                      </a:r>
                      <a:r>
                        <a:rPr kumimoji="0" lang="en-US" altLang="el-GR" sz="2000" b="0" i="0" u="none" strike="noStrike" cap="none" normalizeH="0" baseline="0" dirty="0" smtClean="0">
                          <a:ln>
                            <a:noFill/>
                          </a:ln>
                          <a:solidFill>
                            <a:schemeClr val="tx1"/>
                          </a:solidFill>
                          <a:effectLst/>
                          <a:latin typeface="Arial" charset="0"/>
                        </a:rPr>
                        <a:t>mmHg </a:t>
                      </a:r>
                      <a:endParaRPr kumimoji="0" lang="el-GR" altLang="el-GR" sz="2000" b="0" i="0" u="none" strike="noStrike" cap="none" normalizeH="0" baseline="0" dirty="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l-GR" altLang="el-GR" sz="2000" b="0" i="0" u="none" strike="noStrike" cap="none" normalizeH="0" baseline="0" dirty="0" smtClean="0">
                          <a:ln>
                            <a:noFill/>
                          </a:ln>
                          <a:solidFill>
                            <a:schemeClr val="tx1"/>
                          </a:solidFill>
                          <a:effectLst/>
                          <a:latin typeface="Arial" charset="0"/>
                        </a:rPr>
                        <a:t>Σφύξε10 – 20 %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000" b="0" i="0" u="none" strike="noStrike" cap="none" normalizeH="0" baseline="0" dirty="0" err="1" smtClean="0">
                          <a:ln>
                            <a:noFill/>
                          </a:ln>
                          <a:solidFill>
                            <a:schemeClr val="tx1"/>
                          </a:solidFill>
                          <a:effectLst/>
                          <a:latin typeface="Arial" charset="0"/>
                        </a:rPr>
                        <a:t>ις</a:t>
                      </a:r>
                      <a:r>
                        <a:rPr kumimoji="0" lang="en-US" altLang="el-GR" sz="2000" b="0" i="0" u="none" strike="noStrike" cap="none" normalizeH="0" baseline="0" dirty="0" smtClean="0">
                          <a:ln>
                            <a:noFill/>
                          </a:ln>
                          <a:solidFill>
                            <a:schemeClr val="tx1"/>
                          </a:solidFill>
                          <a:effectLst/>
                          <a:latin typeface="Arial" charset="0"/>
                        </a:rPr>
                        <a:t>:</a:t>
                      </a:r>
                      <a:r>
                        <a:rPr kumimoji="0" lang="el-GR" altLang="el-GR" sz="2000" b="0" i="0" u="none" strike="noStrike" cap="none" normalizeH="0" baseline="0" dirty="0" smtClean="0">
                          <a:ln>
                            <a:noFill/>
                          </a:ln>
                          <a:solidFill>
                            <a:schemeClr val="tx1"/>
                          </a:solidFill>
                          <a:effectLst/>
                          <a:latin typeface="Arial" charset="0"/>
                        </a:rPr>
                        <a:t>1</a:t>
                      </a:r>
                      <a:r>
                        <a:rPr kumimoji="0" lang="en-US" altLang="el-GR" sz="2000" b="0" i="0" u="none" strike="noStrike" cap="none" normalizeH="0" baseline="0" dirty="0" smtClean="0">
                          <a:ln>
                            <a:noFill/>
                          </a:ln>
                          <a:solidFill>
                            <a:schemeClr val="tx1"/>
                          </a:solidFill>
                          <a:effectLst/>
                          <a:latin typeface="Arial" charset="0"/>
                        </a:rPr>
                        <a:t>00-12</a:t>
                      </a:r>
                      <a:r>
                        <a:rPr kumimoji="0" lang="el-GR" altLang="el-GR" sz="2000" b="0" i="0" u="none" strike="noStrike" cap="none" normalizeH="0" baseline="0" dirty="0" smtClean="0">
                          <a:ln>
                            <a:noFill/>
                          </a:ln>
                          <a:solidFill>
                            <a:schemeClr val="tx1"/>
                          </a:solidFill>
                          <a:effectLst/>
                          <a:latin typeface="Arial" charset="0"/>
                        </a:rPr>
                        <a:t>0 </a:t>
                      </a:r>
                      <a:r>
                        <a:rPr kumimoji="0" lang="en-US" altLang="el-GR" sz="2000" b="0" i="0" u="none" strike="noStrike" cap="none" normalizeH="0" baseline="0" dirty="0" smtClean="0">
                          <a:ln>
                            <a:noFill/>
                          </a:ln>
                          <a:solidFill>
                            <a:schemeClr val="tx1"/>
                          </a:solidFill>
                          <a:effectLst/>
                          <a:latin typeface="Arial" charset="0"/>
                        </a:rPr>
                        <a:t>min</a:t>
                      </a:r>
                      <a:endParaRPr kumimoji="0" lang="el-GR" altLang="el-GR" sz="20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000" b="0" i="0" u="none" strike="noStrike" cap="none" normalizeH="0" baseline="0" smtClean="0">
                          <a:ln>
                            <a:noFill/>
                          </a:ln>
                          <a:solidFill>
                            <a:schemeClr val="tx1"/>
                          </a:solidFill>
                          <a:effectLst/>
                          <a:latin typeface="Arial" charset="0"/>
                        </a:rPr>
                        <a:t>Ψυχρά Άκρα και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000" b="0" i="0" u="none" strike="noStrike" cap="none" normalizeH="0" baseline="0" smtClean="0">
                          <a:ln>
                            <a:noFill/>
                          </a:ln>
                          <a:solidFill>
                            <a:schemeClr val="tx1"/>
                          </a:solidFill>
                          <a:effectLst/>
                          <a:latin typeface="Arial" charset="0"/>
                        </a:rPr>
                        <a:t>Δέρμα</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47936">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000" b="0" i="0" u="none" strike="noStrike" cap="none" normalizeH="0" baseline="0" dirty="0" smtClean="0">
                          <a:ln>
                            <a:noFill/>
                          </a:ln>
                          <a:solidFill>
                            <a:schemeClr val="tx1"/>
                          </a:solidFill>
                          <a:effectLst/>
                          <a:latin typeface="Arial" charset="0"/>
                        </a:rPr>
                        <a:t>20 – 40 %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000" b="0" i="0" u="none" strike="noStrike" cap="none" normalizeH="0" baseline="0" smtClean="0">
                          <a:ln>
                            <a:noFill/>
                          </a:ln>
                          <a:solidFill>
                            <a:schemeClr val="tx1"/>
                          </a:solidFill>
                          <a:effectLst/>
                          <a:latin typeface="Arial" charset="0"/>
                        </a:rPr>
                        <a:t>ΑΠ&gt;80 </a:t>
                      </a:r>
                      <a:r>
                        <a:rPr kumimoji="0" lang="en-US" altLang="el-GR" sz="2000" b="0" i="0" u="none" strike="noStrike" cap="none" normalizeH="0" baseline="0" smtClean="0">
                          <a:ln>
                            <a:noFill/>
                          </a:ln>
                          <a:solidFill>
                            <a:schemeClr val="tx1"/>
                          </a:solidFill>
                          <a:effectLst/>
                          <a:latin typeface="Arial" charset="0"/>
                        </a:rPr>
                        <a:t>mmHg</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000" b="0" i="0" u="none" strike="noStrike" cap="none" normalizeH="0" baseline="0" smtClean="0">
                          <a:ln>
                            <a:noFill/>
                          </a:ln>
                          <a:solidFill>
                            <a:schemeClr val="tx1"/>
                          </a:solidFill>
                          <a:effectLst/>
                          <a:latin typeface="Arial" charset="0"/>
                        </a:rPr>
                        <a:t>Σφ</a:t>
                      </a:r>
                      <a:r>
                        <a:rPr kumimoji="0" lang="en-US" altLang="el-GR" sz="2000" b="0" i="0" u="none" strike="noStrike" cap="none" normalizeH="0" baseline="0" smtClean="0">
                          <a:ln>
                            <a:noFill/>
                          </a:ln>
                          <a:solidFill>
                            <a:schemeClr val="tx1"/>
                          </a:solidFill>
                          <a:effectLst/>
                          <a:latin typeface="Arial" charset="0"/>
                        </a:rPr>
                        <a:t>: </a:t>
                      </a:r>
                      <a:r>
                        <a:rPr kumimoji="0" lang="el-GR" altLang="el-GR" sz="2000" b="0" i="0" u="none" strike="noStrike" cap="none" normalizeH="0" baseline="0" smtClean="0">
                          <a:ln>
                            <a:noFill/>
                          </a:ln>
                          <a:solidFill>
                            <a:schemeClr val="tx1"/>
                          </a:solidFill>
                          <a:effectLst/>
                          <a:latin typeface="Arial" charset="0"/>
                        </a:rPr>
                        <a:t>120-150/</a:t>
                      </a:r>
                      <a:r>
                        <a:rPr kumimoji="0" lang="en-US" altLang="el-GR" sz="2000" b="0" i="0" u="none" strike="noStrike" cap="none" normalizeH="0" baseline="0" smtClean="0">
                          <a:ln>
                            <a:noFill/>
                          </a:ln>
                          <a:solidFill>
                            <a:schemeClr val="tx1"/>
                          </a:solidFill>
                          <a:effectLst/>
                          <a:latin typeface="Arial" charset="0"/>
                        </a:rPr>
                        <a:t>min</a:t>
                      </a:r>
                      <a:endParaRPr kumimoji="0" lang="el-GR" altLang="el-GR" sz="20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000" b="0" i="0" u="none" strike="noStrike" cap="none" normalizeH="0" baseline="0" dirty="0" smtClean="0">
                          <a:ln>
                            <a:noFill/>
                          </a:ln>
                          <a:solidFill>
                            <a:schemeClr val="tx1"/>
                          </a:solidFill>
                          <a:effectLst/>
                          <a:latin typeface="Arial" charset="0"/>
                        </a:rPr>
                        <a:t>Άκρα </a:t>
                      </a:r>
                      <a:r>
                        <a:rPr kumimoji="0" lang="el-GR" altLang="el-GR" sz="2000" b="0" i="0" u="none" strike="noStrike" cap="none" normalizeH="0" baseline="0" dirty="0" err="1" smtClean="0">
                          <a:ln>
                            <a:noFill/>
                          </a:ln>
                          <a:solidFill>
                            <a:schemeClr val="tx1"/>
                          </a:solidFill>
                          <a:effectLst/>
                          <a:latin typeface="Arial" charset="0"/>
                        </a:rPr>
                        <a:t>ωχρο</a:t>
                      </a:r>
                      <a:r>
                        <a:rPr kumimoji="0" lang="el-GR" altLang="el-GR" sz="2000" b="0" i="0" u="none" strike="noStrike" cap="none" normalizeH="0" baseline="0" dirty="0" smtClean="0">
                          <a:ln>
                            <a:noFill/>
                          </a:ln>
                          <a:solidFill>
                            <a:schemeClr val="tx1"/>
                          </a:solidFill>
                          <a:effectLst/>
                          <a:latin typeface="Arial" charset="0"/>
                        </a:rPr>
                        <a:t>-</a:t>
                      </a:r>
                      <a:r>
                        <a:rPr kumimoji="0" lang="el-GR" altLang="el-GR" sz="2000" b="0" i="0" u="none" strike="noStrike" cap="none" normalizeH="0" baseline="0" dirty="0" err="1" smtClean="0">
                          <a:ln>
                            <a:noFill/>
                          </a:ln>
                          <a:solidFill>
                            <a:schemeClr val="tx1"/>
                          </a:solidFill>
                          <a:effectLst/>
                          <a:latin typeface="Arial" charset="0"/>
                        </a:rPr>
                        <a:t>κύανα</a:t>
                      </a:r>
                      <a:r>
                        <a:rPr kumimoji="0" lang="el-GR" altLang="el-GR" sz="2000" b="0" i="0" u="none" strike="noStrike" cap="none" normalizeH="0" baseline="0" dirty="0" smtClean="0">
                          <a:ln>
                            <a:noFill/>
                          </a:ln>
                          <a:solidFill>
                            <a:schemeClr val="tx1"/>
                          </a:solidFill>
                          <a:effectLst/>
                          <a:latin typeface="Arial" charset="0"/>
                        </a:rPr>
                        <a:t> &amp; ψυχρά, χείλη κυανά,   Διαταραχές  Συνείδησης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239766">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000" b="0" i="0" u="none" strike="noStrike" cap="none" normalizeH="0" baseline="0" dirty="0" smtClean="0">
                          <a:ln>
                            <a:noFill/>
                          </a:ln>
                          <a:solidFill>
                            <a:schemeClr val="tx1"/>
                          </a:solidFill>
                          <a:effectLst/>
                          <a:latin typeface="Arial" charset="0"/>
                        </a:rPr>
                        <a:t>&gt;40 %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000" b="0" i="0" u="none" strike="noStrike" cap="none" normalizeH="0" baseline="0" dirty="0" smtClean="0">
                          <a:ln>
                            <a:noFill/>
                          </a:ln>
                          <a:solidFill>
                            <a:schemeClr val="tx1"/>
                          </a:solidFill>
                          <a:effectLst/>
                          <a:latin typeface="Arial" charset="0"/>
                        </a:rPr>
                        <a:t>ΑΠ&lt;50 </a:t>
                      </a:r>
                      <a:r>
                        <a:rPr kumimoji="0" lang="en-US" altLang="el-GR" sz="2000" b="0" i="0" u="none" strike="noStrike" cap="none" normalizeH="0" baseline="0" dirty="0" smtClean="0">
                          <a:ln>
                            <a:noFill/>
                          </a:ln>
                          <a:solidFill>
                            <a:schemeClr val="tx1"/>
                          </a:solidFill>
                          <a:effectLst/>
                          <a:latin typeface="Arial" charset="0"/>
                        </a:rPr>
                        <a:t>mmHg</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000" b="0" i="0" u="none" strike="noStrike" cap="none" normalizeH="0" baseline="0" dirty="0" smtClean="0">
                          <a:ln>
                            <a:noFill/>
                          </a:ln>
                          <a:solidFill>
                            <a:schemeClr val="tx1"/>
                          </a:solidFill>
                          <a:effectLst/>
                          <a:latin typeface="Arial" charset="0"/>
                        </a:rPr>
                        <a:t>Σφυγμός</a:t>
                      </a:r>
                      <a:r>
                        <a:rPr kumimoji="0" lang="en-US" altLang="el-GR" sz="2000" b="0" i="0" u="none" strike="noStrike" cap="none" normalizeH="0" baseline="0" dirty="0" smtClean="0">
                          <a:ln>
                            <a:noFill/>
                          </a:ln>
                          <a:solidFill>
                            <a:schemeClr val="tx1"/>
                          </a:solidFill>
                          <a:effectLst/>
                          <a:latin typeface="Arial" charset="0"/>
                        </a:rPr>
                        <a:t>:</a:t>
                      </a:r>
                      <a:r>
                        <a:rPr kumimoji="0" lang="el-GR" altLang="el-GR" sz="2000" b="0" i="0" u="none" strike="noStrike" cap="none" normalizeH="0" baseline="0" dirty="0" smtClean="0">
                          <a:ln>
                            <a:noFill/>
                          </a:ln>
                          <a:solidFill>
                            <a:schemeClr val="tx1"/>
                          </a:solidFill>
                          <a:effectLst/>
                          <a:latin typeface="Arial" charset="0"/>
                        </a:rPr>
                        <a:t> Νηματοειδής</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altLang="el-GR" sz="2000" b="0" i="0" u="none" strike="noStrike" cap="none" normalizeH="0" baseline="0" dirty="0" smtClean="0">
                          <a:ln>
                            <a:noFill/>
                          </a:ln>
                          <a:solidFill>
                            <a:schemeClr val="tx1"/>
                          </a:solidFill>
                          <a:effectLst/>
                          <a:latin typeface="Arial" charset="0"/>
                        </a:rPr>
                        <a:t>Ψυχρό – υγρό – κολλώδες δέρμα Απώλεια συνείδησης</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92" y="53181"/>
            <a:ext cx="1287587" cy="1287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7" descr="Αποτέλεσμα εικόνας για logo αθτη"/>
          <p:cNvPicPr>
            <a:picLocks noChangeAspect="1" noChangeArrowheads="1"/>
          </p:cNvPicPr>
          <p:nvPr/>
        </p:nvPicPr>
        <p:blipFill>
          <a:blip r:embed="rId3">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5213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7330"/>
                                        </p:tgtEl>
                                        <p:attrNameLst>
                                          <p:attrName>style.visibility</p:attrName>
                                        </p:attrNameLst>
                                      </p:cBhvr>
                                      <p:to>
                                        <p:strVal val="visible"/>
                                      </p:to>
                                    </p:set>
                                    <p:animEffect transition="in" filter="fade">
                                      <p:cBhvr>
                                        <p:cTn id="7" dur="1000"/>
                                        <p:tgtEl>
                                          <p:spTgt spid="227330"/>
                                        </p:tgtEl>
                                      </p:cBhvr>
                                    </p:animEffect>
                                    <p:anim calcmode="lin" valueType="num">
                                      <p:cBhvr>
                                        <p:cTn id="8" dur="1000" fill="hold"/>
                                        <p:tgtEl>
                                          <p:spTgt spid="227330"/>
                                        </p:tgtEl>
                                        <p:attrNameLst>
                                          <p:attrName>ppt_x</p:attrName>
                                        </p:attrNameLst>
                                      </p:cBhvr>
                                      <p:tavLst>
                                        <p:tav tm="0">
                                          <p:val>
                                            <p:strVal val="#ppt_x"/>
                                          </p:val>
                                        </p:tav>
                                        <p:tav tm="100000">
                                          <p:val>
                                            <p:strVal val="#ppt_x"/>
                                          </p:val>
                                        </p:tav>
                                      </p:tavLst>
                                    </p:anim>
                                    <p:anim calcmode="lin" valueType="num">
                                      <p:cBhvr>
                                        <p:cTn id="9" dur="1000" fill="hold"/>
                                        <p:tgtEl>
                                          <p:spTgt spid="2273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27331"/>
                                        </p:tgtEl>
                                        <p:attrNameLst>
                                          <p:attrName>style.visibility</p:attrName>
                                        </p:attrNameLst>
                                      </p:cBhvr>
                                      <p:to>
                                        <p:strVal val="visible"/>
                                      </p:to>
                                    </p:set>
                                    <p:anim calcmode="lin" valueType="num">
                                      <p:cBhvr additive="base">
                                        <p:cTn id="14" dur="500" fill="hold"/>
                                        <p:tgtEl>
                                          <p:spTgt spid="227331"/>
                                        </p:tgtEl>
                                        <p:attrNameLst>
                                          <p:attrName>ppt_x</p:attrName>
                                        </p:attrNameLst>
                                      </p:cBhvr>
                                      <p:tavLst>
                                        <p:tav tm="0">
                                          <p:val>
                                            <p:strVal val="#ppt_x"/>
                                          </p:val>
                                        </p:tav>
                                        <p:tav tm="100000">
                                          <p:val>
                                            <p:strVal val="#ppt_x"/>
                                          </p:val>
                                        </p:tav>
                                      </p:tavLst>
                                    </p:anim>
                                    <p:anim calcmode="lin" valueType="num">
                                      <p:cBhvr additive="base">
                                        <p:cTn id="15" dur="500" fill="hold"/>
                                        <p:tgtEl>
                                          <p:spTgt spid="2273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330"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Grp="1" noChangeArrowheads="1"/>
          </p:cNvSpPr>
          <p:nvPr>
            <p:ph type="title"/>
          </p:nvPr>
        </p:nvSpPr>
        <p:spPr>
          <a:xfrm>
            <a:off x="467544" y="908720"/>
            <a:ext cx="8229600" cy="1143000"/>
          </a:xfrm>
        </p:spPr>
        <p:txBody>
          <a:bodyPr/>
          <a:lstStyle/>
          <a:p>
            <a:r>
              <a:rPr lang="el-GR" altLang="el-GR" sz="4000" b="1" dirty="0" err="1">
                <a:solidFill>
                  <a:srgbClr val="00B050"/>
                </a:solidFill>
              </a:rPr>
              <a:t>Ολιγαιμική</a:t>
            </a:r>
            <a:r>
              <a:rPr lang="el-GR" altLang="el-GR" sz="4000" b="1" dirty="0">
                <a:solidFill>
                  <a:srgbClr val="00B050"/>
                </a:solidFill>
              </a:rPr>
              <a:t> καταπληξία</a:t>
            </a:r>
          </a:p>
        </p:txBody>
      </p:sp>
      <p:sp>
        <p:nvSpPr>
          <p:cNvPr id="226307" name="Rectangle 3"/>
          <p:cNvSpPr>
            <a:spLocks noGrp="1" noChangeArrowheads="1"/>
          </p:cNvSpPr>
          <p:nvPr>
            <p:ph type="body" idx="1"/>
          </p:nvPr>
        </p:nvSpPr>
        <p:spPr>
          <a:xfrm>
            <a:off x="395536" y="2204864"/>
            <a:ext cx="8229600" cy="2088232"/>
          </a:xfrm>
        </p:spPr>
        <p:txBody>
          <a:bodyPr/>
          <a:lstStyle/>
          <a:p>
            <a:pPr>
              <a:buFont typeface="Wingdings" panose="05000000000000000000" pitchFamily="2" charset="2"/>
              <a:buChar char="Ø"/>
            </a:pPr>
            <a:r>
              <a:rPr lang="el-GR" altLang="el-GR" dirty="0"/>
              <a:t>Οφείλεται στην απώλεια αίματος, πλάσματος, νερού και ηλεκτρολυτών λόγω αιμορραγίας ή λόγω εγκλωβισμού στον τρίτο χώρο (π.χ. εγκαύματα)</a:t>
            </a: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92" y="53181"/>
            <a:ext cx="1287587" cy="1287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7" descr="Αποτέλεσμα εικόνας για logo αθτη"/>
          <p:cNvPicPr>
            <a:picLocks noChangeAspect="1" noChangeArrowheads="1"/>
          </p:cNvPicPr>
          <p:nvPr/>
        </p:nvPicPr>
        <p:blipFill>
          <a:blip r:embed="rId3">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594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6306"/>
                                        </p:tgtEl>
                                        <p:attrNameLst>
                                          <p:attrName>style.visibility</p:attrName>
                                        </p:attrNameLst>
                                      </p:cBhvr>
                                      <p:to>
                                        <p:strVal val="visible"/>
                                      </p:to>
                                    </p:set>
                                    <p:anim calcmode="lin" valueType="num">
                                      <p:cBhvr additive="base">
                                        <p:cTn id="7" dur="500" fill="hold"/>
                                        <p:tgtEl>
                                          <p:spTgt spid="226306"/>
                                        </p:tgtEl>
                                        <p:attrNameLst>
                                          <p:attrName>ppt_x</p:attrName>
                                        </p:attrNameLst>
                                      </p:cBhvr>
                                      <p:tavLst>
                                        <p:tav tm="0">
                                          <p:val>
                                            <p:strVal val="#ppt_x"/>
                                          </p:val>
                                        </p:tav>
                                        <p:tav tm="100000">
                                          <p:val>
                                            <p:strVal val="#ppt_x"/>
                                          </p:val>
                                        </p:tav>
                                      </p:tavLst>
                                    </p:anim>
                                    <p:anim calcmode="lin" valueType="num">
                                      <p:cBhvr additive="base">
                                        <p:cTn id="8" dur="500" fill="hold"/>
                                        <p:tgtEl>
                                          <p:spTgt spid="22630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6307">
                                            <p:txEl>
                                              <p:pRg st="0" end="0"/>
                                            </p:txEl>
                                          </p:spTgt>
                                        </p:tgtEl>
                                        <p:attrNameLst>
                                          <p:attrName>style.visibility</p:attrName>
                                        </p:attrNameLst>
                                      </p:cBhvr>
                                      <p:to>
                                        <p:strVal val="visible"/>
                                      </p:to>
                                    </p:set>
                                    <p:anim calcmode="lin" valueType="num">
                                      <p:cBhvr additive="base">
                                        <p:cTn id="13" dur="500" fill="hold"/>
                                        <p:tgtEl>
                                          <p:spTgt spid="22630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2630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306" grpId="0"/>
      <p:bldP spid="226307"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0"/>
            <a:ext cx="5328591" cy="6797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02361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p:cNvSpPr>
            <a:spLocks noGrp="1" noChangeArrowheads="1"/>
          </p:cNvSpPr>
          <p:nvPr>
            <p:ph type="title"/>
          </p:nvPr>
        </p:nvSpPr>
        <p:spPr/>
        <p:txBody>
          <a:bodyPr/>
          <a:lstStyle/>
          <a:p>
            <a:r>
              <a:rPr lang="el-GR" altLang="el-GR" sz="4000" b="1" dirty="0">
                <a:solidFill>
                  <a:srgbClr val="FF0000"/>
                </a:solidFill>
              </a:rPr>
              <a:t>ΑΝΤΙΜΕΤΩΠΙΣΗ</a:t>
            </a:r>
          </a:p>
        </p:txBody>
      </p:sp>
      <p:sp>
        <p:nvSpPr>
          <p:cNvPr id="228355" name="Rectangle 3"/>
          <p:cNvSpPr>
            <a:spLocks noGrp="1" noChangeArrowheads="1"/>
          </p:cNvSpPr>
          <p:nvPr>
            <p:ph type="body" idx="1"/>
          </p:nvPr>
        </p:nvSpPr>
        <p:spPr/>
        <p:txBody>
          <a:bodyPr/>
          <a:lstStyle/>
          <a:p>
            <a:r>
              <a:rPr lang="el-GR" altLang="el-GR" sz="4000" dirty="0"/>
              <a:t>Άμεση Διακομιδή στο Νοσοκομείο</a:t>
            </a:r>
          </a:p>
        </p:txBody>
      </p:sp>
      <p:pic>
        <p:nvPicPr>
          <p:cNvPr id="228356" name="Picture 4" descr="pe01233_"/>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38400" y="3435353"/>
            <a:ext cx="3886200" cy="204946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92" y="53181"/>
            <a:ext cx="1287587" cy="1287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7" descr="Αποτέλεσμα εικόνας για logo αθτη"/>
          <p:cNvPicPr>
            <a:picLocks noChangeAspect="1" noChangeArrowheads="1"/>
          </p:cNvPicPr>
          <p:nvPr/>
        </p:nvPicPr>
        <p:blipFill>
          <a:blip r:embed="rId4">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0378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28354"/>
                                        </p:tgtEl>
                                        <p:attrNameLst>
                                          <p:attrName>style.visibility</p:attrName>
                                        </p:attrNameLst>
                                      </p:cBhvr>
                                      <p:to>
                                        <p:strVal val="visible"/>
                                      </p:to>
                                    </p:set>
                                    <p:animEffect transition="in" filter="wipe(down)">
                                      <p:cBhvr>
                                        <p:cTn id="7" dur="580">
                                          <p:stCondLst>
                                            <p:cond delay="0"/>
                                          </p:stCondLst>
                                        </p:cTn>
                                        <p:tgtEl>
                                          <p:spTgt spid="228354"/>
                                        </p:tgtEl>
                                      </p:cBhvr>
                                    </p:animEffect>
                                    <p:anim calcmode="lin" valueType="num">
                                      <p:cBhvr>
                                        <p:cTn id="8" dur="1822" tmFilter="0,0; 0.14,0.36; 0.43,0.73; 0.71,0.91; 1.0,1.0">
                                          <p:stCondLst>
                                            <p:cond delay="0"/>
                                          </p:stCondLst>
                                        </p:cTn>
                                        <p:tgtEl>
                                          <p:spTgt spid="22835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2835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2835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2835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28354"/>
                                        </p:tgtEl>
                                        <p:attrNameLst>
                                          <p:attrName>ppt_y</p:attrName>
                                        </p:attrNameLst>
                                      </p:cBhvr>
                                      <p:tavLst>
                                        <p:tav tm="0" fmla="#ppt_y-sin(pi*$)/81">
                                          <p:val>
                                            <p:fltVal val="0"/>
                                          </p:val>
                                        </p:tav>
                                        <p:tav tm="100000">
                                          <p:val>
                                            <p:fltVal val="1"/>
                                          </p:val>
                                        </p:tav>
                                      </p:tavLst>
                                    </p:anim>
                                    <p:animScale>
                                      <p:cBhvr>
                                        <p:cTn id="13" dur="26">
                                          <p:stCondLst>
                                            <p:cond delay="650"/>
                                          </p:stCondLst>
                                        </p:cTn>
                                        <p:tgtEl>
                                          <p:spTgt spid="228354"/>
                                        </p:tgtEl>
                                      </p:cBhvr>
                                      <p:to x="100000" y="60000"/>
                                    </p:animScale>
                                    <p:animScale>
                                      <p:cBhvr>
                                        <p:cTn id="14" dur="166" decel="50000">
                                          <p:stCondLst>
                                            <p:cond delay="676"/>
                                          </p:stCondLst>
                                        </p:cTn>
                                        <p:tgtEl>
                                          <p:spTgt spid="228354"/>
                                        </p:tgtEl>
                                      </p:cBhvr>
                                      <p:to x="100000" y="100000"/>
                                    </p:animScale>
                                    <p:animScale>
                                      <p:cBhvr>
                                        <p:cTn id="15" dur="26">
                                          <p:stCondLst>
                                            <p:cond delay="1312"/>
                                          </p:stCondLst>
                                        </p:cTn>
                                        <p:tgtEl>
                                          <p:spTgt spid="228354"/>
                                        </p:tgtEl>
                                      </p:cBhvr>
                                      <p:to x="100000" y="80000"/>
                                    </p:animScale>
                                    <p:animScale>
                                      <p:cBhvr>
                                        <p:cTn id="16" dur="166" decel="50000">
                                          <p:stCondLst>
                                            <p:cond delay="1338"/>
                                          </p:stCondLst>
                                        </p:cTn>
                                        <p:tgtEl>
                                          <p:spTgt spid="228354"/>
                                        </p:tgtEl>
                                      </p:cBhvr>
                                      <p:to x="100000" y="100000"/>
                                    </p:animScale>
                                    <p:animScale>
                                      <p:cBhvr>
                                        <p:cTn id="17" dur="26">
                                          <p:stCondLst>
                                            <p:cond delay="1642"/>
                                          </p:stCondLst>
                                        </p:cTn>
                                        <p:tgtEl>
                                          <p:spTgt spid="228354"/>
                                        </p:tgtEl>
                                      </p:cBhvr>
                                      <p:to x="100000" y="90000"/>
                                    </p:animScale>
                                    <p:animScale>
                                      <p:cBhvr>
                                        <p:cTn id="18" dur="166" decel="50000">
                                          <p:stCondLst>
                                            <p:cond delay="1668"/>
                                          </p:stCondLst>
                                        </p:cTn>
                                        <p:tgtEl>
                                          <p:spTgt spid="228354"/>
                                        </p:tgtEl>
                                      </p:cBhvr>
                                      <p:to x="100000" y="100000"/>
                                    </p:animScale>
                                    <p:animScale>
                                      <p:cBhvr>
                                        <p:cTn id="19" dur="26">
                                          <p:stCondLst>
                                            <p:cond delay="1808"/>
                                          </p:stCondLst>
                                        </p:cTn>
                                        <p:tgtEl>
                                          <p:spTgt spid="228354"/>
                                        </p:tgtEl>
                                      </p:cBhvr>
                                      <p:to x="100000" y="95000"/>
                                    </p:animScale>
                                    <p:animScale>
                                      <p:cBhvr>
                                        <p:cTn id="20" dur="166" decel="50000">
                                          <p:stCondLst>
                                            <p:cond delay="1834"/>
                                          </p:stCondLst>
                                        </p:cTn>
                                        <p:tgtEl>
                                          <p:spTgt spid="228354"/>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228355">
                                            <p:txEl>
                                              <p:pRg st="0" end="0"/>
                                            </p:txEl>
                                          </p:spTgt>
                                        </p:tgtEl>
                                        <p:attrNameLst>
                                          <p:attrName>style.visibility</p:attrName>
                                        </p:attrNameLst>
                                      </p:cBhvr>
                                      <p:to>
                                        <p:strVal val="visible"/>
                                      </p:to>
                                    </p:set>
                                    <p:animEffect transition="in" filter="wipe(down)">
                                      <p:cBhvr>
                                        <p:cTn id="23" dur="580">
                                          <p:stCondLst>
                                            <p:cond delay="0"/>
                                          </p:stCondLst>
                                        </p:cTn>
                                        <p:tgtEl>
                                          <p:spTgt spid="228355">
                                            <p:txEl>
                                              <p:pRg st="0" end="0"/>
                                            </p:txEl>
                                          </p:spTgt>
                                        </p:tgtEl>
                                      </p:cBhvr>
                                    </p:animEffect>
                                    <p:anim calcmode="lin" valueType="num">
                                      <p:cBhvr>
                                        <p:cTn id="24" dur="1822" tmFilter="0,0; 0.14,0.36; 0.43,0.73; 0.71,0.91; 1.0,1.0">
                                          <p:stCondLst>
                                            <p:cond delay="0"/>
                                          </p:stCondLst>
                                        </p:cTn>
                                        <p:tgtEl>
                                          <p:spTgt spid="228355">
                                            <p:txEl>
                                              <p:pRg st="0" end="0"/>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28355">
                                            <p:txEl>
                                              <p:pRg st="0" end="0"/>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28355">
                                            <p:txEl>
                                              <p:pRg st="0" end="0"/>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28355">
                                            <p:txEl>
                                              <p:pRg st="0" end="0"/>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28355">
                                            <p:txEl>
                                              <p:pRg st="0" end="0"/>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228355">
                                            <p:txEl>
                                              <p:pRg st="0" end="0"/>
                                            </p:txEl>
                                          </p:spTgt>
                                        </p:tgtEl>
                                      </p:cBhvr>
                                      <p:to x="100000" y="60000"/>
                                    </p:animScale>
                                    <p:animScale>
                                      <p:cBhvr>
                                        <p:cTn id="30" dur="166" decel="50000">
                                          <p:stCondLst>
                                            <p:cond delay="676"/>
                                          </p:stCondLst>
                                        </p:cTn>
                                        <p:tgtEl>
                                          <p:spTgt spid="228355">
                                            <p:txEl>
                                              <p:pRg st="0" end="0"/>
                                            </p:txEl>
                                          </p:spTgt>
                                        </p:tgtEl>
                                      </p:cBhvr>
                                      <p:to x="100000" y="100000"/>
                                    </p:animScale>
                                    <p:animScale>
                                      <p:cBhvr>
                                        <p:cTn id="31" dur="26">
                                          <p:stCondLst>
                                            <p:cond delay="1312"/>
                                          </p:stCondLst>
                                        </p:cTn>
                                        <p:tgtEl>
                                          <p:spTgt spid="228355">
                                            <p:txEl>
                                              <p:pRg st="0" end="0"/>
                                            </p:txEl>
                                          </p:spTgt>
                                        </p:tgtEl>
                                      </p:cBhvr>
                                      <p:to x="100000" y="80000"/>
                                    </p:animScale>
                                    <p:animScale>
                                      <p:cBhvr>
                                        <p:cTn id="32" dur="166" decel="50000">
                                          <p:stCondLst>
                                            <p:cond delay="1338"/>
                                          </p:stCondLst>
                                        </p:cTn>
                                        <p:tgtEl>
                                          <p:spTgt spid="228355">
                                            <p:txEl>
                                              <p:pRg st="0" end="0"/>
                                            </p:txEl>
                                          </p:spTgt>
                                        </p:tgtEl>
                                      </p:cBhvr>
                                      <p:to x="100000" y="100000"/>
                                    </p:animScale>
                                    <p:animScale>
                                      <p:cBhvr>
                                        <p:cTn id="33" dur="26">
                                          <p:stCondLst>
                                            <p:cond delay="1642"/>
                                          </p:stCondLst>
                                        </p:cTn>
                                        <p:tgtEl>
                                          <p:spTgt spid="228355">
                                            <p:txEl>
                                              <p:pRg st="0" end="0"/>
                                            </p:txEl>
                                          </p:spTgt>
                                        </p:tgtEl>
                                      </p:cBhvr>
                                      <p:to x="100000" y="90000"/>
                                    </p:animScale>
                                    <p:animScale>
                                      <p:cBhvr>
                                        <p:cTn id="34" dur="166" decel="50000">
                                          <p:stCondLst>
                                            <p:cond delay="1668"/>
                                          </p:stCondLst>
                                        </p:cTn>
                                        <p:tgtEl>
                                          <p:spTgt spid="228355">
                                            <p:txEl>
                                              <p:pRg st="0" end="0"/>
                                            </p:txEl>
                                          </p:spTgt>
                                        </p:tgtEl>
                                      </p:cBhvr>
                                      <p:to x="100000" y="100000"/>
                                    </p:animScale>
                                    <p:animScale>
                                      <p:cBhvr>
                                        <p:cTn id="35" dur="26">
                                          <p:stCondLst>
                                            <p:cond delay="1808"/>
                                          </p:stCondLst>
                                        </p:cTn>
                                        <p:tgtEl>
                                          <p:spTgt spid="228355">
                                            <p:txEl>
                                              <p:pRg st="0" end="0"/>
                                            </p:txEl>
                                          </p:spTgt>
                                        </p:tgtEl>
                                      </p:cBhvr>
                                      <p:to x="100000" y="95000"/>
                                    </p:animScale>
                                    <p:animScale>
                                      <p:cBhvr>
                                        <p:cTn id="36" dur="166" decel="50000">
                                          <p:stCondLst>
                                            <p:cond delay="1834"/>
                                          </p:stCondLst>
                                        </p:cTn>
                                        <p:tgtEl>
                                          <p:spTgt spid="228355">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354" grpId="0"/>
      <p:bldP spid="228355" grpId="0" build="p"/>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κειμένου 3"/>
          <p:cNvSpPr>
            <a:spLocks noGrp="1"/>
          </p:cNvSpPr>
          <p:nvPr>
            <p:ph type="body" idx="1"/>
          </p:nvPr>
        </p:nvSpPr>
        <p:spPr>
          <a:xfrm>
            <a:off x="468317" y="5085186"/>
            <a:ext cx="3455615" cy="960016"/>
          </a:xfrm>
        </p:spPr>
        <p:txBody>
          <a:bodyPr>
            <a:noAutofit/>
          </a:bodyPr>
          <a:lstStyle/>
          <a:p>
            <a:pPr marR="0">
              <a:spcBef>
                <a:spcPct val="0"/>
              </a:spcBef>
              <a:spcAft>
                <a:spcPct val="0"/>
              </a:spcAft>
            </a:pPr>
            <a:r>
              <a:rPr lang="el-GR" altLang="el-GR" sz="4400" b="1" dirty="0" smtClean="0">
                <a:solidFill>
                  <a:srgbClr val="003300"/>
                </a:solidFill>
              </a:rPr>
              <a:t>Πνιγμονή</a:t>
            </a:r>
          </a:p>
        </p:txBody>
      </p:sp>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92" y="53181"/>
            <a:ext cx="1287587" cy="1287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7" descr="Αποτέλεσμα εικόνας για logo αθτη"/>
          <p:cNvPicPr>
            <a:picLocks noChangeAspect="1" noChangeArrowheads="1"/>
          </p:cNvPicPr>
          <p:nvPr/>
        </p:nvPicPr>
        <p:blipFill>
          <a:blip r:embed="rId3">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6347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80">
                                          <p:stCondLst>
                                            <p:cond delay="0"/>
                                          </p:stCondLst>
                                        </p:cTn>
                                        <p:tgtEl>
                                          <p:spTgt spid="4">
                                            <p:txEl>
                                              <p:pRg st="0" end="0"/>
                                            </p:txEl>
                                          </p:spTgt>
                                        </p:tgtEl>
                                      </p:cBhvr>
                                    </p:animEffect>
                                    <p:anim calcmode="lin" valueType="num">
                                      <p:cBhvr>
                                        <p:cTn id="8" dur="1822" tmFilter="0,0; 0.14,0.36; 0.43,0.73; 0.71,0.91; 1.0,1.0">
                                          <p:stCondLst>
                                            <p:cond delay="0"/>
                                          </p:stCondLst>
                                        </p:cTn>
                                        <p:tgtEl>
                                          <p:spTgt spid="4">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xEl>
                                              <p:pRg st="0" end="0"/>
                                            </p:txEl>
                                          </p:spTgt>
                                        </p:tgtEl>
                                      </p:cBhvr>
                                      <p:to x="100000" y="60000"/>
                                    </p:animScale>
                                    <p:animScale>
                                      <p:cBhvr>
                                        <p:cTn id="14" dur="166" decel="50000">
                                          <p:stCondLst>
                                            <p:cond delay="676"/>
                                          </p:stCondLst>
                                        </p:cTn>
                                        <p:tgtEl>
                                          <p:spTgt spid="4">
                                            <p:txEl>
                                              <p:pRg st="0" end="0"/>
                                            </p:txEl>
                                          </p:spTgt>
                                        </p:tgtEl>
                                      </p:cBhvr>
                                      <p:to x="100000" y="100000"/>
                                    </p:animScale>
                                    <p:animScale>
                                      <p:cBhvr>
                                        <p:cTn id="15" dur="26">
                                          <p:stCondLst>
                                            <p:cond delay="1312"/>
                                          </p:stCondLst>
                                        </p:cTn>
                                        <p:tgtEl>
                                          <p:spTgt spid="4">
                                            <p:txEl>
                                              <p:pRg st="0" end="0"/>
                                            </p:txEl>
                                          </p:spTgt>
                                        </p:tgtEl>
                                      </p:cBhvr>
                                      <p:to x="100000" y="80000"/>
                                    </p:animScale>
                                    <p:animScale>
                                      <p:cBhvr>
                                        <p:cTn id="16" dur="166" decel="50000">
                                          <p:stCondLst>
                                            <p:cond delay="1338"/>
                                          </p:stCondLst>
                                        </p:cTn>
                                        <p:tgtEl>
                                          <p:spTgt spid="4">
                                            <p:txEl>
                                              <p:pRg st="0" end="0"/>
                                            </p:txEl>
                                          </p:spTgt>
                                        </p:tgtEl>
                                      </p:cBhvr>
                                      <p:to x="100000" y="100000"/>
                                    </p:animScale>
                                    <p:animScale>
                                      <p:cBhvr>
                                        <p:cTn id="17" dur="26">
                                          <p:stCondLst>
                                            <p:cond delay="1642"/>
                                          </p:stCondLst>
                                        </p:cTn>
                                        <p:tgtEl>
                                          <p:spTgt spid="4">
                                            <p:txEl>
                                              <p:pRg st="0" end="0"/>
                                            </p:txEl>
                                          </p:spTgt>
                                        </p:tgtEl>
                                      </p:cBhvr>
                                      <p:to x="100000" y="90000"/>
                                    </p:animScale>
                                    <p:animScale>
                                      <p:cBhvr>
                                        <p:cTn id="18" dur="166" decel="50000">
                                          <p:stCondLst>
                                            <p:cond delay="1668"/>
                                          </p:stCondLst>
                                        </p:cTn>
                                        <p:tgtEl>
                                          <p:spTgt spid="4">
                                            <p:txEl>
                                              <p:pRg st="0" end="0"/>
                                            </p:txEl>
                                          </p:spTgt>
                                        </p:tgtEl>
                                      </p:cBhvr>
                                      <p:to x="100000" y="100000"/>
                                    </p:animScale>
                                    <p:animScale>
                                      <p:cBhvr>
                                        <p:cTn id="19" dur="26">
                                          <p:stCondLst>
                                            <p:cond delay="1808"/>
                                          </p:stCondLst>
                                        </p:cTn>
                                        <p:tgtEl>
                                          <p:spTgt spid="4">
                                            <p:txEl>
                                              <p:pRg st="0" end="0"/>
                                            </p:txEl>
                                          </p:spTgt>
                                        </p:tgtEl>
                                      </p:cBhvr>
                                      <p:to x="100000" y="95000"/>
                                    </p:animScale>
                                    <p:animScale>
                                      <p:cBhvr>
                                        <p:cTn id="20" dur="166" decel="50000">
                                          <p:stCondLst>
                                            <p:cond delay="1834"/>
                                          </p:stCondLst>
                                        </p:cTn>
                                        <p:tgtEl>
                                          <p:spTgt spid="4">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503237" y="4983165"/>
            <a:ext cx="8183563" cy="1052512"/>
          </a:xfrm>
        </p:spPr>
        <p:txBody>
          <a:bodyPr>
            <a:normAutofit/>
          </a:bodyPr>
          <a:lstStyle/>
          <a:p>
            <a:pPr fontAlgn="auto">
              <a:spcAft>
                <a:spcPts val="0"/>
              </a:spcAft>
              <a:defRPr/>
            </a:pPr>
            <a:r>
              <a:rPr lang="el-GR" b="1" dirty="0" smtClean="0">
                <a:solidFill>
                  <a:srgbClr val="003300"/>
                </a:solidFill>
              </a:rPr>
              <a:t>Απόφραξη </a:t>
            </a:r>
            <a:r>
              <a:rPr lang="el-GR" b="1" dirty="0">
                <a:solidFill>
                  <a:srgbClr val="003300"/>
                </a:solidFill>
              </a:rPr>
              <a:t>αεραγωγού – πνιγμός  </a:t>
            </a:r>
          </a:p>
        </p:txBody>
      </p:sp>
      <p:sp>
        <p:nvSpPr>
          <p:cNvPr id="61443" name="Θέση περιεχομένου 2"/>
          <p:cNvSpPr>
            <a:spLocks noGrp="1"/>
          </p:cNvSpPr>
          <p:nvPr>
            <p:ph idx="1"/>
          </p:nvPr>
        </p:nvSpPr>
        <p:spPr>
          <a:xfrm>
            <a:off x="503237" y="1250308"/>
            <a:ext cx="8183563" cy="2970780"/>
          </a:xfrm>
        </p:spPr>
        <p:txBody>
          <a:bodyPr/>
          <a:lstStyle/>
          <a:p>
            <a:pPr>
              <a:lnSpc>
                <a:spcPct val="90000"/>
              </a:lnSpc>
            </a:pPr>
            <a:r>
              <a:rPr lang="el-GR" altLang="el-GR" dirty="0" smtClean="0"/>
              <a:t>τροφή (κόκαλο, κρέας) – </a:t>
            </a:r>
            <a:endParaRPr lang="en-US" altLang="el-GR" dirty="0" smtClean="0"/>
          </a:p>
          <a:p>
            <a:pPr>
              <a:lnSpc>
                <a:spcPct val="90000"/>
              </a:lnSpc>
            </a:pPr>
            <a:r>
              <a:rPr lang="el-GR" altLang="el-GR" dirty="0" smtClean="0"/>
              <a:t>Ξένο σώμα (νομίσματα, παιγνίδια)</a:t>
            </a:r>
          </a:p>
          <a:p>
            <a:pPr>
              <a:lnSpc>
                <a:spcPct val="90000"/>
              </a:lnSpc>
            </a:pPr>
            <a:r>
              <a:rPr lang="el-GR" altLang="el-GR" dirty="0" smtClean="0"/>
              <a:t>16.000/έτος </a:t>
            </a:r>
          </a:p>
          <a:p>
            <a:pPr>
              <a:lnSpc>
                <a:spcPct val="90000"/>
              </a:lnSpc>
            </a:pPr>
            <a:r>
              <a:rPr lang="el-GR" altLang="el-GR" dirty="0" smtClean="0"/>
              <a:t>Θνητότητα &lt; 1%</a:t>
            </a:r>
          </a:p>
          <a:p>
            <a:pPr>
              <a:lnSpc>
                <a:spcPct val="90000"/>
              </a:lnSpc>
            </a:pPr>
            <a:r>
              <a:rPr lang="el-GR" altLang="el-GR" dirty="0" smtClean="0"/>
              <a:t>24 θάνατοι/έτος  (&gt;50% σε παιδιά &lt; 1 έτους)</a:t>
            </a:r>
          </a:p>
          <a:p>
            <a:endParaRPr lang="el-GR" altLang="el-GR" dirty="0" smtClean="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92" y="53181"/>
            <a:ext cx="1287587" cy="1287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7" descr="Αποτέλεσμα εικόνας για logo αθτη"/>
          <p:cNvPicPr>
            <a:picLocks noChangeAspect="1" noChangeArrowheads="1"/>
          </p:cNvPicPr>
          <p:nvPr/>
        </p:nvPicPr>
        <p:blipFill>
          <a:blip r:embed="rId3">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7672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1443">
                                            <p:txEl>
                                              <p:pRg st="0" end="0"/>
                                            </p:txEl>
                                          </p:spTgt>
                                        </p:tgtEl>
                                        <p:attrNameLst>
                                          <p:attrName>style.visibility</p:attrName>
                                        </p:attrNameLst>
                                      </p:cBhvr>
                                      <p:to>
                                        <p:strVal val="visible"/>
                                      </p:to>
                                    </p:set>
                                    <p:anim calcmode="lin" valueType="num">
                                      <p:cBhvr additive="base">
                                        <p:cTn id="12" dur="500" fill="hold"/>
                                        <p:tgtEl>
                                          <p:spTgt spid="6144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614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1443">
                                            <p:txEl>
                                              <p:pRg st="1" end="1"/>
                                            </p:txEl>
                                          </p:spTgt>
                                        </p:tgtEl>
                                        <p:attrNameLst>
                                          <p:attrName>style.visibility</p:attrName>
                                        </p:attrNameLst>
                                      </p:cBhvr>
                                      <p:to>
                                        <p:strVal val="visible"/>
                                      </p:to>
                                    </p:set>
                                    <p:anim calcmode="lin" valueType="num">
                                      <p:cBhvr additive="base">
                                        <p:cTn id="18" dur="500" fill="hold"/>
                                        <p:tgtEl>
                                          <p:spTgt spid="6144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614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61443">
                                            <p:txEl>
                                              <p:pRg st="2" end="2"/>
                                            </p:txEl>
                                          </p:spTgt>
                                        </p:tgtEl>
                                        <p:attrNameLst>
                                          <p:attrName>style.visibility</p:attrName>
                                        </p:attrNameLst>
                                      </p:cBhvr>
                                      <p:to>
                                        <p:strVal val="visible"/>
                                      </p:to>
                                    </p:set>
                                    <p:anim calcmode="lin" valueType="num">
                                      <p:cBhvr additive="base">
                                        <p:cTn id="24" dur="500" fill="hold"/>
                                        <p:tgtEl>
                                          <p:spTgt spid="61443">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614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61443">
                                            <p:txEl>
                                              <p:pRg st="3" end="3"/>
                                            </p:txEl>
                                          </p:spTgt>
                                        </p:tgtEl>
                                        <p:attrNameLst>
                                          <p:attrName>style.visibility</p:attrName>
                                        </p:attrNameLst>
                                      </p:cBhvr>
                                      <p:to>
                                        <p:strVal val="visible"/>
                                      </p:to>
                                    </p:set>
                                    <p:anim calcmode="lin" valueType="num">
                                      <p:cBhvr additive="base">
                                        <p:cTn id="30" dur="500" fill="hold"/>
                                        <p:tgtEl>
                                          <p:spTgt spid="61443">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6144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61443">
                                            <p:txEl>
                                              <p:pRg st="4" end="4"/>
                                            </p:txEl>
                                          </p:spTgt>
                                        </p:tgtEl>
                                        <p:attrNameLst>
                                          <p:attrName>style.visibility</p:attrName>
                                        </p:attrNameLst>
                                      </p:cBhvr>
                                      <p:to>
                                        <p:strVal val="visible"/>
                                      </p:to>
                                    </p:set>
                                    <p:anim calcmode="lin" valueType="num">
                                      <p:cBhvr additive="base">
                                        <p:cTn id="36" dur="500" fill="hold"/>
                                        <p:tgtEl>
                                          <p:spTgt spid="61443">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6144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1443" grpId="0" build="p"/>
    </p:bldLst>
  </p:timing>
</p:sld>
</file>

<file path=ppt/slides/slide1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Θέση αριθμού διαφάνειας 6"/>
          <p:cNvSpPr>
            <a:spLocks noGrp="1"/>
          </p:cNvSpPr>
          <p:nvPr>
            <p:ph type="sldNum" sz="quarter" idx="12"/>
          </p:nvPr>
        </p:nvSpPr>
        <p:spPr/>
        <p:txBody>
          <a:bodyPr/>
          <a:lstStyle/>
          <a:p>
            <a:fld id="{1D06D7CB-0382-4752-A88A-C6C109865118}" type="slidenum">
              <a:rPr lang="el-GR" altLang="el-GR">
                <a:solidFill>
                  <a:prstClr val="black">
                    <a:tint val="75000"/>
                  </a:prstClr>
                </a:solidFill>
              </a:rPr>
              <a:pPr/>
              <a:t>113</a:t>
            </a:fld>
            <a:endParaRPr lang="el-GR" altLang="el-GR">
              <a:solidFill>
                <a:prstClr val="black">
                  <a:tint val="75000"/>
                </a:prstClr>
              </a:solidFill>
            </a:endParaRPr>
          </a:p>
        </p:txBody>
      </p:sp>
      <p:sp>
        <p:nvSpPr>
          <p:cNvPr id="159746" name="Rectangle 2"/>
          <p:cNvSpPr>
            <a:spLocks noGrp="1" noChangeArrowheads="1"/>
          </p:cNvSpPr>
          <p:nvPr>
            <p:ph type="title"/>
          </p:nvPr>
        </p:nvSpPr>
        <p:spPr>
          <a:xfrm>
            <a:off x="971600" y="77093"/>
            <a:ext cx="7571185" cy="1143000"/>
          </a:xfrm>
        </p:spPr>
        <p:txBody>
          <a:bodyPr>
            <a:normAutofit/>
          </a:bodyPr>
          <a:lstStyle/>
          <a:p>
            <a:r>
              <a:rPr lang="el-GR" altLang="el-GR" sz="4000" b="1" dirty="0">
                <a:solidFill>
                  <a:srgbClr val="003300"/>
                </a:solidFill>
              </a:rPr>
              <a:t>ΠΝΙΓΜΟΝΗ-ΑΣΦΥΞΙΑ</a:t>
            </a:r>
          </a:p>
        </p:txBody>
      </p:sp>
      <p:sp>
        <p:nvSpPr>
          <p:cNvPr id="159747" name="Rectangle 3"/>
          <p:cNvSpPr>
            <a:spLocks noGrp="1" noChangeArrowheads="1"/>
          </p:cNvSpPr>
          <p:nvPr>
            <p:ph type="body" sz="half" idx="1"/>
          </p:nvPr>
        </p:nvSpPr>
        <p:spPr>
          <a:xfrm>
            <a:off x="-5634" y="1196752"/>
            <a:ext cx="9001000" cy="2016224"/>
          </a:xfrm>
        </p:spPr>
        <p:txBody>
          <a:bodyPr>
            <a:noAutofit/>
          </a:bodyPr>
          <a:lstStyle/>
          <a:p>
            <a:pPr algn="just">
              <a:lnSpc>
                <a:spcPct val="90000"/>
              </a:lnSpc>
              <a:buFont typeface="Wingdings" panose="05000000000000000000" pitchFamily="2" charset="2"/>
              <a:buChar char="Ø"/>
            </a:pPr>
            <a:r>
              <a:rPr lang="el-GR" altLang="el-GR" sz="2200" b="1" dirty="0">
                <a:solidFill>
                  <a:srgbClr val="003300"/>
                </a:solidFill>
                <a:latin typeface="Arial Narrow" pitchFamily="34" charset="0"/>
              </a:rPr>
              <a:t>Αν ο τραυματίας δεν αναπνέει πια, έχει μελανιασμένο το πρόσωπο του, οι κόρες των ματιών του έχουν μεγαλώσει κι' έχει χάσει τις αισθήσεις του, σημαίνει πώς δεν μπορεί να πάρει αέρα στους πνεύμονες του επειδή κάτι έχει φράξει το χώρο απ’ όπου περνά ο αέρας. Αυτό το κάτι μπορεί να είναι η γλώσσα του πού έχει τραβηχτεί προς τα πίσω, αίμα, νερό, στοματικό περιεχόμενο πού βγήκε με εμετό, τεχνητές οδοντοστοιχίες πού τις έχει καταπιεί ή άλλα ξένα σώματα</a:t>
            </a:r>
            <a:r>
              <a:rPr lang="el-GR" altLang="el-GR" sz="2200" b="1" dirty="0" smtClean="0">
                <a:solidFill>
                  <a:srgbClr val="003300"/>
                </a:solidFill>
                <a:latin typeface="Arial Narrow" pitchFamily="34" charset="0"/>
              </a:rPr>
              <a:t>.</a:t>
            </a:r>
            <a:endParaRPr lang="el-GR" altLang="el-GR" sz="2200" b="1" dirty="0">
              <a:solidFill>
                <a:srgbClr val="003300"/>
              </a:solidFill>
            </a:endParaRPr>
          </a:p>
        </p:txBody>
      </p:sp>
      <p:pic>
        <p:nvPicPr>
          <p:cNvPr id="159748" name="Picture 4" descr="Untitled-2"/>
          <p:cNvPicPr>
            <a:picLocks noGrp="1" noChangeAspect="1" noChangeArrowheads="1"/>
          </p:cNvPicPr>
          <p:nvPr>
            <p:ph type="clipArt" sz="half" idx="2"/>
          </p:nvPr>
        </p:nvPicPr>
        <p:blipFill>
          <a:blip r:embed="rId2" cstate="print">
            <a:extLst>
              <a:ext uri="{28A0092B-C50C-407E-A947-70E740481C1C}">
                <a14:useLocalDpi xmlns:a14="http://schemas.microsoft.com/office/drawing/2010/main" val="0"/>
              </a:ext>
            </a:extLst>
          </a:blip>
          <a:srcRect/>
          <a:stretch>
            <a:fillRect/>
          </a:stretch>
        </p:blipFill>
        <p:spPr>
          <a:xfrm>
            <a:off x="5796136" y="3140968"/>
            <a:ext cx="3168599" cy="357499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p:cNvSpPr txBox="1">
            <a:spLocks noChangeArrowheads="1"/>
          </p:cNvSpPr>
          <p:nvPr/>
        </p:nvSpPr>
        <p:spPr>
          <a:xfrm>
            <a:off x="45233" y="3789040"/>
            <a:ext cx="5832648" cy="20882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90000"/>
              </a:lnSpc>
              <a:buFont typeface="Arial" panose="020B0604020202020204" pitchFamily="34" charset="0"/>
              <a:buNone/>
            </a:pPr>
            <a:r>
              <a:rPr lang="el-GR" altLang="el-GR" sz="2000" b="1" u="sng" dirty="0" smtClean="0">
                <a:solidFill>
                  <a:srgbClr val="FF0000"/>
                </a:solidFill>
                <a:latin typeface="Arial Narrow" pitchFamily="34" charset="0"/>
              </a:rPr>
              <a:t>Προσοχή! </a:t>
            </a:r>
            <a:r>
              <a:rPr lang="el-GR" altLang="el-GR" sz="2000" dirty="0" smtClean="0">
                <a:solidFill>
                  <a:srgbClr val="003300"/>
                </a:solidFill>
                <a:latin typeface="Arial Narrow" pitchFamily="34" charset="0"/>
              </a:rPr>
              <a:t>Ο εγκέφαλος μπορεί να ζήσει χωρίς οξυγόνο μόνο 4-6 λεπτά. Μόνο λίγα λεπτά λοιπόν απομένουν για να σωθεί ο τραυματίας απ’ το θάνατο.</a:t>
            </a:r>
          </a:p>
          <a:p>
            <a:pPr marL="0" indent="0">
              <a:lnSpc>
                <a:spcPct val="90000"/>
              </a:lnSpc>
              <a:buFont typeface="Arial" panose="020B0604020202020204" pitchFamily="34" charset="0"/>
              <a:buNone/>
            </a:pPr>
            <a:endParaRPr lang="el-GR" altLang="el-GR" sz="2000" dirty="0" smtClean="0">
              <a:solidFill>
                <a:srgbClr val="003300"/>
              </a:solidFill>
            </a:endParaRPr>
          </a:p>
          <a:p>
            <a:pPr>
              <a:lnSpc>
                <a:spcPct val="90000"/>
              </a:lnSpc>
              <a:buFont typeface="Wingdings" panose="05000000000000000000" pitchFamily="2" charset="2"/>
              <a:buChar char="ü"/>
            </a:pPr>
            <a:r>
              <a:rPr lang="el-GR" altLang="el-GR" sz="2000" b="1" dirty="0" smtClean="0">
                <a:solidFill>
                  <a:srgbClr val="003300"/>
                </a:solidFill>
                <a:latin typeface="Arial Narrow" pitchFamily="34" charset="0"/>
              </a:rPr>
              <a:t>Για την σωτηρία του τραυματία είναι απαραίτητη η εξασφάλιση της αναπνοής. Αυτό μπορεί γα γίνει με τεχνητή αναπνοή.</a:t>
            </a:r>
            <a:endParaRPr lang="el-GR" altLang="el-GR" sz="2000" b="1" dirty="0" smtClean="0">
              <a:solidFill>
                <a:srgbClr val="003300"/>
              </a:solidFill>
            </a:endParaRPr>
          </a:p>
          <a:p>
            <a:pPr>
              <a:lnSpc>
                <a:spcPct val="90000"/>
              </a:lnSpc>
              <a:buFontTx/>
              <a:buNone/>
            </a:pPr>
            <a:endParaRPr lang="el-GR" altLang="el-GR" sz="2000" dirty="0">
              <a:solidFill>
                <a:srgbClr val="003300"/>
              </a:solidFill>
            </a:endParaRPr>
          </a:p>
        </p:txBody>
      </p:sp>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92" y="53181"/>
            <a:ext cx="1287587" cy="1287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7" descr="Αποτέλεσμα εικόνας για logo αθτη"/>
          <p:cNvPicPr>
            <a:picLocks noChangeAspect="1" noChangeArrowheads="1"/>
          </p:cNvPicPr>
          <p:nvPr/>
        </p:nvPicPr>
        <p:blipFill>
          <a:blip r:embed="rId4">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7751483"/>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9746"/>
                                        </p:tgtEl>
                                        <p:attrNameLst>
                                          <p:attrName>style.visibility</p:attrName>
                                        </p:attrNameLst>
                                      </p:cBhvr>
                                      <p:to>
                                        <p:strVal val="visible"/>
                                      </p:to>
                                    </p:set>
                                    <p:animEffect transition="in" filter="wipe(down)">
                                      <p:cBhvr>
                                        <p:cTn id="7" dur="500"/>
                                        <p:tgtEl>
                                          <p:spTgt spid="15974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9748"/>
                                        </p:tgtEl>
                                        <p:attrNameLst>
                                          <p:attrName>style.visibility</p:attrName>
                                        </p:attrNameLst>
                                      </p:cBhvr>
                                      <p:to>
                                        <p:strVal val="visible"/>
                                      </p:to>
                                    </p:set>
                                    <p:animEffect transition="in" filter="barn(inVertical)">
                                      <p:cBhvr>
                                        <p:cTn id="12" dur="500"/>
                                        <p:tgtEl>
                                          <p:spTgt spid="15974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59747">
                                            <p:txEl>
                                              <p:pRg st="0" end="0"/>
                                            </p:txEl>
                                          </p:spTgt>
                                        </p:tgtEl>
                                        <p:attrNameLst>
                                          <p:attrName>style.visibility</p:attrName>
                                        </p:attrNameLst>
                                      </p:cBhvr>
                                      <p:to>
                                        <p:strVal val="visible"/>
                                      </p:to>
                                    </p:set>
                                    <p:animEffect transition="in" filter="fade">
                                      <p:cBhvr>
                                        <p:cTn id="17" dur="1000"/>
                                        <p:tgtEl>
                                          <p:spTgt spid="159747">
                                            <p:txEl>
                                              <p:pRg st="0" end="0"/>
                                            </p:txEl>
                                          </p:spTgt>
                                        </p:tgtEl>
                                      </p:cBhvr>
                                    </p:animEffect>
                                    <p:anim calcmode="lin" valueType="num">
                                      <p:cBhvr>
                                        <p:cTn id="18" dur="1000" fill="hold"/>
                                        <p:tgtEl>
                                          <p:spTgt spid="159747">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15974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46" grpId="0"/>
      <p:bldP spid="159747" grpId="0" build="p"/>
      <p:bldP spid="6"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668526" y="135586"/>
            <a:ext cx="4828582" cy="487363"/>
          </a:xfrm>
        </p:spPr>
        <p:txBody>
          <a:bodyPr>
            <a:normAutofit fontScale="90000"/>
          </a:bodyPr>
          <a:lstStyle/>
          <a:p>
            <a:r>
              <a:rPr lang="el-GR" altLang="el-GR" sz="4000" b="1" dirty="0"/>
              <a:t>Πνιγμονή</a:t>
            </a:r>
          </a:p>
        </p:txBody>
      </p:sp>
      <p:sp>
        <p:nvSpPr>
          <p:cNvPr id="9219" name="Rectangle 3"/>
          <p:cNvSpPr>
            <a:spLocks noGrp="1" noChangeArrowheads="1"/>
          </p:cNvSpPr>
          <p:nvPr>
            <p:ph type="body" idx="1"/>
          </p:nvPr>
        </p:nvSpPr>
        <p:spPr>
          <a:xfrm>
            <a:off x="-36512" y="3068960"/>
            <a:ext cx="9296400" cy="2067346"/>
          </a:xfrm>
        </p:spPr>
        <p:txBody>
          <a:bodyPr>
            <a:normAutofit lnSpcReduction="10000"/>
          </a:bodyPr>
          <a:lstStyle/>
          <a:p>
            <a:pPr>
              <a:lnSpc>
                <a:spcPct val="80000"/>
              </a:lnSpc>
              <a:buFont typeface="Wingdings" panose="05000000000000000000" pitchFamily="2" charset="2"/>
              <a:buChar char="ü"/>
            </a:pPr>
            <a:r>
              <a:rPr lang="el-GR" altLang="el-GR" sz="2000" dirty="0"/>
              <a:t>Πνιγμός είναι μια μορφή ασφυξίας που οφείλεται σε μηχανική απόφραξη </a:t>
            </a:r>
            <a:r>
              <a:rPr lang="el-GR" altLang="el-GR" sz="2000" dirty="0" smtClean="0"/>
              <a:t>της</a:t>
            </a:r>
          </a:p>
          <a:p>
            <a:pPr marL="0" indent="0">
              <a:lnSpc>
                <a:spcPct val="80000"/>
              </a:lnSpc>
              <a:buNone/>
            </a:pPr>
            <a:r>
              <a:rPr lang="el-GR" altLang="el-GR" sz="2000" dirty="0" smtClean="0"/>
              <a:t>αναπνευστικής </a:t>
            </a:r>
            <a:r>
              <a:rPr lang="el-GR" altLang="el-GR" sz="2000" dirty="0"/>
              <a:t>οδού. </a:t>
            </a:r>
          </a:p>
          <a:p>
            <a:pPr>
              <a:lnSpc>
                <a:spcPct val="80000"/>
              </a:lnSpc>
              <a:buFont typeface="Wingdings" panose="05000000000000000000" pitchFamily="2" charset="2"/>
              <a:buChar char="ü"/>
            </a:pPr>
            <a:r>
              <a:rPr lang="el-GR" altLang="el-GR" sz="2000" dirty="0"/>
              <a:t>Τα συνηθέστερα αίτια πνιγμού στη χώρα μας είναι από νερό ή από φαγητό. </a:t>
            </a:r>
          </a:p>
          <a:p>
            <a:pPr>
              <a:lnSpc>
                <a:spcPct val="80000"/>
              </a:lnSpc>
              <a:buFont typeface="Wingdings" panose="05000000000000000000" pitchFamily="2" charset="2"/>
              <a:buChar char="ü"/>
            </a:pPr>
            <a:r>
              <a:rPr lang="el-GR" altLang="el-GR" sz="2000" dirty="0"/>
              <a:t>Στα παιδιά πνιγμονή μπορεί να συμβεί από κάθε λογής ξένο σώμα.</a:t>
            </a:r>
          </a:p>
          <a:p>
            <a:pPr>
              <a:lnSpc>
                <a:spcPct val="80000"/>
              </a:lnSpc>
              <a:buFont typeface="Wingdings" panose="05000000000000000000" pitchFamily="2" charset="2"/>
              <a:buChar char="ü"/>
            </a:pPr>
            <a:r>
              <a:rPr lang="el-GR" altLang="el-GR" sz="2000" dirty="0"/>
              <a:t>Εάν η απόφραξη του αεραγωγού είναι μερική, τότε το θύμα με το βήχα μπορεί </a:t>
            </a:r>
            <a:r>
              <a:rPr lang="el-GR" altLang="el-GR" sz="2000" dirty="0" smtClean="0"/>
              <a:t>να</a:t>
            </a:r>
          </a:p>
          <a:p>
            <a:pPr>
              <a:lnSpc>
                <a:spcPct val="80000"/>
              </a:lnSpc>
              <a:buFont typeface="Wingdings" panose="05000000000000000000" pitchFamily="2" charset="2"/>
              <a:buChar char="ü"/>
            </a:pPr>
            <a:r>
              <a:rPr lang="el-GR" altLang="el-GR" sz="2000" dirty="0" smtClean="0"/>
              <a:t>απομακρύνει </a:t>
            </a:r>
            <a:r>
              <a:rPr lang="el-GR" altLang="el-GR" sz="2000" dirty="0"/>
              <a:t>το ξένο σώμα. Εάν η απόφραξη είναι πλήρης, κάτι τέτοιο είναι αδύνατο. </a:t>
            </a:r>
          </a:p>
        </p:txBody>
      </p:sp>
      <p:pic>
        <p:nvPicPr>
          <p:cNvPr id="922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5936" y="1437503"/>
            <a:ext cx="1752600" cy="131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1" y="1066800"/>
            <a:ext cx="2533651" cy="180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4"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5371" y="1335237"/>
            <a:ext cx="2695575" cy="169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3"/>
          <p:cNvSpPr txBox="1">
            <a:spLocks noChangeArrowheads="1"/>
          </p:cNvSpPr>
          <p:nvPr/>
        </p:nvSpPr>
        <p:spPr>
          <a:xfrm>
            <a:off x="-36512" y="5013176"/>
            <a:ext cx="9144000" cy="192008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80000"/>
              </a:lnSpc>
              <a:buFont typeface="Wingdings" panose="05000000000000000000" pitchFamily="2" charset="2"/>
              <a:buChar char="ü"/>
            </a:pPr>
            <a:r>
              <a:rPr lang="el-GR" altLang="el-GR" sz="2000" dirty="0" smtClean="0">
                <a:solidFill>
                  <a:prstClr val="black"/>
                </a:solidFill>
              </a:rPr>
              <a:t>Το θύμα συνήθως φέρνει τα χέρια του στο λαιμό και δεν μπορεί να μιλήσει, το χρώμα</a:t>
            </a:r>
          </a:p>
          <a:p>
            <a:pPr>
              <a:lnSpc>
                <a:spcPct val="80000"/>
              </a:lnSpc>
              <a:buFont typeface="Wingdings" panose="05000000000000000000" pitchFamily="2" charset="2"/>
              <a:buChar char="ü"/>
            </a:pPr>
            <a:r>
              <a:rPr lang="el-GR" altLang="el-GR" sz="2000" dirty="0" smtClean="0">
                <a:solidFill>
                  <a:prstClr val="black"/>
                </a:solidFill>
              </a:rPr>
              <a:t>του δέρματος γίνεται μπλε και στη συνέχεια χάνει τις αισθήσεις του. </a:t>
            </a:r>
          </a:p>
          <a:p>
            <a:pPr>
              <a:lnSpc>
                <a:spcPct val="80000"/>
              </a:lnSpc>
              <a:buFont typeface="Wingdings" panose="05000000000000000000" pitchFamily="2" charset="2"/>
              <a:buChar char="ü"/>
            </a:pPr>
            <a:r>
              <a:rPr lang="el-GR" altLang="el-GR" sz="2000" dirty="0" smtClean="0">
                <a:solidFill>
                  <a:prstClr val="black"/>
                </a:solidFill>
              </a:rPr>
              <a:t>Γενικά τα συμπτώματα και σημεία του θύματος πνιγμού είναι τα εξής: ωχρότητα ή</a:t>
            </a:r>
          </a:p>
          <a:p>
            <a:pPr>
              <a:lnSpc>
                <a:spcPct val="80000"/>
              </a:lnSpc>
              <a:buFont typeface="Wingdings" panose="05000000000000000000" pitchFamily="2" charset="2"/>
              <a:buChar char="ü"/>
            </a:pPr>
            <a:r>
              <a:rPr lang="el-GR" altLang="el-GR" sz="2000" dirty="0" smtClean="0">
                <a:solidFill>
                  <a:prstClr val="black"/>
                </a:solidFill>
              </a:rPr>
              <a:t>κυάνωση, αίσθημα δυσφορίας που συνεχώς μεγαλώνει, δυσκολία στην αναπνοή,</a:t>
            </a:r>
          </a:p>
          <a:p>
            <a:pPr>
              <a:lnSpc>
                <a:spcPct val="80000"/>
              </a:lnSpc>
              <a:buFont typeface="Wingdings" panose="05000000000000000000" pitchFamily="2" charset="2"/>
              <a:buChar char="ü"/>
            </a:pPr>
            <a:r>
              <a:rPr lang="el-GR" altLang="el-GR" sz="2000" dirty="0" smtClean="0">
                <a:solidFill>
                  <a:prstClr val="black"/>
                </a:solidFill>
              </a:rPr>
              <a:t>απώλεια σφυγμού, σταδιακή απώλεια συνείδησης, ανακοπή και θάνατος. </a:t>
            </a:r>
            <a:endParaRPr lang="el-GR" altLang="el-GR" sz="2000" dirty="0">
              <a:solidFill>
                <a:prstClr val="black"/>
              </a:solidFill>
            </a:endParaRPr>
          </a:p>
        </p:txBody>
      </p:sp>
      <p:pic>
        <p:nvPicPr>
          <p:cNvPr id="9"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t="8638"/>
          <a:stretch/>
        </p:blipFill>
        <p:spPr bwMode="auto">
          <a:xfrm>
            <a:off x="29592" y="0"/>
            <a:ext cx="1287587" cy="11763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7" descr="Αποτέλεσμα εικόνας για logo αθτη"/>
          <p:cNvPicPr>
            <a:picLocks noChangeAspect="1" noChangeArrowheads="1"/>
          </p:cNvPicPr>
          <p:nvPr/>
        </p:nvPicPr>
        <p:blipFill>
          <a:blip r:embed="rId6">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8240" y="949269"/>
            <a:ext cx="1635125"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1203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221"/>
                                        </p:tgtEl>
                                        <p:attrNameLst>
                                          <p:attrName>style.visibility</p:attrName>
                                        </p:attrNameLst>
                                      </p:cBhvr>
                                      <p:to>
                                        <p:strVal val="visible"/>
                                      </p:to>
                                    </p:set>
                                    <p:animEffect transition="in" filter="barn(inVertical)">
                                      <p:cBhvr>
                                        <p:cTn id="7" dur="500"/>
                                        <p:tgtEl>
                                          <p:spTgt spid="9221"/>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9223"/>
                                        </p:tgtEl>
                                        <p:attrNameLst>
                                          <p:attrName>style.visibility</p:attrName>
                                        </p:attrNameLst>
                                      </p:cBhvr>
                                      <p:to>
                                        <p:strVal val="visible"/>
                                      </p:to>
                                    </p:set>
                                    <p:animEffect transition="in" filter="wheel(1)">
                                      <p:cBhvr>
                                        <p:cTn id="12" dur="2000"/>
                                        <p:tgtEl>
                                          <p:spTgt spid="9223"/>
                                        </p:tgtEl>
                                      </p:cBhvr>
                                    </p:animEffect>
                                  </p:childTnLst>
                                </p:cTn>
                              </p:par>
                              <p:par>
                                <p:cTn id="13" presetID="20" presetClass="entr" presetSubtype="0" fill="hold" nodeType="withEffect">
                                  <p:stCondLst>
                                    <p:cond delay="0"/>
                                  </p:stCondLst>
                                  <p:childTnLst>
                                    <p:set>
                                      <p:cBhvr>
                                        <p:cTn id="14" dur="1" fill="hold">
                                          <p:stCondLst>
                                            <p:cond delay="0"/>
                                          </p:stCondLst>
                                        </p:cTn>
                                        <p:tgtEl>
                                          <p:spTgt spid="9222"/>
                                        </p:tgtEl>
                                        <p:attrNameLst>
                                          <p:attrName>style.visibility</p:attrName>
                                        </p:attrNameLst>
                                      </p:cBhvr>
                                      <p:to>
                                        <p:strVal val="visible"/>
                                      </p:to>
                                    </p:set>
                                    <p:animEffect transition="in" filter="wedge">
                                      <p:cBhvr>
                                        <p:cTn id="15" dur="2000"/>
                                        <p:tgtEl>
                                          <p:spTgt spid="9222"/>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grpId="0" nodeType="clickEffect">
                                  <p:stCondLst>
                                    <p:cond delay="0"/>
                                  </p:stCondLst>
                                  <p:childTnLst>
                                    <p:set>
                                      <p:cBhvr>
                                        <p:cTn id="19" dur="1" fill="hold">
                                          <p:stCondLst>
                                            <p:cond delay="0"/>
                                          </p:stCondLst>
                                        </p:cTn>
                                        <p:tgtEl>
                                          <p:spTgt spid="9218"/>
                                        </p:tgtEl>
                                        <p:attrNameLst>
                                          <p:attrName>style.visibility</p:attrName>
                                        </p:attrNameLst>
                                      </p:cBhvr>
                                      <p:to>
                                        <p:strVal val="visible"/>
                                      </p:to>
                                    </p:set>
                                    <p:animEffect transition="in" filter="wipe(down)">
                                      <p:cBhvr>
                                        <p:cTn id="20" dur="580">
                                          <p:stCondLst>
                                            <p:cond delay="0"/>
                                          </p:stCondLst>
                                        </p:cTn>
                                        <p:tgtEl>
                                          <p:spTgt spid="9218"/>
                                        </p:tgtEl>
                                      </p:cBhvr>
                                    </p:animEffect>
                                    <p:anim calcmode="lin" valueType="num">
                                      <p:cBhvr>
                                        <p:cTn id="21" dur="1822" tmFilter="0,0; 0.14,0.36; 0.43,0.73; 0.71,0.91; 1.0,1.0">
                                          <p:stCondLst>
                                            <p:cond delay="0"/>
                                          </p:stCondLst>
                                        </p:cTn>
                                        <p:tgtEl>
                                          <p:spTgt spid="9218"/>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9218"/>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9218"/>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9218"/>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9218"/>
                                        </p:tgtEl>
                                        <p:attrNameLst>
                                          <p:attrName>ppt_y</p:attrName>
                                        </p:attrNameLst>
                                      </p:cBhvr>
                                      <p:tavLst>
                                        <p:tav tm="0" fmla="#ppt_y-sin(pi*$)/81">
                                          <p:val>
                                            <p:fltVal val="0"/>
                                          </p:val>
                                        </p:tav>
                                        <p:tav tm="100000">
                                          <p:val>
                                            <p:fltVal val="1"/>
                                          </p:val>
                                        </p:tav>
                                      </p:tavLst>
                                    </p:anim>
                                    <p:animScale>
                                      <p:cBhvr>
                                        <p:cTn id="26" dur="26">
                                          <p:stCondLst>
                                            <p:cond delay="650"/>
                                          </p:stCondLst>
                                        </p:cTn>
                                        <p:tgtEl>
                                          <p:spTgt spid="9218"/>
                                        </p:tgtEl>
                                      </p:cBhvr>
                                      <p:to x="100000" y="60000"/>
                                    </p:animScale>
                                    <p:animScale>
                                      <p:cBhvr>
                                        <p:cTn id="27" dur="166" decel="50000">
                                          <p:stCondLst>
                                            <p:cond delay="676"/>
                                          </p:stCondLst>
                                        </p:cTn>
                                        <p:tgtEl>
                                          <p:spTgt spid="9218"/>
                                        </p:tgtEl>
                                      </p:cBhvr>
                                      <p:to x="100000" y="100000"/>
                                    </p:animScale>
                                    <p:animScale>
                                      <p:cBhvr>
                                        <p:cTn id="28" dur="26">
                                          <p:stCondLst>
                                            <p:cond delay="1312"/>
                                          </p:stCondLst>
                                        </p:cTn>
                                        <p:tgtEl>
                                          <p:spTgt spid="9218"/>
                                        </p:tgtEl>
                                      </p:cBhvr>
                                      <p:to x="100000" y="80000"/>
                                    </p:animScale>
                                    <p:animScale>
                                      <p:cBhvr>
                                        <p:cTn id="29" dur="166" decel="50000">
                                          <p:stCondLst>
                                            <p:cond delay="1338"/>
                                          </p:stCondLst>
                                        </p:cTn>
                                        <p:tgtEl>
                                          <p:spTgt spid="9218"/>
                                        </p:tgtEl>
                                      </p:cBhvr>
                                      <p:to x="100000" y="100000"/>
                                    </p:animScale>
                                    <p:animScale>
                                      <p:cBhvr>
                                        <p:cTn id="30" dur="26">
                                          <p:stCondLst>
                                            <p:cond delay="1642"/>
                                          </p:stCondLst>
                                        </p:cTn>
                                        <p:tgtEl>
                                          <p:spTgt spid="9218"/>
                                        </p:tgtEl>
                                      </p:cBhvr>
                                      <p:to x="100000" y="90000"/>
                                    </p:animScale>
                                    <p:animScale>
                                      <p:cBhvr>
                                        <p:cTn id="31" dur="166" decel="50000">
                                          <p:stCondLst>
                                            <p:cond delay="1668"/>
                                          </p:stCondLst>
                                        </p:cTn>
                                        <p:tgtEl>
                                          <p:spTgt spid="9218"/>
                                        </p:tgtEl>
                                      </p:cBhvr>
                                      <p:to x="100000" y="100000"/>
                                    </p:animScale>
                                    <p:animScale>
                                      <p:cBhvr>
                                        <p:cTn id="32" dur="26">
                                          <p:stCondLst>
                                            <p:cond delay="1808"/>
                                          </p:stCondLst>
                                        </p:cTn>
                                        <p:tgtEl>
                                          <p:spTgt spid="9218"/>
                                        </p:tgtEl>
                                      </p:cBhvr>
                                      <p:to x="100000" y="95000"/>
                                    </p:animScale>
                                    <p:animScale>
                                      <p:cBhvr>
                                        <p:cTn id="33" dur="166" decel="50000">
                                          <p:stCondLst>
                                            <p:cond delay="1834"/>
                                          </p:stCondLst>
                                        </p:cTn>
                                        <p:tgtEl>
                                          <p:spTgt spid="9218"/>
                                        </p:tgtEl>
                                      </p:cBhvr>
                                      <p:to x="100000" y="100000"/>
                                    </p:animScale>
                                  </p:childTnLst>
                                </p:cTn>
                              </p:par>
                              <p:par>
                                <p:cTn id="34" presetID="16" presetClass="entr" presetSubtype="21" fill="hold" nodeType="withEffect">
                                  <p:stCondLst>
                                    <p:cond delay="0"/>
                                  </p:stCondLst>
                                  <p:childTnLst>
                                    <p:set>
                                      <p:cBhvr>
                                        <p:cTn id="35" dur="1" fill="hold">
                                          <p:stCondLst>
                                            <p:cond delay="0"/>
                                          </p:stCondLst>
                                        </p:cTn>
                                        <p:tgtEl>
                                          <p:spTgt spid="9224"/>
                                        </p:tgtEl>
                                        <p:attrNameLst>
                                          <p:attrName>style.visibility</p:attrName>
                                        </p:attrNameLst>
                                      </p:cBhvr>
                                      <p:to>
                                        <p:strVal val="visible"/>
                                      </p:to>
                                    </p:set>
                                    <p:animEffect transition="in" filter="barn(inVertical)">
                                      <p:cBhvr>
                                        <p:cTn id="36" dur="500"/>
                                        <p:tgtEl>
                                          <p:spTgt spid="9224"/>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9219">
                                            <p:txEl>
                                              <p:pRg st="0" end="0"/>
                                            </p:txEl>
                                          </p:spTgt>
                                        </p:tgtEl>
                                        <p:attrNameLst>
                                          <p:attrName>style.visibility</p:attrName>
                                        </p:attrNameLst>
                                      </p:cBhvr>
                                      <p:to>
                                        <p:strVal val="visible"/>
                                      </p:to>
                                    </p:set>
                                    <p:anim calcmode="lin" valueType="num">
                                      <p:cBhvr additive="base">
                                        <p:cTn id="41" dur="500" fill="hold"/>
                                        <p:tgtEl>
                                          <p:spTgt spid="9219">
                                            <p:txEl>
                                              <p:pRg st="0" end="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92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9219">
                                            <p:txEl>
                                              <p:pRg st="1" end="1"/>
                                            </p:txEl>
                                          </p:spTgt>
                                        </p:tgtEl>
                                        <p:attrNameLst>
                                          <p:attrName>style.visibility</p:attrName>
                                        </p:attrNameLst>
                                      </p:cBhvr>
                                      <p:to>
                                        <p:strVal val="visible"/>
                                      </p:to>
                                    </p:set>
                                    <p:anim calcmode="lin" valueType="num">
                                      <p:cBhvr additive="base">
                                        <p:cTn id="47" dur="500" fill="hold"/>
                                        <p:tgtEl>
                                          <p:spTgt spid="9219">
                                            <p:txEl>
                                              <p:pRg st="1" end="1"/>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92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9219">
                                            <p:txEl>
                                              <p:pRg st="2" end="2"/>
                                            </p:txEl>
                                          </p:spTgt>
                                        </p:tgtEl>
                                        <p:attrNameLst>
                                          <p:attrName>style.visibility</p:attrName>
                                        </p:attrNameLst>
                                      </p:cBhvr>
                                      <p:to>
                                        <p:strVal val="visible"/>
                                      </p:to>
                                    </p:set>
                                    <p:anim calcmode="lin" valueType="num">
                                      <p:cBhvr additive="base">
                                        <p:cTn id="53" dur="500" fill="hold"/>
                                        <p:tgtEl>
                                          <p:spTgt spid="9219">
                                            <p:txEl>
                                              <p:pRg st="2" end="2"/>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921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9219">
                                            <p:txEl>
                                              <p:pRg st="3" end="3"/>
                                            </p:txEl>
                                          </p:spTgt>
                                        </p:tgtEl>
                                        <p:attrNameLst>
                                          <p:attrName>style.visibility</p:attrName>
                                        </p:attrNameLst>
                                      </p:cBhvr>
                                      <p:to>
                                        <p:strVal val="visible"/>
                                      </p:to>
                                    </p:set>
                                    <p:anim calcmode="lin" valueType="num">
                                      <p:cBhvr additive="base">
                                        <p:cTn id="59" dur="500" fill="hold"/>
                                        <p:tgtEl>
                                          <p:spTgt spid="9219">
                                            <p:txEl>
                                              <p:pRg st="3" end="3"/>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921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9219">
                                            <p:txEl>
                                              <p:pRg st="4" end="4"/>
                                            </p:txEl>
                                          </p:spTgt>
                                        </p:tgtEl>
                                        <p:attrNameLst>
                                          <p:attrName>style.visibility</p:attrName>
                                        </p:attrNameLst>
                                      </p:cBhvr>
                                      <p:to>
                                        <p:strVal val="visible"/>
                                      </p:to>
                                    </p:set>
                                    <p:anim calcmode="lin" valueType="num">
                                      <p:cBhvr additive="base">
                                        <p:cTn id="65" dur="500" fill="hold"/>
                                        <p:tgtEl>
                                          <p:spTgt spid="9219">
                                            <p:txEl>
                                              <p:pRg st="4" end="4"/>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921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9219">
                                            <p:txEl>
                                              <p:pRg st="5" end="5"/>
                                            </p:txEl>
                                          </p:spTgt>
                                        </p:tgtEl>
                                        <p:attrNameLst>
                                          <p:attrName>style.visibility</p:attrName>
                                        </p:attrNameLst>
                                      </p:cBhvr>
                                      <p:to>
                                        <p:strVal val="visible"/>
                                      </p:to>
                                    </p:set>
                                    <p:anim calcmode="lin" valueType="num">
                                      <p:cBhvr additive="base">
                                        <p:cTn id="71" dur="500" fill="hold"/>
                                        <p:tgtEl>
                                          <p:spTgt spid="9219">
                                            <p:txEl>
                                              <p:pRg st="5" end="5"/>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921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8"/>
                                        </p:tgtEl>
                                        <p:attrNameLst>
                                          <p:attrName>style.visibility</p:attrName>
                                        </p:attrNameLst>
                                      </p:cBhvr>
                                      <p:to>
                                        <p:strVal val="visible"/>
                                      </p:to>
                                    </p:set>
                                    <p:anim calcmode="lin" valueType="num">
                                      <p:cBhvr additive="base">
                                        <p:cTn id="77" dur="500" fill="hold"/>
                                        <p:tgtEl>
                                          <p:spTgt spid="8"/>
                                        </p:tgtEl>
                                        <p:attrNameLst>
                                          <p:attrName>ppt_x</p:attrName>
                                        </p:attrNameLst>
                                      </p:cBhvr>
                                      <p:tavLst>
                                        <p:tav tm="0">
                                          <p:val>
                                            <p:strVal val="#ppt_x"/>
                                          </p:val>
                                        </p:tav>
                                        <p:tav tm="100000">
                                          <p:val>
                                            <p:strVal val="#ppt_x"/>
                                          </p:val>
                                        </p:tav>
                                      </p:tavLst>
                                    </p:anim>
                                    <p:anim calcmode="lin" valueType="num">
                                      <p:cBhvr additive="base">
                                        <p:cTn id="7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p:bldP spid="9219" grpId="0" build="p"/>
      <p:bldP spid="8"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type="body" idx="1"/>
          </p:nvPr>
        </p:nvSpPr>
        <p:spPr>
          <a:xfrm>
            <a:off x="108520" y="1412776"/>
            <a:ext cx="9144000" cy="2736304"/>
          </a:xfrm>
        </p:spPr>
        <p:txBody>
          <a:bodyPr/>
          <a:lstStyle/>
          <a:p>
            <a:pPr algn="just">
              <a:lnSpc>
                <a:spcPct val="80000"/>
              </a:lnSpc>
              <a:buFont typeface="Wingdings" panose="05000000000000000000" pitchFamily="2" charset="2"/>
              <a:buChar char="ü"/>
            </a:pPr>
            <a:r>
              <a:rPr lang="el-GR" altLang="el-GR" sz="2000" dirty="0"/>
              <a:t>Όταν πρόκειται για πνιγμό στο νερό, </a:t>
            </a:r>
            <a:r>
              <a:rPr lang="el-GR" altLang="el-GR" sz="2000" dirty="0" smtClean="0"/>
              <a:t>αρχικά ελέγχουμε </a:t>
            </a:r>
            <a:r>
              <a:rPr lang="el-GR" altLang="el-GR" sz="2000" dirty="0"/>
              <a:t>την </a:t>
            </a:r>
            <a:r>
              <a:rPr lang="el-GR" altLang="el-GR" sz="2000" dirty="0" smtClean="0"/>
              <a:t>αναπνοή και </a:t>
            </a:r>
            <a:r>
              <a:rPr lang="el-GR" altLang="el-GR" sz="2000" dirty="0"/>
              <a:t>την </a:t>
            </a:r>
            <a:r>
              <a:rPr lang="el-GR" altLang="el-GR" sz="2000" dirty="0" smtClean="0"/>
              <a:t>καρδιακή λειτουργία</a:t>
            </a:r>
            <a:r>
              <a:rPr lang="el-GR" altLang="el-GR" sz="2000" dirty="0"/>
              <a:t>. </a:t>
            </a:r>
          </a:p>
          <a:p>
            <a:pPr algn="just">
              <a:lnSpc>
                <a:spcPct val="80000"/>
              </a:lnSpc>
              <a:buFont typeface="Wingdings" panose="05000000000000000000" pitchFamily="2" charset="2"/>
              <a:buChar char="ü"/>
            </a:pPr>
            <a:r>
              <a:rPr lang="el-GR" altLang="el-GR" sz="2000" dirty="0"/>
              <a:t>Αν αυτά απουσιάζουν τότε εφαρμόζουμε ΚΑΡΠΑ. </a:t>
            </a:r>
          </a:p>
          <a:p>
            <a:pPr algn="just">
              <a:lnSpc>
                <a:spcPct val="80000"/>
              </a:lnSpc>
              <a:buFont typeface="Wingdings" panose="05000000000000000000" pitchFamily="2" charset="2"/>
              <a:buChar char="ü"/>
            </a:pPr>
            <a:r>
              <a:rPr lang="el-GR" altLang="el-GR" sz="2000" dirty="0"/>
              <a:t>Αν το θύμα αναπνέει, το τοποθετούμε σε </a:t>
            </a:r>
            <a:r>
              <a:rPr lang="el-GR" altLang="el-GR" sz="2000" dirty="0" smtClean="0"/>
              <a:t>θέση ανάνηψης </a:t>
            </a:r>
          </a:p>
          <a:p>
            <a:pPr marL="0" indent="0" algn="just">
              <a:lnSpc>
                <a:spcPct val="80000"/>
              </a:lnSpc>
              <a:buNone/>
            </a:pPr>
            <a:r>
              <a:rPr lang="el-GR" altLang="el-GR" sz="2000" dirty="0" smtClean="0"/>
              <a:t>και </a:t>
            </a:r>
            <a:r>
              <a:rPr lang="el-GR" altLang="el-GR" sz="2000" dirty="0"/>
              <a:t>το ενθαρρύνουμε να αποβάλλει </a:t>
            </a:r>
            <a:r>
              <a:rPr lang="el-GR" altLang="el-GR" sz="2000" dirty="0" smtClean="0"/>
              <a:t>το νερό </a:t>
            </a:r>
            <a:r>
              <a:rPr lang="el-GR" altLang="el-GR" sz="2000" dirty="0"/>
              <a:t>με το βήχα και </a:t>
            </a:r>
            <a:endParaRPr lang="el-GR" altLang="el-GR" sz="2000" dirty="0" smtClean="0"/>
          </a:p>
          <a:p>
            <a:pPr marL="0" indent="0" algn="just">
              <a:lnSpc>
                <a:spcPct val="80000"/>
              </a:lnSpc>
              <a:buNone/>
            </a:pPr>
            <a:r>
              <a:rPr lang="el-GR" altLang="el-GR" sz="2000" dirty="0" smtClean="0"/>
              <a:t>με </a:t>
            </a:r>
            <a:r>
              <a:rPr lang="el-GR" altLang="el-GR" sz="2000" dirty="0"/>
              <a:t>πλήξεις στην </a:t>
            </a:r>
            <a:r>
              <a:rPr lang="el-GR" altLang="el-GR" sz="2000" dirty="0" smtClean="0"/>
              <a:t>πλάτη.</a:t>
            </a:r>
          </a:p>
          <a:p>
            <a:pPr algn="just">
              <a:lnSpc>
                <a:spcPct val="80000"/>
              </a:lnSpc>
              <a:buFont typeface="Wingdings" panose="05000000000000000000" pitchFamily="2" charset="2"/>
              <a:buChar char="ü"/>
            </a:pPr>
            <a:r>
              <a:rPr lang="el-GR" altLang="el-GR" sz="2000" dirty="0" smtClean="0"/>
              <a:t>Παράλληλα </a:t>
            </a:r>
            <a:r>
              <a:rPr lang="el-GR" altLang="el-GR" sz="2000" dirty="0"/>
              <a:t>το θερμαίνουμε για </a:t>
            </a:r>
            <a:r>
              <a:rPr lang="el-GR" altLang="el-GR" sz="2000" dirty="0" smtClean="0"/>
              <a:t>να αντιμετωπίσουμε </a:t>
            </a:r>
            <a:r>
              <a:rPr lang="el-GR" altLang="el-GR" sz="2000" dirty="0"/>
              <a:t>την </a:t>
            </a:r>
            <a:endParaRPr lang="el-GR" altLang="el-GR" sz="2000" dirty="0" smtClean="0"/>
          </a:p>
          <a:p>
            <a:pPr marL="0" indent="0" algn="just">
              <a:lnSpc>
                <a:spcPct val="80000"/>
              </a:lnSpc>
              <a:buNone/>
            </a:pPr>
            <a:r>
              <a:rPr lang="el-GR" altLang="el-GR" sz="2000" dirty="0" smtClean="0"/>
              <a:t>υποθερμία</a:t>
            </a:r>
            <a:r>
              <a:rPr lang="el-GR" altLang="el-GR" sz="2000" dirty="0"/>
              <a:t>. </a:t>
            </a:r>
          </a:p>
          <a:p>
            <a:pPr algn="just">
              <a:lnSpc>
                <a:spcPct val="80000"/>
              </a:lnSpc>
              <a:buFont typeface="Wingdings" panose="05000000000000000000" pitchFamily="2" charset="2"/>
              <a:buChar char="ü"/>
            </a:pPr>
            <a:r>
              <a:rPr lang="el-GR" altLang="el-GR" sz="2000" dirty="0"/>
              <a:t>Όταν πρόκειται για πνιγμονή από ξένο σώμα </a:t>
            </a:r>
            <a:r>
              <a:rPr lang="el-GR" altLang="el-GR" sz="2000" dirty="0" smtClean="0"/>
              <a:t>ο αλγόριθμος </a:t>
            </a:r>
            <a:r>
              <a:rPr lang="el-GR" altLang="el-GR" sz="2000" dirty="0"/>
              <a:t>είναι ο </a:t>
            </a:r>
            <a:r>
              <a:rPr lang="el-GR" altLang="el-GR" sz="2000" dirty="0" smtClean="0"/>
              <a:t>εξής :</a:t>
            </a:r>
            <a:endParaRPr lang="el-GR" altLang="el-GR" sz="2000" dirty="0"/>
          </a:p>
        </p:txBody>
      </p:sp>
      <p:pic>
        <p:nvPicPr>
          <p:cNvPr id="10244" name="Picture 4" descr="pnigmos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4265712"/>
            <a:ext cx="3215039" cy="25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t="6635" r="17883"/>
          <a:stretch/>
        </p:blipFill>
        <p:spPr bwMode="auto">
          <a:xfrm>
            <a:off x="6835649" y="1772816"/>
            <a:ext cx="2111829" cy="1940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49483" y="4572206"/>
            <a:ext cx="1597995" cy="1952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8734" y="4320306"/>
            <a:ext cx="2121477" cy="2456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592" y="53181"/>
            <a:ext cx="1287587" cy="1287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descr="Αποτέλεσμα εικόνας για logo αθτη"/>
          <p:cNvPicPr>
            <a:picLocks noChangeAspect="1" noChangeArrowheads="1"/>
          </p:cNvPicPr>
          <p:nvPr/>
        </p:nvPicPr>
        <p:blipFill>
          <a:blip r:embed="rId7">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7471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245"/>
                                        </p:tgtEl>
                                        <p:attrNameLst>
                                          <p:attrName>style.visibility</p:attrName>
                                        </p:attrNameLst>
                                      </p:cBhvr>
                                      <p:to>
                                        <p:strVal val="visible"/>
                                      </p:to>
                                    </p:set>
                                    <p:animEffect transition="in" filter="wipe(down)">
                                      <p:cBhvr>
                                        <p:cTn id="7" dur="580">
                                          <p:stCondLst>
                                            <p:cond delay="0"/>
                                          </p:stCondLst>
                                        </p:cTn>
                                        <p:tgtEl>
                                          <p:spTgt spid="10245"/>
                                        </p:tgtEl>
                                      </p:cBhvr>
                                    </p:animEffect>
                                    <p:anim calcmode="lin" valueType="num">
                                      <p:cBhvr>
                                        <p:cTn id="8" dur="1822" tmFilter="0,0; 0.14,0.36; 0.43,0.73; 0.71,0.91; 1.0,1.0">
                                          <p:stCondLst>
                                            <p:cond delay="0"/>
                                          </p:stCondLst>
                                        </p:cTn>
                                        <p:tgtEl>
                                          <p:spTgt spid="1024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4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4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4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45"/>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45"/>
                                        </p:tgtEl>
                                      </p:cBhvr>
                                      <p:to x="100000" y="60000"/>
                                    </p:animScale>
                                    <p:animScale>
                                      <p:cBhvr>
                                        <p:cTn id="14" dur="166" decel="50000">
                                          <p:stCondLst>
                                            <p:cond delay="676"/>
                                          </p:stCondLst>
                                        </p:cTn>
                                        <p:tgtEl>
                                          <p:spTgt spid="10245"/>
                                        </p:tgtEl>
                                      </p:cBhvr>
                                      <p:to x="100000" y="100000"/>
                                    </p:animScale>
                                    <p:animScale>
                                      <p:cBhvr>
                                        <p:cTn id="15" dur="26">
                                          <p:stCondLst>
                                            <p:cond delay="1312"/>
                                          </p:stCondLst>
                                        </p:cTn>
                                        <p:tgtEl>
                                          <p:spTgt spid="10245"/>
                                        </p:tgtEl>
                                      </p:cBhvr>
                                      <p:to x="100000" y="80000"/>
                                    </p:animScale>
                                    <p:animScale>
                                      <p:cBhvr>
                                        <p:cTn id="16" dur="166" decel="50000">
                                          <p:stCondLst>
                                            <p:cond delay="1338"/>
                                          </p:stCondLst>
                                        </p:cTn>
                                        <p:tgtEl>
                                          <p:spTgt spid="10245"/>
                                        </p:tgtEl>
                                      </p:cBhvr>
                                      <p:to x="100000" y="100000"/>
                                    </p:animScale>
                                    <p:animScale>
                                      <p:cBhvr>
                                        <p:cTn id="17" dur="26">
                                          <p:stCondLst>
                                            <p:cond delay="1642"/>
                                          </p:stCondLst>
                                        </p:cTn>
                                        <p:tgtEl>
                                          <p:spTgt spid="10245"/>
                                        </p:tgtEl>
                                      </p:cBhvr>
                                      <p:to x="100000" y="90000"/>
                                    </p:animScale>
                                    <p:animScale>
                                      <p:cBhvr>
                                        <p:cTn id="18" dur="166" decel="50000">
                                          <p:stCondLst>
                                            <p:cond delay="1668"/>
                                          </p:stCondLst>
                                        </p:cTn>
                                        <p:tgtEl>
                                          <p:spTgt spid="10245"/>
                                        </p:tgtEl>
                                      </p:cBhvr>
                                      <p:to x="100000" y="100000"/>
                                    </p:animScale>
                                    <p:animScale>
                                      <p:cBhvr>
                                        <p:cTn id="19" dur="26">
                                          <p:stCondLst>
                                            <p:cond delay="1808"/>
                                          </p:stCondLst>
                                        </p:cTn>
                                        <p:tgtEl>
                                          <p:spTgt spid="10245"/>
                                        </p:tgtEl>
                                      </p:cBhvr>
                                      <p:to x="100000" y="95000"/>
                                    </p:animScale>
                                    <p:animScale>
                                      <p:cBhvr>
                                        <p:cTn id="20" dur="166" decel="50000">
                                          <p:stCondLst>
                                            <p:cond delay="1834"/>
                                          </p:stCondLst>
                                        </p:cTn>
                                        <p:tgtEl>
                                          <p:spTgt spid="1024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10248"/>
                                        </p:tgtEl>
                                        <p:attrNameLst>
                                          <p:attrName>style.visibility</p:attrName>
                                        </p:attrNameLst>
                                      </p:cBhvr>
                                      <p:to>
                                        <p:strVal val="visible"/>
                                      </p:to>
                                    </p:set>
                                    <p:animEffect transition="in" filter="wheel(1)">
                                      <p:cBhvr>
                                        <p:cTn id="25" dur="2000"/>
                                        <p:tgtEl>
                                          <p:spTgt spid="10248"/>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0243">
                                            <p:txEl>
                                              <p:pRg st="0" end="0"/>
                                            </p:txEl>
                                          </p:spTgt>
                                        </p:tgtEl>
                                        <p:attrNameLst>
                                          <p:attrName>style.visibility</p:attrName>
                                        </p:attrNameLst>
                                      </p:cBhvr>
                                      <p:to>
                                        <p:strVal val="visible"/>
                                      </p:to>
                                    </p:set>
                                    <p:anim calcmode="lin" valueType="num">
                                      <p:cBhvr additive="base">
                                        <p:cTn id="30" dur="500" fill="hold"/>
                                        <p:tgtEl>
                                          <p:spTgt spid="10243">
                                            <p:txEl>
                                              <p:pRg st="0" end="0"/>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102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0243">
                                            <p:txEl>
                                              <p:pRg st="1" end="1"/>
                                            </p:txEl>
                                          </p:spTgt>
                                        </p:tgtEl>
                                        <p:attrNameLst>
                                          <p:attrName>style.visibility</p:attrName>
                                        </p:attrNameLst>
                                      </p:cBhvr>
                                      <p:to>
                                        <p:strVal val="visible"/>
                                      </p:to>
                                    </p:set>
                                    <p:anim calcmode="lin" valueType="num">
                                      <p:cBhvr additive="base">
                                        <p:cTn id="36" dur="500" fill="hold"/>
                                        <p:tgtEl>
                                          <p:spTgt spid="10243">
                                            <p:txEl>
                                              <p:pRg st="1" end="1"/>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102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0243">
                                            <p:txEl>
                                              <p:pRg st="2" end="2"/>
                                            </p:txEl>
                                          </p:spTgt>
                                        </p:tgtEl>
                                        <p:attrNameLst>
                                          <p:attrName>style.visibility</p:attrName>
                                        </p:attrNameLst>
                                      </p:cBhvr>
                                      <p:to>
                                        <p:strVal val="visible"/>
                                      </p:to>
                                    </p:set>
                                    <p:anim calcmode="lin" valueType="num">
                                      <p:cBhvr additive="base">
                                        <p:cTn id="42" dur="500" fill="hold"/>
                                        <p:tgtEl>
                                          <p:spTgt spid="10243">
                                            <p:txEl>
                                              <p:pRg st="2" end="2"/>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102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0243">
                                            <p:txEl>
                                              <p:pRg st="3" end="3"/>
                                            </p:txEl>
                                          </p:spTgt>
                                        </p:tgtEl>
                                        <p:attrNameLst>
                                          <p:attrName>style.visibility</p:attrName>
                                        </p:attrNameLst>
                                      </p:cBhvr>
                                      <p:to>
                                        <p:strVal val="visible"/>
                                      </p:to>
                                    </p:set>
                                    <p:anim calcmode="lin" valueType="num">
                                      <p:cBhvr additive="base">
                                        <p:cTn id="48" dur="500" fill="hold"/>
                                        <p:tgtEl>
                                          <p:spTgt spid="10243">
                                            <p:txEl>
                                              <p:pRg st="3" end="3"/>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1024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10243">
                                            <p:txEl>
                                              <p:pRg st="4" end="4"/>
                                            </p:txEl>
                                          </p:spTgt>
                                        </p:tgtEl>
                                        <p:attrNameLst>
                                          <p:attrName>style.visibility</p:attrName>
                                        </p:attrNameLst>
                                      </p:cBhvr>
                                      <p:to>
                                        <p:strVal val="visible"/>
                                      </p:to>
                                    </p:set>
                                    <p:anim calcmode="lin" valueType="num">
                                      <p:cBhvr additive="base">
                                        <p:cTn id="54" dur="500" fill="hold"/>
                                        <p:tgtEl>
                                          <p:spTgt spid="10243">
                                            <p:txEl>
                                              <p:pRg st="4" end="4"/>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1024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10243">
                                            <p:txEl>
                                              <p:pRg st="5" end="5"/>
                                            </p:txEl>
                                          </p:spTgt>
                                        </p:tgtEl>
                                        <p:attrNameLst>
                                          <p:attrName>style.visibility</p:attrName>
                                        </p:attrNameLst>
                                      </p:cBhvr>
                                      <p:to>
                                        <p:strVal val="visible"/>
                                      </p:to>
                                    </p:set>
                                    <p:anim calcmode="lin" valueType="num">
                                      <p:cBhvr additive="base">
                                        <p:cTn id="60" dur="500" fill="hold"/>
                                        <p:tgtEl>
                                          <p:spTgt spid="10243">
                                            <p:txEl>
                                              <p:pRg st="5" end="5"/>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1024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10243">
                                            <p:txEl>
                                              <p:pRg st="6" end="6"/>
                                            </p:txEl>
                                          </p:spTgt>
                                        </p:tgtEl>
                                        <p:attrNameLst>
                                          <p:attrName>style.visibility</p:attrName>
                                        </p:attrNameLst>
                                      </p:cBhvr>
                                      <p:to>
                                        <p:strVal val="visible"/>
                                      </p:to>
                                    </p:set>
                                    <p:anim calcmode="lin" valueType="num">
                                      <p:cBhvr additive="base">
                                        <p:cTn id="66" dur="500" fill="hold"/>
                                        <p:tgtEl>
                                          <p:spTgt spid="10243">
                                            <p:txEl>
                                              <p:pRg st="6" end="6"/>
                                            </p:txEl>
                                          </p:spTgt>
                                        </p:tgtEl>
                                        <p:attrNameLst>
                                          <p:attrName>ppt_x</p:attrName>
                                        </p:attrNameLst>
                                      </p:cBhvr>
                                      <p:tavLst>
                                        <p:tav tm="0">
                                          <p:val>
                                            <p:strVal val="#ppt_x"/>
                                          </p:val>
                                        </p:tav>
                                        <p:tav tm="100000">
                                          <p:val>
                                            <p:strVal val="#ppt_x"/>
                                          </p:val>
                                        </p:tav>
                                      </p:tavLst>
                                    </p:anim>
                                    <p:anim calcmode="lin" valueType="num">
                                      <p:cBhvr additive="base">
                                        <p:cTn id="67" dur="500" fill="hold"/>
                                        <p:tgtEl>
                                          <p:spTgt spid="1024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10243">
                                            <p:txEl>
                                              <p:pRg st="7" end="7"/>
                                            </p:txEl>
                                          </p:spTgt>
                                        </p:tgtEl>
                                        <p:attrNameLst>
                                          <p:attrName>style.visibility</p:attrName>
                                        </p:attrNameLst>
                                      </p:cBhvr>
                                      <p:to>
                                        <p:strVal val="visible"/>
                                      </p:to>
                                    </p:set>
                                    <p:anim calcmode="lin" valueType="num">
                                      <p:cBhvr additive="base">
                                        <p:cTn id="72" dur="500" fill="hold"/>
                                        <p:tgtEl>
                                          <p:spTgt spid="10243">
                                            <p:txEl>
                                              <p:pRg st="7" end="7"/>
                                            </p:txEl>
                                          </p:spTgt>
                                        </p:tgtEl>
                                        <p:attrNameLst>
                                          <p:attrName>ppt_x</p:attrName>
                                        </p:attrNameLst>
                                      </p:cBhvr>
                                      <p:tavLst>
                                        <p:tav tm="0">
                                          <p:val>
                                            <p:strVal val="#ppt_x"/>
                                          </p:val>
                                        </p:tav>
                                        <p:tav tm="100000">
                                          <p:val>
                                            <p:strVal val="#ppt_x"/>
                                          </p:val>
                                        </p:tav>
                                      </p:tavLst>
                                    </p:anim>
                                    <p:anim calcmode="lin" valueType="num">
                                      <p:cBhvr additive="base">
                                        <p:cTn id="73" dur="500" fill="hold"/>
                                        <p:tgtEl>
                                          <p:spTgt spid="1024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1" presetClass="entr" presetSubtype="1" fill="hold" nodeType="clickEffect">
                                  <p:stCondLst>
                                    <p:cond delay="0"/>
                                  </p:stCondLst>
                                  <p:childTnLst>
                                    <p:set>
                                      <p:cBhvr>
                                        <p:cTn id="77" dur="1" fill="hold">
                                          <p:stCondLst>
                                            <p:cond delay="0"/>
                                          </p:stCondLst>
                                        </p:cTn>
                                        <p:tgtEl>
                                          <p:spTgt spid="10246"/>
                                        </p:tgtEl>
                                        <p:attrNameLst>
                                          <p:attrName>style.visibility</p:attrName>
                                        </p:attrNameLst>
                                      </p:cBhvr>
                                      <p:to>
                                        <p:strVal val="visible"/>
                                      </p:to>
                                    </p:set>
                                    <p:animEffect transition="in" filter="wheel(1)">
                                      <p:cBhvr>
                                        <p:cTn id="78" dur="2000"/>
                                        <p:tgtEl>
                                          <p:spTgt spid="10246"/>
                                        </p:tgtEl>
                                      </p:cBhvr>
                                    </p:animEffect>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nodeType="clickEffect">
                                  <p:stCondLst>
                                    <p:cond delay="0"/>
                                  </p:stCondLst>
                                  <p:childTnLst>
                                    <p:set>
                                      <p:cBhvr>
                                        <p:cTn id="82" dur="1" fill="hold">
                                          <p:stCondLst>
                                            <p:cond delay="0"/>
                                          </p:stCondLst>
                                        </p:cTn>
                                        <p:tgtEl>
                                          <p:spTgt spid="10244"/>
                                        </p:tgtEl>
                                        <p:attrNameLst>
                                          <p:attrName>style.visibility</p:attrName>
                                        </p:attrNameLst>
                                      </p:cBhvr>
                                      <p:to>
                                        <p:strVal val="visible"/>
                                      </p:to>
                                    </p:set>
                                    <p:animEffect transition="in" filter="fade">
                                      <p:cBhvr>
                                        <p:cTn id="83" dur="1000"/>
                                        <p:tgtEl>
                                          <p:spTgt spid="10244"/>
                                        </p:tgtEl>
                                      </p:cBhvr>
                                    </p:animEffect>
                                    <p:anim calcmode="lin" valueType="num">
                                      <p:cBhvr>
                                        <p:cTn id="84" dur="1000" fill="hold"/>
                                        <p:tgtEl>
                                          <p:spTgt spid="10244"/>
                                        </p:tgtEl>
                                        <p:attrNameLst>
                                          <p:attrName>ppt_x</p:attrName>
                                        </p:attrNameLst>
                                      </p:cBhvr>
                                      <p:tavLst>
                                        <p:tav tm="0">
                                          <p:val>
                                            <p:strVal val="#ppt_x"/>
                                          </p:val>
                                        </p:tav>
                                        <p:tav tm="100000">
                                          <p:val>
                                            <p:strVal val="#ppt_x"/>
                                          </p:val>
                                        </p:tav>
                                      </p:tavLst>
                                    </p:anim>
                                    <p:anim calcmode="lin" valueType="num">
                                      <p:cBhvr>
                                        <p:cTn id="85" dur="1000" fill="hold"/>
                                        <p:tgtEl>
                                          <p:spTgt spid="102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2"/>
            <a:ext cx="8229600" cy="563563"/>
          </a:xfrm>
        </p:spPr>
        <p:txBody>
          <a:bodyPr>
            <a:normAutofit fontScale="90000"/>
          </a:bodyPr>
          <a:lstStyle/>
          <a:p>
            <a:r>
              <a:rPr lang="el-GR" altLang="el-GR" sz="4000" b="1" dirty="0" err="1"/>
              <a:t>Heimlich</a:t>
            </a:r>
            <a:endParaRPr lang="el-GR" altLang="el-GR" sz="4000" b="1" dirty="0"/>
          </a:p>
        </p:txBody>
      </p:sp>
      <p:sp>
        <p:nvSpPr>
          <p:cNvPr id="11267" name="Rectangle 3"/>
          <p:cNvSpPr>
            <a:spLocks noGrp="1" noChangeArrowheads="1"/>
          </p:cNvSpPr>
          <p:nvPr>
            <p:ph type="body" idx="1"/>
          </p:nvPr>
        </p:nvSpPr>
        <p:spPr/>
        <p:txBody>
          <a:bodyPr/>
          <a:lstStyle/>
          <a:p>
            <a:pPr>
              <a:buFontTx/>
              <a:buNone/>
            </a:pPr>
            <a:r>
              <a:rPr lang="el-GR" altLang="el-GR"/>
              <a:t> </a:t>
            </a:r>
          </a:p>
        </p:txBody>
      </p:sp>
      <p:sp>
        <p:nvSpPr>
          <p:cNvPr id="11269" name="Rectangle 5"/>
          <p:cNvSpPr>
            <a:spLocks noChangeArrowheads="1"/>
          </p:cNvSpPr>
          <p:nvPr/>
        </p:nvSpPr>
        <p:spPr bwMode="auto">
          <a:xfrm>
            <a:off x="3836988" y="2224496"/>
            <a:ext cx="124264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l-GR" altLang="el-GR" sz="1200">
                <a:solidFill>
                  <a:prstClr val="black"/>
                </a:solidFill>
                <a:cs typeface="Times New Roman" pitchFamily="18" charset="0"/>
              </a:rPr>
              <a:t>                              </a:t>
            </a:r>
            <a:endParaRPr lang="el-GR" altLang="el-GR">
              <a:solidFill>
                <a:prstClr val="black"/>
              </a:solidFill>
            </a:endParaRPr>
          </a:p>
        </p:txBody>
      </p:sp>
      <p:sp>
        <p:nvSpPr>
          <p:cNvPr id="11270" name="Rectangle 6"/>
          <p:cNvSpPr>
            <a:spLocks noChangeArrowheads="1"/>
          </p:cNvSpPr>
          <p:nvPr/>
        </p:nvSpPr>
        <p:spPr bwMode="auto">
          <a:xfrm>
            <a:off x="3836988" y="4404197"/>
            <a:ext cx="210314"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l-GR" altLang="el-GR" sz="900">
                <a:solidFill>
                  <a:prstClr val="black"/>
                </a:solidFill>
              </a:rPr>
              <a:t> </a:t>
            </a:r>
            <a:endParaRPr lang="el-GR" altLang="el-GR">
              <a:solidFill>
                <a:prstClr val="black"/>
              </a:solidFill>
            </a:endParaRPr>
          </a:p>
        </p:txBody>
      </p:sp>
      <p:pic>
        <p:nvPicPr>
          <p:cNvPr id="11273"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4636" y="1184204"/>
            <a:ext cx="3503676" cy="2808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4" name="Picture 10"/>
          <p:cNvPicPr>
            <a:picLocks noChangeAspect="1" noChangeArrowheads="1"/>
          </p:cNvPicPr>
          <p:nvPr/>
        </p:nvPicPr>
        <p:blipFill rotWithShape="1">
          <a:blip r:embed="rId3">
            <a:extLst>
              <a:ext uri="{28A0092B-C50C-407E-A947-70E740481C1C}">
                <a14:useLocalDpi xmlns:a14="http://schemas.microsoft.com/office/drawing/2010/main" val="0"/>
              </a:ext>
            </a:extLst>
          </a:blip>
          <a:srcRect l="3914" t="6016" r="5858" b="7157"/>
          <a:stretch/>
        </p:blipFill>
        <p:spPr bwMode="auto">
          <a:xfrm>
            <a:off x="4932040" y="1593544"/>
            <a:ext cx="3021044" cy="233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5"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9636" y="3992524"/>
            <a:ext cx="3503676" cy="2806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6"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26224" y="4015882"/>
            <a:ext cx="2732088"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592" y="53181"/>
            <a:ext cx="1287587" cy="1287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7" descr="Αποτέλεσμα εικόνας για logo αθτη"/>
          <p:cNvPicPr>
            <a:picLocks noChangeAspect="1" noChangeArrowheads="1"/>
          </p:cNvPicPr>
          <p:nvPr/>
        </p:nvPicPr>
        <p:blipFill>
          <a:blip r:embed="rId7">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4364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53" presetClass="entr" presetSubtype="16" fill="hold" nodeType="clickEffect">
                                  <p:stCondLst>
                                    <p:cond delay="0"/>
                                  </p:stCondLst>
                                  <p:childTnLst>
                                    <p:set>
                                      <p:cBhvr>
                                        <p:cTn id="6" dur="1" fill="hold">
                                          <p:stCondLst>
                                            <p:cond delay="0"/>
                                          </p:stCondLst>
                                        </p:cTn>
                                        <p:tgtEl>
                                          <p:spTgt spid="11273"/>
                                        </p:tgtEl>
                                        <p:attrNameLst>
                                          <p:attrName>style.visibility</p:attrName>
                                        </p:attrNameLst>
                                      </p:cBhvr>
                                      <p:to>
                                        <p:strVal val="visible"/>
                                      </p:to>
                                    </p:set>
                                    <p:anim calcmode="lin" valueType="num">
                                      <p:cBhvr>
                                        <p:cTn id="7" dur="500" fill="hold"/>
                                        <p:tgtEl>
                                          <p:spTgt spid="11273"/>
                                        </p:tgtEl>
                                        <p:attrNameLst>
                                          <p:attrName>ppt_w</p:attrName>
                                        </p:attrNameLst>
                                      </p:cBhvr>
                                      <p:tavLst>
                                        <p:tav tm="0">
                                          <p:val>
                                            <p:fltVal val="0"/>
                                          </p:val>
                                        </p:tav>
                                        <p:tav tm="100000">
                                          <p:val>
                                            <p:strVal val="#ppt_w"/>
                                          </p:val>
                                        </p:tav>
                                      </p:tavLst>
                                    </p:anim>
                                    <p:anim calcmode="lin" valueType="num">
                                      <p:cBhvr>
                                        <p:cTn id="8" dur="500" fill="hold"/>
                                        <p:tgtEl>
                                          <p:spTgt spid="11273"/>
                                        </p:tgtEl>
                                        <p:attrNameLst>
                                          <p:attrName>ppt_h</p:attrName>
                                        </p:attrNameLst>
                                      </p:cBhvr>
                                      <p:tavLst>
                                        <p:tav tm="0">
                                          <p:val>
                                            <p:fltVal val="0"/>
                                          </p:val>
                                        </p:tav>
                                        <p:tav tm="100000">
                                          <p:val>
                                            <p:strVal val="#ppt_h"/>
                                          </p:val>
                                        </p:tav>
                                      </p:tavLst>
                                    </p:anim>
                                    <p:animEffect transition="in" filter="fade">
                                      <p:cBhvr>
                                        <p:cTn id="9" dur="500"/>
                                        <p:tgtEl>
                                          <p:spTgt spid="1127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1266"/>
                                        </p:tgtEl>
                                        <p:attrNameLst>
                                          <p:attrName>style.visibility</p:attrName>
                                        </p:attrNameLst>
                                      </p:cBhvr>
                                      <p:to>
                                        <p:strVal val="visible"/>
                                      </p:to>
                                    </p:set>
                                    <p:animEffect transition="in" filter="wipe(down)">
                                      <p:cBhvr>
                                        <p:cTn id="14" dur="500"/>
                                        <p:tgtEl>
                                          <p:spTgt spid="11266"/>
                                        </p:tgtEl>
                                      </p:cBhvr>
                                    </p:animEffect>
                                  </p:childTnLst>
                                </p:cTn>
                              </p:par>
                              <p:par>
                                <p:cTn id="15" presetID="53" presetClass="entr" presetSubtype="16" fill="hold" nodeType="withEffect">
                                  <p:stCondLst>
                                    <p:cond delay="0"/>
                                  </p:stCondLst>
                                  <p:childTnLst>
                                    <p:set>
                                      <p:cBhvr>
                                        <p:cTn id="16" dur="1" fill="hold">
                                          <p:stCondLst>
                                            <p:cond delay="0"/>
                                          </p:stCondLst>
                                        </p:cTn>
                                        <p:tgtEl>
                                          <p:spTgt spid="11274"/>
                                        </p:tgtEl>
                                        <p:attrNameLst>
                                          <p:attrName>style.visibility</p:attrName>
                                        </p:attrNameLst>
                                      </p:cBhvr>
                                      <p:to>
                                        <p:strVal val="visible"/>
                                      </p:to>
                                    </p:set>
                                    <p:anim calcmode="lin" valueType="num">
                                      <p:cBhvr>
                                        <p:cTn id="17" dur="500" fill="hold"/>
                                        <p:tgtEl>
                                          <p:spTgt spid="11274"/>
                                        </p:tgtEl>
                                        <p:attrNameLst>
                                          <p:attrName>ppt_w</p:attrName>
                                        </p:attrNameLst>
                                      </p:cBhvr>
                                      <p:tavLst>
                                        <p:tav tm="0">
                                          <p:val>
                                            <p:fltVal val="0"/>
                                          </p:val>
                                        </p:tav>
                                        <p:tav tm="100000">
                                          <p:val>
                                            <p:strVal val="#ppt_w"/>
                                          </p:val>
                                        </p:tav>
                                      </p:tavLst>
                                    </p:anim>
                                    <p:anim calcmode="lin" valueType="num">
                                      <p:cBhvr>
                                        <p:cTn id="18" dur="500" fill="hold"/>
                                        <p:tgtEl>
                                          <p:spTgt spid="11274"/>
                                        </p:tgtEl>
                                        <p:attrNameLst>
                                          <p:attrName>ppt_h</p:attrName>
                                        </p:attrNameLst>
                                      </p:cBhvr>
                                      <p:tavLst>
                                        <p:tav tm="0">
                                          <p:val>
                                            <p:fltVal val="0"/>
                                          </p:val>
                                        </p:tav>
                                        <p:tav tm="100000">
                                          <p:val>
                                            <p:strVal val="#ppt_h"/>
                                          </p:val>
                                        </p:tav>
                                      </p:tavLst>
                                    </p:anim>
                                    <p:animEffect transition="in" filter="fade">
                                      <p:cBhvr>
                                        <p:cTn id="19" dur="500"/>
                                        <p:tgtEl>
                                          <p:spTgt spid="11274"/>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1275"/>
                                        </p:tgtEl>
                                        <p:attrNameLst>
                                          <p:attrName>style.visibility</p:attrName>
                                        </p:attrNameLst>
                                      </p:cBhvr>
                                      <p:to>
                                        <p:strVal val="visible"/>
                                      </p:to>
                                    </p:set>
                                    <p:anim calcmode="lin" valueType="num">
                                      <p:cBhvr>
                                        <p:cTn id="24" dur="500" fill="hold"/>
                                        <p:tgtEl>
                                          <p:spTgt spid="11275"/>
                                        </p:tgtEl>
                                        <p:attrNameLst>
                                          <p:attrName>ppt_w</p:attrName>
                                        </p:attrNameLst>
                                      </p:cBhvr>
                                      <p:tavLst>
                                        <p:tav tm="0">
                                          <p:val>
                                            <p:fltVal val="0"/>
                                          </p:val>
                                        </p:tav>
                                        <p:tav tm="100000">
                                          <p:val>
                                            <p:strVal val="#ppt_w"/>
                                          </p:val>
                                        </p:tav>
                                      </p:tavLst>
                                    </p:anim>
                                    <p:anim calcmode="lin" valueType="num">
                                      <p:cBhvr>
                                        <p:cTn id="25" dur="500" fill="hold"/>
                                        <p:tgtEl>
                                          <p:spTgt spid="11275"/>
                                        </p:tgtEl>
                                        <p:attrNameLst>
                                          <p:attrName>ppt_h</p:attrName>
                                        </p:attrNameLst>
                                      </p:cBhvr>
                                      <p:tavLst>
                                        <p:tav tm="0">
                                          <p:val>
                                            <p:fltVal val="0"/>
                                          </p:val>
                                        </p:tav>
                                        <p:tav tm="100000">
                                          <p:val>
                                            <p:strVal val="#ppt_h"/>
                                          </p:val>
                                        </p:tav>
                                      </p:tavLst>
                                    </p:anim>
                                    <p:animEffect transition="in" filter="fade">
                                      <p:cBhvr>
                                        <p:cTn id="26" dur="500"/>
                                        <p:tgtEl>
                                          <p:spTgt spid="11275"/>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1276"/>
                                        </p:tgtEl>
                                        <p:attrNameLst>
                                          <p:attrName>style.visibility</p:attrName>
                                        </p:attrNameLst>
                                      </p:cBhvr>
                                      <p:to>
                                        <p:strVal val="visible"/>
                                      </p:to>
                                    </p:set>
                                    <p:anim calcmode="lin" valueType="num">
                                      <p:cBhvr>
                                        <p:cTn id="31" dur="500" fill="hold"/>
                                        <p:tgtEl>
                                          <p:spTgt spid="11276"/>
                                        </p:tgtEl>
                                        <p:attrNameLst>
                                          <p:attrName>ppt_w</p:attrName>
                                        </p:attrNameLst>
                                      </p:cBhvr>
                                      <p:tavLst>
                                        <p:tav tm="0">
                                          <p:val>
                                            <p:fltVal val="0"/>
                                          </p:val>
                                        </p:tav>
                                        <p:tav tm="100000">
                                          <p:val>
                                            <p:strVal val="#ppt_w"/>
                                          </p:val>
                                        </p:tav>
                                      </p:tavLst>
                                    </p:anim>
                                    <p:anim calcmode="lin" valueType="num">
                                      <p:cBhvr>
                                        <p:cTn id="32" dur="500" fill="hold"/>
                                        <p:tgtEl>
                                          <p:spTgt spid="11276"/>
                                        </p:tgtEl>
                                        <p:attrNameLst>
                                          <p:attrName>ppt_h</p:attrName>
                                        </p:attrNameLst>
                                      </p:cBhvr>
                                      <p:tavLst>
                                        <p:tav tm="0">
                                          <p:val>
                                            <p:fltVal val="0"/>
                                          </p:val>
                                        </p:tav>
                                        <p:tav tm="100000">
                                          <p:val>
                                            <p:strVal val="#ppt_h"/>
                                          </p:val>
                                        </p:tav>
                                      </p:tavLst>
                                    </p:anim>
                                    <p:animEffect transition="in" filter="fade">
                                      <p:cBhvr>
                                        <p:cTn id="33" dur="500"/>
                                        <p:tgtEl>
                                          <p:spTgt spid="112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503237" y="5832872"/>
            <a:ext cx="8183563" cy="1052512"/>
          </a:xfrm>
        </p:spPr>
        <p:txBody>
          <a:bodyPr/>
          <a:lstStyle/>
          <a:p>
            <a:pPr fontAlgn="auto">
              <a:spcAft>
                <a:spcPts val="0"/>
              </a:spcAft>
              <a:defRPr/>
            </a:pPr>
            <a:r>
              <a:rPr lang="el-GR" b="1" dirty="0" smtClean="0">
                <a:solidFill>
                  <a:srgbClr val="003300"/>
                </a:solidFill>
              </a:rPr>
              <a:t>Ενέργειες σε πνιγμονή</a:t>
            </a:r>
            <a:endParaRPr lang="el-GR" b="1" dirty="0">
              <a:solidFill>
                <a:srgbClr val="003300"/>
              </a:solidFill>
            </a:endParaRPr>
          </a:p>
        </p:txBody>
      </p:sp>
      <p:graphicFrame>
        <p:nvGraphicFramePr>
          <p:cNvPr id="4" name="Θέση περιεχομένου 3"/>
          <p:cNvGraphicFramePr>
            <a:graphicFrameLocks noGrp="1"/>
          </p:cNvGraphicFramePr>
          <p:nvPr>
            <p:ph idx="1"/>
            <p:extLst>
              <p:ext uri="{D42A27DB-BD31-4B8C-83A1-F6EECF244321}">
                <p14:modId xmlns:p14="http://schemas.microsoft.com/office/powerpoint/2010/main" val="3933550193"/>
              </p:ext>
            </p:extLst>
          </p:nvPr>
        </p:nvGraphicFramePr>
        <p:xfrm>
          <a:off x="503237" y="1379935"/>
          <a:ext cx="8183563" cy="41878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592" y="53181"/>
            <a:ext cx="1287587" cy="1287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7" descr="Αποτέλεσμα εικόνας για logo αθτη"/>
          <p:cNvPicPr>
            <a:picLocks noChangeAspect="1" noChangeArrowheads="1"/>
          </p:cNvPicPr>
          <p:nvPr/>
        </p:nvPicPr>
        <p:blipFill>
          <a:blip r:embed="rId9">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2038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4" grpId="0">
        <p:bldAsOne/>
      </p:bldGraphic>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503237" y="5184801"/>
            <a:ext cx="8183563" cy="1052512"/>
          </a:xfrm>
        </p:spPr>
        <p:txBody>
          <a:bodyPr/>
          <a:lstStyle/>
          <a:p>
            <a:pPr fontAlgn="auto">
              <a:spcAft>
                <a:spcPts val="0"/>
              </a:spcAft>
              <a:defRPr/>
            </a:pPr>
            <a:r>
              <a:rPr lang="el-GR" b="1" dirty="0" smtClean="0">
                <a:solidFill>
                  <a:srgbClr val="003300"/>
                </a:solidFill>
              </a:rPr>
              <a:t>Αφαίρεση ξένου σώματος</a:t>
            </a:r>
            <a:endParaRPr lang="el-GR" b="1" dirty="0">
              <a:solidFill>
                <a:srgbClr val="003300"/>
              </a:solidFill>
            </a:endParaRPr>
          </a:p>
        </p:txBody>
      </p:sp>
      <p:sp>
        <p:nvSpPr>
          <p:cNvPr id="63491" name="Θέση περιεχομένου 4"/>
          <p:cNvSpPr>
            <a:spLocks noGrp="1"/>
          </p:cNvSpPr>
          <p:nvPr>
            <p:ph idx="1"/>
          </p:nvPr>
        </p:nvSpPr>
        <p:spPr>
          <a:xfrm>
            <a:off x="503237" y="1185394"/>
            <a:ext cx="8183563" cy="4187825"/>
          </a:xfrm>
        </p:spPr>
        <p:txBody>
          <a:bodyPr>
            <a:normAutofit fontScale="92500" lnSpcReduction="20000"/>
          </a:bodyPr>
          <a:lstStyle/>
          <a:p>
            <a:endParaRPr lang="el-GR" altLang="el-GR" sz="2600" dirty="0" smtClean="0"/>
          </a:p>
          <a:p>
            <a:endParaRPr lang="el-GR" altLang="el-GR" sz="2600" dirty="0" smtClean="0"/>
          </a:p>
          <a:p>
            <a:endParaRPr lang="el-GR" altLang="el-GR" sz="2600" dirty="0" smtClean="0"/>
          </a:p>
          <a:p>
            <a:endParaRPr lang="el-GR" altLang="el-GR" sz="2600" dirty="0" smtClean="0"/>
          </a:p>
          <a:p>
            <a:endParaRPr lang="el-GR" altLang="el-GR" sz="2600" dirty="0" smtClean="0"/>
          </a:p>
          <a:p>
            <a:endParaRPr lang="el-GR" altLang="el-GR" sz="2200" dirty="0" smtClean="0"/>
          </a:p>
          <a:p>
            <a:r>
              <a:rPr lang="el-GR" altLang="el-GR" sz="2200" dirty="0" smtClean="0"/>
              <a:t>Χειρισμός σταυρωτών δακτύλων που μπορεί να εφαρμοστεί σε μετρίως χαλαρωμένα θύματα.</a:t>
            </a:r>
          </a:p>
          <a:p>
            <a:r>
              <a:rPr lang="el-GR" altLang="el-GR" sz="2200" dirty="0" smtClean="0"/>
              <a:t>Χειρισμός με το δάκτυλο πίσω από τα δόντια που εφαρμόζεται σε μη χαλαρωμένα θύματα. </a:t>
            </a:r>
          </a:p>
          <a:p>
            <a:r>
              <a:rPr lang="el-GR" altLang="el-GR" sz="2200" dirty="0" smtClean="0"/>
              <a:t>Χειρισμός ανύψωσης της γλώσσας και της γνάθου που εφαρμόζεται σε πλήρως χαλαρωμένα θύματα</a:t>
            </a:r>
          </a:p>
        </p:txBody>
      </p:sp>
      <p:graphicFrame>
        <p:nvGraphicFramePr>
          <p:cNvPr id="63492" name="Αντικείμενο 5"/>
          <p:cNvGraphicFramePr>
            <a:graphicFrameLocks noChangeAspect="1"/>
          </p:cNvGraphicFramePr>
          <p:nvPr>
            <p:extLst>
              <p:ext uri="{D42A27DB-BD31-4B8C-83A1-F6EECF244321}">
                <p14:modId xmlns:p14="http://schemas.microsoft.com/office/powerpoint/2010/main" val="1838739704"/>
              </p:ext>
            </p:extLst>
          </p:nvPr>
        </p:nvGraphicFramePr>
        <p:xfrm>
          <a:off x="899592" y="692697"/>
          <a:ext cx="7488237" cy="2427288"/>
        </p:xfrm>
        <a:graphic>
          <a:graphicData uri="http://schemas.openxmlformats.org/presentationml/2006/ole">
            <mc:AlternateContent xmlns:mc="http://schemas.openxmlformats.org/markup-compatibility/2006">
              <mc:Choice xmlns:v="urn:schemas-microsoft-com:vml" Requires="v">
                <p:oleObj spid="_x0000_s2083" name="Image" r:id="rId3" imgW="13523810" imgH="5180952" progId="Photoshop.Image.7">
                  <p:embed/>
                </p:oleObj>
              </mc:Choice>
              <mc:Fallback>
                <p:oleObj name="Image" r:id="rId3" imgW="13523810" imgH="5180952" progId="Photoshop.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592" y="692697"/>
                        <a:ext cx="7488237" cy="2427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Ορθογώνιο 2"/>
          <p:cNvSpPr/>
          <p:nvPr/>
        </p:nvSpPr>
        <p:spPr>
          <a:xfrm rot="19657250">
            <a:off x="867866" y="1867762"/>
            <a:ext cx="5969882" cy="1754326"/>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l-GR"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Μόνο αν….</a:t>
            </a:r>
          </a:p>
          <a:p>
            <a:pPr algn="ctr"/>
            <a:endParaRPr lang="el-GR"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1510528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3491">
                                            <p:txEl>
                                              <p:pRg st="6" end="6"/>
                                            </p:txEl>
                                          </p:spTgt>
                                        </p:tgtEl>
                                        <p:attrNameLst>
                                          <p:attrName>style.visibility</p:attrName>
                                        </p:attrNameLst>
                                      </p:cBhvr>
                                      <p:to>
                                        <p:strVal val="visible"/>
                                      </p:to>
                                    </p:set>
                                    <p:anim calcmode="lin" valueType="num">
                                      <p:cBhvr additive="base">
                                        <p:cTn id="25" dur="500" fill="hold"/>
                                        <p:tgtEl>
                                          <p:spTgt spid="63491">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349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3491">
                                            <p:txEl>
                                              <p:pRg st="7" end="7"/>
                                            </p:txEl>
                                          </p:spTgt>
                                        </p:tgtEl>
                                        <p:attrNameLst>
                                          <p:attrName>style.visibility</p:attrName>
                                        </p:attrNameLst>
                                      </p:cBhvr>
                                      <p:to>
                                        <p:strVal val="visible"/>
                                      </p:to>
                                    </p:set>
                                    <p:anim calcmode="lin" valueType="num">
                                      <p:cBhvr additive="base">
                                        <p:cTn id="31" dur="500" fill="hold"/>
                                        <p:tgtEl>
                                          <p:spTgt spid="63491">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3491">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3491">
                                            <p:txEl>
                                              <p:pRg st="8" end="8"/>
                                            </p:txEl>
                                          </p:spTgt>
                                        </p:tgtEl>
                                        <p:attrNameLst>
                                          <p:attrName>style.visibility</p:attrName>
                                        </p:attrNameLst>
                                      </p:cBhvr>
                                      <p:to>
                                        <p:strVal val="visible"/>
                                      </p:to>
                                    </p:set>
                                    <p:anim calcmode="lin" valueType="num">
                                      <p:cBhvr additive="base">
                                        <p:cTn id="37" dur="500" fill="hold"/>
                                        <p:tgtEl>
                                          <p:spTgt spid="63491">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3491">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wipe(down)">
                                      <p:cBhvr>
                                        <p:cTn id="43" dur="580">
                                          <p:stCondLst>
                                            <p:cond delay="0"/>
                                          </p:stCondLst>
                                        </p:cTn>
                                        <p:tgtEl>
                                          <p:spTgt spid="3"/>
                                        </p:tgtEl>
                                      </p:cBhvr>
                                    </p:animEffect>
                                    <p:anim calcmode="lin" valueType="num">
                                      <p:cBhvr>
                                        <p:cTn id="4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49" dur="26">
                                          <p:stCondLst>
                                            <p:cond delay="650"/>
                                          </p:stCondLst>
                                        </p:cTn>
                                        <p:tgtEl>
                                          <p:spTgt spid="3"/>
                                        </p:tgtEl>
                                      </p:cBhvr>
                                      <p:to x="100000" y="60000"/>
                                    </p:animScale>
                                    <p:animScale>
                                      <p:cBhvr>
                                        <p:cTn id="50" dur="166" decel="50000">
                                          <p:stCondLst>
                                            <p:cond delay="676"/>
                                          </p:stCondLst>
                                        </p:cTn>
                                        <p:tgtEl>
                                          <p:spTgt spid="3"/>
                                        </p:tgtEl>
                                      </p:cBhvr>
                                      <p:to x="100000" y="100000"/>
                                    </p:animScale>
                                    <p:animScale>
                                      <p:cBhvr>
                                        <p:cTn id="51" dur="26">
                                          <p:stCondLst>
                                            <p:cond delay="1312"/>
                                          </p:stCondLst>
                                        </p:cTn>
                                        <p:tgtEl>
                                          <p:spTgt spid="3"/>
                                        </p:tgtEl>
                                      </p:cBhvr>
                                      <p:to x="100000" y="80000"/>
                                    </p:animScale>
                                    <p:animScale>
                                      <p:cBhvr>
                                        <p:cTn id="52" dur="166" decel="50000">
                                          <p:stCondLst>
                                            <p:cond delay="1338"/>
                                          </p:stCondLst>
                                        </p:cTn>
                                        <p:tgtEl>
                                          <p:spTgt spid="3"/>
                                        </p:tgtEl>
                                      </p:cBhvr>
                                      <p:to x="100000" y="100000"/>
                                    </p:animScale>
                                    <p:animScale>
                                      <p:cBhvr>
                                        <p:cTn id="53" dur="26">
                                          <p:stCondLst>
                                            <p:cond delay="1642"/>
                                          </p:stCondLst>
                                        </p:cTn>
                                        <p:tgtEl>
                                          <p:spTgt spid="3"/>
                                        </p:tgtEl>
                                      </p:cBhvr>
                                      <p:to x="100000" y="90000"/>
                                    </p:animScale>
                                    <p:animScale>
                                      <p:cBhvr>
                                        <p:cTn id="54" dur="166" decel="50000">
                                          <p:stCondLst>
                                            <p:cond delay="1668"/>
                                          </p:stCondLst>
                                        </p:cTn>
                                        <p:tgtEl>
                                          <p:spTgt spid="3"/>
                                        </p:tgtEl>
                                      </p:cBhvr>
                                      <p:to x="100000" y="100000"/>
                                    </p:animScale>
                                    <p:animScale>
                                      <p:cBhvr>
                                        <p:cTn id="55" dur="26">
                                          <p:stCondLst>
                                            <p:cond delay="1808"/>
                                          </p:stCondLst>
                                        </p:cTn>
                                        <p:tgtEl>
                                          <p:spTgt spid="3"/>
                                        </p:tgtEl>
                                      </p:cBhvr>
                                      <p:to x="100000" y="95000"/>
                                    </p:animScale>
                                    <p:animScale>
                                      <p:cBhvr>
                                        <p:cTn id="56"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3491" grpId="0" build="p"/>
      <p:bldP spid="3"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92" y="53181"/>
            <a:ext cx="1287587" cy="1287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Τίτλος 1"/>
          <p:cNvSpPr>
            <a:spLocks noGrp="1"/>
          </p:cNvSpPr>
          <p:nvPr>
            <p:ph type="title"/>
          </p:nvPr>
        </p:nvSpPr>
        <p:spPr>
          <a:xfrm>
            <a:off x="503237" y="5851320"/>
            <a:ext cx="8183563" cy="1052513"/>
          </a:xfrm>
        </p:spPr>
        <p:txBody>
          <a:bodyPr/>
          <a:lstStyle/>
          <a:p>
            <a:pPr fontAlgn="auto">
              <a:spcAft>
                <a:spcPts val="0"/>
              </a:spcAft>
              <a:defRPr/>
            </a:pPr>
            <a:r>
              <a:rPr lang="el-GR" b="1" dirty="0" smtClean="0">
                <a:solidFill>
                  <a:srgbClr val="0070C0"/>
                </a:solidFill>
              </a:rPr>
              <a:t>Χειρισμός </a:t>
            </a:r>
            <a:r>
              <a:rPr lang="en-US" b="1" dirty="0" smtClean="0">
                <a:solidFill>
                  <a:srgbClr val="0070C0"/>
                </a:solidFill>
              </a:rPr>
              <a:t>Heimlich </a:t>
            </a:r>
            <a:endParaRPr lang="el-GR" b="1" dirty="0">
              <a:solidFill>
                <a:srgbClr val="0070C0"/>
              </a:solidFill>
            </a:endParaRPr>
          </a:p>
        </p:txBody>
      </p:sp>
      <p:sp>
        <p:nvSpPr>
          <p:cNvPr id="64515" name="Θέση περιεχομένου 2"/>
          <p:cNvSpPr>
            <a:spLocks noGrp="1"/>
          </p:cNvSpPr>
          <p:nvPr>
            <p:ph idx="1"/>
          </p:nvPr>
        </p:nvSpPr>
        <p:spPr>
          <a:xfrm>
            <a:off x="503237" y="1052732"/>
            <a:ext cx="8183563" cy="4187825"/>
          </a:xfrm>
        </p:spPr>
        <p:txBody>
          <a:bodyPr/>
          <a:lstStyle/>
          <a:p>
            <a:pPr>
              <a:buFont typeface="Wingdings" panose="05000000000000000000" pitchFamily="2" charset="2"/>
              <a:buChar char="Ø"/>
            </a:pPr>
            <a:r>
              <a:rPr lang="el-GR" altLang="el-GR" b="1" dirty="0" smtClean="0">
                <a:solidFill>
                  <a:srgbClr val="FF0000"/>
                </a:solidFill>
              </a:rPr>
              <a:t>Θύμα με συνείδηση</a:t>
            </a:r>
          </a:p>
        </p:txBody>
      </p:sp>
      <p:graphicFrame>
        <p:nvGraphicFramePr>
          <p:cNvPr id="64516" name="Αντικείμενο 3"/>
          <p:cNvGraphicFramePr>
            <a:graphicFrameLocks noChangeAspect="1"/>
          </p:cNvGraphicFramePr>
          <p:nvPr>
            <p:extLst>
              <p:ext uri="{D42A27DB-BD31-4B8C-83A1-F6EECF244321}">
                <p14:modId xmlns:p14="http://schemas.microsoft.com/office/powerpoint/2010/main" val="2733701540"/>
              </p:ext>
            </p:extLst>
          </p:nvPr>
        </p:nvGraphicFramePr>
        <p:xfrm>
          <a:off x="693742" y="1719482"/>
          <a:ext cx="1862137" cy="3311525"/>
        </p:xfrm>
        <a:graphic>
          <a:graphicData uri="http://schemas.openxmlformats.org/presentationml/2006/ole">
            <mc:AlternateContent xmlns:mc="http://schemas.openxmlformats.org/markup-compatibility/2006">
              <mc:Choice xmlns:v="urn:schemas-microsoft-com:vml" Requires="v">
                <p:oleObj spid="_x0000_s3206" name="Image" r:id="rId4" imgW="1914286" imgH="2886478" progId="Photoshop.Image.7">
                  <p:embed/>
                </p:oleObj>
              </mc:Choice>
              <mc:Fallback>
                <p:oleObj name="Image" r:id="rId4" imgW="1914286" imgH="2886478" progId="Photoshop.Image.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742" y="1719482"/>
                        <a:ext cx="1862137"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4517" name="Αντικείμενο 4"/>
          <p:cNvGraphicFramePr>
            <a:graphicFrameLocks noChangeAspect="1"/>
          </p:cNvGraphicFramePr>
          <p:nvPr>
            <p:extLst>
              <p:ext uri="{D42A27DB-BD31-4B8C-83A1-F6EECF244321}">
                <p14:modId xmlns:p14="http://schemas.microsoft.com/office/powerpoint/2010/main" val="2229489966"/>
              </p:ext>
            </p:extLst>
          </p:nvPr>
        </p:nvGraphicFramePr>
        <p:xfrm>
          <a:off x="2801939" y="1719482"/>
          <a:ext cx="1841500" cy="3292475"/>
        </p:xfrm>
        <a:graphic>
          <a:graphicData uri="http://schemas.openxmlformats.org/presentationml/2006/ole">
            <mc:AlternateContent xmlns:mc="http://schemas.openxmlformats.org/markup-compatibility/2006">
              <mc:Choice xmlns:v="urn:schemas-microsoft-com:vml" Requires="v">
                <p:oleObj spid="_x0000_s3207" name="Image" r:id="rId6" imgW="2029108" imgH="3629532" progId="Photoshop.Image.7">
                  <p:embed/>
                </p:oleObj>
              </mc:Choice>
              <mc:Fallback>
                <p:oleObj name="Image" r:id="rId6" imgW="2029108" imgH="3629532" progId="Photoshop.Image.7">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01939" y="1719482"/>
                        <a:ext cx="1841500"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4518" name="Αντικείμενο 5"/>
          <p:cNvGraphicFramePr>
            <a:graphicFrameLocks noChangeAspect="1"/>
          </p:cNvGraphicFramePr>
          <p:nvPr>
            <p:extLst>
              <p:ext uri="{D42A27DB-BD31-4B8C-83A1-F6EECF244321}">
                <p14:modId xmlns:p14="http://schemas.microsoft.com/office/powerpoint/2010/main" val="1408179244"/>
              </p:ext>
            </p:extLst>
          </p:nvPr>
        </p:nvGraphicFramePr>
        <p:xfrm>
          <a:off x="4859341" y="1719482"/>
          <a:ext cx="1758951" cy="3317875"/>
        </p:xfrm>
        <a:graphic>
          <a:graphicData uri="http://schemas.openxmlformats.org/presentationml/2006/ole">
            <mc:AlternateContent xmlns:mc="http://schemas.openxmlformats.org/markup-compatibility/2006">
              <mc:Choice xmlns:v="urn:schemas-microsoft-com:vml" Requires="v">
                <p:oleObj spid="_x0000_s3208" name="Image" r:id="rId8" imgW="1924319" imgH="3629532" progId="Photoshop.Image.7">
                  <p:embed/>
                </p:oleObj>
              </mc:Choice>
              <mc:Fallback>
                <p:oleObj name="Image" r:id="rId8" imgW="1924319" imgH="3629532" progId="Photoshop.Image.7">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59341" y="1719482"/>
                        <a:ext cx="1758951" cy="331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4519" name="Αντικείμενο 6"/>
          <p:cNvGraphicFramePr>
            <a:graphicFrameLocks noChangeAspect="1"/>
          </p:cNvGraphicFramePr>
          <p:nvPr>
            <p:extLst>
              <p:ext uri="{D42A27DB-BD31-4B8C-83A1-F6EECF244321}">
                <p14:modId xmlns:p14="http://schemas.microsoft.com/office/powerpoint/2010/main" val="874984534"/>
              </p:ext>
            </p:extLst>
          </p:nvPr>
        </p:nvGraphicFramePr>
        <p:xfrm>
          <a:off x="6868740" y="1773659"/>
          <a:ext cx="1663700" cy="3311525"/>
        </p:xfrm>
        <a:graphic>
          <a:graphicData uri="http://schemas.openxmlformats.org/presentationml/2006/ole">
            <mc:AlternateContent xmlns:mc="http://schemas.openxmlformats.org/markup-compatibility/2006">
              <mc:Choice xmlns:v="urn:schemas-microsoft-com:vml" Requires="v">
                <p:oleObj spid="_x0000_s3209" name="Image" r:id="rId10" imgW="1905266" imgH="3629532" progId="Photoshop.Image.7">
                  <p:embed/>
                </p:oleObj>
              </mc:Choice>
              <mc:Fallback>
                <p:oleObj name="Image" r:id="rId10" imgW="1905266" imgH="3629532" progId="Photoshop.Image.7">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68740" y="1773659"/>
                        <a:ext cx="1663700"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4520" name="TextBox 7"/>
          <p:cNvSpPr txBox="1">
            <a:spLocks noChangeArrowheads="1"/>
          </p:cNvSpPr>
          <p:nvPr/>
        </p:nvSpPr>
        <p:spPr bwMode="auto">
          <a:xfrm>
            <a:off x="539751" y="5031005"/>
            <a:ext cx="237648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l-GR" altLang="el-GR" b="1">
                <a:solidFill>
                  <a:srgbClr val="000099"/>
                </a:solidFill>
                <a:latin typeface="Times New Roman" pitchFamily="18" charset="0"/>
              </a:rPr>
              <a:t>Το σημείο πνιγμού</a:t>
            </a:r>
          </a:p>
          <a:p>
            <a:pPr eaLnBrk="1" hangingPunct="1"/>
            <a:r>
              <a:rPr lang="el-GR" altLang="el-GR" b="1">
                <a:solidFill>
                  <a:srgbClr val="000099"/>
                </a:solidFill>
                <a:latin typeface="Times New Roman" pitchFamily="18" charset="0"/>
              </a:rPr>
              <a:t>Παρότρυνε το θύμα να βήξει</a:t>
            </a:r>
          </a:p>
          <a:p>
            <a:pPr eaLnBrk="1" hangingPunct="1"/>
            <a:endParaRPr lang="el-GR" altLang="el-GR">
              <a:solidFill>
                <a:prstClr val="black"/>
              </a:solidFill>
            </a:endParaRPr>
          </a:p>
        </p:txBody>
      </p:sp>
      <p:sp>
        <p:nvSpPr>
          <p:cNvPr id="64521" name="TextBox 8"/>
          <p:cNvSpPr txBox="1">
            <a:spLocks noChangeArrowheads="1"/>
          </p:cNvSpPr>
          <p:nvPr/>
        </p:nvSpPr>
        <p:spPr bwMode="auto">
          <a:xfrm>
            <a:off x="2843217" y="5031004"/>
            <a:ext cx="194468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l-GR" altLang="el-GR" b="1">
                <a:solidFill>
                  <a:srgbClr val="000099"/>
                </a:solidFill>
                <a:latin typeface="Times New Roman" pitchFamily="18" charset="0"/>
              </a:rPr>
              <a:t>5 κτυπήματα</a:t>
            </a:r>
          </a:p>
          <a:p>
            <a:pPr eaLnBrk="1" hangingPunct="1"/>
            <a:r>
              <a:rPr lang="el-GR" altLang="el-GR" b="1">
                <a:solidFill>
                  <a:srgbClr val="000099"/>
                </a:solidFill>
                <a:latin typeface="Times New Roman" pitchFamily="18" charset="0"/>
              </a:rPr>
              <a:t>στην πλάτη</a:t>
            </a:r>
          </a:p>
          <a:p>
            <a:pPr eaLnBrk="1" hangingPunct="1"/>
            <a:endParaRPr lang="el-GR" altLang="el-GR">
              <a:solidFill>
                <a:prstClr val="black"/>
              </a:solidFill>
            </a:endParaRPr>
          </a:p>
        </p:txBody>
      </p:sp>
      <p:sp>
        <p:nvSpPr>
          <p:cNvPr id="64522" name="TextBox 9"/>
          <p:cNvSpPr txBox="1">
            <a:spLocks noChangeArrowheads="1"/>
          </p:cNvSpPr>
          <p:nvPr/>
        </p:nvSpPr>
        <p:spPr bwMode="auto">
          <a:xfrm>
            <a:off x="4787901" y="5110379"/>
            <a:ext cx="4032251"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l-GR" altLang="el-GR" b="1">
                <a:solidFill>
                  <a:srgbClr val="000099"/>
                </a:solidFill>
                <a:latin typeface="Times New Roman" pitchFamily="18" charset="0"/>
              </a:rPr>
              <a:t>+5 κοιλιακές ή θωρακικές συμπιέσεις</a:t>
            </a:r>
          </a:p>
          <a:p>
            <a:pPr algn="ctr" eaLnBrk="1" hangingPunct="1"/>
            <a:r>
              <a:rPr lang="el-GR" altLang="el-GR" b="1">
                <a:solidFill>
                  <a:srgbClr val="000099"/>
                </a:solidFill>
                <a:latin typeface="Times New Roman" pitchFamily="18" charset="0"/>
              </a:rPr>
              <a:t>εναλλακτικά</a:t>
            </a:r>
          </a:p>
          <a:p>
            <a:pPr eaLnBrk="1" hangingPunct="1"/>
            <a:endParaRPr lang="el-GR" altLang="el-GR">
              <a:solidFill>
                <a:prstClr val="black"/>
              </a:solidFill>
            </a:endParaRPr>
          </a:p>
        </p:txBody>
      </p:sp>
      <p:pic>
        <p:nvPicPr>
          <p:cNvPr id="12" name="Picture 7" descr="Αποτέλεσμα εικόνας για logo αθτη"/>
          <p:cNvPicPr>
            <a:picLocks noChangeAspect="1" noChangeArrowheads="1"/>
          </p:cNvPicPr>
          <p:nvPr/>
        </p:nvPicPr>
        <p:blipFill>
          <a:blip r:embed="rId12">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78349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66689"/>
            <a:ext cx="9081538" cy="6214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65077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Θέση αριθμού διαφάνειας 3"/>
          <p:cNvSpPr>
            <a:spLocks noGrp="1"/>
          </p:cNvSpPr>
          <p:nvPr>
            <p:ph type="sldNum" sz="quarter" idx="12"/>
          </p:nvPr>
        </p:nvSpPr>
        <p:spPr/>
        <p:txBody>
          <a:bodyPr/>
          <a:lstStyle/>
          <a:p>
            <a:fld id="{759F7424-381D-477F-B229-15343E1B4A16}" type="slidenum">
              <a:rPr lang="el-GR" altLang="el-GR">
                <a:solidFill>
                  <a:prstClr val="black">
                    <a:tint val="75000"/>
                  </a:prstClr>
                </a:solidFill>
              </a:rPr>
              <a:pPr/>
              <a:t>120</a:t>
            </a:fld>
            <a:endParaRPr lang="el-GR" altLang="el-GR">
              <a:solidFill>
                <a:prstClr val="black">
                  <a:tint val="75000"/>
                </a:prstClr>
              </a:solidFill>
            </a:endParaRPr>
          </a:p>
        </p:txBody>
      </p:sp>
      <p:pic>
        <p:nvPicPr>
          <p:cNvPr id="138242" name="Picture 2" descr="choak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3" y="1905000"/>
            <a:ext cx="4019551" cy="3067050"/>
          </a:xfrm>
          <a:prstGeom prst="rect">
            <a:avLst/>
          </a:prstGeom>
          <a:noFill/>
          <a:extLst>
            <a:ext uri="{909E8E84-426E-40DD-AFC4-6F175D3DCCD1}">
              <a14:hiddenFill xmlns:a14="http://schemas.microsoft.com/office/drawing/2010/main">
                <a:solidFill>
                  <a:srgbClr val="FFFFFF"/>
                </a:solidFill>
              </a14:hiddenFill>
            </a:ext>
          </a:extLst>
        </p:spPr>
      </p:pic>
      <p:pic>
        <p:nvPicPr>
          <p:cNvPr id="138243" name="Picture 3" descr="Home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1" y="1524003"/>
            <a:ext cx="3513139" cy="379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92" y="125189"/>
            <a:ext cx="1287587" cy="1287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7" descr="Αποτέλεσμα εικόνας για logo αθτη"/>
          <p:cNvPicPr>
            <a:picLocks noChangeAspect="1" noChangeArrowheads="1"/>
          </p:cNvPicPr>
          <p:nvPr/>
        </p:nvPicPr>
        <p:blipFill>
          <a:blip r:embed="rId5">
            <a:extLst>
              <a:ext uri="{28A0092B-C50C-407E-A947-70E740481C1C}">
                <a14:useLocalDpi xmlns:a14="http://schemas.microsoft.com/office/drawing/2010/main" val="0"/>
              </a:ext>
            </a:extLst>
          </a:blip>
          <a:srcRect l="33031" r="29597" b="37775"/>
          <a:stretch>
            <a:fillRect/>
          </a:stretch>
        </p:blipFill>
        <p:spPr bwMode="auto">
          <a:xfrm>
            <a:off x="7710487" y="72008"/>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69453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8242"/>
                                        </p:tgtEl>
                                        <p:attrNameLst>
                                          <p:attrName>style.visibility</p:attrName>
                                        </p:attrNameLst>
                                      </p:cBhvr>
                                      <p:to>
                                        <p:strVal val="visible"/>
                                      </p:to>
                                    </p:set>
                                    <p:anim calcmode="lin" valueType="num">
                                      <p:cBhvr additive="base">
                                        <p:cTn id="7" dur="500" fill="hold"/>
                                        <p:tgtEl>
                                          <p:spTgt spid="138242"/>
                                        </p:tgtEl>
                                        <p:attrNameLst>
                                          <p:attrName>ppt_x</p:attrName>
                                        </p:attrNameLst>
                                      </p:cBhvr>
                                      <p:tavLst>
                                        <p:tav tm="0">
                                          <p:val>
                                            <p:strVal val="#ppt_x"/>
                                          </p:val>
                                        </p:tav>
                                        <p:tav tm="100000">
                                          <p:val>
                                            <p:strVal val="#ppt_x"/>
                                          </p:val>
                                        </p:tav>
                                      </p:tavLst>
                                    </p:anim>
                                    <p:anim calcmode="lin" valueType="num">
                                      <p:cBhvr additive="base">
                                        <p:cTn id="8" dur="500" fill="hold"/>
                                        <p:tgtEl>
                                          <p:spTgt spid="13824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8243"/>
                                        </p:tgtEl>
                                        <p:attrNameLst>
                                          <p:attrName>style.visibility</p:attrName>
                                        </p:attrNameLst>
                                      </p:cBhvr>
                                      <p:to>
                                        <p:strVal val="visible"/>
                                      </p:to>
                                    </p:set>
                                    <p:anim calcmode="lin" valueType="num">
                                      <p:cBhvr additive="base">
                                        <p:cTn id="13" dur="500" fill="hold"/>
                                        <p:tgtEl>
                                          <p:spTgt spid="138243"/>
                                        </p:tgtEl>
                                        <p:attrNameLst>
                                          <p:attrName>ppt_x</p:attrName>
                                        </p:attrNameLst>
                                      </p:cBhvr>
                                      <p:tavLst>
                                        <p:tav tm="0">
                                          <p:val>
                                            <p:strVal val="#ppt_x"/>
                                          </p:val>
                                        </p:tav>
                                        <p:tav tm="100000">
                                          <p:val>
                                            <p:strVal val="#ppt_x"/>
                                          </p:val>
                                        </p:tav>
                                      </p:tavLst>
                                    </p:anim>
                                    <p:anim calcmode="lin" valueType="num">
                                      <p:cBhvr additive="base">
                                        <p:cTn id="14" dur="500" fill="hold"/>
                                        <p:tgtEl>
                                          <p:spTgt spid="1382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Θέση αριθμού διαφάνειας 3"/>
          <p:cNvSpPr>
            <a:spLocks noGrp="1"/>
          </p:cNvSpPr>
          <p:nvPr>
            <p:ph type="sldNum" sz="quarter" idx="12"/>
          </p:nvPr>
        </p:nvSpPr>
        <p:spPr/>
        <p:txBody>
          <a:bodyPr/>
          <a:lstStyle/>
          <a:p>
            <a:fld id="{CE86D76A-0CBB-4D77-ABFB-42AF8C7CAF6C}" type="slidenum">
              <a:rPr lang="el-GR" altLang="el-GR">
                <a:solidFill>
                  <a:prstClr val="black">
                    <a:tint val="75000"/>
                  </a:prstClr>
                </a:solidFill>
              </a:rPr>
              <a:pPr/>
              <a:t>121</a:t>
            </a:fld>
            <a:endParaRPr lang="el-GR" altLang="el-GR">
              <a:solidFill>
                <a:prstClr val="black">
                  <a:tint val="75000"/>
                </a:prstClr>
              </a:solidFill>
            </a:endParaRPr>
          </a:p>
        </p:txBody>
      </p:sp>
      <p:pic>
        <p:nvPicPr>
          <p:cNvPr id="139266" name="Picture 2" descr="CPR32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6892" y="-23813"/>
            <a:ext cx="5610225" cy="690562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92" y="53181"/>
            <a:ext cx="1287587" cy="1287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7" descr="Αποτέλεσμα εικόνας για logo αθτη"/>
          <p:cNvPicPr>
            <a:picLocks noChangeAspect="1" noChangeArrowheads="1"/>
          </p:cNvPicPr>
          <p:nvPr/>
        </p:nvPicPr>
        <p:blipFill>
          <a:blip r:embed="rId4">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41122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39266"/>
                                        </p:tgtEl>
                                        <p:attrNameLst>
                                          <p:attrName>style.visibility</p:attrName>
                                        </p:attrNameLst>
                                      </p:cBhvr>
                                      <p:to>
                                        <p:strVal val="visible"/>
                                      </p:to>
                                    </p:set>
                                    <p:animEffect transition="in" filter="wheel(1)">
                                      <p:cBhvr>
                                        <p:cTn id="7" dur="2000"/>
                                        <p:tgtEl>
                                          <p:spTgt spid="139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503237" y="5328816"/>
            <a:ext cx="8183563" cy="1052512"/>
          </a:xfrm>
        </p:spPr>
        <p:txBody>
          <a:bodyPr/>
          <a:lstStyle/>
          <a:p>
            <a:pPr fontAlgn="auto">
              <a:spcAft>
                <a:spcPts val="0"/>
              </a:spcAft>
              <a:defRPr/>
            </a:pPr>
            <a:r>
              <a:rPr lang="el-GR" b="1" dirty="0" smtClean="0">
                <a:solidFill>
                  <a:srgbClr val="003300"/>
                </a:solidFill>
              </a:rPr>
              <a:t>Χειρισμός </a:t>
            </a:r>
            <a:r>
              <a:rPr lang="en-US" b="1" dirty="0" smtClean="0">
                <a:solidFill>
                  <a:srgbClr val="003300"/>
                </a:solidFill>
              </a:rPr>
              <a:t>He</a:t>
            </a:r>
            <a:r>
              <a:rPr lang="en-US" b="1" dirty="0">
                <a:solidFill>
                  <a:srgbClr val="003300"/>
                </a:solidFill>
              </a:rPr>
              <a:t>i</a:t>
            </a:r>
            <a:r>
              <a:rPr lang="en-US" b="1" dirty="0" smtClean="0">
                <a:solidFill>
                  <a:srgbClr val="003300"/>
                </a:solidFill>
              </a:rPr>
              <a:t>mlich </a:t>
            </a:r>
            <a:endParaRPr lang="el-GR" b="1" dirty="0">
              <a:solidFill>
                <a:srgbClr val="003300"/>
              </a:solidFill>
            </a:endParaRPr>
          </a:p>
        </p:txBody>
      </p:sp>
      <p:sp>
        <p:nvSpPr>
          <p:cNvPr id="65539" name="Θέση περιεχομένου 2"/>
          <p:cNvSpPr>
            <a:spLocks noGrp="1"/>
          </p:cNvSpPr>
          <p:nvPr>
            <p:ph idx="1"/>
          </p:nvPr>
        </p:nvSpPr>
        <p:spPr>
          <a:xfrm>
            <a:off x="0" y="1340770"/>
            <a:ext cx="5724944" cy="3528392"/>
          </a:xfrm>
        </p:spPr>
        <p:txBody>
          <a:bodyPr>
            <a:normAutofit/>
          </a:bodyPr>
          <a:lstStyle/>
          <a:p>
            <a:pPr>
              <a:buFont typeface="Wingdings" panose="05000000000000000000" pitchFamily="2" charset="2"/>
              <a:buChar char="Ø"/>
            </a:pPr>
            <a:r>
              <a:rPr lang="el-GR" altLang="el-GR" b="1" dirty="0" smtClean="0">
                <a:solidFill>
                  <a:srgbClr val="FF0000"/>
                </a:solidFill>
              </a:rPr>
              <a:t>Θύμα χωρίς συνείδηση</a:t>
            </a:r>
            <a:endParaRPr lang="en-US" altLang="el-GR" b="1" dirty="0" smtClean="0">
              <a:solidFill>
                <a:srgbClr val="FF0000"/>
              </a:solidFill>
            </a:endParaRPr>
          </a:p>
          <a:p>
            <a:pPr>
              <a:buFont typeface="Wingdings" panose="05000000000000000000" pitchFamily="2" charset="2"/>
              <a:buChar char="ü"/>
            </a:pPr>
            <a:r>
              <a:rPr lang="el-GR" altLang="el-GR" dirty="0" smtClean="0"/>
              <a:t>5 Πλήξεις έχοντας το </a:t>
            </a:r>
          </a:p>
          <a:p>
            <a:pPr marL="0" indent="0">
              <a:buNone/>
            </a:pPr>
            <a:r>
              <a:rPr lang="el-GR" altLang="el-GR" dirty="0" smtClean="0"/>
              <a:t>θύμα σε πλάγια θέση  και</a:t>
            </a:r>
          </a:p>
          <a:p>
            <a:pPr marL="0" indent="0">
              <a:buNone/>
            </a:pPr>
            <a:r>
              <a:rPr lang="el-GR" altLang="el-GR" dirty="0" smtClean="0"/>
              <a:t>5 κοιλιακές συμπιέσεις</a:t>
            </a:r>
          </a:p>
          <a:p>
            <a:pPr>
              <a:buFont typeface="Wingdings" panose="05000000000000000000" pitchFamily="2" charset="2"/>
              <a:buChar char="ü"/>
            </a:pPr>
            <a:r>
              <a:rPr lang="el-GR" altLang="el-GR" dirty="0" smtClean="0"/>
              <a:t>Επί απουσίας αναπνοής </a:t>
            </a:r>
          </a:p>
          <a:p>
            <a:pPr marL="0" indent="0">
              <a:buNone/>
            </a:pPr>
            <a:r>
              <a:rPr lang="el-GR" altLang="el-GR" dirty="0" smtClean="0"/>
              <a:t>κάντε Βασική ΚΑΡΠΑ</a:t>
            </a:r>
          </a:p>
          <a:p>
            <a:endParaRPr lang="el-GR" altLang="el-GR" dirty="0" smtClean="0"/>
          </a:p>
        </p:txBody>
      </p:sp>
      <p:graphicFrame>
        <p:nvGraphicFramePr>
          <p:cNvPr id="65540" name="Αντικείμενο 7"/>
          <p:cNvGraphicFramePr>
            <a:graphicFrameLocks noGrp="1" noChangeAspect="1"/>
          </p:cNvGraphicFramePr>
          <p:nvPr>
            <p:extLst>
              <p:ext uri="{D42A27DB-BD31-4B8C-83A1-F6EECF244321}">
                <p14:modId xmlns:p14="http://schemas.microsoft.com/office/powerpoint/2010/main" val="3522709343"/>
              </p:ext>
            </p:extLst>
          </p:nvPr>
        </p:nvGraphicFramePr>
        <p:xfrm>
          <a:off x="5219576" y="1052516"/>
          <a:ext cx="3744912" cy="3641725"/>
        </p:xfrm>
        <a:graphic>
          <a:graphicData uri="http://schemas.openxmlformats.org/presentationml/2006/ole">
            <mc:AlternateContent xmlns:mc="http://schemas.openxmlformats.org/markup-compatibility/2006">
              <mc:Choice xmlns:v="urn:schemas-microsoft-com:vml" Requires="v">
                <p:oleObj spid="_x0000_s4131" name="Image" r:id="rId4" imgW="9352381" imgH="9097645" progId="Photoshop.Image.7">
                  <p:embed/>
                </p:oleObj>
              </mc:Choice>
              <mc:Fallback>
                <p:oleObj name="Image" r:id="rId4" imgW="9352381" imgH="9097645" progId="Photoshop.Image.7">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9576" y="1052516"/>
                        <a:ext cx="3744912" cy="3641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592" y="125189"/>
            <a:ext cx="1287587" cy="1287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7" descr="Αποτέλεσμα εικόνας για logo αθτη"/>
          <p:cNvPicPr>
            <a:picLocks noChangeAspect="1" noChangeArrowheads="1"/>
          </p:cNvPicPr>
          <p:nvPr/>
        </p:nvPicPr>
        <p:blipFill>
          <a:blip r:embed="rId7">
            <a:extLst>
              <a:ext uri="{28A0092B-C50C-407E-A947-70E740481C1C}">
                <a14:useLocalDpi xmlns:a14="http://schemas.microsoft.com/office/drawing/2010/main" val="0"/>
              </a:ext>
            </a:extLst>
          </a:blip>
          <a:srcRect l="33031" r="29597" b="37775"/>
          <a:stretch>
            <a:fillRect/>
          </a:stretch>
        </p:blipFill>
        <p:spPr bwMode="auto">
          <a:xfrm>
            <a:off x="7672387" y="72008"/>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9335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65540"/>
                                        </p:tgtEl>
                                        <p:attrNameLst>
                                          <p:attrName>style.visibility</p:attrName>
                                        </p:attrNameLst>
                                      </p:cBhvr>
                                      <p:to>
                                        <p:strVal val="visible"/>
                                      </p:to>
                                    </p:set>
                                    <p:animEffect transition="in" filter="wipe(down)">
                                      <p:cBhvr>
                                        <p:cTn id="25" dur="500"/>
                                        <p:tgtEl>
                                          <p:spTgt spid="65540"/>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65539">
                                            <p:txEl>
                                              <p:pRg st="0" end="0"/>
                                            </p:txEl>
                                          </p:spTgt>
                                        </p:tgtEl>
                                        <p:attrNameLst>
                                          <p:attrName>style.visibility</p:attrName>
                                        </p:attrNameLst>
                                      </p:cBhvr>
                                      <p:to>
                                        <p:strVal val="visible"/>
                                      </p:to>
                                    </p:set>
                                    <p:anim calcmode="lin" valueType="num">
                                      <p:cBhvr additive="base">
                                        <p:cTn id="30" dur="500" fill="hold"/>
                                        <p:tgtEl>
                                          <p:spTgt spid="65539">
                                            <p:txEl>
                                              <p:pRg st="0" end="0"/>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6553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65539">
                                            <p:txEl>
                                              <p:pRg st="1" end="1"/>
                                            </p:txEl>
                                          </p:spTgt>
                                        </p:tgtEl>
                                        <p:attrNameLst>
                                          <p:attrName>style.visibility</p:attrName>
                                        </p:attrNameLst>
                                      </p:cBhvr>
                                      <p:to>
                                        <p:strVal val="visible"/>
                                      </p:to>
                                    </p:set>
                                    <p:anim calcmode="lin" valueType="num">
                                      <p:cBhvr additive="base">
                                        <p:cTn id="36" dur="500" fill="hold"/>
                                        <p:tgtEl>
                                          <p:spTgt spid="65539">
                                            <p:txEl>
                                              <p:pRg st="1" end="1"/>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6553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65539">
                                            <p:txEl>
                                              <p:pRg st="2" end="2"/>
                                            </p:txEl>
                                          </p:spTgt>
                                        </p:tgtEl>
                                        <p:attrNameLst>
                                          <p:attrName>style.visibility</p:attrName>
                                        </p:attrNameLst>
                                      </p:cBhvr>
                                      <p:to>
                                        <p:strVal val="visible"/>
                                      </p:to>
                                    </p:set>
                                    <p:anim calcmode="lin" valueType="num">
                                      <p:cBhvr additive="base">
                                        <p:cTn id="42" dur="500" fill="hold"/>
                                        <p:tgtEl>
                                          <p:spTgt spid="65539">
                                            <p:txEl>
                                              <p:pRg st="2" end="2"/>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6553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65539">
                                            <p:txEl>
                                              <p:pRg st="3" end="3"/>
                                            </p:txEl>
                                          </p:spTgt>
                                        </p:tgtEl>
                                        <p:attrNameLst>
                                          <p:attrName>style.visibility</p:attrName>
                                        </p:attrNameLst>
                                      </p:cBhvr>
                                      <p:to>
                                        <p:strVal val="visible"/>
                                      </p:to>
                                    </p:set>
                                    <p:anim calcmode="lin" valueType="num">
                                      <p:cBhvr additive="base">
                                        <p:cTn id="48" dur="500" fill="hold"/>
                                        <p:tgtEl>
                                          <p:spTgt spid="65539">
                                            <p:txEl>
                                              <p:pRg st="3" end="3"/>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6553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65539">
                                            <p:txEl>
                                              <p:pRg st="4" end="4"/>
                                            </p:txEl>
                                          </p:spTgt>
                                        </p:tgtEl>
                                        <p:attrNameLst>
                                          <p:attrName>style.visibility</p:attrName>
                                        </p:attrNameLst>
                                      </p:cBhvr>
                                      <p:to>
                                        <p:strVal val="visible"/>
                                      </p:to>
                                    </p:set>
                                    <p:anim calcmode="lin" valueType="num">
                                      <p:cBhvr additive="base">
                                        <p:cTn id="54" dur="500" fill="hold"/>
                                        <p:tgtEl>
                                          <p:spTgt spid="65539">
                                            <p:txEl>
                                              <p:pRg st="4" end="4"/>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6553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65539">
                                            <p:txEl>
                                              <p:pRg st="5" end="5"/>
                                            </p:txEl>
                                          </p:spTgt>
                                        </p:tgtEl>
                                        <p:attrNameLst>
                                          <p:attrName>style.visibility</p:attrName>
                                        </p:attrNameLst>
                                      </p:cBhvr>
                                      <p:to>
                                        <p:strVal val="visible"/>
                                      </p:to>
                                    </p:set>
                                    <p:anim calcmode="lin" valueType="num">
                                      <p:cBhvr additive="base">
                                        <p:cTn id="60" dur="500" fill="hold"/>
                                        <p:tgtEl>
                                          <p:spTgt spid="65539">
                                            <p:txEl>
                                              <p:pRg st="5" end="5"/>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6553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5539" grpId="0" build="p"/>
    </p:bldLst>
  </p:timing>
</p:sld>
</file>

<file path=ppt/slides/slide1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Θέση αριθμού διαφάνειας 4"/>
          <p:cNvSpPr>
            <a:spLocks noGrp="1"/>
          </p:cNvSpPr>
          <p:nvPr>
            <p:ph type="sldNum" sz="quarter" idx="12"/>
          </p:nvPr>
        </p:nvSpPr>
        <p:spPr/>
        <p:txBody>
          <a:bodyPr/>
          <a:lstStyle/>
          <a:p>
            <a:fld id="{4C058E36-615C-445B-A386-8DFDEC67546A}" type="slidenum">
              <a:rPr lang="el-GR" altLang="el-GR">
                <a:solidFill>
                  <a:prstClr val="black">
                    <a:tint val="75000"/>
                  </a:prstClr>
                </a:solidFill>
              </a:rPr>
              <a:pPr/>
              <a:t>123</a:t>
            </a:fld>
            <a:endParaRPr lang="el-GR" altLang="el-GR">
              <a:solidFill>
                <a:prstClr val="black">
                  <a:tint val="75000"/>
                </a:prstClr>
              </a:solidFill>
            </a:endParaRPr>
          </a:p>
        </p:txBody>
      </p:sp>
      <p:sp>
        <p:nvSpPr>
          <p:cNvPr id="140290" name="Rectangle 2"/>
          <p:cNvSpPr>
            <a:spLocks noGrp="1" noChangeArrowheads="1"/>
          </p:cNvSpPr>
          <p:nvPr>
            <p:ph type="title"/>
          </p:nvPr>
        </p:nvSpPr>
        <p:spPr>
          <a:xfrm>
            <a:off x="467544" y="1484784"/>
            <a:ext cx="8229600" cy="1143000"/>
          </a:xfrm>
          <a:noFill/>
          <a:ln cap="flat">
            <a:solidFill>
              <a:schemeClr val="bg1"/>
            </a:solidFill>
            <a:prstDash val="dash"/>
            <a:miter lim="800000"/>
            <a:headEnd/>
            <a:tailEnd/>
          </a:ln>
        </p:spPr>
        <p:txBody>
          <a:bodyPr>
            <a:normAutofit/>
          </a:bodyPr>
          <a:lstStyle/>
          <a:p>
            <a:r>
              <a:rPr lang="el-GR" altLang="el-GR" sz="3600" b="1" dirty="0" smtClean="0">
                <a:solidFill>
                  <a:srgbClr val="0070C0"/>
                </a:solidFill>
              </a:rPr>
              <a:t>ΠΝΙΓΜΟΝΗ   ΣΕ </a:t>
            </a:r>
            <a:r>
              <a:rPr lang="el-GR" altLang="el-GR" sz="3600" b="1" dirty="0">
                <a:solidFill>
                  <a:srgbClr val="0070C0"/>
                </a:solidFill>
              </a:rPr>
              <a:t>ΒΡΕΦΗ</a:t>
            </a:r>
          </a:p>
        </p:txBody>
      </p:sp>
      <p:pic>
        <p:nvPicPr>
          <p:cNvPr id="140291" name="Picture 3" descr="Untitled-16_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5" y="2779489"/>
            <a:ext cx="4041775" cy="3025775"/>
          </a:xfrm>
          <a:prstGeom prst="rect">
            <a:avLst/>
          </a:prstGeom>
          <a:noFill/>
          <a:extLst>
            <a:ext uri="{909E8E84-426E-40DD-AFC4-6F175D3DCCD1}">
              <a14:hiddenFill xmlns:a14="http://schemas.microsoft.com/office/drawing/2010/main">
                <a:solidFill>
                  <a:srgbClr val="FFFFFF"/>
                </a:solidFill>
              </a14:hiddenFill>
            </a:ext>
          </a:extLst>
        </p:spPr>
      </p:pic>
      <p:pic>
        <p:nvPicPr>
          <p:cNvPr id="140292" name="Picture 4" descr="Untitled-16_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5" y="2779489"/>
            <a:ext cx="3954463" cy="299561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92" y="53181"/>
            <a:ext cx="1287587" cy="1287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descr="Αποτέλεσμα εικόνας για logo αθτη"/>
          <p:cNvPicPr>
            <a:picLocks noChangeAspect="1" noChangeArrowheads="1"/>
          </p:cNvPicPr>
          <p:nvPr/>
        </p:nvPicPr>
        <p:blipFill>
          <a:blip r:embed="rId5">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51645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40290"/>
                                        </p:tgtEl>
                                        <p:attrNameLst>
                                          <p:attrName>style.visibility</p:attrName>
                                        </p:attrNameLst>
                                      </p:cBhvr>
                                      <p:to>
                                        <p:strVal val="visible"/>
                                      </p:to>
                                    </p:set>
                                    <p:animEffect transition="in" filter="wipe(down)">
                                      <p:cBhvr>
                                        <p:cTn id="7" dur="580">
                                          <p:stCondLst>
                                            <p:cond delay="0"/>
                                          </p:stCondLst>
                                        </p:cTn>
                                        <p:tgtEl>
                                          <p:spTgt spid="140290"/>
                                        </p:tgtEl>
                                      </p:cBhvr>
                                    </p:animEffect>
                                    <p:anim calcmode="lin" valueType="num">
                                      <p:cBhvr>
                                        <p:cTn id="8" dur="1822" tmFilter="0,0; 0.14,0.36; 0.43,0.73; 0.71,0.91; 1.0,1.0">
                                          <p:stCondLst>
                                            <p:cond delay="0"/>
                                          </p:stCondLst>
                                        </p:cTn>
                                        <p:tgtEl>
                                          <p:spTgt spid="14029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029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029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029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0290"/>
                                        </p:tgtEl>
                                        <p:attrNameLst>
                                          <p:attrName>ppt_y</p:attrName>
                                        </p:attrNameLst>
                                      </p:cBhvr>
                                      <p:tavLst>
                                        <p:tav tm="0" fmla="#ppt_y-sin(pi*$)/81">
                                          <p:val>
                                            <p:fltVal val="0"/>
                                          </p:val>
                                        </p:tav>
                                        <p:tav tm="100000">
                                          <p:val>
                                            <p:fltVal val="1"/>
                                          </p:val>
                                        </p:tav>
                                      </p:tavLst>
                                    </p:anim>
                                    <p:animScale>
                                      <p:cBhvr>
                                        <p:cTn id="13" dur="26">
                                          <p:stCondLst>
                                            <p:cond delay="650"/>
                                          </p:stCondLst>
                                        </p:cTn>
                                        <p:tgtEl>
                                          <p:spTgt spid="140290"/>
                                        </p:tgtEl>
                                      </p:cBhvr>
                                      <p:to x="100000" y="60000"/>
                                    </p:animScale>
                                    <p:animScale>
                                      <p:cBhvr>
                                        <p:cTn id="14" dur="166" decel="50000">
                                          <p:stCondLst>
                                            <p:cond delay="676"/>
                                          </p:stCondLst>
                                        </p:cTn>
                                        <p:tgtEl>
                                          <p:spTgt spid="140290"/>
                                        </p:tgtEl>
                                      </p:cBhvr>
                                      <p:to x="100000" y="100000"/>
                                    </p:animScale>
                                    <p:animScale>
                                      <p:cBhvr>
                                        <p:cTn id="15" dur="26">
                                          <p:stCondLst>
                                            <p:cond delay="1312"/>
                                          </p:stCondLst>
                                        </p:cTn>
                                        <p:tgtEl>
                                          <p:spTgt spid="140290"/>
                                        </p:tgtEl>
                                      </p:cBhvr>
                                      <p:to x="100000" y="80000"/>
                                    </p:animScale>
                                    <p:animScale>
                                      <p:cBhvr>
                                        <p:cTn id="16" dur="166" decel="50000">
                                          <p:stCondLst>
                                            <p:cond delay="1338"/>
                                          </p:stCondLst>
                                        </p:cTn>
                                        <p:tgtEl>
                                          <p:spTgt spid="140290"/>
                                        </p:tgtEl>
                                      </p:cBhvr>
                                      <p:to x="100000" y="100000"/>
                                    </p:animScale>
                                    <p:animScale>
                                      <p:cBhvr>
                                        <p:cTn id="17" dur="26">
                                          <p:stCondLst>
                                            <p:cond delay="1642"/>
                                          </p:stCondLst>
                                        </p:cTn>
                                        <p:tgtEl>
                                          <p:spTgt spid="140290"/>
                                        </p:tgtEl>
                                      </p:cBhvr>
                                      <p:to x="100000" y="90000"/>
                                    </p:animScale>
                                    <p:animScale>
                                      <p:cBhvr>
                                        <p:cTn id="18" dur="166" decel="50000">
                                          <p:stCondLst>
                                            <p:cond delay="1668"/>
                                          </p:stCondLst>
                                        </p:cTn>
                                        <p:tgtEl>
                                          <p:spTgt spid="140290"/>
                                        </p:tgtEl>
                                      </p:cBhvr>
                                      <p:to x="100000" y="100000"/>
                                    </p:animScale>
                                    <p:animScale>
                                      <p:cBhvr>
                                        <p:cTn id="19" dur="26">
                                          <p:stCondLst>
                                            <p:cond delay="1808"/>
                                          </p:stCondLst>
                                        </p:cTn>
                                        <p:tgtEl>
                                          <p:spTgt spid="140290"/>
                                        </p:tgtEl>
                                      </p:cBhvr>
                                      <p:to x="100000" y="95000"/>
                                    </p:animScale>
                                    <p:animScale>
                                      <p:cBhvr>
                                        <p:cTn id="20" dur="166" decel="50000">
                                          <p:stCondLst>
                                            <p:cond delay="1834"/>
                                          </p:stCondLst>
                                        </p:cTn>
                                        <p:tgtEl>
                                          <p:spTgt spid="140290"/>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40291"/>
                                        </p:tgtEl>
                                        <p:attrNameLst>
                                          <p:attrName>style.visibility</p:attrName>
                                        </p:attrNameLst>
                                      </p:cBhvr>
                                      <p:to>
                                        <p:strVal val="visible"/>
                                      </p:to>
                                    </p:set>
                                    <p:animEffect transition="in" filter="fade">
                                      <p:cBhvr>
                                        <p:cTn id="25" dur="1000"/>
                                        <p:tgtEl>
                                          <p:spTgt spid="140291"/>
                                        </p:tgtEl>
                                      </p:cBhvr>
                                    </p:animEffect>
                                    <p:anim calcmode="lin" valueType="num">
                                      <p:cBhvr>
                                        <p:cTn id="26" dur="1000" fill="hold"/>
                                        <p:tgtEl>
                                          <p:spTgt spid="140291"/>
                                        </p:tgtEl>
                                        <p:attrNameLst>
                                          <p:attrName>ppt_x</p:attrName>
                                        </p:attrNameLst>
                                      </p:cBhvr>
                                      <p:tavLst>
                                        <p:tav tm="0">
                                          <p:val>
                                            <p:strVal val="#ppt_x"/>
                                          </p:val>
                                        </p:tav>
                                        <p:tav tm="100000">
                                          <p:val>
                                            <p:strVal val="#ppt_x"/>
                                          </p:val>
                                        </p:tav>
                                      </p:tavLst>
                                    </p:anim>
                                    <p:anim calcmode="lin" valueType="num">
                                      <p:cBhvr>
                                        <p:cTn id="27" dur="1000" fill="hold"/>
                                        <p:tgtEl>
                                          <p:spTgt spid="140291"/>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40292"/>
                                        </p:tgtEl>
                                        <p:attrNameLst>
                                          <p:attrName>style.visibility</p:attrName>
                                        </p:attrNameLst>
                                      </p:cBhvr>
                                      <p:to>
                                        <p:strVal val="visible"/>
                                      </p:to>
                                    </p:set>
                                    <p:animEffect transition="in" filter="fade">
                                      <p:cBhvr>
                                        <p:cTn id="32" dur="1000"/>
                                        <p:tgtEl>
                                          <p:spTgt spid="140292"/>
                                        </p:tgtEl>
                                      </p:cBhvr>
                                    </p:animEffect>
                                    <p:anim calcmode="lin" valueType="num">
                                      <p:cBhvr>
                                        <p:cTn id="33" dur="1000" fill="hold"/>
                                        <p:tgtEl>
                                          <p:spTgt spid="140292"/>
                                        </p:tgtEl>
                                        <p:attrNameLst>
                                          <p:attrName>ppt_x</p:attrName>
                                        </p:attrNameLst>
                                      </p:cBhvr>
                                      <p:tavLst>
                                        <p:tav tm="0">
                                          <p:val>
                                            <p:strVal val="#ppt_x"/>
                                          </p:val>
                                        </p:tav>
                                        <p:tav tm="100000">
                                          <p:val>
                                            <p:strVal val="#ppt_x"/>
                                          </p:val>
                                        </p:tav>
                                      </p:tavLst>
                                    </p:anim>
                                    <p:anim calcmode="lin" valueType="num">
                                      <p:cBhvr>
                                        <p:cTn id="34" dur="1000" fill="hold"/>
                                        <p:tgtEl>
                                          <p:spTgt spid="14029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90"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 Εικόνα" descr="url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0825" y="3213100"/>
            <a:ext cx="4394200"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5 - Εικόνα" descr="ur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92727" y="2852740"/>
            <a:ext cx="3605213"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92" y="53181"/>
            <a:ext cx="1287587" cy="1287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7" descr="Αποτέλεσμα εικόνας για logo αθτη"/>
          <p:cNvPicPr>
            <a:picLocks noChangeAspect="1" noChangeArrowheads="1"/>
          </p:cNvPicPr>
          <p:nvPr/>
        </p:nvPicPr>
        <p:blipFill>
          <a:blip r:embed="rId5">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7131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idx="4294967295"/>
          </p:nvPr>
        </p:nvSpPr>
        <p:spPr>
          <a:xfrm>
            <a:off x="395289" y="5832180"/>
            <a:ext cx="8183563" cy="765175"/>
          </a:xfrm>
        </p:spPr>
        <p:txBody>
          <a:bodyPr>
            <a:normAutofit/>
          </a:bodyPr>
          <a:lstStyle/>
          <a:p>
            <a:pPr eaLnBrk="1" fontAlgn="auto" hangingPunct="1">
              <a:spcAft>
                <a:spcPts val="0"/>
              </a:spcAft>
              <a:defRPr/>
            </a:pPr>
            <a:r>
              <a:rPr lang="el-GR" b="1" kern="1200" dirty="0">
                <a:solidFill>
                  <a:srgbClr val="0070C0"/>
                </a:solidFill>
                <a:effectLst>
                  <a:outerShdw blurRad="53975" dist="22860" dir="5400000" algn="tl" rotWithShape="0">
                    <a:srgbClr val="000000">
                      <a:alpha val="55000"/>
                    </a:srgbClr>
                  </a:outerShdw>
                </a:effectLst>
              </a:rPr>
              <a:t>Χειρισμός </a:t>
            </a:r>
            <a:r>
              <a:rPr lang="en-US" b="1" kern="1200" dirty="0">
                <a:solidFill>
                  <a:srgbClr val="0070C0"/>
                </a:solidFill>
                <a:effectLst>
                  <a:outerShdw blurRad="53975" dist="22860" dir="5400000" algn="tl" rotWithShape="0">
                    <a:srgbClr val="000000">
                      <a:alpha val="55000"/>
                    </a:srgbClr>
                  </a:outerShdw>
                </a:effectLst>
              </a:rPr>
              <a:t>Heimlich </a:t>
            </a:r>
            <a:endParaRPr lang="el-GR" b="1" kern="1200" dirty="0">
              <a:solidFill>
                <a:srgbClr val="0070C0"/>
              </a:solidFill>
              <a:effectLst>
                <a:outerShdw blurRad="53975" dist="22860" dir="5400000" algn="tl" rotWithShape="0">
                  <a:srgbClr val="000000">
                    <a:alpha val="55000"/>
                  </a:srgbClr>
                </a:outerShdw>
              </a:effectLst>
            </a:endParaRPr>
          </a:p>
        </p:txBody>
      </p:sp>
      <p:sp>
        <p:nvSpPr>
          <p:cNvPr id="112643" name="Θέση περιεχομένου 2"/>
          <p:cNvSpPr>
            <a:spLocks noGrp="1"/>
          </p:cNvSpPr>
          <p:nvPr>
            <p:ph idx="4294967295"/>
          </p:nvPr>
        </p:nvSpPr>
        <p:spPr>
          <a:xfrm>
            <a:off x="1362649" y="53181"/>
            <a:ext cx="6337076" cy="2448269"/>
          </a:xfrm>
        </p:spPr>
        <p:txBody>
          <a:bodyPr>
            <a:normAutofit lnSpcReduction="10000"/>
          </a:bodyPr>
          <a:lstStyle/>
          <a:p>
            <a:pPr algn="just" eaLnBrk="1" hangingPunct="1">
              <a:buFont typeface="Wingdings" panose="05000000000000000000" pitchFamily="2" charset="2"/>
              <a:buChar char="Ø"/>
            </a:pPr>
            <a:r>
              <a:rPr lang="el-GR" altLang="el-GR" dirty="0" smtClean="0"/>
              <a:t>  δεν  μπορεί  να  μιλήσει  η  να </a:t>
            </a:r>
          </a:p>
          <a:p>
            <a:pPr marL="0" indent="0" algn="just" eaLnBrk="1" hangingPunct="1">
              <a:buNone/>
            </a:pPr>
            <a:r>
              <a:rPr lang="el-GR" altLang="el-GR" dirty="0" smtClean="0"/>
              <a:t>αναπνεύσει πανικοβάλλεται  &amp; πρέπει  κάποιος να ενεργήσει γρήγορα  και  να  κάνει  ένα συγκεκριμένο  χειρισμό</a:t>
            </a:r>
          </a:p>
        </p:txBody>
      </p:sp>
      <p:pic>
        <p:nvPicPr>
          <p:cNvPr id="112644" name="Picture 3" descr="478267"/>
          <p:cNvPicPr>
            <a:picLocks noChangeAspect="1" noChangeArrowheads="1"/>
          </p:cNvPicPr>
          <p:nvPr/>
        </p:nvPicPr>
        <p:blipFill>
          <a:blip r:embed="rId2">
            <a:extLst>
              <a:ext uri="{28A0092B-C50C-407E-A947-70E740481C1C}">
                <a14:useLocalDpi xmlns:a14="http://schemas.microsoft.com/office/drawing/2010/main" val="0"/>
              </a:ext>
            </a:extLst>
          </a:blip>
          <a:srcRect l="10439" t="6174" r="10631"/>
          <a:stretch>
            <a:fillRect/>
          </a:stretch>
        </p:blipFill>
        <p:spPr bwMode="auto">
          <a:xfrm>
            <a:off x="1907733" y="2349500"/>
            <a:ext cx="1763713" cy="35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5" name="Picture 4" descr="Heimlich Manoeuvre"/>
          <p:cNvPicPr>
            <a:picLocks noChangeAspect="1" noChangeArrowheads="1"/>
          </p:cNvPicPr>
          <p:nvPr/>
        </p:nvPicPr>
        <p:blipFill>
          <a:blip r:embed="rId3">
            <a:extLst>
              <a:ext uri="{28A0092B-C50C-407E-A947-70E740481C1C}">
                <a14:useLocalDpi xmlns:a14="http://schemas.microsoft.com/office/drawing/2010/main" val="0"/>
              </a:ext>
            </a:extLst>
          </a:blip>
          <a:srcRect l="3441" t="1775" r="5011" b="1967"/>
          <a:stretch>
            <a:fillRect/>
          </a:stretch>
        </p:blipFill>
        <p:spPr bwMode="auto">
          <a:xfrm>
            <a:off x="107504" y="2349500"/>
            <a:ext cx="1766888"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6" name="Picture 5" descr="heimlich"/>
          <p:cNvPicPr>
            <a:picLocks noChangeAspect="1" noChangeArrowheads="1"/>
          </p:cNvPicPr>
          <p:nvPr/>
        </p:nvPicPr>
        <p:blipFill>
          <a:blip r:embed="rId4">
            <a:extLst>
              <a:ext uri="{28A0092B-C50C-407E-A947-70E740481C1C}">
                <a14:useLocalDpi xmlns:a14="http://schemas.microsoft.com/office/drawing/2010/main" val="0"/>
              </a:ext>
            </a:extLst>
          </a:blip>
          <a:srcRect l="9984" t="5281" r="8018"/>
          <a:stretch>
            <a:fillRect/>
          </a:stretch>
        </p:blipFill>
        <p:spPr bwMode="auto">
          <a:xfrm>
            <a:off x="3923928" y="3646707"/>
            <a:ext cx="2305051"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7" name="Picture 4" descr="emtcpr1"/>
          <p:cNvPicPr>
            <a:picLocks noChangeAspect="1" noChangeArrowheads="1"/>
          </p:cNvPicPr>
          <p:nvPr/>
        </p:nvPicPr>
        <p:blipFill>
          <a:blip r:embed="rId5">
            <a:extLst>
              <a:ext uri="{28A0092B-C50C-407E-A947-70E740481C1C}">
                <a14:useLocalDpi xmlns:a14="http://schemas.microsoft.com/office/drawing/2010/main" val="0"/>
              </a:ext>
            </a:extLst>
          </a:blip>
          <a:srcRect l="8339" t="5484" r="4996" b="4880"/>
          <a:stretch>
            <a:fillRect/>
          </a:stretch>
        </p:blipFill>
        <p:spPr bwMode="auto">
          <a:xfrm>
            <a:off x="6300417" y="3626073"/>
            <a:ext cx="2160587" cy="203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592" y="53181"/>
            <a:ext cx="1287587" cy="1287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7" descr="Αποτέλεσμα εικόνας για logo αθτη"/>
          <p:cNvPicPr>
            <a:picLocks noChangeAspect="1" noChangeArrowheads="1"/>
          </p:cNvPicPr>
          <p:nvPr/>
        </p:nvPicPr>
        <p:blipFill>
          <a:blip r:embed="rId7">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5727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12646"/>
                                        </p:tgtEl>
                                        <p:attrNameLst>
                                          <p:attrName>style.visibility</p:attrName>
                                        </p:attrNameLst>
                                      </p:cBhvr>
                                      <p:to>
                                        <p:strVal val="visible"/>
                                      </p:to>
                                    </p:set>
                                    <p:animEffect transition="in" filter="fade">
                                      <p:cBhvr>
                                        <p:cTn id="25" dur="1000"/>
                                        <p:tgtEl>
                                          <p:spTgt spid="112646"/>
                                        </p:tgtEl>
                                      </p:cBhvr>
                                    </p:animEffect>
                                    <p:anim calcmode="lin" valueType="num">
                                      <p:cBhvr>
                                        <p:cTn id="26" dur="1000" fill="hold"/>
                                        <p:tgtEl>
                                          <p:spTgt spid="112646"/>
                                        </p:tgtEl>
                                        <p:attrNameLst>
                                          <p:attrName>ppt_x</p:attrName>
                                        </p:attrNameLst>
                                      </p:cBhvr>
                                      <p:tavLst>
                                        <p:tav tm="0">
                                          <p:val>
                                            <p:strVal val="#ppt_x"/>
                                          </p:val>
                                        </p:tav>
                                        <p:tav tm="100000">
                                          <p:val>
                                            <p:strVal val="#ppt_x"/>
                                          </p:val>
                                        </p:tav>
                                      </p:tavLst>
                                    </p:anim>
                                    <p:anim calcmode="lin" valueType="num">
                                      <p:cBhvr>
                                        <p:cTn id="27" dur="1000" fill="hold"/>
                                        <p:tgtEl>
                                          <p:spTgt spid="112646"/>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112647"/>
                                        </p:tgtEl>
                                        <p:attrNameLst>
                                          <p:attrName>style.visibility</p:attrName>
                                        </p:attrNameLst>
                                      </p:cBhvr>
                                      <p:to>
                                        <p:strVal val="visible"/>
                                      </p:to>
                                    </p:set>
                                    <p:animEffect transition="in" filter="fade">
                                      <p:cBhvr>
                                        <p:cTn id="30" dur="1000"/>
                                        <p:tgtEl>
                                          <p:spTgt spid="112647"/>
                                        </p:tgtEl>
                                      </p:cBhvr>
                                    </p:animEffect>
                                    <p:anim calcmode="lin" valueType="num">
                                      <p:cBhvr>
                                        <p:cTn id="31" dur="1000" fill="hold"/>
                                        <p:tgtEl>
                                          <p:spTgt spid="112647"/>
                                        </p:tgtEl>
                                        <p:attrNameLst>
                                          <p:attrName>ppt_x</p:attrName>
                                        </p:attrNameLst>
                                      </p:cBhvr>
                                      <p:tavLst>
                                        <p:tav tm="0">
                                          <p:val>
                                            <p:strVal val="#ppt_x"/>
                                          </p:val>
                                        </p:tav>
                                        <p:tav tm="100000">
                                          <p:val>
                                            <p:strVal val="#ppt_x"/>
                                          </p:val>
                                        </p:tav>
                                      </p:tavLst>
                                    </p:anim>
                                    <p:anim calcmode="lin" valueType="num">
                                      <p:cBhvr>
                                        <p:cTn id="32" dur="1000" fill="hold"/>
                                        <p:tgtEl>
                                          <p:spTgt spid="112647"/>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2645"/>
                                        </p:tgtEl>
                                        <p:attrNameLst>
                                          <p:attrName>style.visibility</p:attrName>
                                        </p:attrNameLst>
                                      </p:cBhvr>
                                      <p:to>
                                        <p:strVal val="visible"/>
                                      </p:to>
                                    </p:set>
                                    <p:animEffect transition="in" filter="fade">
                                      <p:cBhvr>
                                        <p:cTn id="37" dur="500"/>
                                        <p:tgtEl>
                                          <p:spTgt spid="112645"/>
                                        </p:tgtEl>
                                      </p:cBhvr>
                                    </p:animEffect>
                                  </p:childTnLst>
                                </p:cTn>
                              </p:par>
                              <p:par>
                                <p:cTn id="38" presetID="10" presetClass="entr" presetSubtype="0" fill="hold" nodeType="withEffect">
                                  <p:stCondLst>
                                    <p:cond delay="0"/>
                                  </p:stCondLst>
                                  <p:childTnLst>
                                    <p:set>
                                      <p:cBhvr>
                                        <p:cTn id="39" dur="1" fill="hold">
                                          <p:stCondLst>
                                            <p:cond delay="0"/>
                                          </p:stCondLst>
                                        </p:cTn>
                                        <p:tgtEl>
                                          <p:spTgt spid="112644"/>
                                        </p:tgtEl>
                                        <p:attrNameLst>
                                          <p:attrName>style.visibility</p:attrName>
                                        </p:attrNameLst>
                                      </p:cBhvr>
                                      <p:to>
                                        <p:strVal val="visible"/>
                                      </p:to>
                                    </p:set>
                                    <p:animEffect transition="in" filter="fade">
                                      <p:cBhvr>
                                        <p:cTn id="40" dur="500"/>
                                        <p:tgtEl>
                                          <p:spTgt spid="112644"/>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12643">
                                            <p:txEl>
                                              <p:pRg st="0" end="0"/>
                                            </p:txEl>
                                          </p:spTgt>
                                        </p:tgtEl>
                                        <p:attrNameLst>
                                          <p:attrName>style.visibility</p:attrName>
                                        </p:attrNameLst>
                                      </p:cBhvr>
                                      <p:to>
                                        <p:strVal val="visible"/>
                                      </p:to>
                                    </p:set>
                                    <p:anim calcmode="lin" valueType="num">
                                      <p:cBhvr additive="base">
                                        <p:cTn id="45" dur="500" fill="hold"/>
                                        <p:tgtEl>
                                          <p:spTgt spid="112643">
                                            <p:txEl>
                                              <p:pRg st="0" end="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126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12643">
                                            <p:txEl>
                                              <p:pRg st="1" end="1"/>
                                            </p:txEl>
                                          </p:spTgt>
                                        </p:tgtEl>
                                        <p:attrNameLst>
                                          <p:attrName>style.visibility</p:attrName>
                                        </p:attrNameLst>
                                      </p:cBhvr>
                                      <p:to>
                                        <p:strVal val="visible"/>
                                      </p:to>
                                    </p:set>
                                    <p:anim calcmode="lin" valueType="num">
                                      <p:cBhvr additive="base">
                                        <p:cTn id="51" dur="500" fill="hold"/>
                                        <p:tgtEl>
                                          <p:spTgt spid="112643">
                                            <p:txEl>
                                              <p:pRg st="1" end="1"/>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1264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2643" grpId="0" build="p"/>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587829"/>
            <a:ext cx="5925230" cy="951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7"/>
          <p:cNvGrpSpPr>
            <a:grpSpLocks/>
          </p:cNvGrpSpPr>
          <p:nvPr/>
        </p:nvGrpSpPr>
        <p:grpSpPr bwMode="auto">
          <a:xfrm>
            <a:off x="3657600" y="2362200"/>
            <a:ext cx="2057400" cy="1219200"/>
            <a:chOff x="2304" y="1488"/>
            <a:chExt cx="1296" cy="768"/>
          </a:xfrm>
        </p:grpSpPr>
        <p:sp>
          <p:nvSpPr>
            <p:cNvPr id="60422" name="Oval 3"/>
            <p:cNvSpPr>
              <a:spLocks noChangeArrowheads="1"/>
            </p:cNvSpPr>
            <p:nvPr/>
          </p:nvSpPr>
          <p:spPr bwMode="auto">
            <a:xfrm>
              <a:off x="2304" y="1488"/>
              <a:ext cx="1296" cy="768"/>
            </a:xfrm>
            <a:prstGeom prst="ellipse">
              <a:avLst/>
            </a:prstGeom>
            <a:solidFill>
              <a:srgbClr val="FFFFFF"/>
            </a:solidFill>
            <a:ln w="63500">
              <a:solidFill>
                <a:srgbClr val="FF0000"/>
              </a:solidFill>
              <a:round/>
              <a:headEnd/>
              <a:tailEnd/>
            </a:ln>
          </p:spPr>
          <p:txBody>
            <a:bodyPr wrap="none" anchor="ctr"/>
            <a:lstStyle>
              <a:lvl1pPr eaLnBrk="0" hangingPunct="0">
                <a:spcBef>
                  <a:spcPct val="20000"/>
                </a:spcBef>
                <a:buChar char="•"/>
                <a:defRPr sz="3200">
                  <a:solidFill>
                    <a:schemeClr val="tx1"/>
                  </a:solidFill>
                  <a:latin typeface="Comic Sans MS" pitchFamily="66" charset="0"/>
                  <a:cs typeface="Arial" pitchFamily="34" charset="0"/>
                </a:defRPr>
              </a:lvl1pPr>
              <a:lvl2pPr marL="742950" indent="-285750" eaLnBrk="0" hangingPunct="0">
                <a:spcBef>
                  <a:spcPct val="20000"/>
                </a:spcBef>
                <a:buChar char="–"/>
                <a:defRPr sz="2800">
                  <a:solidFill>
                    <a:schemeClr val="tx1"/>
                  </a:solidFill>
                  <a:latin typeface="Comic Sans MS" pitchFamily="66" charset="0"/>
                  <a:cs typeface="Arial" pitchFamily="34" charset="0"/>
                </a:defRPr>
              </a:lvl2pPr>
              <a:lvl3pPr marL="1143000" indent="-228600" eaLnBrk="0" hangingPunct="0">
                <a:spcBef>
                  <a:spcPct val="20000"/>
                </a:spcBef>
                <a:buChar char="•"/>
                <a:defRPr sz="2400">
                  <a:solidFill>
                    <a:schemeClr val="tx1"/>
                  </a:solidFill>
                  <a:latin typeface="Comic Sans MS" pitchFamily="66" charset="0"/>
                  <a:cs typeface="Arial" pitchFamily="34" charset="0"/>
                </a:defRPr>
              </a:lvl3pPr>
              <a:lvl4pPr marL="1600200" indent="-228600" eaLnBrk="0" hangingPunct="0">
                <a:spcBef>
                  <a:spcPct val="20000"/>
                </a:spcBef>
                <a:buChar char="–"/>
                <a:defRPr sz="2000">
                  <a:solidFill>
                    <a:schemeClr val="tx1"/>
                  </a:solidFill>
                  <a:latin typeface="Comic Sans MS" pitchFamily="66" charset="0"/>
                  <a:cs typeface="Arial" pitchFamily="34" charset="0"/>
                </a:defRPr>
              </a:lvl4pPr>
              <a:lvl5pPr marL="2057400" indent="-228600" eaLnBrk="0" hangingPunct="0">
                <a:spcBef>
                  <a:spcPct val="20000"/>
                </a:spcBef>
                <a:buChar char="»"/>
                <a:defRPr sz="2000">
                  <a:solidFill>
                    <a:schemeClr val="tx1"/>
                  </a:solidFill>
                  <a:latin typeface="Comic Sans MS" pitchFamily="66"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cs typeface="Arial" pitchFamily="34" charset="0"/>
                </a:defRPr>
              </a:lvl9pPr>
            </a:lstStyle>
            <a:p>
              <a:pPr eaLnBrk="1" hangingPunct="1">
                <a:spcBef>
                  <a:spcPct val="0"/>
                </a:spcBef>
                <a:buFontTx/>
                <a:buNone/>
              </a:pPr>
              <a:endParaRPr lang="el-GR" altLang="el-GR" sz="1800">
                <a:solidFill>
                  <a:prstClr val="black"/>
                </a:solidFill>
              </a:endParaRPr>
            </a:p>
          </p:txBody>
        </p:sp>
        <p:sp>
          <p:nvSpPr>
            <p:cNvPr id="61444" name="Text Box 4"/>
            <p:cNvSpPr txBox="1">
              <a:spLocks noChangeArrowheads="1"/>
            </p:cNvSpPr>
            <p:nvPr/>
          </p:nvSpPr>
          <p:spPr bwMode="auto">
            <a:xfrm>
              <a:off x="2496" y="1632"/>
              <a:ext cx="960" cy="301"/>
            </a:xfrm>
            <a:prstGeom prst="rect">
              <a:avLst/>
            </a:prstGeom>
            <a:noFill/>
            <a:ln w="9525">
              <a:noFill/>
              <a:miter lim="800000"/>
              <a:headEnd/>
              <a:tailEnd/>
            </a:ln>
            <a:effectLst/>
          </p:spPr>
          <p:txBody>
            <a:bodyPr>
              <a:spAutoFit/>
            </a:bodyPr>
            <a:lstStyle/>
            <a:p>
              <a:pPr algn="ctr">
                <a:spcBef>
                  <a:spcPct val="50000"/>
                </a:spcBef>
                <a:defRPr/>
              </a:pPr>
              <a:r>
                <a:rPr lang="el-GR" sz="2500" b="1">
                  <a:solidFill>
                    <a:srgbClr val="1F497D"/>
                  </a:solidFill>
                  <a:effectLst>
                    <a:outerShdw blurRad="38100" dist="38100" dir="2700000" algn="tl">
                      <a:srgbClr val="C0C0C0"/>
                    </a:outerShdw>
                  </a:effectLst>
                  <a:cs typeface="Arial" charset="0"/>
                </a:rPr>
                <a:t>ΒΗΜΑ 1</a:t>
              </a:r>
              <a:r>
                <a:rPr lang="el-GR" sz="2500" b="1" baseline="30000">
                  <a:solidFill>
                    <a:srgbClr val="1F497D"/>
                  </a:solidFill>
                  <a:effectLst>
                    <a:outerShdw blurRad="38100" dist="38100" dir="2700000" algn="tl">
                      <a:srgbClr val="C0C0C0"/>
                    </a:outerShdw>
                  </a:effectLst>
                  <a:cs typeface="Arial" charset="0"/>
                </a:rPr>
                <a:t>ο</a:t>
              </a:r>
              <a:r>
                <a:rPr lang="el-GR" sz="2500" b="1">
                  <a:solidFill>
                    <a:srgbClr val="1F497D"/>
                  </a:solidFill>
                  <a:effectLst>
                    <a:outerShdw blurRad="38100" dist="38100" dir="2700000" algn="tl">
                      <a:srgbClr val="C0C0C0"/>
                    </a:outerShdw>
                  </a:effectLst>
                  <a:cs typeface="Arial" charset="0"/>
                </a:rPr>
                <a:t> </a:t>
              </a:r>
            </a:p>
          </p:txBody>
        </p:sp>
      </p:grpSp>
      <p:sp>
        <p:nvSpPr>
          <p:cNvPr id="61445" name="Text Box 5"/>
          <p:cNvSpPr txBox="1">
            <a:spLocks noChangeArrowheads="1"/>
          </p:cNvSpPr>
          <p:nvPr/>
        </p:nvSpPr>
        <p:spPr bwMode="auto">
          <a:xfrm>
            <a:off x="1752600" y="4114800"/>
            <a:ext cx="617220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Comic Sans MS" pitchFamily="66" charset="0"/>
                <a:cs typeface="Arial" pitchFamily="34" charset="0"/>
              </a:defRPr>
            </a:lvl1pPr>
            <a:lvl2pPr marL="742950" indent="-285750" eaLnBrk="0" hangingPunct="0">
              <a:spcBef>
                <a:spcPct val="20000"/>
              </a:spcBef>
              <a:buChar char="–"/>
              <a:defRPr sz="2800">
                <a:solidFill>
                  <a:schemeClr val="tx1"/>
                </a:solidFill>
                <a:latin typeface="Comic Sans MS" pitchFamily="66" charset="0"/>
                <a:cs typeface="Arial" pitchFamily="34" charset="0"/>
              </a:defRPr>
            </a:lvl2pPr>
            <a:lvl3pPr marL="1143000" indent="-228600" eaLnBrk="0" hangingPunct="0">
              <a:spcBef>
                <a:spcPct val="20000"/>
              </a:spcBef>
              <a:buChar char="•"/>
              <a:defRPr sz="2400">
                <a:solidFill>
                  <a:schemeClr val="tx1"/>
                </a:solidFill>
                <a:latin typeface="Comic Sans MS" pitchFamily="66" charset="0"/>
                <a:cs typeface="Arial" pitchFamily="34" charset="0"/>
              </a:defRPr>
            </a:lvl3pPr>
            <a:lvl4pPr marL="1600200" indent="-228600" eaLnBrk="0" hangingPunct="0">
              <a:spcBef>
                <a:spcPct val="20000"/>
              </a:spcBef>
              <a:buChar char="–"/>
              <a:defRPr sz="2000">
                <a:solidFill>
                  <a:schemeClr val="tx1"/>
                </a:solidFill>
                <a:latin typeface="Comic Sans MS" pitchFamily="66" charset="0"/>
                <a:cs typeface="Arial" pitchFamily="34" charset="0"/>
              </a:defRPr>
            </a:lvl4pPr>
            <a:lvl5pPr marL="2057400" indent="-228600" eaLnBrk="0" hangingPunct="0">
              <a:spcBef>
                <a:spcPct val="20000"/>
              </a:spcBef>
              <a:buChar char="»"/>
              <a:defRPr sz="2000">
                <a:solidFill>
                  <a:schemeClr val="tx1"/>
                </a:solidFill>
                <a:latin typeface="Comic Sans MS" pitchFamily="66"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cs typeface="Arial" pitchFamily="34" charset="0"/>
              </a:defRPr>
            </a:lvl9pPr>
          </a:lstStyle>
          <a:p>
            <a:pPr eaLnBrk="1" hangingPunct="1">
              <a:spcBef>
                <a:spcPct val="0"/>
              </a:spcBef>
              <a:buFontTx/>
              <a:buNone/>
            </a:pPr>
            <a:r>
              <a:rPr lang="el-GR" altLang="el-GR" sz="2500" dirty="0">
                <a:solidFill>
                  <a:srgbClr val="1F497D"/>
                </a:solidFill>
                <a:sym typeface="Wingdings" pitchFamily="2" charset="2"/>
              </a:rPr>
              <a:t> </a:t>
            </a:r>
            <a:r>
              <a:rPr lang="el-GR" altLang="el-GR" sz="2500" dirty="0">
                <a:solidFill>
                  <a:srgbClr val="1F497D"/>
                </a:solidFill>
              </a:rPr>
              <a:t>Προσπάθησε να </a:t>
            </a:r>
            <a:r>
              <a:rPr lang="el-GR" altLang="el-GR" sz="2500" b="1" dirty="0">
                <a:solidFill>
                  <a:srgbClr val="1F497D"/>
                </a:solidFill>
              </a:rPr>
              <a:t>καθησυχάσεις</a:t>
            </a:r>
            <a:r>
              <a:rPr lang="el-GR" altLang="el-GR" sz="2500" dirty="0">
                <a:solidFill>
                  <a:srgbClr val="1F497D"/>
                </a:solidFill>
              </a:rPr>
              <a:t> </a:t>
            </a:r>
            <a:r>
              <a:rPr lang="el-GR" altLang="el-GR" sz="2500" dirty="0" smtClean="0">
                <a:solidFill>
                  <a:srgbClr val="1F497D"/>
                </a:solidFill>
              </a:rPr>
              <a:t>το θύμα. </a:t>
            </a:r>
            <a:endParaRPr lang="el-GR" altLang="el-GR" sz="2500" dirty="0">
              <a:solidFill>
                <a:srgbClr val="1F497D"/>
              </a:solidFill>
            </a:endParaRPr>
          </a:p>
          <a:p>
            <a:pPr eaLnBrk="1" hangingPunct="1">
              <a:spcBef>
                <a:spcPct val="0"/>
              </a:spcBef>
              <a:buFontTx/>
              <a:buNone/>
            </a:pPr>
            <a:r>
              <a:rPr lang="el-GR" altLang="el-GR" sz="2500" dirty="0">
                <a:solidFill>
                  <a:srgbClr val="1F497D"/>
                </a:solidFill>
                <a:sym typeface="Wingdings" pitchFamily="2" charset="2"/>
              </a:rPr>
              <a:t> </a:t>
            </a:r>
            <a:r>
              <a:rPr lang="el-GR" altLang="el-GR" sz="2500" b="1" dirty="0">
                <a:solidFill>
                  <a:srgbClr val="1F497D"/>
                </a:solidFill>
              </a:rPr>
              <a:t>Εάν αναπνέει, ενθάρρυνέ </a:t>
            </a:r>
            <a:r>
              <a:rPr lang="el-GR" altLang="el-GR" sz="2500" b="1" dirty="0" smtClean="0">
                <a:solidFill>
                  <a:srgbClr val="1F497D"/>
                </a:solidFill>
              </a:rPr>
              <a:t>το </a:t>
            </a:r>
            <a:r>
              <a:rPr lang="el-GR" altLang="el-GR" sz="2500" b="1" dirty="0">
                <a:solidFill>
                  <a:srgbClr val="1F497D"/>
                </a:solidFill>
              </a:rPr>
              <a:t>να βήξει.</a:t>
            </a:r>
          </a:p>
        </p:txBody>
      </p:sp>
      <p:pic>
        <p:nvPicPr>
          <p:cNvPr id="60421" name="Picture 6" descr="219931-babies_80"/>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828800"/>
            <a:ext cx="2362200"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92" y="53181"/>
            <a:ext cx="1287587" cy="1287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7" descr="Αποτέλεσμα εικόνας για logo αθτη"/>
          <p:cNvPicPr>
            <a:picLocks noChangeAspect="1" noChangeArrowheads="1"/>
          </p:cNvPicPr>
          <p:nvPr/>
        </p:nvPicPr>
        <p:blipFill>
          <a:blip r:embed="rId5">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44256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61442"/>
                                        </p:tgtEl>
                                        <p:attrNameLst>
                                          <p:attrName>style.visibility</p:attrName>
                                        </p:attrNameLst>
                                      </p:cBhvr>
                                      <p:to>
                                        <p:strVal val="visible"/>
                                      </p:to>
                                    </p:set>
                                    <p:anim calcmode="lin" valueType="num">
                                      <p:cBhvr>
                                        <p:cTn id="7" dur="500" fill="hold"/>
                                        <p:tgtEl>
                                          <p:spTgt spid="61442"/>
                                        </p:tgtEl>
                                        <p:attrNameLst>
                                          <p:attrName>ppt_w</p:attrName>
                                        </p:attrNameLst>
                                      </p:cBhvr>
                                      <p:tavLst>
                                        <p:tav tm="0">
                                          <p:val>
                                            <p:fltVal val="0"/>
                                          </p:val>
                                        </p:tav>
                                        <p:tav tm="100000">
                                          <p:val>
                                            <p:strVal val="#ppt_w"/>
                                          </p:val>
                                        </p:tav>
                                      </p:tavLst>
                                    </p:anim>
                                    <p:anim calcmode="lin" valueType="num">
                                      <p:cBhvr>
                                        <p:cTn id="8" dur="500" fill="hold"/>
                                        <p:tgtEl>
                                          <p:spTgt spid="61442"/>
                                        </p:tgtEl>
                                        <p:attrNameLst>
                                          <p:attrName>ppt_h</p:attrName>
                                        </p:attrNameLst>
                                      </p:cBhvr>
                                      <p:tavLst>
                                        <p:tav tm="0">
                                          <p:val>
                                            <p:fltVal val="0"/>
                                          </p:val>
                                        </p:tav>
                                        <p:tav tm="100000">
                                          <p:val>
                                            <p:strVal val="#ppt_h"/>
                                          </p:val>
                                        </p:tav>
                                      </p:tavLst>
                                    </p:anim>
                                    <p:anim calcmode="lin" valueType="num">
                                      <p:cBhvr>
                                        <p:cTn id="9" dur="500" fill="hold"/>
                                        <p:tgtEl>
                                          <p:spTgt spid="61442"/>
                                        </p:tgtEl>
                                        <p:attrNameLst>
                                          <p:attrName>style.rotation</p:attrName>
                                        </p:attrNameLst>
                                      </p:cBhvr>
                                      <p:tavLst>
                                        <p:tav tm="0">
                                          <p:val>
                                            <p:fltVal val="360"/>
                                          </p:val>
                                        </p:tav>
                                        <p:tav tm="100000">
                                          <p:val>
                                            <p:fltVal val="0"/>
                                          </p:val>
                                        </p:tav>
                                      </p:tavLst>
                                    </p:anim>
                                    <p:animEffect transition="in" filter="fade">
                                      <p:cBhvr>
                                        <p:cTn id="10" dur="500"/>
                                        <p:tgtEl>
                                          <p:spTgt spid="61442"/>
                                        </p:tgtEl>
                                      </p:cBhvr>
                                    </p:animEffect>
                                  </p:childTnLst>
                                </p:cTn>
                              </p:par>
                            </p:childTnLst>
                          </p:cTn>
                        </p:par>
                        <p:par>
                          <p:cTn id="11" fill="hold" nodeType="afterGroup">
                            <p:stCondLst>
                              <p:cond delay="500"/>
                            </p:stCondLst>
                            <p:childTnLst>
                              <p:par>
                                <p:cTn id="12" presetID="19" presetClass="entr" presetSubtype="1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0" fill="hold"/>
                                        <p:tgtEl>
                                          <p:spTgt spid="2"/>
                                        </p:tgtEl>
                                        <p:attrNameLst>
                                          <p:attrName>ppt_w</p:attrName>
                                        </p:attrNameLst>
                                      </p:cBhvr>
                                      <p:tavLst>
                                        <p:tav tm="0" fmla="#ppt_w*sin(2.5*pi*$)">
                                          <p:val>
                                            <p:fltVal val="0"/>
                                          </p:val>
                                        </p:tav>
                                        <p:tav tm="100000">
                                          <p:val>
                                            <p:fltVal val="1"/>
                                          </p:val>
                                        </p:tav>
                                      </p:tavLst>
                                    </p:anim>
                                    <p:anim calcmode="lin" valueType="num">
                                      <p:cBhvr>
                                        <p:cTn id="15" dur="5000" fill="hold"/>
                                        <p:tgtEl>
                                          <p:spTgt spid="2"/>
                                        </p:tgtEl>
                                        <p:attrNameLst>
                                          <p:attrName>ppt_h</p:attrName>
                                        </p:attrNameLst>
                                      </p:cBhvr>
                                      <p:tavLst>
                                        <p:tav tm="0">
                                          <p:val>
                                            <p:strVal val="#ppt_h"/>
                                          </p:val>
                                        </p:tav>
                                        <p:tav tm="100000">
                                          <p:val>
                                            <p:strVal val="#ppt_h"/>
                                          </p:val>
                                        </p:tav>
                                      </p:tavLst>
                                    </p:anim>
                                  </p:childTnLst>
                                </p:cTn>
                              </p:par>
                              <p:par>
                                <p:cTn id="16" presetID="39" presetClass="entr" presetSubtype="0" accel="100000" fill="hold" grpId="0" nodeType="withEffect">
                                  <p:stCondLst>
                                    <p:cond delay="0"/>
                                  </p:stCondLst>
                                  <p:childTnLst>
                                    <p:set>
                                      <p:cBhvr>
                                        <p:cTn id="17" dur="1" fill="hold">
                                          <p:stCondLst>
                                            <p:cond delay="0"/>
                                          </p:stCondLst>
                                        </p:cTn>
                                        <p:tgtEl>
                                          <p:spTgt spid="61445"/>
                                        </p:tgtEl>
                                        <p:attrNameLst>
                                          <p:attrName>style.visibility</p:attrName>
                                        </p:attrNameLst>
                                      </p:cBhvr>
                                      <p:to>
                                        <p:strVal val="visible"/>
                                      </p:to>
                                    </p:set>
                                    <p:anim calcmode="lin" valueType="num">
                                      <p:cBhvr>
                                        <p:cTn id="18" dur="500" fill="hold"/>
                                        <p:tgtEl>
                                          <p:spTgt spid="61445"/>
                                        </p:tgtEl>
                                        <p:attrNameLst>
                                          <p:attrName>ppt_h</p:attrName>
                                        </p:attrNameLst>
                                      </p:cBhvr>
                                      <p:tavLst>
                                        <p:tav tm="0">
                                          <p:val>
                                            <p:strVal val="#ppt_h/20"/>
                                          </p:val>
                                        </p:tav>
                                        <p:tav tm="50000">
                                          <p:val>
                                            <p:strVal val="#ppt_h/20"/>
                                          </p:val>
                                        </p:tav>
                                        <p:tav tm="100000">
                                          <p:val>
                                            <p:strVal val="#ppt_h"/>
                                          </p:val>
                                        </p:tav>
                                      </p:tavLst>
                                    </p:anim>
                                    <p:anim calcmode="lin" valueType="num">
                                      <p:cBhvr>
                                        <p:cTn id="19" dur="500" fill="hold"/>
                                        <p:tgtEl>
                                          <p:spTgt spid="61445"/>
                                        </p:tgtEl>
                                        <p:attrNameLst>
                                          <p:attrName>ppt_w</p:attrName>
                                        </p:attrNameLst>
                                      </p:cBhvr>
                                      <p:tavLst>
                                        <p:tav tm="0">
                                          <p:val>
                                            <p:strVal val="#ppt_w+.3"/>
                                          </p:val>
                                        </p:tav>
                                        <p:tav tm="50000">
                                          <p:val>
                                            <p:strVal val="#ppt_w+.3"/>
                                          </p:val>
                                        </p:tav>
                                        <p:tav tm="100000">
                                          <p:val>
                                            <p:strVal val="#ppt_w"/>
                                          </p:val>
                                        </p:tav>
                                      </p:tavLst>
                                    </p:anim>
                                    <p:anim calcmode="lin" valueType="num">
                                      <p:cBhvr>
                                        <p:cTn id="20" dur="500" fill="hold"/>
                                        <p:tgtEl>
                                          <p:spTgt spid="61445"/>
                                        </p:tgtEl>
                                        <p:attrNameLst>
                                          <p:attrName>ppt_x</p:attrName>
                                        </p:attrNameLst>
                                      </p:cBhvr>
                                      <p:tavLst>
                                        <p:tav tm="0">
                                          <p:val>
                                            <p:strVal val="#ppt_x-.3"/>
                                          </p:val>
                                        </p:tav>
                                        <p:tav tm="50000">
                                          <p:val>
                                            <p:strVal val="#ppt_x"/>
                                          </p:val>
                                        </p:tav>
                                        <p:tav tm="100000">
                                          <p:val>
                                            <p:strVal val="#ppt_x"/>
                                          </p:val>
                                        </p:tav>
                                      </p:tavLst>
                                    </p:anim>
                                    <p:anim calcmode="lin" valueType="num">
                                      <p:cBhvr>
                                        <p:cTn id="21" dur="500" fill="hold"/>
                                        <p:tgtEl>
                                          <p:spTgt spid="614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5"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42" name="Group 6"/>
          <p:cNvGrpSpPr>
            <a:grpSpLocks/>
          </p:cNvGrpSpPr>
          <p:nvPr/>
        </p:nvGrpSpPr>
        <p:grpSpPr bwMode="auto">
          <a:xfrm>
            <a:off x="5105400" y="533400"/>
            <a:ext cx="2057400" cy="1219200"/>
            <a:chOff x="3216" y="336"/>
            <a:chExt cx="1296" cy="768"/>
          </a:xfrm>
        </p:grpSpPr>
        <p:sp>
          <p:nvSpPr>
            <p:cNvPr id="61445" name="Oval 2"/>
            <p:cNvSpPr>
              <a:spLocks noChangeArrowheads="1"/>
            </p:cNvSpPr>
            <p:nvPr/>
          </p:nvSpPr>
          <p:spPr bwMode="auto">
            <a:xfrm>
              <a:off x="3216" y="336"/>
              <a:ext cx="1296" cy="768"/>
            </a:xfrm>
            <a:prstGeom prst="ellipse">
              <a:avLst/>
            </a:prstGeom>
            <a:solidFill>
              <a:srgbClr val="FFFFFF"/>
            </a:solidFill>
            <a:ln w="63500">
              <a:solidFill>
                <a:srgbClr val="FF0000"/>
              </a:solidFill>
              <a:round/>
              <a:headEnd/>
              <a:tailEnd/>
            </a:ln>
          </p:spPr>
          <p:txBody>
            <a:bodyPr wrap="none" anchor="ctr"/>
            <a:lstStyle>
              <a:lvl1pPr eaLnBrk="0" hangingPunct="0">
                <a:spcBef>
                  <a:spcPct val="20000"/>
                </a:spcBef>
                <a:buChar char="•"/>
                <a:defRPr sz="3200">
                  <a:solidFill>
                    <a:schemeClr val="tx1"/>
                  </a:solidFill>
                  <a:latin typeface="Comic Sans MS" pitchFamily="66" charset="0"/>
                  <a:cs typeface="Arial" pitchFamily="34" charset="0"/>
                </a:defRPr>
              </a:lvl1pPr>
              <a:lvl2pPr marL="742950" indent="-285750" eaLnBrk="0" hangingPunct="0">
                <a:spcBef>
                  <a:spcPct val="20000"/>
                </a:spcBef>
                <a:buChar char="–"/>
                <a:defRPr sz="2800">
                  <a:solidFill>
                    <a:schemeClr val="tx1"/>
                  </a:solidFill>
                  <a:latin typeface="Comic Sans MS" pitchFamily="66" charset="0"/>
                  <a:cs typeface="Arial" pitchFamily="34" charset="0"/>
                </a:defRPr>
              </a:lvl2pPr>
              <a:lvl3pPr marL="1143000" indent="-228600" eaLnBrk="0" hangingPunct="0">
                <a:spcBef>
                  <a:spcPct val="20000"/>
                </a:spcBef>
                <a:buChar char="•"/>
                <a:defRPr sz="2400">
                  <a:solidFill>
                    <a:schemeClr val="tx1"/>
                  </a:solidFill>
                  <a:latin typeface="Comic Sans MS" pitchFamily="66" charset="0"/>
                  <a:cs typeface="Arial" pitchFamily="34" charset="0"/>
                </a:defRPr>
              </a:lvl3pPr>
              <a:lvl4pPr marL="1600200" indent="-228600" eaLnBrk="0" hangingPunct="0">
                <a:spcBef>
                  <a:spcPct val="20000"/>
                </a:spcBef>
                <a:buChar char="–"/>
                <a:defRPr sz="2000">
                  <a:solidFill>
                    <a:schemeClr val="tx1"/>
                  </a:solidFill>
                  <a:latin typeface="Comic Sans MS" pitchFamily="66" charset="0"/>
                  <a:cs typeface="Arial" pitchFamily="34" charset="0"/>
                </a:defRPr>
              </a:lvl4pPr>
              <a:lvl5pPr marL="2057400" indent="-228600" eaLnBrk="0" hangingPunct="0">
                <a:spcBef>
                  <a:spcPct val="20000"/>
                </a:spcBef>
                <a:buChar char="»"/>
                <a:defRPr sz="2000">
                  <a:solidFill>
                    <a:schemeClr val="tx1"/>
                  </a:solidFill>
                  <a:latin typeface="Comic Sans MS" pitchFamily="66"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cs typeface="Arial" pitchFamily="34" charset="0"/>
                </a:defRPr>
              </a:lvl9pPr>
            </a:lstStyle>
            <a:p>
              <a:pPr eaLnBrk="1" hangingPunct="1">
                <a:spcBef>
                  <a:spcPct val="0"/>
                </a:spcBef>
                <a:buFontTx/>
                <a:buNone/>
              </a:pPr>
              <a:endParaRPr lang="el-GR" altLang="el-GR" sz="1800">
                <a:solidFill>
                  <a:prstClr val="black"/>
                </a:solidFill>
              </a:endParaRPr>
            </a:p>
          </p:txBody>
        </p:sp>
        <p:sp>
          <p:nvSpPr>
            <p:cNvPr id="62467" name="Text Box 3"/>
            <p:cNvSpPr txBox="1">
              <a:spLocks noChangeArrowheads="1"/>
            </p:cNvSpPr>
            <p:nvPr/>
          </p:nvSpPr>
          <p:spPr bwMode="auto">
            <a:xfrm>
              <a:off x="3360" y="432"/>
              <a:ext cx="960" cy="301"/>
            </a:xfrm>
            <a:prstGeom prst="rect">
              <a:avLst/>
            </a:prstGeom>
            <a:noFill/>
            <a:ln w="9525">
              <a:noFill/>
              <a:miter lim="800000"/>
              <a:headEnd/>
              <a:tailEnd/>
            </a:ln>
            <a:effectLst/>
          </p:spPr>
          <p:txBody>
            <a:bodyPr>
              <a:spAutoFit/>
            </a:bodyPr>
            <a:lstStyle/>
            <a:p>
              <a:pPr algn="ctr">
                <a:spcBef>
                  <a:spcPct val="50000"/>
                </a:spcBef>
                <a:defRPr/>
              </a:pPr>
              <a:r>
                <a:rPr lang="el-GR" sz="2500" b="1">
                  <a:solidFill>
                    <a:srgbClr val="1F497D"/>
                  </a:solidFill>
                  <a:effectLst>
                    <a:outerShdw blurRad="38100" dist="38100" dir="2700000" algn="tl">
                      <a:srgbClr val="C0C0C0"/>
                    </a:outerShdw>
                  </a:effectLst>
                  <a:cs typeface="Arial" charset="0"/>
                </a:rPr>
                <a:t>ΒΗΜΑ 2</a:t>
              </a:r>
              <a:r>
                <a:rPr lang="el-GR" sz="2500" b="1" baseline="30000">
                  <a:solidFill>
                    <a:srgbClr val="1F497D"/>
                  </a:solidFill>
                  <a:effectLst>
                    <a:outerShdw blurRad="38100" dist="38100" dir="2700000" algn="tl">
                      <a:srgbClr val="C0C0C0"/>
                    </a:outerShdw>
                  </a:effectLst>
                  <a:cs typeface="Arial" charset="0"/>
                </a:rPr>
                <a:t>ο</a:t>
              </a:r>
              <a:r>
                <a:rPr lang="el-GR" sz="2500" b="1">
                  <a:solidFill>
                    <a:srgbClr val="1F497D"/>
                  </a:solidFill>
                  <a:effectLst>
                    <a:outerShdw blurRad="38100" dist="38100" dir="2700000" algn="tl">
                      <a:srgbClr val="C0C0C0"/>
                    </a:outerShdw>
                  </a:effectLst>
                  <a:cs typeface="Arial" charset="0"/>
                </a:rPr>
                <a:t> </a:t>
              </a:r>
            </a:p>
          </p:txBody>
        </p:sp>
      </p:grpSp>
      <p:sp>
        <p:nvSpPr>
          <p:cNvPr id="61443" name="Text Box 4"/>
          <p:cNvSpPr txBox="1">
            <a:spLocks noChangeArrowheads="1"/>
          </p:cNvSpPr>
          <p:nvPr/>
        </p:nvSpPr>
        <p:spPr bwMode="auto">
          <a:xfrm>
            <a:off x="3200400" y="2362201"/>
            <a:ext cx="5486400"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Comic Sans MS" pitchFamily="66" charset="0"/>
                <a:cs typeface="Arial" pitchFamily="34" charset="0"/>
              </a:defRPr>
            </a:lvl1pPr>
            <a:lvl2pPr marL="742950" indent="-285750" eaLnBrk="0" hangingPunct="0">
              <a:spcBef>
                <a:spcPct val="20000"/>
              </a:spcBef>
              <a:buChar char="–"/>
              <a:defRPr sz="2800">
                <a:solidFill>
                  <a:schemeClr val="tx1"/>
                </a:solidFill>
                <a:latin typeface="Comic Sans MS" pitchFamily="66" charset="0"/>
                <a:cs typeface="Arial" pitchFamily="34" charset="0"/>
              </a:defRPr>
            </a:lvl2pPr>
            <a:lvl3pPr marL="1143000" indent="-228600" eaLnBrk="0" hangingPunct="0">
              <a:spcBef>
                <a:spcPct val="20000"/>
              </a:spcBef>
              <a:buChar char="•"/>
              <a:defRPr sz="2400">
                <a:solidFill>
                  <a:schemeClr val="tx1"/>
                </a:solidFill>
                <a:latin typeface="Comic Sans MS" pitchFamily="66" charset="0"/>
                <a:cs typeface="Arial" pitchFamily="34" charset="0"/>
              </a:defRPr>
            </a:lvl3pPr>
            <a:lvl4pPr marL="1600200" indent="-228600" eaLnBrk="0" hangingPunct="0">
              <a:spcBef>
                <a:spcPct val="20000"/>
              </a:spcBef>
              <a:buChar char="–"/>
              <a:defRPr sz="2000">
                <a:solidFill>
                  <a:schemeClr val="tx1"/>
                </a:solidFill>
                <a:latin typeface="Comic Sans MS" pitchFamily="66" charset="0"/>
                <a:cs typeface="Arial" pitchFamily="34" charset="0"/>
              </a:defRPr>
            </a:lvl4pPr>
            <a:lvl5pPr marL="2057400" indent="-228600" eaLnBrk="0" hangingPunct="0">
              <a:spcBef>
                <a:spcPct val="20000"/>
              </a:spcBef>
              <a:buChar char="»"/>
              <a:defRPr sz="2000">
                <a:solidFill>
                  <a:schemeClr val="tx1"/>
                </a:solidFill>
                <a:latin typeface="Comic Sans MS" pitchFamily="66"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cs typeface="Arial" pitchFamily="34" charset="0"/>
              </a:defRPr>
            </a:lvl9pPr>
          </a:lstStyle>
          <a:p>
            <a:pPr eaLnBrk="1" hangingPunct="1">
              <a:spcBef>
                <a:spcPct val="0"/>
              </a:spcBef>
              <a:buFontTx/>
              <a:buNone/>
            </a:pPr>
            <a:r>
              <a:rPr lang="el-GR" altLang="el-GR" sz="2600" dirty="0">
                <a:solidFill>
                  <a:srgbClr val="1F497D"/>
                </a:solidFill>
              </a:rPr>
              <a:t>Αν </a:t>
            </a:r>
            <a:r>
              <a:rPr lang="el-GR" altLang="el-GR" sz="3000" b="1" dirty="0">
                <a:solidFill>
                  <a:srgbClr val="1F497D"/>
                </a:solidFill>
              </a:rPr>
              <a:t>δε</a:t>
            </a:r>
            <a:r>
              <a:rPr lang="el-GR" altLang="el-GR" sz="2600" dirty="0">
                <a:solidFill>
                  <a:srgbClr val="1F497D"/>
                </a:solidFill>
              </a:rPr>
              <a:t> μπορεί να βήξει ή να πάρει ανάσα, στάσου στο πλάι </a:t>
            </a:r>
            <a:r>
              <a:rPr lang="el-GR" altLang="el-GR" sz="2600" dirty="0" smtClean="0">
                <a:solidFill>
                  <a:srgbClr val="1F497D"/>
                </a:solidFill>
              </a:rPr>
              <a:t>του </a:t>
            </a:r>
            <a:r>
              <a:rPr lang="el-GR" altLang="el-GR" sz="2600" dirty="0">
                <a:solidFill>
                  <a:srgbClr val="1F497D"/>
                </a:solidFill>
              </a:rPr>
              <a:t>και ελαφρά πίσω </a:t>
            </a:r>
            <a:r>
              <a:rPr lang="el-GR" altLang="el-GR" sz="2600" dirty="0" smtClean="0">
                <a:solidFill>
                  <a:srgbClr val="1F497D"/>
                </a:solidFill>
              </a:rPr>
              <a:t>του.</a:t>
            </a:r>
            <a:r>
              <a:rPr lang="el-GR" altLang="el-GR" sz="2600" dirty="0">
                <a:solidFill>
                  <a:srgbClr val="1F497D"/>
                </a:solidFill>
              </a:rPr>
              <a:t/>
            </a:r>
            <a:br>
              <a:rPr lang="el-GR" altLang="el-GR" sz="2600" dirty="0">
                <a:solidFill>
                  <a:srgbClr val="1F497D"/>
                </a:solidFill>
              </a:rPr>
            </a:br>
            <a:endParaRPr lang="el-GR" altLang="el-GR" sz="2600" dirty="0">
              <a:solidFill>
                <a:srgbClr val="1F497D"/>
              </a:solidFill>
            </a:endParaRPr>
          </a:p>
          <a:p>
            <a:pPr eaLnBrk="1" hangingPunct="1">
              <a:spcBef>
                <a:spcPct val="0"/>
              </a:spcBef>
              <a:buFontTx/>
              <a:buNone/>
            </a:pPr>
            <a:r>
              <a:rPr lang="el-GR" altLang="el-GR" sz="2600" b="1" dirty="0">
                <a:solidFill>
                  <a:srgbClr val="1F497D"/>
                </a:solidFill>
              </a:rPr>
              <a:t>Τι κάνεις;</a:t>
            </a:r>
          </a:p>
          <a:p>
            <a:pPr eaLnBrk="1" hangingPunct="1">
              <a:spcBef>
                <a:spcPct val="0"/>
              </a:spcBef>
              <a:buFontTx/>
              <a:buNone/>
            </a:pPr>
            <a:r>
              <a:rPr lang="el-GR" altLang="el-GR" sz="2600" dirty="0">
                <a:solidFill>
                  <a:srgbClr val="1F497D"/>
                </a:solidFill>
              </a:rPr>
              <a:t>Γέρνεις το σώμα </a:t>
            </a:r>
            <a:r>
              <a:rPr lang="el-GR" altLang="el-GR" sz="2600" dirty="0" smtClean="0">
                <a:solidFill>
                  <a:srgbClr val="1F497D"/>
                </a:solidFill>
              </a:rPr>
              <a:t>του </a:t>
            </a:r>
            <a:r>
              <a:rPr lang="el-GR" altLang="el-GR" sz="2600" dirty="0">
                <a:solidFill>
                  <a:srgbClr val="1F497D"/>
                </a:solidFill>
              </a:rPr>
              <a:t>προς τα εμπρός και </a:t>
            </a:r>
            <a:r>
              <a:rPr lang="el-GR" altLang="el-GR" sz="2600" dirty="0" smtClean="0">
                <a:solidFill>
                  <a:srgbClr val="1F497D"/>
                </a:solidFill>
              </a:rPr>
              <a:t>του </a:t>
            </a:r>
            <a:r>
              <a:rPr lang="el-GR" altLang="el-GR" sz="2600" dirty="0">
                <a:solidFill>
                  <a:srgbClr val="1F497D"/>
                </a:solidFill>
              </a:rPr>
              <a:t>δίνεις 5 χτυπήματα στην πλάτη, έτσι ώστε με το χτύπημα να πεταχτεί το αντικείμενο  από το στόμα.</a:t>
            </a:r>
          </a:p>
        </p:txBody>
      </p:sp>
      <p:pic>
        <p:nvPicPr>
          <p:cNvPr id="6144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85800"/>
            <a:ext cx="2743200" cy="573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92" y="25797"/>
            <a:ext cx="1287587" cy="1287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descr="Αποτέλεσμα εικόνας για logo αθτη"/>
          <p:cNvPicPr>
            <a:picLocks noChangeAspect="1" noChangeArrowheads="1"/>
          </p:cNvPicPr>
          <p:nvPr/>
        </p:nvPicPr>
        <p:blipFill>
          <a:blip r:embed="rId4">
            <a:extLst>
              <a:ext uri="{28A0092B-C50C-407E-A947-70E740481C1C}">
                <a14:useLocalDpi xmlns:a14="http://schemas.microsoft.com/office/drawing/2010/main" val="0"/>
              </a:ext>
            </a:extLst>
          </a:blip>
          <a:srcRect l="33031" r="29597" b="37775"/>
          <a:stretch>
            <a:fillRect/>
          </a:stretch>
        </p:blipFill>
        <p:spPr bwMode="auto">
          <a:xfrm>
            <a:off x="7672387" y="-27384"/>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0675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61442"/>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61444"/>
                                        </p:tgtEl>
                                        <p:attrNameLst>
                                          <p:attrName>style.visibility</p:attrName>
                                        </p:attrNameLst>
                                      </p:cBhvr>
                                      <p:to>
                                        <p:strVal val="visible"/>
                                      </p:to>
                                    </p:set>
                                    <p:animEffect transition="in" filter="barn(inVertical)">
                                      <p:cBhvr>
                                        <p:cTn id="11" dur="500"/>
                                        <p:tgtEl>
                                          <p:spTgt spid="6144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61443"/>
                                        </p:tgtEl>
                                        <p:attrNameLst>
                                          <p:attrName>style.visibility</p:attrName>
                                        </p:attrNameLst>
                                      </p:cBhvr>
                                      <p:to>
                                        <p:strVal val="visible"/>
                                      </p:to>
                                    </p:set>
                                    <p:anim calcmode="lin" valueType="num">
                                      <p:cBhvr additive="base">
                                        <p:cTn id="16" dur="500" fill="hold"/>
                                        <p:tgtEl>
                                          <p:spTgt spid="61443"/>
                                        </p:tgtEl>
                                        <p:attrNameLst>
                                          <p:attrName>ppt_x</p:attrName>
                                        </p:attrNameLst>
                                      </p:cBhvr>
                                      <p:tavLst>
                                        <p:tav tm="0">
                                          <p:val>
                                            <p:strVal val="#ppt_x"/>
                                          </p:val>
                                        </p:tav>
                                        <p:tav tm="100000">
                                          <p:val>
                                            <p:strVal val="#ppt_x"/>
                                          </p:val>
                                        </p:tav>
                                      </p:tavLst>
                                    </p:anim>
                                    <p:anim calcmode="lin" valueType="num">
                                      <p:cBhvr additive="base">
                                        <p:cTn id="17" dur="500" fill="hold"/>
                                        <p:tgtEl>
                                          <p:spTgt spid="614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3"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1" y="1752602"/>
            <a:ext cx="3041651" cy="484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0"/>
          <p:cNvGrpSpPr>
            <a:grpSpLocks/>
          </p:cNvGrpSpPr>
          <p:nvPr/>
        </p:nvGrpSpPr>
        <p:grpSpPr bwMode="auto">
          <a:xfrm>
            <a:off x="5486400" y="533400"/>
            <a:ext cx="2057400" cy="1219200"/>
            <a:chOff x="3456" y="336"/>
            <a:chExt cx="1296" cy="768"/>
          </a:xfrm>
        </p:grpSpPr>
        <p:sp>
          <p:nvSpPr>
            <p:cNvPr id="62473" name="Oval 3"/>
            <p:cNvSpPr>
              <a:spLocks noChangeArrowheads="1"/>
            </p:cNvSpPr>
            <p:nvPr/>
          </p:nvSpPr>
          <p:spPr bwMode="auto">
            <a:xfrm>
              <a:off x="3456" y="336"/>
              <a:ext cx="1296" cy="768"/>
            </a:xfrm>
            <a:prstGeom prst="ellipse">
              <a:avLst/>
            </a:prstGeom>
            <a:solidFill>
              <a:srgbClr val="FFFFFF"/>
            </a:solidFill>
            <a:ln w="63500">
              <a:solidFill>
                <a:srgbClr val="FF0000"/>
              </a:solidFill>
              <a:round/>
              <a:headEnd/>
              <a:tailEnd/>
            </a:ln>
          </p:spPr>
          <p:txBody>
            <a:bodyPr wrap="none" anchor="ctr"/>
            <a:lstStyle>
              <a:lvl1pPr eaLnBrk="0" hangingPunct="0">
                <a:spcBef>
                  <a:spcPct val="20000"/>
                </a:spcBef>
                <a:buChar char="•"/>
                <a:defRPr sz="3200">
                  <a:solidFill>
                    <a:schemeClr val="tx1"/>
                  </a:solidFill>
                  <a:latin typeface="Comic Sans MS" pitchFamily="66" charset="0"/>
                  <a:cs typeface="Arial" pitchFamily="34" charset="0"/>
                </a:defRPr>
              </a:lvl1pPr>
              <a:lvl2pPr marL="742950" indent="-285750" eaLnBrk="0" hangingPunct="0">
                <a:spcBef>
                  <a:spcPct val="20000"/>
                </a:spcBef>
                <a:buChar char="–"/>
                <a:defRPr sz="2800">
                  <a:solidFill>
                    <a:schemeClr val="tx1"/>
                  </a:solidFill>
                  <a:latin typeface="Comic Sans MS" pitchFamily="66" charset="0"/>
                  <a:cs typeface="Arial" pitchFamily="34" charset="0"/>
                </a:defRPr>
              </a:lvl2pPr>
              <a:lvl3pPr marL="1143000" indent="-228600" eaLnBrk="0" hangingPunct="0">
                <a:spcBef>
                  <a:spcPct val="20000"/>
                </a:spcBef>
                <a:buChar char="•"/>
                <a:defRPr sz="2400">
                  <a:solidFill>
                    <a:schemeClr val="tx1"/>
                  </a:solidFill>
                  <a:latin typeface="Comic Sans MS" pitchFamily="66" charset="0"/>
                  <a:cs typeface="Arial" pitchFamily="34" charset="0"/>
                </a:defRPr>
              </a:lvl3pPr>
              <a:lvl4pPr marL="1600200" indent="-228600" eaLnBrk="0" hangingPunct="0">
                <a:spcBef>
                  <a:spcPct val="20000"/>
                </a:spcBef>
                <a:buChar char="–"/>
                <a:defRPr sz="2000">
                  <a:solidFill>
                    <a:schemeClr val="tx1"/>
                  </a:solidFill>
                  <a:latin typeface="Comic Sans MS" pitchFamily="66" charset="0"/>
                  <a:cs typeface="Arial" pitchFamily="34" charset="0"/>
                </a:defRPr>
              </a:lvl4pPr>
              <a:lvl5pPr marL="2057400" indent="-228600" eaLnBrk="0" hangingPunct="0">
                <a:spcBef>
                  <a:spcPct val="20000"/>
                </a:spcBef>
                <a:buChar char="»"/>
                <a:defRPr sz="2000">
                  <a:solidFill>
                    <a:schemeClr val="tx1"/>
                  </a:solidFill>
                  <a:latin typeface="Comic Sans MS" pitchFamily="66"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cs typeface="Arial" pitchFamily="34" charset="0"/>
                </a:defRPr>
              </a:lvl9pPr>
            </a:lstStyle>
            <a:p>
              <a:pPr eaLnBrk="1" hangingPunct="1">
                <a:spcBef>
                  <a:spcPct val="0"/>
                </a:spcBef>
                <a:buFontTx/>
                <a:buNone/>
              </a:pPr>
              <a:endParaRPr lang="el-GR" altLang="el-GR" sz="1800">
                <a:solidFill>
                  <a:prstClr val="black"/>
                </a:solidFill>
              </a:endParaRPr>
            </a:p>
          </p:txBody>
        </p:sp>
        <p:sp>
          <p:nvSpPr>
            <p:cNvPr id="63492" name="Text Box 4"/>
            <p:cNvSpPr txBox="1">
              <a:spLocks noChangeArrowheads="1"/>
            </p:cNvSpPr>
            <p:nvPr/>
          </p:nvSpPr>
          <p:spPr bwMode="auto">
            <a:xfrm>
              <a:off x="3600" y="432"/>
              <a:ext cx="960" cy="301"/>
            </a:xfrm>
            <a:prstGeom prst="rect">
              <a:avLst/>
            </a:prstGeom>
            <a:noFill/>
            <a:ln w="9525">
              <a:noFill/>
              <a:miter lim="800000"/>
              <a:headEnd/>
              <a:tailEnd/>
            </a:ln>
            <a:effectLst/>
          </p:spPr>
          <p:txBody>
            <a:bodyPr>
              <a:spAutoFit/>
            </a:bodyPr>
            <a:lstStyle/>
            <a:p>
              <a:pPr algn="ctr">
                <a:spcBef>
                  <a:spcPct val="50000"/>
                </a:spcBef>
                <a:defRPr/>
              </a:pPr>
              <a:r>
                <a:rPr lang="el-GR" sz="2500" b="1">
                  <a:solidFill>
                    <a:srgbClr val="1F497D"/>
                  </a:solidFill>
                  <a:effectLst>
                    <a:outerShdw blurRad="38100" dist="38100" dir="2700000" algn="tl">
                      <a:srgbClr val="C0C0C0"/>
                    </a:outerShdw>
                  </a:effectLst>
                  <a:cs typeface="Arial" charset="0"/>
                </a:rPr>
                <a:t>ΒΗΜΑ 3</a:t>
              </a:r>
              <a:r>
                <a:rPr lang="el-GR" sz="2500" b="1" baseline="30000">
                  <a:solidFill>
                    <a:srgbClr val="1F497D"/>
                  </a:solidFill>
                  <a:effectLst>
                    <a:outerShdw blurRad="38100" dist="38100" dir="2700000" algn="tl">
                      <a:srgbClr val="C0C0C0"/>
                    </a:outerShdw>
                  </a:effectLst>
                  <a:cs typeface="Arial" charset="0"/>
                </a:rPr>
                <a:t>ο</a:t>
              </a:r>
              <a:r>
                <a:rPr lang="el-GR" sz="2500" b="1">
                  <a:solidFill>
                    <a:srgbClr val="1F497D"/>
                  </a:solidFill>
                  <a:effectLst>
                    <a:outerShdw blurRad="38100" dist="38100" dir="2700000" algn="tl">
                      <a:srgbClr val="C0C0C0"/>
                    </a:outerShdw>
                  </a:effectLst>
                  <a:cs typeface="Arial" charset="0"/>
                </a:rPr>
                <a:t> </a:t>
              </a:r>
            </a:p>
          </p:txBody>
        </p:sp>
      </p:grpSp>
      <p:grpSp>
        <p:nvGrpSpPr>
          <p:cNvPr id="3" name="Group 11"/>
          <p:cNvGrpSpPr>
            <a:grpSpLocks/>
          </p:cNvGrpSpPr>
          <p:nvPr/>
        </p:nvGrpSpPr>
        <p:grpSpPr bwMode="auto">
          <a:xfrm>
            <a:off x="4267200" y="3962400"/>
            <a:ext cx="2057400" cy="1219200"/>
            <a:chOff x="2688" y="2496"/>
            <a:chExt cx="1296" cy="768"/>
          </a:xfrm>
        </p:grpSpPr>
        <p:sp>
          <p:nvSpPr>
            <p:cNvPr id="62471" name="Oval 6"/>
            <p:cNvSpPr>
              <a:spLocks noChangeArrowheads="1"/>
            </p:cNvSpPr>
            <p:nvPr/>
          </p:nvSpPr>
          <p:spPr bwMode="auto">
            <a:xfrm>
              <a:off x="2688" y="2496"/>
              <a:ext cx="1296" cy="768"/>
            </a:xfrm>
            <a:prstGeom prst="ellipse">
              <a:avLst/>
            </a:prstGeom>
            <a:solidFill>
              <a:srgbClr val="FFFFFF"/>
            </a:solidFill>
            <a:ln w="63500">
              <a:solidFill>
                <a:srgbClr val="FF0000"/>
              </a:solidFill>
              <a:round/>
              <a:headEnd/>
              <a:tailEnd/>
            </a:ln>
          </p:spPr>
          <p:txBody>
            <a:bodyPr wrap="none" anchor="ctr"/>
            <a:lstStyle>
              <a:lvl1pPr eaLnBrk="0" hangingPunct="0">
                <a:spcBef>
                  <a:spcPct val="20000"/>
                </a:spcBef>
                <a:buChar char="•"/>
                <a:defRPr sz="3200">
                  <a:solidFill>
                    <a:schemeClr val="tx1"/>
                  </a:solidFill>
                  <a:latin typeface="Comic Sans MS" pitchFamily="66" charset="0"/>
                  <a:cs typeface="Arial" pitchFamily="34" charset="0"/>
                </a:defRPr>
              </a:lvl1pPr>
              <a:lvl2pPr marL="742950" indent="-285750" eaLnBrk="0" hangingPunct="0">
                <a:spcBef>
                  <a:spcPct val="20000"/>
                </a:spcBef>
                <a:buChar char="–"/>
                <a:defRPr sz="2800">
                  <a:solidFill>
                    <a:schemeClr val="tx1"/>
                  </a:solidFill>
                  <a:latin typeface="Comic Sans MS" pitchFamily="66" charset="0"/>
                  <a:cs typeface="Arial" pitchFamily="34" charset="0"/>
                </a:defRPr>
              </a:lvl2pPr>
              <a:lvl3pPr marL="1143000" indent="-228600" eaLnBrk="0" hangingPunct="0">
                <a:spcBef>
                  <a:spcPct val="20000"/>
                </a:spcBef>
                <a:buChar char="•"/>
                <a:defRPr sz="2400">
                  <a:solidFill>
                    <a:schemeClr val="tx1"/>
                  </a:solidFill>
                  <a:latin typeface="Comic Sans MS" pitchFamily="66" charset="0"/>
                  <a:cs typeface="Arial" pitchFamily="34" charset="0"/>
                </a:defRPr>
              </a:lvl3pPr>
              <a:lvl4pPr marL="1600200" indent="-228600" eaLnBrk="0" hangingPunct="0">
                <a:spcBef>
                  <a:spcPct val="20000"/>
                </a:spcBef>
                <a:buChar char="–"/>
                <a:defRPr sz="2000">
                  <a:solidFill>
                    <a:schemeClr val="tx1"/>
                  </a:solidFill>
                  <a:latin typeface="Comic Sans MS" pitchFamily="66" charset="0"/>
                  <a:cs typeface="Arial" pitchFamily="34" charset="0"/>
                </a:defRPr>
              </a:lvl4pPr>
              <a:lvl5pPr marL="2057400" indent="-228600" eaLnBrk="0" hangingPunct="0">
                <a:spcBef>
                  <a:spcPct val="20000"/>
                </a:spcBef>
                <a:buChar char="»"/>
                <a:defRPr sz="2000">
                  <a:solidFill>
                    <a:schemeClr val="tx1"/>
                  </a:solidFill>
                  <a:latin typeface="Comic Sans MS" pitchFamily="66"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cs typeface="Arial" pitchFamily="34" charset="0"/>
                </a:defRPr>
              </a:lvl9pPr>
            </a:lstStyle>
            <a:p>
              <a:pPr eaLnBrk="1" hangingPunct="1">
                <a:spcBef>
                  <a:spcPct val="0"/>
                </a:spcBef>
                <a:buFontTx/>
                <a:buNone/>
              </a:pPr>
              <a:endParaRPr lang="el-GR" altLang="el-GR" sz="1800">
                <a:solidFill>
                  <a:prstClr val="black"/>
                </a:solidFill>
              </a:endParaRPr>
            </a:p>
          </p:txBody>
        </p:sp>
        <p:sp>
          <p:nvSpPr>
            <p:cNvPr id="63495" name="Text Box 7"/>
            <p:cNvSpPr txBox="1">
              <a:spLocks noChangeArrowheads="1"/>
            </p:cNvSpPr>
            <p:nvPr/>
          </p:nvSpPr>
          <p:spPr bwMode="auto">
            <a:xfrm>
              <a:off x="2880" y="2592"/>
              <a:ext cx="960" cy="301"/>
            </a:xfrm>
            <a:prstGeom prst="rect">
              <a:avLst/>
            </a:prstGeom>
            <a:noFill/>
            <a:ln w="9525">
              <a:noFill/>
              <a:miter lim="800000"/>
              <a:headEnd/>
              <a:tailEnd/>
            </a:ln>
            <a:effectLst/>
          </p:spPr>
          <p:txBody>
            <a:bodyPr>
              <a:spAutoFit/>
            </a:bodyPr>
            <a:lstStyle/>
            <a:p>
              <a:pPr algn="ctr">
                <a:spcBef>
                  <a:spcPct val="50000"/>
                </a:spcBef>
                <a:defRPr/>
              </a:pPr>
              <a:r>
                <a:rPr lang="el-GR" sz="2500" b="1">
                  <a:solidFill>
                    <a:srgbClr val="1F497D"/>
                  </a:solidFill>
                  <a:effectLst>
                    <a:outerShdw blurRad="38100" dist="38100" dir="2700000" algn="tl">
                      <a:srgbClr val="C0C0C0"/>
                    </a:outerShdw>
                  </a:effectLst>
                  <a:cs typeface="Arial" charset="0"/>
                </a:rPr>
                <a:t>ΒΗΜΑ 4</a:t>
              </a:r>
              <a:r>
                <a:rPr lang="el-GR" sz="2500" b="1" baseline="30000">
                  <a:solidFill>
                    <a:srgbClr val="1F497D"/>
                  </a:solidFill>
                  <a:effectLst>
                    <a:outerShdw blurRad="38100" dist="38100" dir="2700000" algn="tl">
                      <a:srgbClr val="C0C0C0"/>
                    </a:outerShdw>
                  </a:effectLst>
                  <a:cs typeface="Arial" charset="0"/>
                </a:rPr>
                <a:t>ο</a:t>
              </a:r>
              <a:r>
                <a:rPr lang="el-GR" sz="2500" b="1">
                  <a:solidFill>
                    <a:srgbClr val="1F497D"/>
                  </a:solidFill>
                  <a:effectLst>
                    <a:outerShdw blurRad="38100" dist="38100" dir="2700000" algn="tl">
                      <a:srgbClr val="C0C0C0"/>
                    </a:outerShdw>
                  </a:effectLst>
                  <a:cs typeface="Arial" charset="0"/>
                </a:rPr>
                <a:t> </a:t>
              </a:r>
            </a:p>
          </p:txBody>
        </p:sp>
      </p:grpSp>
      <p:sp>
        <p:nvSpPr>
          <p:cNvPr id="63496" name="Text Box 8"/>
          <p:cNvSpPr txBox="1">
            <a:spLocks noChangeArrowheads="1"/>
          </p:cNvSpPr>
          <p:nvPr/>
        </p:nvSpPr>
        <p:spPr bwMode="auto">
          <a:xfrm>
            <a:off x="457201" y="4953001"/>
            <a:ext cx="5730875"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Comic Sans MS" pitchFamily="66" charset="0"/>
                <a:cs typeface="Arial" pitchFamily="34" charset="0"/>
              </a:defRPr>
            </a:lvl1pPr>
            <a:lvl2pPr marL="742950" indent="-285750" eaLnBrk="0" hangingPunct="0">
              <a:spcBef>
                <a:spcPct val="20000"/>
              </a:spcBef>
              <a:buChar char="–"/>
              <a:defRPr sz="2800">
                <a:solidFill>
                  <a:schemeClr val="tx1"/>
                </a:solidFill>
                <a:latin typeface="Comic Sans MS" pitchFamily="66" charset="0"/>
                <a:cs typeface="Arial" pitchFamily="34" charset="0"/>
              </a:defRPr>
            </a:lvl2pPr>
            <a:lvl3pPr marL="1143000" indent="-228600" eaLnBrk="0" hangingPunct="0">
              <a:spcBef>
                <a:spcPct val="20000"/>
              </a:spcBef>
              <a:buChar char="•"/>
              <a:defRPr sz="2400">
                <a:solidFill>
                  <a:schemeClr val="tx1"/>
                </a:solidFill>
                <a:latin typeface="Comic Sans MS" pitchFamily="66" charset="0"/>
                <a:cs typeface="Arial" pitchFamily="34" charset="0"/>
              </a:defRPr>
            </a:lvl3pPr>
            <a:lvl4pPr marL="1600200" indent="-228600" eaLnBrk="0" hangingPunct="0">
              <a:spcBef>
                <a:spcPct val="20000"/>
              </a:spcBef>
              <a:buChar char="–"/>
              <a:defRPr sz="2000">
                <a:solidFill>
                  <a:schemeClr val="tx1"/>
                </a:solidFill>
                <a:latin typeface="Comic Sans MS" pitchFamily="66" charset="0"/>
                <a:cs typeface="Arial" pitchFamily="34" charset="0"/>
              </a:defRPr>
            </a:lvl4pPr>
            <a:lvl5pPr marL="2057400" indent="-228600" eaLnBrk="0" hangingPunct="0">
              <a:spcBef>
                <a:spcPct val="20000"/>
              </a:spcBef>
              <a:buChar char="»"/>
              <a:defRPr sz="2000">
                <a:solidFill>
                  <a:schemeClr val="tx1"/>
                </a:solidFill>
                <a:latin typeface="Comic Sans MS" pitchFamily="66"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cs typeface="Arial" pitchFamily="34" charset="0"/>
              </a:defRPr>
            </a:lvl9pPr>
          </a:lstStyle>
          <a:p>
            <a:pPr eaLnBrk="1" hangingPunct="1">
              <a:spcBef>
                <a:spcPct val="0"/>
              </a:spcBef>
              <a:buFontTx/>
              <a:buNone/>
            </a:pPr>
            <a:r>
              <a:rPr lang="el-GR" altLang="el-GR" sz="2600" dirty="0">
                <a:solidFill>
                  <a:srgbClr val="1F497D"/>
                </a:solidFill>
              </a:rPr>
              <a:t>Πιέζεις απότομα την κοιλιά </a:t>
            </a:r>
            <a:br>
              <a:rPr lang="el-GR" altLang="el-GR" sz="2600" dirty="0">
                <a:solidFill>
                  <a:srgbClr val="1F497D"/>
                </a:solidFill>
              </a:rPr>
            </a:br>
            <a:r>
              <a:rPr lang="el-GR" altLang="el-GR" sz="2600" dirty="0" smtClean="0">
                <a:solidFill>
                  <a:srgbClr val="1F497D"/>
                </a:solidFill>
              </a:rPr>
              <a:t>του </a:t>
            </a:r>
            <a:r>
              <a:rPr lang="el-GR" altLang="el-GR" sz="2600" dirty="0">
                <a:solidFill>
                  <a:srgbClr val="1F497D"/>
                </a:solidFill>
              </a:rPr>
              <a:t>προς τα μέσα για να πεταχτεί</a:t>
            </a:r>
          </a:p>
          <a:p>
            <a:pPr eaLnBrk="1" hangingPunct="1">
              <a:spcBef>
                <a:spcPct val="0"/>
              </a:spcBef>
              <a:buFontTx/>
              <a:buNone/>
            </a:pPr>
            <a:r>
              <a:rPr lang="el-GR" altLang="el-GR" sz="2600" dirty="0">
                <a:solidFill>
                  <a:srgbClr val="1F497D"/>
                </a:solidFill>
              </a:rPr>
              <a:t>προς τα έξω η τροφή. Κάνεις 5 κοιλιακές ωθήσεις.</a:t>
            </a:r>
          </a:p>
        </p:txBody>
      </p:sp>
      <p:pic>
        <p:nvPicPr>
          <p:cNvPr id="1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13906"/>
          <a:stretch/>
        </p:blipFill>
        <p:spPr bwMode="auto">
          <a:xfrm>
            <a:off x="0" y="-25400"/>
            <a:ext cx="1287587" cy="11085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7" descr="Αποτέλεσμα εικόνας για logo αθτη"/>
          <p:cNvPicPr>
            <a:picLocks noChangeAspect="1" noChangeArrowheads="1"/>
          </p:cNvPicPr>
          <p:nvPr/>
        </p:nvPicPr>
        <p:blipFill>
          <a:blip r:embed="rId5">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3" name="Text Box 5"/>
          <p:cNvSpPr txBox="1">
            <a:spLocks noChangeArrowheads="1"/>
          </p:cNvSpPr>
          <p:nvPr/>
        </p:nvSpPr>
        <p:spPr bwMode="auto">
          <a:xfrm>
            <a:off x="360592" y="924719"/>
            <a:ext cx="54102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Comic Sans MS" pitchFamily="66" charset="0"/>
                <a:cs typeface="Arial" pitchFamily="34" charset="0"/>
              </a:defRPr>
            </a:lvl1pPr>
            <a:lvl2pPr marL="742950" indent="-285750" eaLnBrk="0" hangingPunct="0">
              <a:spcBef>
                <a:spcPct val="20000"/>
              </a:spcBef>
              <a:buChar char="–"/>
              <a:defRPr sz="2800">
                <a:solidFill>
                  <a:schemeClr val="tx1"/>
                </a:solidFill>
                <a:latin typeface="Comic Sans MS" pitchFamily="66" charset="0"/>
                <a:cs typeface="Arial" pitchFamily="34" charset="0"/>
              </a:defRPr>
            </a:lvl2pPr>
            <a:lvl3pPr marL="1143000" indent="-228600" eaLnBrk="0" hangingPunct="0">
              <a:spcBef>
                <a:spcPct val="20000"/>
              </a:spcBef>
              <a:buChar char="•"/>
              <a:defRPr sz="2400">
                <a:solidFill>
                  <a:schemeClr val="tx1"/>
                </a:solidFill>
                <a:latin typeface="Comic Sans MS" pitchFamily="66" charset="0"/>
                <a:cs typeface="Arial" pitchFamily="34" charset="0"/>
              </a:defRPr>
            </a:lvl3pPr>
            <a:lvl4pPr marL="1600200" indent="-228600" eaLnBrk="0" hangingPunct="0">
              <a:spcBef>
                <a:spcPct val="20000"/>
              </a:spcBef>
              <a:buChar char="–"/>
              <a:defRPr sz="2000">
                <a:solidFill>
                  <a:schemeClr val="tx1"/>
                </a:solidFill>
                <a:latin typeface="Comic Sans MS" pitchFamily="66" charset="0"/>
                <a:cs typeface="Arial" pitchFamily="34" charset="0"/>
              </a:defRPr>
            </a:lvl4pPr>
            <a:lvl5pPr marL="2057400" indent="-228600" eaLnBrk="0" hangingPunct="0">
              <a:spcBef>
                <a:spcPct val="20000"/>
              </a:spcBef>
              <a:buChar char="»"/>
              <a:defRPr sz="2000">
                <a:solidFill>
                  <a:schemeClr val="tx1"/>
                </a:solidFill>
                <a:latin typeface="Comic Sans MS" pitchFamily="66"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cs typeface="Arial" pitchFamily="34" charset="0"/>
              </a:defRPr>
            </a:lvl9pPr>
          </a:lstStyle>
          <a:p>
            <a:pPr eaLnBrk="1" hangingPunct="1">
              <a:spcBef>
                <a:spcPct val="0"/>
              </a:spcBef>
              <a:buFontTx/>
              <a:buNone/>
            </a:pPr>
            <a:r>
              <a:rPr lang="el-GR" altLang="el-GR" sz="2400" dirty="0">
                <a:solidFill>
                  <a:srgbClr val="1F497D"/>
                </a:solidFill>
              </a:rPr>
              <a:t>Κάνεις το χέρι σου γροθιά με τον αντίχειρα προς τα μέσα. Στέκεσαι πίσω από </a:t>
            </a:r>
            <a:r>
              <a:rPr lang="el-GR" altLang="el-GR" sz="2400" dirty="0" smtClean="0">
                <a:solidFill>
                  <a:srgbClr val="1F497D"/>
                </a:solidFill>
              </a:rPr>
              <a:t>το θύμα, </a:t>
            </a:r>
            <a:r>
              <a:rPr lang="el-GR" altLang="el-GR" sz="2400" dirty="0">
                <a:solidFill>
                  <a:srgbClr val="1F497D"/>
                </a:solidFill>
              </a:rPr>
              <a:t>γέρνεις το σώμα </a:t>
            </a:r>
            <a:r>
              <a:rPr lang="el-GR" altLang="el-GR" sz="2400" dirty="0" smtClean="0">
                <a:solidFill>
                  <a:srgbClr val="1F497D"/>
                </a:solidFill>
              </a:rPr>
              <a:t>του προς </a:t>
            </a:r>
            <a:r>
              <a:rPr lang="el-GR" altLang="el-GR" sz="2400" dirty="0">
                <a:solidFill>
                  <a:srgbClr val="1F497D"/>
                </a:solidFill>
              </a:rPr>
              <a:t>τα εμπρός και </a:t>
            </a:r>
            <a:r>
              <a:rPr lang="el-GR" altLang="el-GR" sz="2400" dirty="0" smtClean="0">
                <a:solidFill>
                  <a:srgbClr val="1F497D"/>
                </a:solidFill>
              </a:rPr>
              <a:t>το </a:t>
            </a:r>
            <a:r>
              <a:rPr lang="el-GR" altLang="el-GR" sz="2400" dirty="0">
                <a:solidFill>
                  <a:srgbClr val="1F497D"/>
                </a:solidFill>
              </a:rPr>
              <a:t>αγκαλιάζεις στο επίπεδο της μέσης με τα δυο σου χέρια γύρω από την κοιλιά </a:t>
            </a:r>
            <a:r>
              <a:rPr lang="el-GR" altLang="el-GR" sz="2400" dirty="0" smtClean="0">
                <a:solidFill>
                  <a:srgbClr val="1F497D"/>
                </a:solidFill>
              </a:rPr>
              <a:t>του.</a:t>
            </a:r>
            <a:endParaRPr lang="el-GR" altLang="el-GR" sz="2400" dirty="0">
              <a:solidFill>
                <a:srgbClr val="1F497D"/>
              </a:solidFill>
            </a:endParaRPr>
          </a:p>
          <a:p>
            <a:pPr eaLnBrk="1" hangingPunct="1">
              <a:spcBef>
                <a:spcPct val="0"/>
              </a:spcBef>
              <a:buFontTx/>
              <a:buNone/>
            </a:pPr>
            <a:r>
              <a:rPr lang="el-GR" altLang="el-GR" sz="2400" dirty="0">
                <a:solidFill>
                  <a:srgbClr val="1F497D"/>
                </a:solidFill>
              </a:rPr>
              <a:t>Πιάνεις με το ένα σου χέρι το άλλο σου χέρι με τη γροθιά και τον αντίχειρα προς το σώμα </a:t>
            </a:r>
            <a:r>
              <a:rPr lang="el-GR" altLang="el-GR" sz="2400" dirty="0" smtClean="0">
                <a:solidFill>
                  <a:srgbClr val="1F497D"/>
                </a:solidFill>
              </a:rPr>
              <a:t>του θύματος.</a:t>
            </a:r>
            <a:endParaRPr lang="el-GR" altLang="el-GR" sz="2400" dirty="0">
              <a:solidFill>
                <a:srgbClr val="1F497D"/>
              </a:solidFill>
            </a:endParaRPr>
          </a:p>
        </p:txBody>
      </p:sp>
    </p:spTree>
    <p:extLst>
      <p:ext uri="{BB962C8B-B14F-4D97-AF65-F5344CB8AC3E}">
        <p14:creationId xmlns:p14="http://schemas.microsoft.com/office/powerpoint/2010/main" val="40772827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6" presetClass="entr" presetSubtype="21" fill="hold" nodeType="clickEffect">
                                  <p:stCondLst>
                                    <p:cond delay="0"/>
                                  </p:stCondLst>
                                  <p:childTnLst>
                                    <p:set>
                                      <p:cBhvr>
                                        <p:cTn id="6" dur="1" fill="hold">
                                          <p:stCondLst>
                                            <p:cond delay="0"/>
                                          </p:stCondLst>
                                        </p:cTn>
                                        <p:tgtEl>
                                          <p:spTgt spid="62466"/>
                                        </p:tgtEl>
                                        <p:attrNameLst>
                                          <p:attrName>style.visibility</p:attrName>
                                        </p:attrNameLst>
                                      </p:cBhvr>
                                      <p:to>
                                        <p:strVal val="visible"/>
                                      </p:to>
                                    </p:set>
                                    <p:animEffect transition="in" filter="barn(inVertical)">
                                      <p:cBhvr>
                                        <p:cTn id="7" dur="500"/>
                                        <p:tgtEl>
                                          <p:spTgt spid="62466"/>
                                        </p:tgtEl>
                                      </p:cBhvr>
                                    </p:animEffect>
                                  </p:childTnLst>
                                </p:cTn>
                              </p:par>
                            </p:childTnLst>
                          </p:cTn>
                        </p:par>
                      </p:childTnLst>
                    </p:cTn>
                  </p:par>
                  <p:par>
                    <p:cTn id="8" fill="hold">
                      <p:stCondLst>
                        <p:cond delay="indefinite"/>
                      </p:stCondLst>
                      <p:childTnLst>
                        <p:par>
                          <p:cTn id="9" fill="hold">
                            <p:stCondLst>
                              <p:cond delay="0"/>
                            </p:stCondLst>
                            <p:childTnLst>
                              <p:par>
                                <p:cTn id="10" presetID="8" presetClass="emph" presetSubtype="0" fill="hold" nodeType="clickEffect">
                                  <p:stCondLst>
                                    <p:cond delay="0"/>
                                  </p:stCondLst>
                                  <p:childTnLst>
                                    <p:animRot by="21600000">
                                      <p:cBhvr>
                                        <p:cTn id="11" dur="2000" fill="hold"/>
                                        <p:tgtEl>
                                          <p:spTgt spid="2"/>
                                        </p:tgtEl>
                                        <p:attrNameLst>
                                          <p:attrName>r</p:attrName>
                                        </p:attrNameLst>
                                      </p:cBhvr>
                                    </p:animRot>
                                  </p:childTnLst>
                                </p:cTn>
                              </p:par>
                            </p:childTnLst>
                          </p:cTn>
                        </p:par>
                        <p:par>
                          <p:cTn id="12" fill="hold">
                            <p:stCondLst>
                              <p:cond delay="2000"/>
                            </p:stCondLst>
                            <p:childTnLst>
                              <p:par>
                                <p:cTn id="13" presetID="39" presetClass="entr" presetSubtype="0" accel="100000" fill="hold" grpId="0" nodeType="afterEffect">
                                  <p:stCondLst>
                                    <p:cond delay="0"/>
                                  </p:stCondLst>
                                  <p:childTnLst>
                                    <p:set>
                                      <p:cBhvr>
                                        <p:cTn id="14" dur="1" fill="hold">
                                          <p:stCondLst>
                                            <p:cond delay="0"/>
                                          </p:stCondLst>
                                        </p:cTn>
                                        <p:tgtEl>
                                          <p:spTgt spid="63493"/>
                                        </p:tgtEl>
                                        <p:attrNameLst>
                                          <p:attrName>style.visibility</p:attrName>
                                        </p:attrNameLst>
                                      </p:cBhvr>
                                      <p:to>
                                        <p:strVal val="visible"/>
                                      </p:to>
                                    </p:set>
                                    <p:anim calcmode="lin" valueType="num">
                                      <p:cBhvr>
                                        <p:cTn id="15" dur="500" fill="hold"/>
                                        <p:tgtEl>
                                          <p:spTgt spid="63493"/>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63493"/>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63493"/>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63493"/>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21600000">
                                      <p:cBhvr>
                                        <p:cTn id="22" dur="2000" fill="hold"/>
                                        <p:tgtEl>
                                          <p:spTgt spid="3"/>
                                        </p:tgtEl>
                                        <p:attrNameLst>
                                          <p:attrName>r</p:attrName>
                                        </p:attrNameLst>
                                      </p:cBhvr>
                                    </p:animRot>
                                  </p:childTnLst>
                                </p:cTn>
                              </p:par>
                            </p:childTnLst>
                          </p:cTn>
                        </p:par>
                        <p:par>
                          <p:cTn id="23" fill="hold">
                            <p:stCondLst>
                              <p:cond delay="2000"/>
                            </p:stCondLst>
                            <p:childTnLst>
                              <p:par>
                                <p:cTn id="24" presetID="39" presetClass="entr" presetSubtype="0" accel="100000" fill="hold" grpId="0" nodeType="afterEffect">
                                  <p:stCondLst>
                                    <p:cond delay="0"/>
                                  </p:stCondLst>
                                  <p:childTnLst>
                                    <p:set>
                                      <p:cBhvr>
                                        <p:cTn id="25" dur="1" fill="hold">
                                          <p:stCondLst>
                                            <p:cond delay="0"/>
                                          </p:stCondLst>
                                        </p:cTn>
                                        <p:tgtEl>
                                          <p:spTgt spid="63496"/>
                                        </p:tgtEl>
                                        <p:attrNameLst>
                                          <p:attrName>style.visibility</p:attrName>
                                        </p:attrNameLst>
                                      </p:cBhvr>
                                      <p:to>
                                        <p:strVal val="visible"/>
                                      </p:to>
                                    </p:set>
                                    <p:anim calcmode="lin" valueType="num">
                                      <p:cBhvr>
                                        <p:cTn id="26" dur="500" fill="hold"/>
                                        <p:tgtEl>
                                          <p:spTgt spid="63496"/>
                                        </p:tgtEl>
                                        <p:attrNameLst>
                                          <p:attrName>ppt_h</p:attrName>
                                        </p:attrNameLst>
                                      </p:cBhvr>
                                      <p:tavLst>
                                        <p:tav tm="0">
                                          <p:val>
                                            <p:strVal val="#ppt_h/20"/>
                                          </p:val>
                                        </p:tav>
                                        <p:tav tm="50000">
                                          <p:val>
                                            <p:strVal val="#ppt_h/20"/>
                                          </p:val>
                                        </p:tav>
                                        <p:tav tm="100000">
                                          <p:val>
                                            <p:strVal val="#ppt_h"/>
                                          </p:val>
                                        </p:tav>
                                      </p:tavLst>
                                    </p:anim>
                                    <p:anim calcmode="lin" valueType="num">
                                      <p:cBhvr>
                                        <p:cTn id="27" dur="500" fill="hold"/>
                                        <p:tgtEl>
                                          <p:spTgt spid="63496"/>
                                        </p:tgtEl>
                                        <p:attrNameLst>
                                          <p:attrName>ppt_w</p:attrName>
                                        </p:attrNameLst>
                                      </p:cBhvr>
                                      <p:tavLst>
                                        <p:tav tm="0">
                                          <p:val>
                                            <p:strVal val="#ppt_w+.3"/>
                                          </p:val>
                                        </p:tav>
                                        <p:tav tm="50000">
                                          <p:val>
                                            <p:strVal val="#ppt_w+.3"/>
                                          </p:val>
                                        </p:tav>
                                        <p:tav tm="100000">
                                          <p:val>
                                            <p:strVal val="#ppt_w"/>
                                          </p:val>
                                        </p:tav>
                                      </p:tavLst>
                                    </p:anim>
                                    <p:anim calcmode="lin" valueType="num">
                                      <p:cBhvr>
                                        <p:cTn id="28" dur="500" fill="hold"/>
                                        <p:tgtEl>
                                          <p:spTgt spid="63496"/>
                                        </p:tgtEl>
                                        <p:attrNameLst>
                                          <p:attrName>ppt_x</p:attrName>
                                        </p:attrNameLst>
                                      </p:cBhvr>
                                      <p:tavLst>
                                        <p:tav tm="0">
                                          <p:val>
                                            <p:strVal val="#ppt_x-.3"/>
                                          </p:val>
                                        </p:tav>
                                        <p:tav tm="50000">
                                          <p:val>
                                            <p:strVal val="#ppt_x"/>
                                          </p:val>
                                        </p:tav>
                                        <p:tav tm="100000">
                                          <p:val>
                                            <p:strVal val="#ppt_x"/>
                                          </p:val>
                                        </p:tav>
                                      </p:tavLst>
                                    </p:anim>
                                    <p:anim calcmode="lin" valueType="num">
                                      <p:cBhvr>
                                        <p:cTn id="29" dur="500" fill="hold"/>
                                        <p:tgtEl>
                                          <p:spTgt spid="6349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6" grpId="0"/>
      <p:bldP spid="63493"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1"/>
          <p:cNvGrpSpPr>
            <a:grpSpLocks/>
          </p:cNvGrpSpPr>
          <p:nvPr/>
        </p:nvGrpSpPr>
        <p:grpSpPr bwMode="auto">
          <a:xfrm>
            <a:off x="5638800" y="304800"/>
            <a:ext cx="2057400" cy="1219200"/>
            <a:chOff x="4224" y="192"/>
            <a:chExt cx="1296" cy="768"/>
          </a:xfrm>
        </p:grpSpPr>
        <p:sp>
          <p:nvSpPr>
            <p:cNvPr id="63498" name="Oval 2"/>
            <p:cNvSpPr>
              <a:spLocks noChangeArrowheads="1"/>
            </p:cNvSpPr>
            <p:nvPr/>
          </p:nvSpPr>
          <p:spPr bwMode="auto">
            <a:xfrm>
              <a:off x="4224" y="192"/>
              <a:ext cx="1296" cy="768"/>
            </a:xfrm>
            <a:prstGeom prst="ellipse">
              <a:avLst/>
            </a:prstGeom>
            <a:solidFill>
              <a:srgbClr val="FFFFFF"/>
            </a:solidFill>
            <a:ln w="63500">
              <a:solidFill>
                <a:srgbClr val="FF0000"/>
              </a:solidFill>
              <a:round/>
              <a:headEnd/>
              <a:tailEnd/>
            </a:ln>
          </p:spPr>
          <p:txBody>
            <a:bodyPr wrap="none" anchor="ctr"/>
            <a:lstStyle>
              <a:lvl1pPr eaLnBrk="0" hangingPunct="0">
                <a:spcBef>
                  <a:spcPct val="20000"/>
                </a:spcBef>
                <a:buChar char="•"/>
                <a:defRPr sz="3200">
                  <a:solidFill>
                    <a:schemeClr val="tx1"/>
                  </a:solidFill>
                  <a:latin typeface="Comic Sans MS" pitchFamily="66" charset="0"/>
                  <a:cs typeface="Arial" pitchFamily="34" charset="0"/>
                </a:defRPr>
              </a:lvl1pPr>
              <a:lvl2pPr marL="742950" indent="-285750" eaLnBrk="0" hangingPunct="0">
                <a:spcBef>
                  <a:spcPct val="20000"/>
                </a:spcBef>
                <a:buChar char="–"/>
                <a:defRPr sz="2800">
                  <a:solidFill>
                    <a:schemeClr val="tx1"/>
                  </a:solidFill>
                  <a:latin typeface="Comic Sans MS" pitchFamily="66" charset="0"/>
                  <a:cs typeface="Arial" pitchFamily="34" charset="0"/>
                </a:defRPr>
              </a:lvl2pPr>
              <a:lvl3pPr marL="1143000" indent="-228600" eaLnBrk="0" hangingPunct="0">
                <a:spcBef>
                  <a:spcPct val="20000"/>
                </a:spcBef>
                <a:buChar char="•"/>
                <a:defRPr sz="2400">
                  <a:solidFill>
                    <a:schemeClr val="tx1"/>
                  </a:solidFill>
                  <a:latin typeface="Comic Sans MS" pitchFamily="66" charset="0"/>
                  <a:cs typeface="Arial" pitchFamily="34" charset="0"/>
                </a:defRPr>
              </a:lvl3pPr>
              <a:lvl4pPr marL="1600200" indent="-228600" eaLnBrk="0" hangingPunct="0">
                <a:spcBef>
                  <a:spcPct val="20000"/>
                </a:spcBef>
                <a:buChar char="–"/>
                <a:defRPr sz="2000">
                  <a:solidFill>
                    <a:schemeClr val="tx1"/>
                  </a:solidFill>
                  <a:latin typeface="Comic Sans MS" pitchFamily="66" charset="0"/>
                  <a:cs typeface="Arial" pitchFamily="34" charset="0"/>
                </a:defRPr>
              </a:lvl4pPr>
              <a:lvl5pPr marL="2057400" indent="-228600" eaLnBrk="0" hangingPunct="0">
                <a:spcBef>
                  <a:spcPct val="20000"/>
                </a:spcBef>
                <a:buChar char="»"/>
                <a:defRPr sz="2000">
                  <a:solidFill>
                    <a:schemeClr val="tx1"/>
                  </a:solidFill>
                  <a:latin typeface="Comic Sans MS" pitchFamily="66"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cs typeface="Arial" pitchFamily="34" charset="0"/>
                </a:defRPr>
              </a:lvl9pPr>
            </a:lstStyle>
            <a:p>
              <a:pPr eaLnBrk="1" hangingPunct="1">
                <a:spcBef>
                  <a:spcPct val="0"/>
                </a:spcBef>
                <a:buFontTx/>
                <a:buNone/>
              </a:pPr>
              <a:endParaRPr lang="el-GR" altLang="el-GR" sz="1800">
                <a:solidFill>
                  <a:prstClr val="black"/>
                </a:solidFill>
              </a:endParaRPr>
            </a:p>
          </p:txBody>
        </p:sp>
        <p:sp>
          <p:nvSpPr>
            <p:cNvPr id="64515" name="Text Box 3"/>
            <p:cNvSpPr txBox="1">
              <a:spLocks noChangeArrowheads="1"/>
            </p:cNvSpPr>
            <p:nvPr/>
          </p:nvSpPr>
          <p:spPr bwMode="auto">
            <a:xfrm>
              <a:off x="4368" y="288"/>
              <a:ext cx="960" cy="301"/>
            </a:xfrm>
            <a:prstGeom prst="rect">
              <a:avLst/>
            </a:prstGeom>
            <a:noFill/>
            <a:ln w="9525">
              <a:noFill/>
              <a:miter lim="800000"/>
              <a:headEnd/>
              <a:tailEnd/>
            </a:ln>
            <a:effectLst/>
          </p:spPr>
          <p:txBody>
            <a:bodyPr>
              <a:spAutoFit/>
            </a:bodyPr>
            <a:lstStyle/>
            <a:p>
              <a:pPr algn="ctr">
                <a:spcBef>
                  <a:spcPct val="50000"/>
                </a:spcBef>
                <a:defRPr/>
              </a:pPr>
              <a:r>
                <a:rPr lang="el-GR" sz="2500" b="1">
                  <a:solidFill>
                    <a:srgbClr val="1F497D"/>
                  </a:solidFill>
                  <a:effectLst>
                    <a:outerShdw blurRad="38100" dist="38100" dir="2700000" algn="tl">
                      <a:srgbClr val="C0C0C0"/>
                    </a:outerShdw>
                  </a:effectLst>
                  <a:cs typeface="Arial" charset="0"/>
                </a:rPr>
                <a:t>ΒΗΜΑ 5</a:t>
              </a:r>
              <a:r>
                <a:rPr lang="el-GR" sz="2500" b="1" baseline="30000">
                  <a:solidFill>
                    <a:srgbClr val="1F497D"/>
                  </a:solidFill>
                  <a:effectLst>
                    <a:outerShdw blurRad="38100" dist="38100" dir="2700000" algn="tl">
                      <a:srgbClr val="C0C0C0"/>
                    </a:outerShdw>
                  </a:effectLst>
                  <a:cs typeface="Arial" charset="0"/>
                </a:rPr>
                <a:t>ο</a:t>
              </a:r>
              <a:r>
                <a:rPr lang="el-GR" sz="2500" b="1">
                  <a:solidFill>
                    <a:srgbClr val="1F497D"/>
                  </a:solidFill>
                  <a:effectLst>
                    <a:outerShdw blurRad="38100" dist="38100" dir="2700000" algn="tl">
                      <a:srgbClr val="C0C0C0"/>
                    </a:outerShdw>
                  </a:effectLst>
                  <a:cs typeface="Arial" charset="0"/>
                </a:rPr>
                <a:t> </a:t>
              </a:r>
            </a:p>
          </p:txBody>
        </p:sp>
      </p:grpSp>
      <p:sp>
        <p:nvSpPr>
          <p:cNvPr id="64516" name="Text Box 4"/>
          <p:cNvSpPr txBox="1">
            <a:spLocks noChangeArrowheads="1"/>
          </p:cNvSpPr>
          <p:nvPr/>
        </p:nvSpPr>
        <p:spPr bwMode="auto">
          <a:xfrm>
            <a:off x="990601" y="533401"/>
            <a:ext cx="542607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Comic Sans MS" pitchFamily="66" charset="0"/>
                <a:cs typeface="Arial" pitchFamily="34" charset="0"/>
              </a:defRPr>
            </a:lvl1pPr>
            <a:lvl2pPr marL="742950" indent="-285750" eaLnBrk="0" hangingPunct="0">
              <a:spcBef>
                <a:spcPct val="20000"/>
              </a:spcBef>
              <a:buChar char="–"/>
              <a:defRPr sz="2800">
                <a:solidFill>
                  <a:schemeClr val="tx1"/>
                </a:solidFill>
                <a:latin typeface="Comic Sans MS" pitchFamily="66" charset="0"/>
                <a:cs typeface="Arial" pitchFamily="34" charset="0"/>
              </a:defRPr>
            </a:lvl2pPr>
            <a:lvl3pPr marL="1143000" indent="-228600" eaLnBrk="0" hangingPunct="0">
              <a:spcBef>
                <a:spcPct val="20000"/>
              </a:spcBef>
              <a:buChar char="•"/>
              <a:defRPr sz="2400">
                <a:solidFill>
                  <a:schemeClr val="tx1"/>
                </a:solidFill>
                <a:latin typeface="Comic Sans MS" pitchFamily="66" charset="0"/>
                <a:cs typeface="Arial" pitchFamily="34" charset="0"/>
              </a:defRPr>
            </a:lvl3pPr>
            <a:lvl4pPr marL="1600200" indent="-228600" eaLnBrk="0" hangingPunct="0">
              <a:spcBef>
                <a:spcPct val="20000"/>
              </a:spcBef>
              <a:buChar char="–"/>
              <a:defRPr sz="2000">
                <a:solidFill>
                  <a:schemeClr val="tx1"/>
                </a:solidFill>
                <a:latin typeface="Comic Sans MS" pitchFamily="66" charset="0"/>
                <a:cs typeface="Arial" pitchFamily="34" charset="0"/>
              </a:defRPr>
            </a:lvl4pPr>
            <a:lvl5pPr marL="2057400" indent="-228600" eaLnBrk="0" hangingPunct="0">
              <a:spcBef>
                <a:spcPct val="20000"/>
              </a:spcBef>
              <a:buChar char="»"/>
              <a:defRPr sz="2000">
                <a:solidFill>
                  <a:schemeClr val="tx1"/>
                </a:solidFill>
                <a:latin typeface="Comic Sans MS" pitchFamily="66"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cs typeface="Arial" pitchFamily="34" charset="0"/>
              </a:defRPr>
            </a:lvl9pPr>
          </a:lstStyle>
          <a:p>
            <a:pPr eaLnBrk="1" hangingPunct="1">
              <a:spcBef>
                <a:spcPct val="0"/>
              </a:spcBef>
              <a:buFontTx/>
              <a:buNone/>
            </a:pPr>
            <a:r>
              <a:rPr lang="el-GR" altLang="el-GR" sz="2200" dirty="0">
                <a:solidFill>
                  <a:srgbClr val="1F497D"/>
                </a:solidFill>
              </a:rPr>
              <a:t>Επαναλαμβάνεις τη διαδικασία και ελέγχεις αν βγήκε το αντικείμενο.</a:t>
            </a:r>
          </a:p>
        </p:txBody>
      </p:sp>
      <p:sp>
        <p:nvSpPr>
          <p:cNvPr id="64517" name="Text Box 5"/>
          <p:cNvSpPr txBox="1">
            <a:spLocks noChangeArrowheads="1"/>
          </p:cNvSpPr>
          <p:nvPr/>
        </p:nvSpPr>
        <p:spPr bwMode="auto">
          <a:xfrm>
            <a:off x="3429000" y="1828800"/>
            <a:ext cx="5334000"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Comic Sans MS" pitchFamily="66" charset="0"/>
                <a:cs typeface="Arial" pitchFamily="34" charset="0"/>
              </a:defRPr>
            </a:lvl1pPr>
            <a:lvl2pPr marL="742950" indent="-285750" eaLnBrk="0" hangingPunct="0">
              <a:spcBef>
                <a:spcPct val="20000"/>
              </a:spcBef>
              <a:buChar char="–"/>
              <a:defRPr sz="2800">
                <a:solidFill>
                  <a:schemeClr val="tx1"/>
                </a:solidFill>
                <a:latin typeface="Comic Sans MS" pitchFamily="66" charset="0"/>
                <a:cs typeface="Arial" pitchFamily="34" charset="0"/>
              </a:defRPr>
            </a:lvl2pPr>
            <a:lvl3pPr marL="1143000" indent="-228600" eaLnBrk="0" hangingPunct="0">
              <a:spcBef>
                <a:spcPct val="20000"/>
              </a:spcBef>
              <a:buChar char="•"/>
              <a:defRPr sz="2400">
                <a:solidFill>
                  <a:schemeClr val="tx1"/>
                </a:solidFill>
                <a:latin typeface="Comic Sans MS" pitchFamily="66" charset="0"/>
                <a:cs typeface="Arial" pitchFamily="34" charset="0"/>
              </a:defRPr>
            </a:lvl3pPr>
            <a:lvl4pPr marL="1600200" indent="-228600" eaLnBrk="0" hangingPunct="0">
              <a:spcBef>
                <a:spcPct val="20000"/>
              </a:spcBef>
              <a:buChar char="–"/>
              <a:defRPr sz="2000">
                <a:solidFill>
                  <a:schemeClr val="tx1"/>
                </a:solidFill>
                <a:latin typeface="Comic Sans MS" pitchFamily="66" charset="0"/>
                <a:cs typeface="Arial" pitchFamily="34" charset="0"/>
              </a:defRPr>
            </a:lvl4pPr>
            <a:lvl5pPr marL="2057400" indent="-228600" eaLnBrk="0" hangingPunct="0">
              <a:spcBef>
                <a:spcPct val="20000"/>
              </a:spcBef>
              <a:buChar char="»"/>
              <a:defRPr sz="2000">
                <a:solidFill>
                  <a:schemeClr val="tx1"/>
                </a:solidFill>
                <a:latin typeface="Comic Sans MS" pitchFamily="66"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cs typeface="Arial" pitchFamily="34" charset="0"/>
              </a:defRPr>
            </a:lvl9pPr>
          </a:lstStyle>
          <a:p>
            <a:pPr eaLnBrk="1" hangingPunct="1">
              <a:spcBef>
                <a:spcPct val="0"/>
              </a:spcBef>
              <a:buFontTx/>
              <a:buNone/>
            </a:pPr>
            <a:r>
              <a:rPr lang="el-GR" altLang="el-GR" sz="2200" dirty="0">
                <a:solidFill>
                  <a:srgbClr val="1F497D"/>
                </a:solidFill>
              </a:rPr>
              <a:t>Αν το ξένο σώμα δεν πεταχτεί έξω, κάλεσε το 166 και συνέχισε τις πρώτες βοήθειες με 5 χτυπήματα στην πλάτη 5 κοιλιακές ωθήσεις ώσπου να έρθει ιατρική βοήθεια.</a:t>
            </a:r>
          </a:p>
        </p:txBody>
      </p:sp>
      <p:grpSp>
        <p:nvGrpSpPr>
          <p:cNvPr id="3" name="Group 12"/>
          <p:cNvGrpSpPr>
            <a:grpSpLocks/>
          </p:cNvGrpSpPr>
          <p:nvPr/>
        </p:nvGrpSpPr>
        <p:grpSpPr bwMode="auto">
          <a:xfrm>
            <a:off x="762000" y="1905000"/>
            <a:ext cx="2057400" cy="1219200"/>
            <a:chOff x="480" y="1200"/>
            <a:chExt cx="1296" cy="768"/>
          </a:xfrm>
        </p:grpSpPr>
        <p:sp>
          <p:nvSpPr>
            <p:cNvPr id="63496" name="Oval 6"/>
            <p:cNvSpPr>
              <a:spLocks noChangeArrowheads="1"/>
            </p:cNvSpPr>
            <p:nvPr/>
          </p:nvSpPr>
          <p:spPr bwMode="auto">
            <a:xfrm>
              <a:off x="480" y="1200"/>
              <a:ext cx="1296" cy="768"/>
            </a:xfrm>
            <a:prstGeom prst="ellipse">
              <a:avLst/>
            </a:prstGeom>
            <a:solidFill>
              <a:srgbClr val="FFFFFF"/>
            </a:solidFill>
            <a:ln w="63500">
              <a:solidFill>
                <a:srgbClr val="FF0000"/>
              </a:solidFill>
              <a:round/>
              <a:headEnd/>
              <a:tailEnd/>
            </a:ln>
          </p:spPr>
          <p:txBody>
            <a:bodyPr wrap="none" anchor="ctr"/>
            <a:lstStyle>
              <a:lvl1pPr eaLnBrk="0" hangingPunct="0">
                <a:spcBef>
                  <a:spcPct val="20000"/>
                </a:spcBef>
                <a:buChar char="•"/>
                <a:defRPr sz="3200">
                  <a:solidFill>
                    <a:schemeClr val="tx1"/>
                  </a:solidFill>
                  <a:latin typeface="Comic Sans MS" pitchFamily="66" charset="0"/>
                  <a:cs typeface="Arial" pitchFamily="34" charset="0"/>
                </a:defRPr>
              </a:lvl1pPr>
              <a:lvl2pPr marL="742950" indent="-285750" eaLnBrk="0" hangingPunct="0">
                <a:spcBef>
                  <a:spcPct val="20000"/>
                </a:spcBef>
                <a:buChar char="–"/>
                <a:defRPr sz="2800">
                  <a:solidFill>
                    <a:schemeClr val="tx1"/>
                  </a:solidFill>
                  <a:latin typeface="Comic Sans MS" pitchFamily="66" charset="0"/>
                  <a:cs typeface="Arial" pitchFamily="34" charset="0"/>
                </a:defRPr>
              </a:lvl2pPr>
              <a:lvl3pPr marL="1143000" indent="-228600" eaLnBrk="0" hangingPunct="0">
                <a:spcBef>
                  <a:spcPct val="20000"/>
                </a:spcBef>
                <a:buChar char="•"/>
                <a:defRPr sz="2400">
                  <a:solidFill>
                    <a:schemeClr val="tx1"/>
                  </a:solidFill>
                  <a:latin typeface="Comic Sans MS" pitchFamily="66" charset="0"/>
                  <a:cs typeface="Arial" pitchFamily="34" charset="0"/>
                </a:defRPr>
              </a:lvl3pPr>
              <a:lvl4pPr marL="1600200" indent="-228600" eaLnBrk="0" hangingPunct="0">
                <a:spcBef>
                  <a:spcPct val="20000"/>
                </a:spcBef>
                <a:buChar char="–"/>
                <a:defRPr sz="2000">
                  <a:solidFill>
                    <a:schemeClr val="tx1"/>
                  </a:solidFill>
                  <a:latin typeface="Comic Sans MS" pitchFamily="66" charset="0"/>
                  <a:cs typeface="Arial" pitchFamily="34" charset="0"/>
                </a:defRPr>
              </a:lvl4pPr>
              <a:lvl5pPr marL="2057400" indent="-228600" eaLnBrk="0" hangingPunct="0">
                <a:spcBef>
                  <a:spcPct val="20000"/>
                </a:spcBef>
                <a:buChar char="»"/>
                <a:defRPr sz="2000">
                  <a:solidFill>
                    <a:schemeClr val="tx1"/>
                  </a:solidFill>
                  <a:latin typeface="Comic Sans MS" pitchFamily="66"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cs typeface="Arial" pitchFamily="34" charset="0"/>
                </a:defRPr>
              </a:lvl9pPr>
            </a:lstStyle>
            <a:p>
              <a:pPr eaLnBrk="1" hangingPunct="1">
                <a:spcBef>
                  <a:spcPct val="0"/>
                </a:spcBef>
                <a:buFontTx/>
                <a:buNone/>
              </a:pPr>
              <a:endParaRPr lang="el-GR" altLang="el-GR" sz="1800">
                <a:solidFill>
                  <a:prstClr val="black"/>
                </a:solidFill>
              </a:endParaRPr>
            </a:p>
          </p:txBody>
        </p:sp>
        <p:sp>
          <p:nvSpPr>
            <p:cNvPr id="64519" name="Text Box 7"/>
            <p:cNvSpPr txBox="1">
              <a:spLocks noChangeArrowheads="1"/>
            </p:cNvSpPr>
            <p:nvPr/>
          </p:nvSpPr>
          <p:spPr bwMode="auto">
            <a:xfrm>
              <a:off x="624" y="1296"/>
              <a:ext cx="960" cy="301"/>
            </a:xfrm>
            <a:prstGeom prst="rect">
              <a:avLst/>
            </a:prstGeom>
            <a:noFill/>
            <a:ln w="9525">
              <a:noFill/>
              <a:miter lim="800000"/>
              <a:headEnd/>
              <a:tailEnd/>
            </a:ln>
            <a:effectLst/>
          </p:spPr>
          <p:txBody>
            <a:bodyPr>
              <a:spAutoFit/>
            </a:bodyPr>
            <a:lstStyle/>
            <a:p>
              <a:pPr algn="ctr">
                <a:spcBef>
                  <a:spcPct val="50000"/>
                </a:spcBef>
                <a:defRPr/>
              </a:pPr>
              <a:r>
                <a:rPr lang="el-GR" sz="2500" b="1">
                  <a:solidFill>
                    <a:srgbClr val="1F497D"/>
                  </a:solidFill>
                  <a:effectLst>
                    <a:outerShdw blurRad="38100" dist="38100" dir="2700000" algn="tl">
                      <a:srgbClr val="C0C0C0"/>
                    </a:outerShdw>
                  </a:effectLst>
                  <a:cs typeface="Arial" charset="0"/>
                </a:rPr>
                <a:t>ΒΗΜΑ 6</a:t>
              </a:r>
              <a:r>
                <a:rPr lang="el-GR" sz="2500" b="1" baseline="30000">
                  <a:solidFill>
                    <a:srgbClr val="1F497D"/>
                  </a:solidFill>
                  <a:effectLst>
                    <a:outerShdw blurRad="38100" dist="38100" dir="2700000" algn="tl">
                      <a:srgbClr val="C0C0C0"/>
                    </a:outerShdw>
                  </a:effectLst>
                  <a:cs typeface="Arial" charset="0"/>
                </a:rPr>
                <a:t>ο</a:t>
              </a:r>
              <a:r>
                <a:rPr lang="el-GR" sz="2500" b="1">
                  <a:solidFill>
                    <a:srgbClr val="1F497D"/>
                  </a:solidFill>
                  <a:effectLst>
                    <a:outerShdw blurRad="38100" dist="38100" dir="2700000" algn="tl">
                      <a:srgbClr val="C0C0C0"/>
                    </a:outerShdw>
                  </a:effectLst>
                  <a:cs typeface="Arial" charset="0"/>
                </a:rPr>
                <a:t> </a:t>
              </a:r>
            </a:p>
          </p:txBody>
        </p:sp>
      </p:grpSp>
      <p:pic>
        <p:nvPicPr>
          <p:cNvPr id="64520" name="Picture 8" descr="MCj0286864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10200" y="3581400"/>
            <a:ext cx="2986088"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21" name="AutoShape 9"/>
          <p:cNvSpPr>
            <a:spLocks noChangeArrowheads="1"/>
          </p:cNvSpPr>
          <p:nvPr/>
        </p:nvSpPr>
        <p:spPr bwMode="auto">
          <a:xfrm>
            <a:off x="990600" y="4419600"/>
            <a:ext cx="3886200" cy="1219200"/>
          </a:xfrm>
          <a:custGeom>
            <a:avLst/>
            <a:gdLst>
              <a:gd name="T0" fmla="*/ 524394113 w 21600"/>
              <a:gd name="T1" fmla="*/ 0 h 21600"/>
              <a:gd name="T2" fmla="*/ 0 w 21600"/>
              <a:gd name="T3" fmla="*/ 34408533 h 21600"/>
              <a:gd name="T4" fmla="*/ 524394113 w 21600"/>
              <a:gd name="T5" fmla="*/ 68817067 h 21600"/>
              <a:gd name="T6" fmla="*/ 699192150 w 21600"/>
              <a:gd name="T7" fmla="*/ 34408533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50800">
            <a:solidFill>
              <a:srgbClr val="000000"/>
            </a:solidFill>
            <a:miter lim="800000"/>
            <a:headEnd/>
            <a:tailEnd/>
          </a:ln>
        </p:spPr>
        <p:txBody>
          <a:bodyPr wrap="none" anchor="ctr"/>
          <a:lstStyle/>
          <a:p>
            <a:endParaRPr lang="el-GR">
              <a:solidFill>
                <a:prstClr val="black"/>
              </a:solidFill>
            </a:endParaRPr>
          </a:p>
        </p:txBody>
      </p:sp>
      <p:pic>
        <p:nvPicPr>
          <p:cNvPr id="1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92" y="53181"/>
            <a:ext cx="1287587" cy="1287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7" descr="Αποτέλεσμα εικόνας για logo αθτη"/>
          <p:cNvPicPr>
            <a:picLocks noChangeAspect="1" noChangeArrowheads="1"/>
          </p:cNvPicPr>
          <p:nvPr/>
        </p:nvPicPr>
        <p:blipFill>
          <a:blip r:embed="rId4">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0602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2"/>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64516"/>
                                        </p:tgtEl>
                                        <p:attrNameLst>
                                          <p:attrName>style.visibility</p:attrName>
                                        </p:attrNameLst>
                                      </p:cBhvr>
                                      <p:to>
                                        <p:strVal val="visible"/>
                                      </p:to>
                                    </p:set>
                                    <p:animEffect transition="in" filter="fade">
                                      <p:cBhvr>
                                        <p:cTn id="11" dur="1000"/>
                                        <p:tgtEl>
                                          <p:spTgt spid="64516"/>
                                        </p:tgtEl>
                                      </p:cBhvr>
                                    </p:animEffect>
                                    <p:anim calcmode="lin" valueType="num">
                                      <p:cBhvr>
                                        <p:cTn id="12" dur="1000" fill="hold"/>
                                        <p:tgtEl>
                                          <p:spTgt spid="64516"/>
                                        </p:tgtEl>
                                        <p:attrNameLst>
                                          <p:attrName>ppt_x</p:attrName>
                                        </p:attrNameLst>
                                      </p:cBhvr>
                                      <p:tavLst>
                                        <p:tav tm="0">
                                          <p:val>
                                            <p:strVal val="#ppt_x"/>
                                          </p:val>
                                        </p:tav>
                                        <p:tav tm="100000">
                                          <p:val>
                                            <p:strVal val="#ppt_x"/>
                                          </p:val>
                                        </p:tav>
                                      </p:tavLst>
                                    </p:anim>
                                    <p:anim calcmode="lin" valueType="num">
                                      <p:cBhvr>
                                        <p:cTn id="13" dur="1000" fill="hold"/>
                                        <p:tgtEl>
                                          <p:spTgt spid="6451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8" presetClass="emph" presetSubtype="0" fill="hold" nodeType="clickEffect">
                                  <p:stCondLst>
                                    <p:cond delay="0"/>
                                  </p:stCondLst>
                                  <p:childTnLst>
                                    <p:animRot by="21600000">
                                      <p:cBhvr>
                                        <p:cTn id="17" dur="2000" fill="hold"/>
                                        <p:tgtEl>
                                          <p:spTgt spid="3"/>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4517"/>
                                        </p:tgtEl>
                                        <p:attrNameLst>
                                          <p:attrName>style.visibility</p:attrName>
                                        </p:attrNameLst>
                                      </p:cBhvr>
                                      <p:to>
                                        <p:strVal val="visible"/>
                                      </p:to>
                                    </p:set>
                                    <p:animEffect transition="in" filter="fade">
                                      <p:cBhvr>
                                        <p:cTn id="22" dur="500"/>
                                        <p:tgtEl>
                                          <p:spTgt spid="64517"/>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64521"/>
                                        </p:tgtEl>
                                        <p:attrNameLst>
                                          <p:attrName>style.visibility</p:attrName>
                                        </p:attrNameLst>
                                      </p:cBhvr>
                                      <p:to>
                                        <p:strVal val="visible"/>
                                      </p:to>
                                    </p:set>
                                    <p:animEffect transition="in" filter="fade">
                                      <p:cBhvr>
                                        <p:cTn id="27" dur="1000"/>
                                        <p:tgtEl>
                                          <p:spTgt spid="64521"/>
                                        </p:tgtEl>
                                      </p:cBhvr>
                                    </p:animEffect>
                                    <p:anim calcmode="lin" valueType="num">
                                      <p:cBhvr>
                                        <p:cTn id="28" dur="1000" fill="hold"/>
                                        <p:tgtEl>
                                          <p:spTgt spid="64521"/>
                                        </p:tgtEl>
                                        <p:attrNameLst>
                                          <p:attrName>ppt_x</p:attrName>
                                        </p:attrNameLst>
                                      </p:cBhvr>
                                      <p:tavLst>
                                        <p:tav tm="0">
                                          <p:val>
                                            <p:strVal val="#ppt_x"/>
                                          </p:val>
                                        </p:tav>
                                        <p:tav tm="100000">
                                          <p:val>
                                            <p:strVal val="#ppt_x"/>
                                          </p:val>
                                        </p:tav>
                                      </p:tavLst>
                                    </p:anim>
                                    <p:anim calcmode="lin" valueType="num">
                                      <p:cBhvr>
                                        <p:cTn id="29" dur="1000" fill="hold"/>
                                        <p:tgtEl>
                                          <p:spTgt spid="64521"/>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64520"/>
                                        </p:tgtEl>
                                        <p:attrNameLst>
                                          <p:attrName>style.visibility</p:attrName>
                                        </p:attrNameLst>
                                      </p:cBhvr>
                                      <p:to>
                                        <p:strVal val="visible"/>
                                      </p:to>
                                    </p:set>
                                    <p:animEffect transition="in" filter="barn(inVertical)">
                                      <p:cBhvr>
                                        <p:cTn id="34" dur="500"/>
                                        <p:tgtEl>
                                          <p:spTgt spid="645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6" grpId="0"/>
      <p:bldP spid="64517" grpId="0"/>
      <p:bldP spid="645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p:cNvSpPr>
            <a:spLocks noGrp="1"/>
          </p:cNvSpPr>
          <p:nvPr>
            <p:ph type="title"/>
          </p:nvPr>
        </p:nvSpPr>
        <p:spPr>
          <a:xfrm>
            <a:off x="1908850" y="188640"/>
            <a:ext cx="5337230" cy="923330"/>
          </a:xfrm>
          <a:prstGeom prst="rect">
            <a:avLst/>
          </a:prstGeom>
          <a:noFill/>
        </p:spPr>
        <p:txBody>
          <a:bodyPr wrap="none" lIns="91440" tIns="45720" rIns="91440" bIns="45720">
            <a:spAutoFit/>
          </a:bodyPr>
          <a:lstStyle/>
          <a:p>
            <a:pPr algn="ctr"/>
            <a:r>
              <a:rPr lang="el-GR" sz="54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Πριν τον Σεισμό</a:t>
            </a:r>
            <a:endParaRPr lang="el-GR" sz="54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
        <p:nvSpPr>
          <p:cNvPr id="7" name="Θέση περιεχομένου 3"/>
          <p:cNvSpPr>
            <a:spLocks noGrp="1"/>
          </p:cNvSpPr>
          <p:nvPr>
            <p:ph sz="half" idx="2"/>
          </p:nvPr>
        </p:nvSpPr>
        <p:spPr>
          <a:xfrm>
            <a:off x="35496" y="1700808"/>
            <a:ext cx="9036496" cy="3960440"/>
          </a:xfrm>
        </p:spPr>
        <p:txBody>
          <a:bodyPr>
            <a:normAutofit/>
          </a:bodyPr>
          <a:lstStyle/>
          <a:p>
            <a:pPr>
              <a:buFont typeface="Wingdings" panose="05000000000000000000" pitchFamily="2" charset="2"/>
              <a:buChar char="Ø"/>
            </a:pPr>
            <a:r>
              <a:rPr lang="el-GR" sz="3200" b="1" dirty="0" smtClean="0"/>
              <a:t>Εσωτερικοί </a:t>
            </a:r>
            <a:r>
              <a:rPr lang="el-GR" sz="3200" b="1" dirty="0" smtClean="0"/>
              <a:t>χώροι </a:t>
            </a:r>
            <a:r>
              <a:rPr lang="en-US" sz="3200" b="1" dirty="0" smtClean="0"/>
              <a:t>:</a:t>
            </a:r>
            <a:endParaRPr lang="en-US" sz="3200" b="1" dirty="0" smtClean="0"/>
          </a:p>
          <a:p>
            <a:pPr lvl="1">
              <a:buFont typeface="Wingdings" pitchFamily="2" charset="2"/>
              <a:buChar char="v"/>
            </a:pPr>
            <a:r>
              <a:rPr lang="el-GR" b="1" dirty="0" smtClean="0"/>
              <a:t> Επισήμανση </a:t>
            </a:r>
            <a:r>
              <a:rPr lang="el-GR" b="1" dirty="0" smtClean="0"/>
              <a:t>επικινδυνότητας-άρση</a:t>
            </a:r>
          </a:p>
          <a:p>
            <a:pPr lvl="1">
              <a:buFont typeface="Wingdings" pitchFamily="2" charset="2"/>
              <a:buChar char="v"/>
            </a:pPr>
            <a:r>
              <a:rPr lang="el-GR" b="1" dirty="0" smtClean="0"/>
              <a:t> Προετοιμασία</a:t>
            </a:r>
            <a:endParaRPr lang="el-GR" b="1" dirty="0" smtClean="0"/>
          </a:p>
          <a:p>
            <a:pPr lvl="1">
              <a:buFont typeface="Wingdings" pitchFamily="2" charset="2"/>
              <a:buChar char="v"/>
            </a:pPr>
            <a:r>
              <a:rPr lang="el-GR" b="1" dirty="0" smtClean="0"/>
              <a:t> Συλλογή </a:t>
            </a:r>
            <a:r>
              <a:rPr lang="el-GR" b="1" dirty="0" smtClean="0"/>
              <a:t>εφοδίων</a:t>
            </a:r>
          </a:p>
        </p:txBody>
      </p:sp>
    </p:spTree>
    <p:extLst>
      <p:ext uri="{BB962C8B-B14F-4D97-AF65-F5344CB8AC3E}">
        <p14:creationId xmlns:p14="http://schemas.microsoft.com/office/powerpoint/2010/main" val="1603818917"/>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Θέση αριθμού διαφάνειας 6"/>
          <p:cNvSpPr>
            <a:spLocks noGrp="1"/>
          </p:cNvSpPr>
          <p:nvPr>
            <p:ph type="sldNum" sz="quarter" idx="12"/>
          </p:nvPr>
        </p:nvSpPr>
        <p:spPr/>
        <p:txBody>
          <a:bodyPr/>
          <a:lstStyle/>
          <a:p>
            <a:fld id="{CCD2771D-22C7-4D5D-BF51-F67AB2C04059}" type="slidenum">
              <a:rPr lang="el-GR" altLang="el-GR">
                <a:solidFill>
                  <a:prstClr val="black">
                    <a:tint val="75000"/>
                  </a:prstClr>
                </a:solidFill>
              </a:rPr>
              <a:pPr/>
              <a:t>130</a:t>
            </a:fld>
            <a:endParaRPr lang="el-GR" altLang="el-GR">
              <a:solidFill>
                <a:prstClr val="black">
                  <a:tint val="75000"/>
                </a:prstClr>
              </a:solidFill>
            </a:endParaRPr>
          </a:p>
        </p:txBody>
      </p:sp>
      <p:sp>
        <p:nvSpPr>
          <p:cNvPr id="136194" name="Rectangle 2"/>
          <p:cNvSpPr>
            <a:spLocks noGrp="1" noChangeArrowheads="1"/>
          </p:cNvSpPr>
          <p:nvPr>
            <p:ph type="title"/>
          </p:nvPr>
        </p:nvSpPr>
        <p:spPr>
          <a:xfrm>
            <a:off x="1979617" y="-27382"/>
            <a:ext cx="4535487" cy="765175"/>
          </a:xfrm>
          <a:noFill/>
          <a:ln cap="flat">
            <a:solidFill>
              <a:schemeClr val="bg1"/>
            </a:solidFill>
            <a:prstDash val="dash"/>
            <a:miter lim="800000"/>
            <a:headEnd/>
            <a:tailEnd/>
          </a:ln>
        </p:spPr>
        <p:txBody>
          <a:bodyPr/>
          <a:lstStyle/>
          <a:p>
            <a:r>
              <a:rPr lang="el-GR" altLang="el-GR" sz="4000" b="1" dirty="0">
                <a:solidFill>
                  <a:srgbClr val="003300"/>
                </a:solidFill>
              </a:rPr>
              <a:t>ΠΝΙΓΜΟΣ</a:t>
            </a:r>
          </a:p>
        </p:txBody>
      </p:sp>
      <p:sp>
        <p:nvSpPr>
          <p:cNvPr id="136195" name="Rectangle 3"/>
          <p:cNvSpPr>
            <a:spLocks noGrp="1" noChangeArrowheads="1"/>
          </p:cNvSpPr>
          <p:nvPr>
            <p:ph type="body" sz="half" idx="2"/>
          </p:nvPr>
        </p:nvSpPr>
        <p:spPr>
          <a:xfrm>
            <a:off x="35496" y="4797152"/>
            <a:ext cx="8928992" cy="1512168"/>
          </a:xfrm>
        </p:spPr>
        <p:txBody>
          <a:bodyPr>
            <a:noAutofit/>
          </a:bodyPr>
          <a:lstStyle/>
          <a:p>
            <a:pPr algn="just">
              <a:lnSpc>
                <a:spcPct val="90000"/>
              </a:lnSpc>
              <a:buFont typeface="Wingdings" panose="05000000000000000000" pitchFamily="2" charset="2"/>
              <a:buChar char="Ø"/>
            </a:pPr>
            <a:r>
              <a:rPr lang="el-GR" altLang="el-GR" sz="2600" dirty="0">
                <a:solidFill>
                  <a:srgbClr val="003300"/>
                </a:solidFill>
                <a:latin typeface="Arial Narrow" pitchFamily="34" charset="0"/>
              </a:rPr>
              <a:t>Αν τραβήξουμε </a:t>
            </a:r>
            <a:r>
              <a:rPr lang="el-GR" altLang="el-GR" sz="2600" b="1" dirty="0">
                <a:solidFill>
                  <a:srgbClr val="0070C0"/>
                </a:solidFill>
                <a:latin typeface="Arial Narrow" pitchFamily="34" charset="0"/>
              </a:rPr>
              <a:t>έγκαιρα </a:t>
            </a:r>
            <a:r>
              <a:rPr lang="el-GR" altLang="el-GR" sz="2600" dirty="0">
                <a:solidFill>
                  <a:srgbClr val="003300"/>
                </a:solidFill>
                <a:latin typeface="Arial Narrow" pitchFamily="34" charset="0"/>
              </a:rPr>
              <a:t>έναν άνθρωπο που πνίγεται απ’ το νερό, υπάρχουν πολλές ελπίδες να ζήσει. </a:t>
            </a:r>
            <a:r>
              <a:rPr lang="el-GR" altLang="el-GR" sz="2600" b="1" dirty="0">
                <a:solidFill>
                  <a:srgbClr val="92D050"/>
                </a:solidFill>
                <a:latin typeface="Arial Narrow" pitchFamily="34" charset="0"/>
              </a:rPr>
              <a:t>Αν </a:t>
            </a:r>
            <a:r>
              <a:rPr lang="el-GR" altLang="el-GR" sz="2600" b="1" dirty="0" smtClean="0">
                <a:solidFill>
                  <a:srgbClr val="92D050"/>
                </a:solidFill>
                <a:latin typeface="Arial Narrow" pitchFamily="34" charset="0"/>
              </a:rPr>
              <a:t>αναπνέει  </a:t>
            </a:r>
            <a:r>
              <a:rPr lang="el-GR" altLang="el-GR" sz="2600" dirty="0">
                <a:solidFill>
                  <a:srgbClr val="003300"/>
                </a:solidFill>
                <a:latin typeface="Arial Narrow" pitchFamily="34" charset="0"/>
              </a:rPr>
              <a:t>ακόμα, τότε αφού καθαρίσουμε το στόμα του από φύκια, άμμο ή λάσπη, </a:t>
            </a:r>
            <a:r>
              <a:rPr lang="el-GR" altLang="el-GR" sz="2600" dirty="0" smtClean="0">
                <a:solidFill>
                  <a:srgbClr val="003300"/>
                </a:solidFill>
                <a:latin typeface="Arial Narrow" pitchFamily="34" charset="0"/>
              </a:rPr>
              <a:t>τον τοποθετούμε σε </a:t>
            </a:r>
            <a:r>
              <a:rPr lang="el-GR" altLang="el-GR" sz="2600" dirty="0" smtClean="0">
                <a:solidFill>
                  <a:srgbClr val="C00000"/>
                </a:solidFill>
                <a:latin typeface="Arial Narrow" pitchFamily="34" charset="0"/>
              </a:rPr>
              <a:t>θέση ανάνηψης</a:t>
            </a:r>
            <a:r>
              <a:rPr lang="el-GR" altLang="el-GR" sz="2600" dirty="0" smtClean="0">
                <a:solidFill>
                  <a:srgbClr val="003300"/>
                </a:solidFill>
                <a:latin typeface="Arial Narrow" pitchFamily="34" charset="0"/>
              </a:rPr>
              <a:t>. </a:t>
            </a:r>
            <a:r>
              <a:rPr lang="el-GR" altLang="el-GR" sz="2600" dirty="0">
                <a:solidFill>
                  <a:srgbClr val="003300"/>
                </a:solidFill>
                <a:latin typeface="Arial Narrow" pitchFamily="34" charset="0"/>
              </a:rPr>
              <a:t>Αν </a:t>
            </a:r>
            <a:r>
              <a:rPr lang="el-GR" altLang="el-GR" sz="2600" dirty="0" smtClean="0">
                <a:solidFill>
                  <a:srgbClr val="003300"/>
                </a:solidFill>
                <a:latin typeface="Arial Narrow" pitchFamily="34" charset="0"/>
              </a:rPr>
              <a:t>δεν αναπνέει, </a:t>
            </a:r>
            <a:r>
              <a:rPr lang="el-GR" altLang="el-GR" sz="2600" dirty="0">
                <a:solidFill>
                  <a:srgbClr val="003300"/>
                </a:solidFill>
                <a:latin typeface="Arial Narrow" pitchFamily="34" charset="0"/>
              </a:rPr>
              <a:t>κάνουμε </a:t>
            </a:r>
            <a:r>
              <a:rPr lang="el-GR" altLang="el-GR" sz="2600" dirty="0" smtClean="0">
                <a:solidFill>
                  <a:srgbClr val="003300"/>
                </a:solidFill>
                <a:latin typeface="Arial Narrow" pitchFamily="34" charset="0"/>
              </a:rPr>
              <a:t>ΚΑΡΠΑ .</a:t>
            </a:r>
            <a:endParaRPr lang="el-GR" altLang="el-GR" sz="2600" dirty="0">
              <a:solidFill>
                <a:srgbClr val="003300"/>
              </a:solidFill>
              <a:latin typeface="Arial Narrow" pitchFamily="34" charset="0"/>
            </a:endParaRPr>
          </a:p>
        </p:txBody>
      </p:sp>
      <p:pic>
        <p:nvPicPr>
          <p:cNvPr id="136196" name="Picture 4" descr="Untitled-1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331913" y="692697"/>
            <a:ext cx="5970587" cy="3879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92" y="53181"/>
            <a:ext cx="1287587" cy="1287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descr="Αποτέλεσμα εικόνας για logo αθτη"/>
          <p:cNvPicPr>
            <a:picLocks noChangeAspect="1" noChangeArrowheads="1"/>
          </p:cNvPicPr>
          <p:nvPr/>
        </p:nvPicPr>
        <p:blipFill>
          <a:blip r:embed="rId4">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7158766"/>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36194"/>
                                        </p:tgtEl>
                                        <p:attrNameLst>
                                          <p:attrName>style.visibility</p:attrName>
                                        </p:attrNameLst>
                                      </p:cBhvr>
                                      <p:to>
                                        <p:strVal val="visible"/>
                                      </p:to>
                                    </p:set>
                                    <p:animEffect transition="in" filter="wipe(down)">
                                      <p:cBhvr>
                                        <p:cTn id="7" dur="580">
                                          <p:stCondLst>
                                            <p:cond delay="0"/>
                                          </p:stCondLst>
                                        </p:cTn>
                                        <p:tgtEl>
                                          <p:spTgt spid="136194"/>
                                        </p:tgtEl>
                                      </p:cBhvr>
                                    </p:animEffect>
                                    <p:anim calcmode="lin" valueType="num">
                                      <p:cBhvr>
                                        <p:cTn id="8" dur="1822" tmFilter="0,0; 0.14,0.36; 0.43,0.73; 0.71,0.91; 1.0,1.0">
                                          <p:stCondLst>
                                            <p:cond delay="0"/>
                                          </p:stCondLst>
                                        </p:cTn>
                                        <p:tgtEl>
                                          <p:spTgt spid="13619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619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619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619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6194"/>
                                        </p:tgtEl>
                                        <p:attrNameLst>
                                          <p:attrName>ppt_y</p:attrName>
                                        </p:attrNameLst>
                                      </p:cBhvr>
                                      <p:tavLst>
                                        <p:tav tm="0" fmla="#ppt_y-sin(pi*$)/81">
                                          <p:val>
                                            <p:fltVal val="0"/>
                                          </p:val>
                                        </p:tav>
                                        <p:tav tm="100000">
                                          <p:val>
                                            <p:fltVal val="1"/>
                                          </p:val>
                                        </p:tav>
                                      </p:tavLst>
                                    </p:anim>
                                    <p:animScale>
                                      <p:cBhvr>
                                        <p:cTn id="13" dur="26">
                                          <p:stCondLst>
                                            <p:cond delay="650"/>
                                          </p:stCondLst>
                                        </p:cTn>
                                        <p:tgtEl>
                                          <p:spTgt spid="136194"/>
                                        </p:tgtEl>
                                      </p:cBhvr>
                                      <p:to x="100000" y="60000"/>
                                    </p:animScale>
                                    <p:animScale>
                                      <p:cBhvr>
                                        <p:cTn id="14" dur="166" decel="50000">
                                          <p:stCondLst>
                                            <p:cond delay="676"/>
                                          </p:stCondLst>
                                        </p:cTn>
                                        <p:tgtEl>
                                          <p:spTgt spid="136194"/>
                                        </p:tgtEl>
                                      </p:cBhvr>
                                      <p:to x="100000" y="100000"/>
                                    </p:animScale>
                                    <p:animScale>
                                      <p:cBhvr>
                                        <p:cTn id="15" dur="26">
                                          <p:stCondLst>
                                            <p:cond delay="1312"/>
                                          </p:stCondLst>
                                        </p:cTn>
                                        <p:tgtEl>
                                          <p:spTgt spid="136194"/>
                                        </p:tgtEl>
                                      </p:cBhvr>
                                      <p:to x="100000" y="80000"/>
                                    </p:animScale>
                                    <p:animScale>
                                      <p:cBhvr>
                                        <p:cTn id="16" dur="166" decel="50000">
                                          <p:stCondLst>
                                            <p:cond delay="1338"/>
                                          </p:stCondLst>
                                        </p:cTn>
                                        <p:tgtEl>
                                          <p:spTgt spid="136194"/>
                                        </p:tgtEl>
                                      </p:cBhvr>
                                      <p:to x="100000" y="100000"/>
                                    </p:animScale>
                                    <p:animScale>
                                      <p:cBhvr>
                                        <p:cTn id="17" dur="26">
                                          <p:stCondLst>
                                            <p:cond delay="1642"/>
                                          </p:stCondLst>
                                        </p:cTn>
                                        <p:tgtEl>
                                          <p:spTgt spid="136194"/>
                                        </p:tgtEl>
                                      </p:cBhvr>
                                      <p:to x="100000" y="90000"/>
                                    </p:animScale>
                                    <p:animScale>
                                      <p:cBhvr>
                                        <p:cTn id="18" dur="166" decel="50000">
                                          <p:stCondLst>
                                            <p:cond delay="1668"/>
                                          </p:stCondLst>
                                        </p:cTn>
                                        <p:tgtEl>
                                          <p:spTgt spid="136194"/>
                                        </p:tgtEl>
                                      </p:cBhvr>
                                      <p:to x="100000" y="100000"/>
                                    </p:animScale>
                                    <p:animScale>
                                      <p:cBhvr>
                                        <p:cTn id="19" dur="26">
                                          <p:stCondLst>
                                            <p:cond delay="1808"/>
                                          </p:stCondLst>
                                        </p:cTn>
                                        <p:tgtEl>
                                          <p:spTgt spid="136194"/>
                                        </p:tgtEl>
                                      </p:cBhvr>
                                      <p:to x="100000" y="95000"/>
                                    </p:animScale>
                                    <p:animScale>
                                      <p:cBhvr>
                                        <p:cTn id="20" dur="166" decel="50000">
                                          <p:stCondLst>
                                            <p:cond delay="1834"/>
                                          </p:stCondLst>
                                        </p:cTn>
                                        <p:tgtEl>
                                          <p:spTgt spid="13619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36195">
                                            <p:txEl>
                                              <p:pRg st="0" end="0"/>
                                            </p:txEl>
                                          </p:spTgt>
                                        </p:tgtEl>
                                        <p:attrNameLst>
                                          <p:attrName>style.visibility</p:attrName>
                                        </p:attrNameLst>
                                      </p:cBhvr>
                                      <p:to>
                                        <p:strVal val="visible"/>
                                      </p:to>
                                    </p:set>
                                    <p:animEffect transition="in" filter="randombar(horizontal)">
                                      <p:cBhvr>
                                        <p:cTn id="25" dur="500"/>
                                        <p:tgtEl>
                                          <p:spTgt spid="13619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4" grpId="0" animBg="1"/>
      <p:bldP spid="136195" grpId="0" build="p"/>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92" y="53181"/>
            <a:ext cx="1287587" cy="1287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3010" name="Rectangle 2"/>
          <p:cNvSpPr>
            <a:spLocks noGrp="1" noChangeArrowheads="1"/>
          </p:cNvSpPr>
          <p:nvPr>
            <p:ph type="title"/>
          </p:nvPr>
        </p:nvSpPr>
        <p:spPr>
          <a:xfrm>
            <a:off x="228600" y="1180653"/>
            <a:ext cx="8763000" cy="2392363"/>
          </a:xfrm>
          <a:ln>
            <a:solidFill>
              <a:srgbClr val="FF3300"/>
            </a:solidFill>
            <a:miter lim="800000"/>
            <a:headEnd/>
            <a:tailEnd/>
          </a:ln>
        </p:spPr>
        <p:txBody>
          <a:bodyPr/>
          <a:lstStyle/>
          <a:p>
            <a:pPr algn="l"/>
            <a:r>
              <a:rPr lang="el-GR" altLang="el-GR" sz="3200" b="1" u="sng" dirty="0">
                <a:solidFill>
                  <a:srgbClr val="0070C0"/>
                </a:solidFill>
              </a:rPr>
              <a:t>Πνιγμός στο  κολύμπι:</a:t>
            </a:r>
            <a:r>
              <a:rPr lang="en-US" altLang="el-GR" sz="3200" dirty="0">
                <a:solidFill>
                  <a:srgbClr val="0070C0"/>
                </a:solidFill>
              </a:rPr>
              <a:t> </a:t>
            </a:r>
            <a:r>
              <a:rPr lang="el-GR" altLang="el-GR" sz="3200" dirty="0"/>
              <a:t>υπτιάζουμε το σώμα και το γέρνουμε  στην δεξιά </a:t>
            </a:r>
            <a:r>
              <a:rPr lang="el-GR" altLang="el-GR" sz="3200" dirty="0" err="1" smtClean="0"/>
              <a:t>ημιπλάγια</a:t>
            </a:r>
            <a:r>
              <a:rPr lang="el-GR" altLang="el-GR" sz="3200" dirty="0" smtClean="0"/>
              <a:t> </a:t>
            </a:r>
            <a:r>
              <a:rPr lang="el-GR" altLang="el-GR" sz="3200" dirty="0"/>
              <a:t>θέση και  του  εφαρμόζουμε θωρακικές μαλάξεις και στοματική αναπνοή</a:t>
            </a:r>
            <a:endParaRPr lang="en-US" altLang="el-GR" sz="3200" dirty="0"/>
          </a:p>
        </p:txBody>
      </p:sp>
      <p:pic>
        <p:nvPicPr>
          <p:cNvPr id="43013" name="Picture 5" descr="BSdiag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4191000"/>
            <a:ext cx="4114800" cy="1912938"/>
          </a:xfrm>
          <a:prstGeom prst="rect">
            <a:avLst/>
          </a:prstGeom>
          <a:noFill/>
          <a:extLst>
            <a:ext uri="{909E8E84-426E-40DD-AFC4-6F175D3DCCD1}">
              <a14:hiddenFill xmlns:a14="http://schemas.microsoft.com/office/drawing/2010/main">
                <a:solidFill>
                  <a:srgbClr val="FFFFFF"/>
                </a:solidFill>
              </a14:hiddenFill>
            </a:ext>
          </a:extLst>
        </p:spPr>
      </p:pic>
      <p:pic>
        <p:nvPicPr>
          <p:cNvPr id="43017" name="Picture 9" descr=" The name of referred object is bmjcred00242-0036-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1" y="3810000"/>
            <a:ext cx="4119563" cy="28003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7" descr="Αποτέλεσμα εικόνας για logo αθτη"/>
          <p:cNvPicPr>
            <a:picLocks noChangeAspect="1" noChangeArrowheads="1"/>
          </p:cNvPicPr>
          <p:nvPr/>
        </p:nvPicPr>
        <p:blipFill>
          <a:blip r:embed="rId5">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6408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3017"/>
                                        </p:tgtEl>
                                        <p:attrNameLst>
                                          <p:attrName>style.visibility</p:attrName>
                                        </p:attrNameLst>
                                      </p:cBhvr>
                                      <p:to>
                                        <p:strVal val="visible"/>
                                      </p:to>
                                    </p:set>
                                    <p:animEffect transition="in" filter="barn(inVertical)">
                                      <p:cBhvr>
                                        <p:cTn id="7" dur="500"/>
                                        <p:tgtEl>
                                          <p:spTgt spid="430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3010"/>
                                        </p:tgtEl>
                                        <p:attrNameLst>
                                          <p:attrName>style.visibility</p:attrName>
                                        </p:attrNameLst>
                                      </p:cBhvr>
                                      <p:to>
                                        <p:strVal val="visible"/>
                                      </p:to>
                                    </p:set>
                                    <p:anim calcmode="lin" valueType="num">
                                      <p:cBhvr additive="base">
                                        <p:cTn id="12" dur="500" fill="hold"/>
                                        <p:tgtEl>
                                          <p:spTgt spid="43010"/>
                                        </p:tgtEl>
                                        <p:attrNameLst>
                                          <p:attrName>ppt_x</p:attrName>
                                        </p:attrNameLst>
                                      </p:cBhvr>
                                      <p:tavLst>
                                        <p:tav tm="0">
                                          <p:val>
                                            <p:strVal val="#ppt_x"/>
                                          </p:val>
                                        </p:tav>
                                        <p:tav tm="100000">
                                          <p:val>
                                            <p:strVal val="#ppt_x"/>
                                          </p:val>
                                        </p:tav>
                                      </p:tavLst>
                                    </p:anim>
                                    <p:anim calcmode="lin" valueType="num">
                                      <p:cBhvr additive="base">
                                        <p:cTn id="13" dur="500" fill="hold"/>
                                        <p:tgtEl>
                                          <p:spTgt spid="4301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3013"/>
                                        </p:tgtEl>
                                        <p:attrNameLst>
                                          <p:attrName>style.visibility</p:attrName>
                                        </p:attrNameLst>
                                      </p:cBhvr>
                                      <p:to>
                                        <p:strVal val="visible"/>
                                      </p:to>
                                    </p:set>
                                    <p:animEffect transition="in" filter="fade">
                                      <p:cBhvr>
                                        <p:cTn id="18" dur="500"/>
                                        <p:tgtEl>
                                          <p:spTgt spid="430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0"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κειμένου 2"/>
          <p:cNvSpPr>
            <a:spLocks noGrp="1"/>
          </p:cNvSpPr>
          <p:nvPr>
            <p:ph type="body" idx="1"/>
          </p:nvPr>
        </p:nvSpPr>
        <p:spPr>
          <a:xfrm>
            <a:off x="468313" y="5229225"/>
            <a:ext cx="7199312" cy="815975"/>
          </a:xfrm>
        </p:spPr>
        <p:txBody>
          <a:bodyPr/>
          <a:lstStyle/>
          <a:p>
            <a:pPr eaLnBrk="1" hangingPunct="1">
              <a:spcBef>
                <a:spcPct val="0"/>
              </a:spcBef>
            </a:pPr>
            <a:r>
              <a:rPr lang="el-GR" altLang="el-GR" sz="4400" b="1" smtClean="0">
                <a:solidFill>
                  <a:srgbClr val="003300"/>
                </a:solidFill>
              </a:rPr>
              <a:t>Δήγματα</a:t>
            </a: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92" y="53181"/>
            <a:ext cx="1287587" cy="1287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7" descr="Αποτέλεσμα εικόνας για logo αθτη"/>
          <p:cNvPicPr>
            <a:picLocks noChangeAspect="1" noChangeArrowheads="1"/>
          </p:cNvPicPr>
          <p:nvPr/>
        </p:nvPicPr>
        <p:blipFill>
          <a:blip r:embed="rId3">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16865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p:cNvSpPr>
            <a:spLocks noGrp="1" noChangeArrowheads="1"/>
          </p:cNvSpPr>
          <p:nvPr>
            <p:ph type="body" idx="1"/>
          </p:nvPr>
        </p:nvSpPr>
        <p:spPr>
          <a:xfrm>
            <a:off x="73596" y="2132856"/>
            <a:ext cx="8818884" cy="4525963"/>
          </a:xfrm>
        </p:spPr>
        <p:txBody>
          <a:bodyPr>
            <a:normAutofit/>
          </a:bodyPr>
          <a:lstStyle/>
          <a:p>
            <a:pPr eaLnBrk="1" hangingPunct="1">
              <a:lnSpc>
                <a:spcPct val="80000"/>
              </a:lnSpc>
              <a:buFont typeface="Wingdings" pitchFamily="2" charset="2"/>
              <a:buChar char="ü"/>
              <a:defRPr/>
            </a:pPr>
            <a:r>
              <a:rPr lang="el-GR" altLang="el-GR" sz="2800" b="1" dirty="0" smtClean="0"/>
              <a:t>ΣΤΗΝ ΕΛΛΑΔΑ ΟΙ ΟΧΙΕΣ ΕΙΝΑΙ ΔΗΛΗΤΗΡΙΩΔΕΙΣ</a:t>
            </a:r>
          </a:p>
          <a:p>
            <a:pPr eaLnBrk="1" hangingPunct="1">
              <a:lnSpc>
                <a:spcPct val="80000"/>
              </a:lnSpc>
              <a:buFont typeface="Wingdings" pitchFamily="2" charset="2"/>
              <a:buChar char="Ø"/>
              <a:defRPr/>
            </a:pPr>
            <a:r>
              <a:rPr lang="el-GR" altLang="el-GR" sz="2800" b="1" dirty="0" smtClean="0">
                <a:solidFill>
                  <a:srgbClr val="FF0000"/>
                </a:solidFill>
              </a:rPr>
              <a:t>ΑΝΤΙΜΕΤΩΠΙΣΗ : </a:t>
            </a:r>
          </a:p>
          <a:p>
            <a:pPr eaLnBrk="1" hangingPunct="1">
              <a:lnSpc>
                <a:spcPct val="80000"/>
              </a:lnSpc>
              <a:buClr>
                <a:srgbClr val="0070C0"/>
              </a:buClr>
              <a:buFont typeface="Wingdings" pitchFamily="2" charset="2"/>
              <a:buChar char="ü"/>
              <a:defRPr/>
            </a:pPr>
            <a:r>
              <a:rPr lang="el-GR" altLang="el-GR" sz="2400" dirty="0" smtClean="0">
                <a:solidFill>
                  <a:srgbClr val="FF0000"/>
                </a:solidFill>
              </a:rPr>
              <a:t>  </a:t>
            </a:r>
            <a:r>
              <a:rPr lang="el-GR" altLang="el-GR" sz="2400" i="1" dirty="0" smtClean="0">
                <a:solidFill>
                  <a:srgbClr val="0070C0"/>
                </a:solidFill>
              </a:rPr>
              <a:t>ΑΚΙΝΗΣΙΑ, </a:t>
            </a:r>
          </a:p>
          <a:p>
            <a:pPr eaLnBrk="1" hangingPunct="1">
              <a:lnSpc>
                <a:spcPct val="80000"/>
              </a:lnSpc>
              <a:buClr>
                <a:srgbClr val="0070C0"/>
              </a:buClr>
              <a:buFont typeface="Wingdings" pitchFamily="2" charset="2"/>
              <a:buChar char="ü"/>
              <a:defRPr/>
            </a:pPr>
            <a:r>
              <a:rPr lang="el-GR" altLang="el-GR" sz="2400" i="1" dirty="0" smtClean="0">
                <a:solidFill>
                  <a:srgbClr val="0070C0"/>
                </a:solidFill>
              </a:rPr>
              <a:t>  ΧΑΜΗΛΗ ΘΕΣΗ ΤΟΥ ΜΕΛΟΥΣ,  </a:t>
            </a:r>
          </a:p>
          <a:p>
            <a:pPr eaLnBrk="1" hangingPunct="1">
              <a:lnSpc>
                <a:spcPct val="80000"/>
              </a:lnSpc>
              <a:buClr>
                <a:srgbClr val="0070C0"/>
              </a:buClr>
              <a:buFont typeface="Wingdings" pitchFamily="2" charset="2"/>
              <a:buChar char="ü"/>
              <a:defRPr/>
            </a:pPr>
            <a:r>
              <a:rPr lang="el-GR" altLang="el-GR" sz="2400" i="1" dirty="0" smtClean="0">
                <a:solidFill>
                  <a:srgbClr val="0070C0"/>
                </a:solidFill>
              </a:rPr>
              <a:t>  ΕΦΑΡΜΟΓΗ ΠΑΓΟΥ Ή ΕΣΤΩ ΚΑΙ ΚΡΥΟΥ ΝΕΡΟΥ ΣΤΗΝ ΠΕΡΙΟΧΗ,  </a:t>
            </a:r>
          </a:p>
          <a:p>
            <a:pPr eaLnBrk="1" hangingPunct="1">
              <a:lnSpc>
                <a:spcPct val="80000"/>
              </a:lnSpc>
              <a:buClr>
                <a:srgbClr val="0070C0"/>
              </a:buClr>
              <a:buFont typeface="Wingdings" pitchFamily="2" charset="2"/>
              <a:buChar char="ü"/>
              <a:defRPr/>
            </a:pPr>
            <a:r>
              <a:rPr lang="el-GR" altLang="el-GR" sz="2400" i="1" dirty="0" smtClean="0">
                <a:solidFill>
                  <a:srgbClr val="0070C0"/>
                </a:solidFill>
              </a:rPr>
              <a:t>  ΠΛΥΣΙΜΟ ΤΗΣ ΠΕΡΙΟΧΗΣ, </a:t>
            </a:r>
          </a:p>
          <a:p>
            <a:pPr eaLnBrk="1" hangingPunct="1">
              <a:lnSpc>
                <a:spcPct val="80000"/>
              </a:lnSpc>
              <a:buClr>
                <a:srgbClr val="0070C0"/>
              </a:buClr>
              <a:buFont typeface="Wingdings" pitchFamily="2" charset="2"/>
              <a:buChar char="ü"/>
              <a:defRPr/>
            </a:pPr>
            <a:r>
              <a:rPr lang="el-GR" altLang="el-GR" sz="2400" i="1" dirty="0" smtClean="0">
                <a:solidFill>
                  <a:srgbClr val="0070C0"/>
                </a:solidFill>
              </a:rPr>
              <a:t>  ΠΕΡΙΔΕΣΗ ΠΑΝΩ ΑΠΟ ΤΗΝ ΠΕΡΙΟΧΗ (Π.Χ. ΜΕ ΠΑΝΙ) – ΝΑ</a:t>
            </a:r>
          </a:p>
          <a:p>
            <a:pPr eaLnBrk="1" hangingPunct="1">
              <a:lnSpc>
                <a:spcPct val="80000"/>
              </a:lnSpc>
              <a:buClr>
                <a:srgbClr val="0070C0"/>
              </a:buClr>
              <a:buFont typeface="Wingdings" pitchFamily="2" charset="2"/>
              <a:buChar char="ü"/>
              <a:defRPr/>
            </a:pPr>
            <a:r>
              <a:rPr lang="el-GR" altLang="el-GR" sz="2400" i="1" dirty="0" smtClean="0">
                <a:solidFill>
                  <a:srgbClr val="0070C0"/>
                </a:solidFill>
              </a:rPr>
              <a:t>  ΠΕΡΝΑΕΙ ΤΟ ΔΑΚΤΥΛΟ ΜΑΣ ΑΠΟ ΤΗΝ ΠΕΡΙΔΕΣΗ. </a:t>
            </a:r>
          </a:p>
          <a:p>
            <a:pPr eaLnBrk="1" hangingPunct="1">
              <a:lnSpc>
                <a:spcPct val="80000"/>
              </a:lnSpc>
              <a:buClr>
                <a:srgbClr val="0070C0"/>
              </a:buClr>
              <a:buFont typeface="Wingdings" pitchFamily="2" charset="2"/>
              <a:buChar char="ü"/>
              <a:defRPr/>
            </a:pPr>
            <a:r>
              <a:rPr lang="el-GR" altLang="el-GR" sz="2400" i="1" dirty="0" smtClean="0">
                <a:solidFill>
                  <a:srgbClr val="0070C0"/>
                </a:solidFill>
              </a:rPr>
              <a:t>  ΜΕΤΑΦΟΡΑ ΣΤΟ ΝΟΣΟΚΟΜΕΙΟ ΓΙΑ ΑΝΤΙΟΦΙΚΟ ΟΡΟ (ΑΝΚΑΙ</a:t>
            </a:r>
            <a:endParaRPr lang="en-US" altLang="el-GR" sz="2400" i="1" dirty="0" smtClean="0">
              <a:solidFill>
                <a:srgbClr val="0070C0"/>
              </a:solidFill>
            </a:endParaRPr>
          </a:p>
          <a:p>
            <a:pPr eaLnBrk="1" hangingPunct="1">
              <a:lnSpc>
                <a:spcPct val="80000"/>
              </a:lnSpc>
              <a:buClr>
                <a:srgbClr val="0070C0"/>
              </a:buClr>
              <a:buFont typeface="Wingdings" pitchFamily="2" charset="2"/>
              <a:buNone/>
              <a:defRPr/>
            </a:pPr>
            <a:r>
              <a:rPr lang="el-GR" altLang="el-GR" sz="2400" i="1" dirty="0" smtClean="0">
                <a:solidFill>
                  <a:srgbClr val="0070C0"/>
                </a:solidFill>
              </a:rPr>
              <a:t>ΕΙΝΑΙ ΑΜΦΙΛΕΓΟΜΕΝΟΣ, ΑΦΟΥ ΠΟΛΛΟΙ</a:t>
            </a:r>
            <a:r>
              <a:rPr lang="en-US" altLang="el-GR" sz="2400" i="1" dirty="0" smtClean="0">
                <a:solidFill>
                  <a:srgbClr val="0070C0"/>
                </a:solidFill>
              </a:rPr>
              <a:t> </a:t>
            </a:r>
            <a:r>
              <a:rPr lang="el-GR" altLang="el-GR" sz="2400" i="1" dirty="0" smtClean="0">
                <a:solidFill>
                  <a:srgbClr val="0070C0"/>
                </a:solidFill>
              </a:rPr>
              <a:t>ΕΜΦΑΝΙΖΟΥΝ ΑΛΛΕΡΓΙΑ</a:t>
            </a:r>
            <a:endParaRPr lang="en-US" altLang="el-GR" sz="2400" i="1" dirty="0" smtClean="0">
              <a:solidFill>
                <a:srgbClr val="0070C0"/>
              </a:solidFill>
            </a:endParaRPr>
          </a:p>
          <a:p>
            <a:pPr eaLnBrk="1" hangingPunct="1">
              <a:lnSpc>
                <a:spcPct val="80000"/>
              </a:lnSpc>
              <a:buClr>
                <a:srgbClr val="0070C0"/>
              </a:buClr>
              <a:buFont typeface="Wingdings" pitchFamily="2" charset="2"/>
              <a:buNone/>
              <a:defRPr/>
            </a:pPr>
            <a:r>
              <a:rPr lang="el-GR" altLang="el-GR" sz="2400" i="1" dirty="0" smtClean="0">
                <a:solidFill>
                  <a:srgbClr val="0070C0"/>
                </a:solidFill>
              </a:rPr>
              <a:t>ΣΕ ΑΥΤΟΝ</a:t>
            </a:r>
            <a:r>
              <a:rPr lang="el-GR" altLang="el-GR" sz="2400" dirty="0" smtClean="0">
                <a:solidFill>
                  <a:srgbClr val="0070C0"/>
                </a:solidFill>
              </a:rPr>
              <a:t>). </a:t>
            </a:r>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92" y="53181"/>
            <a:ext cx="1287587" cy="1287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7" descr="Αποτέλεσμα εικόνας για logo αθτη"/>
          <p:cNvPicPr>
            <a:picLocks noChangeAspect="1" noChangeArrowheads="1"/>
          </p:cNvPicPr>
          <p:nvPr/>
        </p:nvPicPr>
        <p:blipFill>
          <a:blip r:embed="rId4">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6" name="Rectangle 2"/>
          <p:cNvSpPr>
            <a:spLocks noGrp="1" noChangeArrowheads="1"/>
          </p:cNvSpPr>
          <p:nvPr>
            <p:ph type="title"/>
          </p:nvPr>
        </p:nvSpPr>
        <p:spPr>
          <a:xfrm>
            <a:off x="683568" y="620688"/>
            <a:ext cx="7416824" cy="1296144"/>
          </a:xfrm>
        </p:spPr>
        <p:txBody>
          <a:bodyPr>
            <a:normAutofit fontScale="90000"/>
          </a:bodyPr>
          <a:lstStyle/>
          <a:p>
            <a:pPr eaLnBrk="1" hangingPunct="1"/>
            <a:r>
              <a:rPr lang="el-GR" altLang="el-GR" sz="4000" b="1" dirty="0" smtClean="0">
                <a:solidFill>
                  <a:srgbClr val="003300"/>
                </a:solidFill>
              </a:rPr>
              <a:t>ΔΑΓΚΩΜΑ ΑΠΟ ΔΗΛΗΤΗΡΙΩΔΗ ΦΙΔΙΑ</a:t>
            </a:r>
          </a:p>
        </p:txBody>
      </p:sp>
    </p:spTree>
    <p:extLst>
      <p:ext uri="{BB962C8B-B14F-4D97-AF65-F5344CB8AC3E}">
        <p14:creationId xmlns:p14="http://schemas.microsoft.com/office/powerpoint/2010/main" val="38001676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6866"/>
                                        </p:tgtEl>
                                        <p:attrNameLst>
                                          <p:attrName>style.visibility</p:attrName>
                                        </p:attrNameLst>
                                      </p:cBhvr>
                                      <p:to>
                                        <p:strVal val="visible"/>
                                      </p:to>
                                    </p:set>
                                    <p:animEffect transition="in" filter="wipe(down)">
                                      <p:cBhvr>
                                        <p:cTn id="7" dur="580">
                                          <p:stCondLst>
                                            <p:cond delay="0"/>
                                          </p:stCondLst>
                                        </p:cTn>
                                        <p:tgtEl>
                                          <p:spTgt spid="36866"/>
                                        </p:tgtEl>
                                      </p:cBhvr>
                                    </p:animEffect>
                                    <p:anim calcmode="lin" valueType="num">
                                      <p:cBhvr>
                                        <p:cTn id="8" dur="1822" tmFilter="0,0; 0.14,0.36; 0.43,0.73; 0.71,0.91; 1.0,1.0">
                                          <p:stCondLst>
                                            <p:cond delay="0"/>
                                          </p:stCondLst>
                                        </p:cTn>
                                        <p:tgtEl>
                                          <p:spTgt spid="3686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686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686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686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6866"/>
                                        </p:tgtEl>
                                        <p:attrNameLst>
                                          <p:attrName>ppt_y</p:attrName>
                                        </p:attrNameLst>
                                      </p:cBhvr>
                                      <p:tavLst>
                                        <p:tav tm="0" fmla="#ppt_y-sin(pi*$)/81">
                                          <p:val>
                                            <p:fltVal val="0"/>
                                          </p:val>
                                        </p:tav>
                                        <p:tav tm="100000">
                                          <p:val>
                                            <p:fltVal val="1"/>
                                          </p:val>
                                        </p:tav>
                                      </p:tavLst>
                                    </p:anim>
                                    <p:animScale>
                                      <p:cBhvr>
                                        <p:cTn id="13" dur="26">
                                          <p:stCondLst>
                                            <p:cond delay="650"/>
                                          </p:stCondLst>
                                        </p:cTn>
                                        <p:tgtEl>
                                          <p:spTgt spid="36866"/>
                                        </p:tgtEl>
                                      </p:cBhvr>
                                      <p:to x="100000" y="60000"/>
                                    </p:animScale>
                                    <p:animScale>
                                      <p:cBhvr>
                                        <p:cTn id="14" dur="166" decel="50000">
                                          <p:stCondLst>
                                            <p:cond delay="676"/>
                                          </p:stCondLst>
                                        </p:cTn>
                                        <p:tgtEl>
                                          <p:spTgt spid="36866"/>
                                        </p:tgtEl>
                                      </p:cBhvr>
                                      <p:to x="100000" y="100000"/>
                                    </p:animScale>
                                    <p:animScale>
                                      <p:cBhvr>
                                        <p:cTn id="15" dur="26">
                                          <p:stCondLst>
                                            <p:cond delay="1312"/>
                                          </p:stCondLst>
                                        </p:cTn>
                                        <p:tgtEl>
                                          <p:spTgt spid="36866"/>
                                        </p:tgtEl>
                                      </p:cBhvr>
                                      <p:to x="100000" y="80000"/>
                                    </p:animScale>
                                    <p:animScale>
                                      <p:cBhvr>
                                        <p:cTn id="16" dur="166" decel="50000">
                                          <p:stCondLst>
                                            <p:cond delay="1338"/>
                                          </p:stCondLst>
                                        </p:cTn>
                                        <p:tgtEl>
                                          <p:spTgt spid="36866"/>
                                        </p:tgtEl>
                                      </p:cBhvr>
                                      <p:to x="100000" y="100000"/>
                                    </p:animScale>
                                    <p:animScale>
                                      <p:cBhvr>
                                        <p:cTn id="17" dur="26">
                                          <p:stCondLst>
                                            <p:cond delay="1642"/>
                                          </p:stCondLst>
                                        </p:cTn>
                                        <p:tgtEl>
                                          <p:spTgt spid="36866"/>
                                        </p:tgtEl>
                                      </p:cBhvr>
                                      <p:to x="100000" y="90000"/>
                                    </p:animScale>
                                    <p:animScale>
                                      <p:cBhvr>
                                        <p:cTn id="18" dur="166" decel="50000">
                                          <p:stCondLst>
                                            <p:cond delay="1668"/>
                                          </p:stCondLst>
                                        </p:cTn>
                                        <p:tgtEl>
                                          <p:spTgt spid="36866"/>
                                        </p:tgtEl>
                                      </p:cBhvr>
                                      <p:to x="100000" y="100000"/>
                                    </p:animScale>
                                    <p:animScale>
                                      <p:cBhvr>
                                        <p:cTn id="19" dur="26">
                                          <p:stCondLst>
                                            <p:cond delay="1808"/>
                                          </p:stCondLst>
                                        </p:cTn>
                                        <p:tgtEl>
                                          <p:spTgt spid="36866"/>
                                        </p:tgtEl>
                                      </p:cBhvr>
                                      <p:to x="100000" y="95000"/>
                                    </p:animScale>
                                    <p:animScale>
                                      <p:cBhvr>
                                        <p:cTn id="20" dur="166" decel="50000">
                                          <p:stCondLst>
                                            <p:cond delay="1834"/>
                                          </p:stCondLst>
                                        </p:cTn>
                                        <p:tgtEl>
                                          <p:spTgt spid="36866"/>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6867">
                                            <p:txEl>
                                              <p:pRg st="0" end="0"/>
                                            </p:txEl>
                                          </p:spTgt>
                                        </p:tgtEl>
                                        <p:attrNameLst>
                                          <p:attrName>style.visibility</p:attrName>
                                        </p:attrNameLst>
                                      </p:cBhvr>
                                      <p:to>
                                        <p:strVal val="visible"/>
                                      </p:to>
                                    </p:set>
                                    <p:anim calcmode="lin" valueType="num">
                                      <p:cBhvr additive="base">
                                        <p:cTn id="25" dur="500" fill="hold"/>
                                        <p:tgtEl>
                                          <p:spTgt spid="36867">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686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6867">
                                            <p:txEl>
                                              <p:pRg st="1" end="1"/>
                                            </p:txEl>
                                          </p:spTgt>
                                        </p:tgtEl>
                                        <p:attrNameLst>
                                          <p:attrName>style.visibility</p:attrName>
                                        </p:attrNameLst>
                                      </p:cBhvr>
                                      <p:to>
                                        <p:strVal val="visible"/>
                                      </p:to>
                                    </p:set>
                                    <p:anim calcmode="lin" valueType="num">
                                      <p:cBhvr additive="base">
                                        <p:cTn id="31" dur="500" fill="hold"/>
                                        <p:tgtEl>
                                          <p:spTgt spid="36867">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686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6867">
                                            <p:txEl>
                                              <p:pRg st="2" end="2"/>
                                            </p:txEl>
                                          </p:spTgt>
                                        </p:tgtEl>
                                        <p:attrNameLst>
                                          <p:attrName>style.visibility</p:attrName>
                                        </p:attrNameLst>
                                      </p:cBhvr>
                                      <p:to>
                                        <p:strVal val="visible"/>
                                      </p:to>
                                    </p:set>
                                    <p:anim calcmode="lin" valueType="num">
                                      <p:cBhvr additive="base">
                                        <p:cTn id="37" dur="500" fill="hold"/>
                                        <p:tgtEl>
                                          <p:spTgt spid="36867">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686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6867">
                                            <p:txEl>
                                              <p:pRg st="3" end="3"/>
                                            </p:txEl>
                                          </p:spTgt>
                                        </p:tgtEl>
                                        <p:attrNameLst>
                                          <p:attrName>style.visibility</p:attrName>
                                        </p:attrNameLst>
                                      </p:cBhvr>
                                      <p:to>
                                        <p:strVal val="visible"/>
                                      </p:to>
                                    </p:set>
                                    <p:anim calcmode="lin" valueType="num">
                                      <p:cBhvr additive="base">
                                        <p:cTn id="43" dur="500" fill="hold"/>
                                        <p:tgtEl>
                                          <p:spTgt spid="36867">
                                            <p:txEl>
                                              <p:pRg st="3" end="3"/>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686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6867">
                                            <p:txEl>
                                              <p:pRg st="4" end="4"/>
                                            </p:txEl>
                                          </p:spTgt>
                                        </p:tgtEl>
                                        <p:attrNameLst>
                                          <p:attrName>style.visibility</p:attrName>
                                        </p:attrNameLst>
                                      </p:cBhvr>
                                      <p:to>
                                        <p:strVal val="visible"/>
                                      </p:to>
                                    </p:set>
                                    <p:anim calcmode="lin" valueType="num">
                                      <p:cBhvr additive="base">
                                        <p:cTn id="49" dur="500" fill="hold"/>
                                        <p:tgtEl>
                                          <p:spTgt spid="36867">
                                            <p:txEl>
                                              <p:pRg st="4" end="4"/>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686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6867">
                                            <p:txEl>
                                              <p:pRg st="5" end="5"/>
                                            </p:txEl>
                                          </p:spTgt>
                                        </p:tgtEl>
                                        <p:attrNameLst>
                                          <p:attrName>style.visibility</p:attrName>
                                        </p:attrNameLst>
                                      </p:cBhvr>
                                      <p:to>
                                        <p:strVal val="visible"/>
                                      </p:to>
                                    </p:set>
                                    <p:anim calcmode="lin" valueType="num">
                                      <p:cBhvr additive="base">
                                        <p:cTn id="55" dur="500" fill="hold"/>
                                        <p:tgtEl>
                                          <p:spTgt spid="36867">
                                            <p:txEl>
                                              <p:pRg st="5" end="5"/>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686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6867">
                                            <p:txEl>
                                              <p:pRg st="6" end="6"/>
                                            </p:txEl>
                                          </p:spTgt>
                                        </p:tgtEl>
                                        <p:attrNameLst>
                                          <p:attrName>style.visibility</p:attrName>
                                        </p:attrNameLst>
                                      </p:cBhvr>
                                      <p:to>
                                        <p:strVal val="visible"/>
                                      </p:to>
                                    </p:set>
                                    <p:anim calcmode="lin" valueType="num">
                                      <p:cBhvr additive="base">
                                        <p:cTn id="61" dur="500" fill="hold"/>
                                        <p:tgtEl>
                                          <p:spTgt spid="36867">
                                            <p:txEl>
                                              <p:pRg st="6" end="6"/>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686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36867">
                                            <p:txEl>
                                              <p:pRg st="7" end="7"/>
                                            </p:txEl>
                                          </p:spTgt>
                                        </p:tgtEl>
                                        <p:attrNameLst>
                                          <p:attrName>style.visibility</p:attrName>
                                        </p:attrNameLst>
                                      </p:cBhvr>
                                      <p:to>
                                        <p:strVal val="visible"/>
                                      </p:to>
                                    </p:set>
                                    <p:anim calcmode="lin" valueType="num">
                                      <p:cBhvr additive="base">
                                        <p:cTn id="67" dur="500" fill="hold"/>
                                        <p:tgtEl>
                                          <p:spTgt spid="36867">
                                            <p:txEl>
                                              <p:pRg st="7" end="7"/>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686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36867">
                                            <p:txEl>
                                              <p:pRg st="8" end="8"/>
                                            </p:txEl>
                                          </p:spTgt>
                                        </p:tgtEl>
                                        <p:attrNameLst>
                                          <p:attrName>style.visibility</p:attrName>
                                        </p:attrNameLst>
                                      </p:cBhvr>
                                      <p:to>
                                        <p:strVal val="visible"/>
                                      </p:to>
                                    </p:set>
                                    <p:anim calcmode="lin" valueType="num">
                                      <p:cBhvr additive="base">
                                        <p:cTn id="73" dur="500" fill="hold"/>
                                        <p:tgtEl>
                                          <p:spTgt spid="36867">
                                            <p:txEl>
                                              <p:pRg st="8" end="8"/>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36867">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36867">
                                            <p:txEl>
                                              <p:pRg st="9" end="9"/>
                                            </p:txEl>
                                          </p:spTgt>
                                        </p:tgtEl>
                                        <p:attrNameLst>
                                          <p:attrName>style.visibility</p:attrName>
                                        </p:attrNameLst>
                                      </p:cBhvr>
                                      <p:to>
                                        <p:strVal val="visible"/>
                                      </p:to>
                                    </p:set>
                                    <p:anim calcmode="lin" valueType="num">
                                      <p:cBhvr additive="base">
                                        <p:cTn id="79" dur="500" fill="hold"/>
                                        <p:tgtEl>
                                          <p:spTgt spid="36867">
                                            <p:txEl>
                                              <p:pRg st="9" end="9"/>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36867">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36867">
                                            <p:txEl>
                                              <p:pRg st="10" end="10"/>
                                            </p:txEl>
                                          </p:spTgt>
                                        </p:tgtEl>
                                        <p:attrNameLst>
                                          <p:attrName>style.visibility</p:attrName>
                                        </p:attrNameLst>
                                      </p:cBhvr>
                                      <p:to>
                                        <p:strVal val="visible"/>
                                      </p:to>
                                    </p:set>
                                    <p:anim calcmode="lin" valueType="num">
                                      <p:cBhvr additive="base">
                                        <p:cTn id="85" dur="500" fill="hold"/>
                                        <p:tgtEl>
                                          <p:spTgt spid="36867">
                                            <p:txEl>
                                              <p:pRg st="10" end="10"/>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36867">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build="p"/>
      <p:bldP spid="36866" grpId="0"/>
    </p:bldLst>
  </p:timing>
</p:sld>
</file>

<file path=ppt/slides/slide1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2514" name="Θέση αριθμού διαφάνειας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fld id="{594FF143-59A1-46E4-96D4-1AE829526F32}" type="slidenum">
              <a:rPr lang="el-GR" altLang="el-GR" sz="1200" smtClean="0">
                <a:latin typeface="Arial" pitchFamily="34" charset="0"/>
                <a:cs typeface="Arial" pitchFamily="34" charset="0"/>
              </a:rPr>
              <a:pPr eaLnBrk="1" fontAlgn="base" hangingPunct="1">
                <a:spcBef>
                  <a:spcPct val="0"/>
                </a:spcBef>
                <a:spcAft>
                  <a:spcPct val="0"/>
                </a:spcAft>
                <a:buFontTx/>
                <a:buNone/>
              </a:pPr>
              <a:t>134</a:t>
            </a:fld>
            <a:endParaRPr lang="el-GR" altLang="el-GR" sz="1200" smtClean="0">
              <a:latin typeface="Arial" pitchFamily="34" charset="0"/>
              <a:cs typeface="Arial" pitchFamily="34" charset="0"/>
            </a:endParaRPr>
          </a:p>
        </p:txBody>
      </p:sp>
      <p:sp>
        <p:nvSpPr>
          <p:cNvPr id="40963" name="Rectangle 2"/>
          <p:cNvSpPr>
            <a:spLocks noGrp="1" noChangeArrowheads="1"/>
          </p:cNvSpPr>
          <p:nvPr>
            <p:ph type="title"/>
          </p:nvPr>
        </p:nvSpPr>
        <p:spPr>
          <a:xfrm>
            <a:off x="1957809" y="-243408"/>
            <a:ext cx="4270375" cy="936625"/>
          </a:xfrm>
          <a:ln cap="flat">
            <a:solidFill>
              <a:schemeClr val="bg1"/>
            </a:solidFill>
            <a:prstDash val="dash"/>
            <a:miter lim="800000"/>
            <a:headEnd/>
            <a:tailEnd/>
          </a:ln>
        </p:spPr>
        <p:txBody>
          <a:bodyPr/>
          <a:lstStyle/>
          <a:p>
            <a:pPr eaLnBrk="1" hangingPunct="1"/>
            <a:r>
              <a:rPr lang="el-GR" altLang="el-GR" sz="3200" b="1" dirty="0" smtClean="0">
                <a:solidFill>
                  <a:srgbClr val="003300"/>
                </a:solidFill>
              </a:rPr>
              <a:t>ΔΑΓΚΩΜΑ ΑΠΟ ΦΙΔΙ</a:t>
            </a:r>
          </a:p>
        </p:txBody>
      </p:sp>
      <p:sp>
        <p:nvSpPr>
          <p:cNvPr id="40964" name="Rectangle 3"/>
          <p:cNvSpPr>
            <a:spLocks noGrp="1" noChangeArrowheads="1"/>
          </p:cNvSpPr>
          <p:nvPr>
            <p:ph type="body" sz="half" idx="4294967295"/>
          </p:nvPr>
        </p:nvSpPr>
        <p:spPr>
          <a:xfrm>
            <a:off x="0" y="2060253"/>
            <a:ext cx="5616575" cy="4825131"/>
          </a:xfrm>
        </p:spPr>
        <p:txBody>
          <a:bodyPr rtlCol="0">
            <a:noAutofit/>
          </a:bodyPr>
          <a:lstStyle/>
          <a:p>
            <a:pPr marL="0" indent="0" algn="just" eaLnBrk="1" fontAlgn="auto" hangingPunct="1">
              <a:lnSpc>
                <a:spcPct val="90000"/>
              </a:lnSpc>
              <a:spcAft>
                <a:spcPts val="0"/>
              </a:spcAft>
              <a:buFont typeface="Arial" pitchFamily="34" charset="0"/>
              <a:buNone/>
              <a:defRPr/>
            </a:pPr>
            <a:r>
              <a:rPr lang="el-GR" altLang="el-GR" sz="2000" b="1" u="sng" dirty="0" smtClean="0">
                <a:solidFill>
                  <a:srgbClr val="0070C0"/>
                </a:solidFill>
                <a:latin typeface="Arial Narrow" pitchFamily="34" charset="0"/>
              </a:rPr>
              <a:t>Για το σκοπό αυτό</a:t>
            </a:r>
            <a:r>
              <a:rPr lang="el-GR" altLang="el-GR" sz="2000" b="1" dirty="0" smtClean="0">
                <a:solidFill>
                  <a:srgbClr val="0070C0"/>
                </a:solidFill>
                <a:latin typeface="Arial Narrow" pitchFamily="34" charset="0"/>
              </a:rPr>
              <a:t>, : </a:t>
            </a:r>
          </a:p>
          <a:p>
            <a:pPr algn="just" eaLnBrk="1" fontAlgn="auto" hangingPunct="1">
              <a:lnSpc>
                <a:spcPct val="90000"/>
              </a:lnSpc>
              <a:spcAft>
                <a:spcPts val="0"/>
              </a:spcAft>
              <a:buFont typeface="Wingdings" panose="05000000000000000000" pitchFamily="2" charset="2"/>
              <a:buChar char="ü"/>
              <a:defRPr/>
            </a:pPr>
            <a:r>
              <a:rPr lang="el-GR" altLang="el-GR" sz="2000" b="1" dirty="0">
                <a:solidFill>
                  <a:srgbClr val="003300"/>
                </a:solidFill>
                <a:latin typeface="Arial Narrow" pitchFamily="34" charset="0"/>
              </a:rPr>
              <a:t>Δ</a:t>
            </a:r>
            <a:r>
              <a:rPr lang="el-GR" altLang="el-GR" sz="2000" b="1" dirty="0" smtClean="0">
                <a:solidFill>
                  <a:srgbClr val="003300"/>
                </a:solidFill>
                <a:latin typeface="Arial Narrow" pitchFamily="34" charset="0"/>
              </a:rPr>
              <a:t>εν πρέπει το θύμα να βαδίσει, </a:t>
            </a:r>
          </a:p>
          <a:p>
            <a:pPr marL="0" indent="0" algn="just" eaLnBrk="1" fontAlgn="auto" hangingPunct="1">
              <a:lnSpc>
                <a:spcPct val="90000"/>
              </a:lnSpc>
              <a:spcAft>
                <a:spcPts val="0"/>
              </a:spcAft>
              <a:buFont typeface="Arial" pitchFamily="34" charset="0"/>
              <a:buNone/>
              <a:defRPr/>
            </a:pPr>
            <a:r>
              <a:rPr lang="el-GR" altLang="el-GR" sz="2000" i="1" dirty="0" smtClean="0">
                <a:solidFill>
                  <a:srgbClr val="003300"/>
                </a:solidFill>
                <a:latin typeface="Arial Narrow" pitchFamily="34" charset="0"/>
              </a:rPr>
              <a:t>αποφεύγεται ή γρήγορη απορρόφηση του δηλητηρίου.</a:t>
            </a:r>
            <a:r>
              <a:rPr lang="el-GR" altLang="el-GR" sz="2000" i="1" dirty="0" smtClean="0">
                <a:solidFill>
                  <a:srgbClr val="003300"/>
                </a:solidFill>
              </a:rPr>
              <a:t> </a:t>
            </a:r>
          </a:p>
          <a:p>
            <a:pPr algn="just" eaLnBrk="1" fontAlgn="auto" hangingPunct="1">
              <a:lnSpc>
                <a:spcPct val="90000"/>
              </a:lnSpc>
              <a:spcAft>
                <a:spcPts val="0"/>
              </a:spcAft>
              <a:buFont typeface="Wingdings" panose="05000000000000000000" pitchFamily="2" charset="2"/>
              <a:buChar char="ü"/>
              <a:defRPr/>
            </a:pPr>
            <a:r>
              <a:rPr lang="el-GR" altLang="el-GR" sz="2000" b="1" dirty="0" smtClean="0">
                <a:solidFill>
                  <a:srgbClr val="003300"/>
                </a:solidFill>
                <a:latin typeface="Arial Narrow" pitchFamily="34" charset="0"/>
              </a:rPr>
              <a:t>Με ένα επίδεσμο ή ένα ύφασμα σφίγγουμε σφιχτά το μέλος πιο ψηλά απ’ το σημείο της πληγής, </a:t>
            </a:r>
            <a:r>
              <a:rPr lang="el-GR" altLang="el-GR" sz="2000" dirty="0" smtClean="0">
                <a:solidFill>
                  <a:srgbClr val="003300"/>
                </a:solidFill>
                <a:latin typeface="Arial Narrow" pitchFamily="34" charset="0"/>
              </a:rPr>
              <a:t>έτσι</a:t>
            </a:r>
          </a:p>
          <a:p>
            <a:pPr marL="0" indent="0" algn="just" eaLnBrk="1" fontAlgn="auto" hangingPunct="1">
              <a:lnSpc>
                <a:spcPct val="90000"/>
              </a:lnSpc>
              <a:spcAft>
                <a:spcPts val="0"/>
              </a:spcAft>
              <a:buFont typeface="Arial" pitchFamily="34" charset="0"/>
              <a:buNone/>
              <a:defRPr/>
            </a:pPr>
            <a:r>
              <a:rPr lang="el-GR" altLang="el-GR" sz="2000" dirty="0" smtClean="0">
                <a:solidFill>
                  <a:srgbClr val="003300"/>
                </a:solidFill>
                <a:latin typeface="Arial Narrow" pitchFamily="34" charset="0"/>
              </a:rPr>
              <a:t>πού να εμποδίσουμε τη φλεβική κυκλοφορία, αλλά όχι την αρτηριακή. Τον επίδεσμο αυτό τον χαλαρώνουμε για 1-2 λεπτά κάθε μισή ώρα. Καθαρίζουμε τη περιοχή γύρω από τη πληγή.</a:t>
            </a:r>
            <a:endParaRPr lang="el-GR" altLang="el-GR" sz="2000" dirty="0" smtClean="0">
              <a:solidFill>
                <a:srgbClr val="003300"/>
              </a:solidFill>
            </a:endParaRPr>
          </a:p>
          <a:p>
            <a:pPr algn="just" eaLnBrk="1" fontAlgn="auto" hangingPunct="1">
              <a:lnSpc>
                <a:spcPct val="90000"/>
              </a:lnSpc>
              <a:spcAft>
                <a:spcPts val="0"/>
              </a:spcAft>
              <a:defRPr/>
            </a:pPr>
            <a:r>
              <a:rPr lang="el-GR" altLang="el-GR" sz="2000" b="1" u="sng" dirty="0" smtClean="0">
                <a:solidFill>
                  <a:srgbClr val="003300"/>
                </a:solidFill>
                <a:latin typeface="Arial Narrow" pitchFamily="34" charset="0"/>
              </a:rPr>
              <a:t>Απαγορεύεται</a:t>
            </a:r>
            <a:r>
              <a:rPr lang="el-GR" altLang="el-GR" sz="2000" b="1" dirty="0" smtClean="0">
                <a:solidFill>
                  <a:srgbClr val="003300"/>
                </a:solidFill>
                <a:latin typeface="Arial Narrow" pitchFamily="34" charset="0"/>
              </a:rPr>
              <a:t> να δώσουμε στο θύμα οινοπνευματώδη ποτά, επειδή κάνουν το δηλητήριο να απορροφάται πολύ εύκολα. Τα ίδια μέτρα παίρνονται και σε περίπτωση πού το άτομο έχει κεντριστεί από σκορπιό. Στην περίπτωση δαγκώματος από φίδι, θα πρέπει να γίνει ειδικός ορός με ένεση από γιατρό.</a:t>
            </a:r>
            <a:endParaRPr lang="el-GR" altLang="el-GR" sz="2000" b="1" dirty="0" smtClean="0">
              <a:solidFill>
                <a:srgbClr val="003300"/>
              </a:solidFill>
            </a:endParaRPr>
          </a:p>
        </p:txBody>
      </p:sp>
      <p:pic>
        <p:nvPicPr>
          <p:cNvPr id="40965" name="Picture 4" descr="snake12_small"/>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5798124" y="2443694"/>
            <a:ext cx="1738312" cy="2486025"/>
          </a:xfrm>
        </p:spPr>
      </p:pic>
      <p:pic>
        <p:nvPicPr>
          <p:cNvPr id="40966" name="Picture 5" descr="snake13_small"/>
          <p:cNvPicPr>
            <a:picLocks noGrp="1" noChangeAspect="1" noChangeArrowheads="1"/>
          </p:cNvPicPr>
          <p:nvPr>
            <p:ph sz="quarter" idx="4294967295"/>
          </p:nvPr>
        </p:nvPicPr>
        <p:blipFill>
          <a:blip r:embed="rId4">
            <a:extLst>
              <a:ext uri="{28A0092B-C50C-407E-A947-70E740481C1C}">
                <a14:useLocalDpi xmlns:a14="http://schemas.microsoft.com/office/drawing/2010/main" val="0"/>
              </a:ext>
            </a:extLst>
          </a:blip>
          <a:srcRect/>
          <a:stretch>
            <a:fillRect/>
          </a:stretch>
        </p:blipFill>
        <p:spPr>
          <a:xfrm>
            <a:off x="7636602" y="2636912"/>
            <a:ext cx="1525587" cy="2482850"/>
          </a:xfrm>
        </p:spPr>
      </p:pic>
      <p:pic>
        <p:nvPicPr>
          <p:cNvPr id="40967" name="Picture 6" descr="snakeC_smal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8124" y="4941168"/>
            <a:ext cx="3095625"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13001" y="1054100"/>
            <a:ext cx="935672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 typeface="Wingdings" pitchFamily="2" charset="2"/>
              <a:buChar char="ü"/>
            </a:pPr>
            <a:r>
              <a:rPr lang="el-GR" altLang="el-GR" sz="2200" dirty="0"/>
              <a:t>Στην Ελλάδα δηλητηριώδη φίδια είναι τα </a:t>
            </a:r>
            <a:r>
              <a:rPr lang="el-GR" altLang="el-GR" sz="2200" dirty="0" err="1"/>
              <a:t>εχιδνοειδή</a:t>
            </a:r>
            <a:r>
              <a:rPr lang="el-GR" altLang="el-GR" sz="2200" dirty="0"/>
              <a:t>, δηλαδή 2-3 είδη οχιάς. </a:t>
            </a:r>
          </a:p>
        </p:txBody>
      </p:sp>
      <p:sp>
        <p:nvSpPr>
          <p:cNvPr id="3" name="Ορθογώνιο 2"/>
          <p:cNvSpPr>
            <a:spLocks noChangeArrowheads="1"/>
          </p:cNvSpPr>
          <p:nvPr/>
        </p:nvSpPr>
        <p:spPr bwMode="auto">
          <a:xfrm>
            <a:off x="0" y="1484313"/>
            <a:ext cx="90138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 typeface="Wingdings" pitchFamily="2" charset="2"/>
              <a:buChar char="Ø"/>
            </a:pPr>
            <a:r>
              <a:rPr lang="el-GR" altLang="el-GR" sz="2200" b="1" u="sng" dirty="0">
                <a:solidFill>
                  <a:srgbClr val="FF0000"/>
                </a:solidFill>
              </a:rPr>
              <a:t>Πρώτες βοήθειες : </a:t>
            </a:r>
            <a:r>
              <a:rPr lang="el-GR" altLang="el-GR" sz="2200" dirty="0"/>
              <a:t>Απομάκρυνση  δηλητηρίου πριν μπει στη κυκλοφορία. </a:t>
            </a:r>
          </a:p>
        </p:txBody>
      </p:sp>
      <p:pic>
        <p:nvPicPr>
          <p:cNvPr id="10"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t="15033"/>
          <a:stretch/>
        </p:blipFill>
        <p:spPr bwMode="auto">
          <a:xfrm>
            <a:off x="58327" y="-27384"/>
            <a:ext cx="1287587" cy="1094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7" descr="Αποτέλεσμα εικόνας για logo αθτη"/>
          <p:cNvPicPr>
            <a:picLocks noChangeAspect="1" noChangeArrowheads="1"/>
          </p:cNvPicPr>
          <p:nvPr/>
        </p:nvPicPr>
        <p:blipFill>
          <a:blip r:embed="rId7">
            <a:extLst>
              <a:ext uri="{28A0092B-C50C-407E-A947-70E740481C1C}">
                <a14:useLocalDpi xmlns:a14="http://schemas.microsoft.com/office/drawing/2010/main" val="0"/>
              </a:ext>
            </a:extLst>
          </a:blip>
          <a:srcRect l="33031" r="29597" b="37775"/>
          <a:stretch>
            <a:fillRect/>
          </a:stretch>
        </p:blipFill>
        <p:spPr bwMode="auto">
          <a:xfrm>
            <a:off x="7882592" y="-27384"/>
            <a:ext cx="1259820" cy="1130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027347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0963"/>
                                        </p:tgtEl>
                                        <p:attrNameLst>
                                          <p:attrName>style.visibility</p:attrName>
                                        </p:attrNameLst>
                                      </p:cBhvr>
                                      <p:to>
                                        <p:strVal val="visible"/>
                                      </p:to>
                                    </p:set>
                                    <p:animEffect transition="in" filter="wheel(1)">
                                      <p:cBhvr>
                                        <p:cTn id="7" dur="2000"/>
                                        <p:tgtEl>
                                          <p:spTgt spid="4096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6" presetClass="entr" presetSubtype="0" fill="hold" nodeType="clickEffect">
                                  <p:stCondLst>
                                    <p:cond delay="0"/>
                                  </p:stCondLst>
                                  <p:childTnLst>
                                    <p:set>
                                      <p:cBhvr>
                                        <p:cTn id="11" dur="1" fill="hold">
                                          <p:stCondLst>
                                            <p:cond delay="0"/>
                                          </p:stCondLst>
                                        </p:cTn>
                                        <p:tgtEl>
                                          <p:spTgt spid="40967"/>
                                        </p:tgtEl>
                                        <p:attrNameLst>
                                          <p:attrName>style.visibility</p:attrName>
                                        </p:attrNameLst>
                                      </p:cBhvr>
                                      <p:to>
                                        <p:strVal val="visible"/>
                                      </p:to>
                                    </p:set>
                                    <p:animEffect transition="in" filter="wipe(down)">
                                      <p:cBhvr>
                                        <p:cTn id="12" dur="580">
                                          <p:stCondLst>
                                            <p:cond delay="0"/>
                                          </p:stCondLst>
                                        </p:cTn>
                                        <p:tgtEl>
                                          <p:spTgt spid="40967"/>
                                        </p:tgtEl>
                                      </p:cBhvr>
                                    </p:animEffect>
                                    <p:anim calcmode="lin" valueType="num">
                                      <p:cBhvr>
                                        <p:cTn id="13" dur="1822" tmFilter="0,0; 0.14,0.36; 0.43,0.73; 0.71,0.91; 1.0,1.0">
                                          <p:stCondLst>
                                            <p:cond delay="0"/>
                                          </p:stCondLst>
                                        </p:cTn>
                                        <p:tgtEl>
                                          <p:spTgt spid="40967"/>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40967"/>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40967"/>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40967"/>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40967"/>
                                        </p:tgtEl>
                                        <p:attrNameLst>
                                          <p:attrName>ppt_y</p:attrName>
                                        </p:attrNameLst>
                                      </p:cBhvr>
                                      <p:tavLst>
                                        <p:tav tm="0" fmla="#ppt_y-sin(pi*$)/81">
                                          <p:val>
                                            <p:fltVal val="0"/>
                                          </p:val>
                                        </p:tav>
                                        <p:tav tm="100000">
                                          <p:val>
                                            <p:fltVal val="1"/>
                                          </p:val>
                                        </p:tav>
                                      </p:tavLst>
                                    </p:anim>
                                    <p:animScale>
                                      <p:cBhvr>
                                        <p:cTn id="18" dur="26">
                                          <p:stCondLst>
                                            <p:cond delay="650"/>
                                          </p:stCondLst>
                                        </p:cTn>
                                        <p:tgtEl>
                                          <p:spTgt spid="40967"/>
                                        </p:tgtEl>
                                      </p:cBhvr>
                                      <p:to x="100000" y="60000"/>
                                    </p:animScale>
                                    <p:animScale>
                                      <p:cBhvr>
                                        <p:cTn id="19" dur="166" decel="50000">
                                          <p:stCondLst>
                                            <p:cond delay="676"/>
                                          </p:stCondLst>
                                        </p:cTn>
                                        <p:tgtEl>
                                          <p:spTgt spid="40967"/>
                                        </p:tgtEl>
                                      </p:cBhvr>
                                      <p:to x="100000" y="100000"/>
                                    </p:animScale>
                                    <p:animScale>
                                      <p:cBhvr>
                                        <p:cTn id="20" dur="26">
                                          <p:stCondLst>
                                            <p:cond delay="1312"/>
                                          </p:stCondLst>
                                        </p:cTn>
                                        <p:tgtEl>
                                          <p:spTgt spid="40967"/>
                                        </p:tgtEl>
                                      </p:cBhvr>
                                      <p:to x="100000" y="80000"/>
                                    </p:animScale>
                                    <p:animScale>
                                      <p:cBhvr>
                                        <p:cTn id="21" dur="166" decel="50000">
                                          <p:stCondLst>
                                            <p:cond delay="1338"/>
                                          </p:stCondLst>
                                        </p:cTn>
                                        <p:tgtEl>
                                          <p:spTgt spid="40967"/>
                                        </p:tgtEl>
                                      </p:cBhvr>
                                      <p:to x="100000" y="100000"/>
                                    </p:animScale>
                                    <p:animScale>
                                      <p:cBhvr>
                                        <p:cTn id="22" dur="26">
                                          <p:stCondLst>
                                            <p:cond delay="1642"/>
                                          </p:stCondLst>
                                        </p:cTn>
                                        <p:tgtEl>
                                          <p:spTgt spid="40967"/>
                                        </p:tgtEl>
                                      </p:cBhvr>
                                      <p:to x="100000" y="90000"/>
                                    </p:animScale>
                                    <p:animScale>
                                      <p:cBhvr>
                                        <p:cTn id="23" dur="166" decel="50000">
                                          <p:stCondLst>
                                            <p:cond delay="1668"/>
                                          </p:stCondLst>
                                        </p:cTn>
                                        <p:tgtEl>
                                          <p:spTgt spid="40967"/>
                                        </p:tgtEl>
                                      </p:cBhvr>
                                      <p:to x="100000" y="100000"/>
                                    </p:animScale>
                                    <p:animScale>
                                      <p:cBhvr>
                                        <p:cTn id="24" dur="26">
                                          <p:stCondLst>
                                            <p:cond delay="1808"/>
                                          </p:stCondLst>
                                        </p:cTn>
                                        <p:tgtEl>
                                          <p:spTgt spid="40967"/>
                                        </p:tgtEl>
                                      </p:cBhvr>
                                      <p:to x="100000" y="95000"/>
                                    </p:animScale>
                                    <p:animScale>
                                      <p:cBhvr>
                                        <p:cTn id="25" dur="166" decel="50000">
                                          <p:stCondLst>
                                            <p:cond delay="1834"/>
                                          </p:stCondLst>
                                        </p:cTn>
                                        <p:tgtEl>
                                          <p:spTgt spid="40967"/>
                                        </p:tgtEl>
                                      </p:cBhvr>
                                      <p:to x="100000" y="100000"/>
                                    </p:animScale>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additive="base">
                                        <p:cTn id="30" dur="500" fill="hold"/>
                                        <p:tgtEl>
                                          <p:spTgt spid="2"/>
                                        </p:tgtEl>
                                        <p:attrNameLst>
                                          <p:attrName>ppt_x</p:attrName>
                                        </p:attrNameLst>
                                      </p:cBhvr>
                                      <p:tavLst>
                                        <p:tav tm="0">
                                          <p:val>
                                            <p:strVal val="#ppt_x"/>
                                          </p:val>
                                        </p:tav>
                                        <p:tav tm="100000">
                                          <p:val>
                                            <p:strVal val="#ppt_x"/>
                                          </p:val>
                                        </p:tav>
                                      </p:tavLst>
                                    </p:anim>
                                    <p:anim calcmode="lin" valueType="num">
                                      <p:cBhvr additive="base">
                                        <p:cTn id="3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42" presetClass="entr" presetSubtype="0" fill="hold" nodeType="clickEffect">
                                  <p:stCondLst>
                                    <p:cond delay="0"/>
                                  </p:stCondLst>
                                  <p:childTnLst>
                                    <p:set>
                                      <p:cBhvr>
                                        <p:cTn id="35" dur="1" fill="hold">
                                          <p:stCondLst>
                                            <p:cond delay="0"/>
                                          </p:stCondLst>
                                        </p:cTn>
                                        <p:tgtEl>
                                          <p:spTgt spid="40966"/>
                                        </p:tgtEl>
                                        <p:attrNameLst>
                                          <p:attrName>style.visibility</p:attrName>
                                        </p:attrNameLst>
                                      </p:cBhvr>
                                      <p:to>
                                        <p:strVal val="visible"/>
                                      </p:to>
                                    </p:set>
                                    <p:animEffect transition="in" filter="fade">
                                      <p:cBhvr>
                                        <p:cTn id="36" dur="1000"/>
                                        <p:tgtEl>
                                          <p:spTgt spid="40966"/>
                                        </p:tgtEl>
                                      </p:cBhvr>
                                    </p:animEffect>
                                    <p:anim calcmode="lin" valueType="num">
                                      <p:cBhvr>
                                        <p:cTn id="37" dur="1000" fill="hold"/>
                                        <p:tgtEl>
                                          <p:spTgt spid="40966"/>
                                        </p:tgtEl>
                                        <p:attrNameLst>
                                          <p:attrName>ppt_x</p:attrName>
                                        </p:attrNameLst>
                                      </p:cBhvr>
                                      <p:tavLst>
                                        <p:tav tm="0">
                                          <p:val>
                                            <p:strVal val="#ppt_x"/>
                                          </p:val>
                                        </p:tav>
                                        <p:tav tm="100000">
                                          <p:val>
                                            <p:strVal val="#ppt_x"/>
                                          </p:val>
                                        </p:tav>
                                      </p:tavLst>
                                    </p:anim>
                                    <p:anim calcmode="lin" valueType="num">
                                      <p:cBhvr>
                                        <p:cTn id="38" dur="1000" fill="hold"/>
                                        <p:tgtEl>
                                          <p:spTgt spid="40966"/>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40965"/>
                                        </p:tgtEl>
                                        <p:attrNameLst>
                                          <p:attrName>style.visibility</p:attrName>
                                        </p:attrNameLst>
                                      </p:cBhvr>
                                      <p:to>
                                        <p:strVal val="visible"/>
                                      </p:to>
                                    </p:set>
                                    <p:animEffect transition="in" filter="fade">
                                      <p:cBhvr>
                                        <p:cTn id="41" dur="1000"/>
                                        <p:tgtEl>
                                          <p:spTgt spid="40965"/>
                                        </p:tgtEl>
                                      </p:cBhvr>
                                    </p:animEffect>
                                    <p:anim calcmode="lin" valueType="num">
                                      <p:cBhvr>
                                        <p:cTn id="42" dur="1000" fill="hold"/>
                                        <p:tgtEl>
                                          <p:spTgt spid="40965"/>
                                        </p:tgtEl>
                                        <p:attrNameLst>
                                          <p:attrName>ppt_x</p:attrName>
                                        </p:attrNameLst>
                                      </p:cBhvr>
                                      <p:tavLst>
                                        <p:tav tm="0">
                                          <p:val>
                                            <p:strVal val="#ppt_x"/>
                                          </p:val>
                                        </p:tav>
                                        <p:tav tm="100000">
                                          <p:val>
                                            <p:strVal val="#ppt_x"/>
                                          </p:val>
                                        </p:tav>
                                      </p:tavLst>
                                    </p:anim>
                                    <p:anim calcmode="lin" valueType="num">
                                      <p:cBhvr>
                                        <p:cTn id="43" dur="1000" fill="hold"/>
                                        <p:tgtEl>
                                          <p:spTgt spid="40965"/>
                                        </p:tgtEl>
                                        <p:attrNameLst>
                                          <p:attrName>ppt_y</p:attrName>
                                        </p:attrNameLst>
                                      </p:cBhvr>
                                      <p:tavLst>
                                        <p:tav tm="0">
                                          <p:val>
                                            <p:strVal val="#ppt_y+.1"/>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3"/>
                                        </p:tgtEl>
                                        <p:attrNameLst>
                                          <p:attrName>style.visibility</p:attrName>
                                        </p:attrNameLst>
                                      </p:cBhvr>
                                      <p:to>
                                        <p:strVal val="visible"/>
                                      </p:to>
                                    </p:set>
                                    <p:anim calcmode="lin" valueType="num">
                                      <p:cBhvr additive="base">
                                        <p:cTn id="48" dur="500" fill="hold"/>
                                        <p:tgtEl>
                                          <p:spTgt spid="3"/>
                                        </p:tgtEl>
                                        <p:attrNameLst>
                                          <p:attrName>ppt_x</p:attrName>
                                        </p:attrNameLst>
                                      </p:cBhvr>
                                      <p:tavLst>
                                        <p:tav tm="0">
                                          <p:val>
                                            <p:strVal val="#ppt_x"/>
                                          </p:val>
                                        </p:tav>
                                        <p:tav tm="100000">
                                          <p:val>
                                            <p:strVal val="#ppt_x"/>
                                          </p:val>
                                        </p:tav>
                                      </p:tavLst>
                                    </p:anim>
                                    <p:anim calcmode="lin" valueType="num">
                                      <p:cBhvr additive="base">
                                        <p:cTn id="4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40964">
                                            <p:txEl>
                                              <p:pRg st="0" end="0"/>
                                            </p:txEl>
                                          </p:spTgt>
                                        </p:tgtEl>
                                        <p:attrNameLst>
                                          <p:attrName>style.visibility</p:attrName>
                                        </p:attrNameLst>
                                      </p:cBhvr>
                                      <p:to>
                                        <p:strVal val="visible"/>
                                      </p:to>
                                    </p:set>
                                    <p:anim calcmode="lin" valueType="num">
                                      <p:cBhvr additive="base">
                                        <p:cTn id="54" dur="500" fill="hold"/>
                                        <p:tgtEl>
                                          <p:spTgt spid="40964">
                                            <p:txEl>
                                              <p:pRg st="0" end="0"/>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4096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40964">
                                            <p:txEl>
                                              <p:pRg st="1" end="1"/>
                                            </p:txEl>
                                          </p:spTgt>
                                        </p:tgtEl>
                                        <p:attrNameLst>
                                          <p:attrName>style.visibility</p:attrName>
                                        </p:attrNameLst>
                                      </p:cBhvr>
                                      <p:to>
                                        <p:strVal val="visible"/>
                                      </p:to>
                                    </p:set>
                                    <p:anim calcmode="lin" valueType="num">
                                      <p:cBhvr additive="base">
                                        <p:cTn id="60" dur="500" fill="hold"/>
                                        <p:tgtEl>
                                          <p:spTgt spid="40964">
                                            <p:txEl>
                                              <p:pRg st="1" end="1"/>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4096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62" fill="hold" nodeType="clickPar">
                      <p:stCondLst>
                        <p:cond delay="indefinite"/>
                      </p:stCondLst>
                      <p:childTnLst>
                        <p:par>
                          <p:cTn id="63" fill="hold" nodeType="withGroup">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40964">
                                            <p:txEl>
                                              <p:pRg st="2" end="2"/>
                                            </p:txEl>
                                          </p:spTgt>
                                        </p:tgtEl>
                                        <p:attrNameLst>
                                          <p:attrName>style.visibility</p:attrName>
                                        </p:attrNameLst>
                                      </p:cBhvr>
                                      <p:to>
                                        <p:strVal val="visible"/>
                                      </p:to>
                                    </p:set>
                                    <p:anim calcmode="lin" valueType="num">
                                      <p:cBhvr additive="base">
                                        <p:cTn id="66" dur="500" fill="hold"/>
                                        <p:tgtEl>
                                          <p:spTgt spid="40964">
                                            <p:txEl>
                                              <p:pRg st="2" end="2"/>
                                            </p:txEl>
                                          </p:spTgt>
                                        </p:tgtEl>
                                        <p:attrNameLst>
                                          <p:attrName>ppt_x</p:attrName>
                                        </p:attrNameLst>
                                      </p:cBhvr>
                                      <p:tavLst>
                                        <p:tav tm="0">
                                          <p:val>
                                            <p:strVal val="#ppt_x"/>
                                          </p:val>
                                        </p:tav>
                                        <p:tav tm="100000">
                                          <p:val>
                                            <p:strVal val="#ppt_x"/>
                                          </p:val>
                                        </p:tav>
                                      </p:tavLst>
                                    </p:anim>
                                    <p:anim calcmode="lin" valueType="num">
                                      <p:cBhvr additive="base">
                                        <p:cTn id="67" dur="500" fill="hold"/>
                                        <p:tgtEl>
                                          <p:spTgt spid="4096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68" fill="hold" nodeType="clickPar">
                      <p:stCondLst>
                        <p:cond delay="indefinite"/>
                      </p:stCondLst>
                      <p:childTnLst>
                        <p:par>
                          <p:cTn id="69" fill="hold" nodeType="withGroup">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40964">
                                            <p:txEl>
                                              <p:pRg st="3" end="3"/>
                                            </p:txEl>
                                          </p:spTgt>
                                        </p:tgtEl>
                                        <p:attrNameLst>
                                          <p:attrName>style.visibility</p:attrName>
                                        </p:attrNameLst>
                                      </p:cBhvr>
                                      <p:to>
                                        <p:strVal val="visible"/>
                                      </p:to>
                                    </p:set>
                                    <p:anim calcmode="lin" valueType="num">
                                      <p:cBhvr additive="base">
                                        <p:cTn id="72" dur="500" fill="hold"/>
                                        <p:tgtEl>
                                          <p:spTgt spid="40964">
                                            <p:txEl>
                                              <p:pRg st="3" end="3"/>
                                            </p:txEl>
                                          </p:spTgt>
                                        </p:tgtEl>
                                        <p:attrNameLst>
                                          <p:attrName>ppt_x</p:attrName>
                                        </p:attrNameLst>
                                      </p:cBhvr>
                                      <p:tavLst>
                                        <p:tav tm="0">
                                          <p:val>
                                            <p:strVal val="#ppt_x"/>
                                          </p:val>
                                        </p:tav>
                                        <p:tav tm="100000">
                                          <p:val>
                                            <p:strVal val="#ppt_x"/>
                                          </p:val>
                                        </p:tav>
                                      </p:tavLst>
                                    </p:anim>
                                    <p:anim calcmode="lin" valueType="num">
                                      <p:cBhvr additive="base">
                                        <p:cTn id="73" dur="500" fill="hold"/>
                                        <p:tgtEl>
                                          <p:spTgt spid="4096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74" fill="hold" nodeType="clickPar">
                      <p:stCondLst>
                        <p:cond delay="indefinite"/>
                      </p:stCondLst>
                      <p:childTnLst>
                        <p:par>
                          <p:cTn id="75" fill="hold" nodeType="withGroup">
                            <p:stCondLst>
                              <p:cond delay="0"/>
                            </p:stCondLst>
                            <p:childTnLst>
                              <p:par>
                                <p:cTn id="76" presetID="2" presetClass="entr" presetSubtype="4" fill="hold" grpId="0" nodeType="clickEffect">
                                  <p:stCondLst>
                                    <p:cond delay="0"/>
                                  </p:stCondLst>
                                  <p:childTnLst>
                                    <p:set>
                                      <p:cBhvr>
                                        <p:cTn id="77" dur="1" fill="hold">
                                          <p:stCondLst>
                                            <p:cond delay="0"/>
                                          </p:stCondLst>
                                        </p:cTn>
                                        <p:tgtEl>
                                          <p:spTgt spid="40964">
                                            <p:txEl>
                                              <p:pRg st="4" end="4"/>
                                            </p:txEl>
                                          </p:spTgt>
                                        </p:tgtEl>
                                        <p:attrNameLst>
                                          <p:attrName>style.visibility</p:attrName>
                                        </p:attrNameLst>
                                      </p:cBhvr>
                                      <p:to>
                                        <p:strVal val="visible"/>
                                      </p:to>
                                    </p:set>
                                    <p:anim calcmode="lin" valueType="num">
                                      <p:cBhvr additive="base">
                                        <p:cTn id="78" dur="500" fill="hold"/>
                                        <p:tgtEl>
                                          <p:spTgt spid="40964">
                                            <p:txEl>
                                              <p:pRg st="4" end="4"/>
                                            </p:txEl>
                                          </p:spTgt>
                                        </p:tgtEl>
                                        <p:attrNameLst>
                                          <p:attrName>ppt_x</p:attrName>
                                        </p:attrNameLst>
                                      </p:cBhvr>
                                      <p:tavLst>
                                        <p:tav tm="0">
                                          <p:val>
                                            <p:strVal val="#ppt_x"/>
                                          </p:val>
                                        </p:tav>
                                        <p:tav tm="100000">
                                          <p:val>
                                            <p:strVal val="#ppt_x"/>
                                          </p:val>
                                        </p:tav>
                                      </p:tavLst>
                                    </p:anim>
                                    <p:anim calcmode="lin" valueType="num">
                                      <p:cBhvr additive="base">
                                        <p:cTn id="79" dur="500" fill="hold"/>
                                        <p:tgtEl>
                                          <p:spTgt spid="4096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80" fill="hold" nodeType="clickPar">
                      <p:stCondLst>
                        <p:cond delay="indefinite"/>
                      </p:stCondLst>
                      <p:childTnLst>
                        <p:par>
                          <p:cTn id="81" fill="hold" nodeType="withGroup">
                            <p:stCondLst>
                              <p:cond delay="0"/>
                            </p:stCondLst>
                            <p:childTnLst>
                              <p:par>
                                <p:cTn id="82" presetID="2" presetClass="entr" presetSubtype="4" fill="hold" grpId="0" nodeType="clickEffect">
                                  <p:stCondLst>
                                    <p:cond delay="0"/>
                                  </p:stCondLst>
                                  <p:childTnLst>
                                    <p:set>
                                      <p:cBhvr>
                                        <p:cTn id="83" dur="1" fill="hold">
                                          <p:stCondLst>
                                            <p:cond delay="0"/>
                                          </p:stCondLst>
                                        </p:cTn>
                                        <p:tgtEl>
                                          <p:spTgt spid="40964">
                                            <p:txEl>
                                              <p:pRg st="5" end="5"/>
                                            </p:txEl>
                                          </p:spTgt>
                                        </p:tgtEl>
                                        <p:attrNameLst>
                                          <p:attrName>style.visibility</p:attrName>
                                        </p:attrNameLst>
                                      </p:cBhvr>
                                      <p:to>
                                        <p:strVal val="visible"/>
                                      </p:to>
                                    </p:set>
                                    <p:anim calcmode="lin" valueType="num">
                                      <p:cBhvr additive="base">
                                        <p:cTn id="84" dur="500" fill="hold"/>
                                        <p:tgtEl>
                                          <p:spTgt spid="40964">
                                            <p:txEl>
                                              <p:pRg st="5" end="5"/>
                                            </p:txEl>
                                          </p:spTgt>
                                        </p:tgtEl>
                                        <p:attrNameLst>
                                          <p:attrName>ppt_x</p:attrName>
                                        </p:attrNameLst>
                                      </p:cBhvr>
                                      <p:tavLst>
                                        <p:tav tm="0">
                                          <p:val>
                                            <p:strVal val="#ppt_x"/>
                                          </p:val>
                                        </p:tav>
                                        <p:tav tm="100000">
                                          <p:val>
                                            <p:strVal val="#ppt_x"/>
                                          </p:val>
                                        </p:tav>
                                      </p:tavLst>
                                    </p:anim>
                                    <p:anim calcmode="lin" valueType="num">
                                      <p:cBhvr additive="base">
                                        <p:cTn id="85" dur="500" fill="hold"/>
                                        <p:tgtEl>
                                          <p:spTgt spid="4096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animBg="1"/>
      <p:bldP spid="40964" grpId="0" build="p"/>
      <p:bldP spid="2" grpId="0"/>
      <p:bldP spid="3" grpId="0"/>
    </p:bldLst>
  </p:timing>
</p:sld>
</file>

<file path=ppt/slides/slide1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3538" name="Θέση αριθμού διαφάνειας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fld id="{F1C3B13A-7DE8-4CB7-931A-897E82B52D21}" type="slidenum">
              <a:rPr lang="el-GR" altLang="el-GR" sz="1200" smtClean="0">
                <a:latin typeface="Arial" pitchFamily="34" charset="0"/>
                <a:cs typeface="Arial" pitchFamily="34" charset="0"/>
              </a:rPr>
              <a:pPr eaLnBrk="1" fontAlgn="base" hangingPunct="1">
                <a:spcBef>
                  <a:spcPct val="0"/>
                </a:spcBef>
                <a:spcAft>
                  <a:spcPct val="0"/>
                </a:spcAft>
                <a:buFontTx/>
                <a:buNone/>
              </a:pPr>
              <a:t>135</a:t>
            </a:fld>
            <a:endParaRPr lang="el-GR" altLang="el-GR" sz="1200" smtClean="0">
              <a:latin typeface="Arial" pitchFamily="34" charset="0"/>
              <a:cs typeface="Arial" pitchFamily="34" charset="0"/>
            </a:endParaRPr>
          </a:p>
        </p:txBody>
      </p:sp>
      <p:sp>
        <p:nvSpPr>
          <p:cNvPr id="41987" name="Rectangle 2"/>
          <p:cNvSpPr>
            <a:spLocks noGrp="1" noChangeArrowheads="1"/>
          </p:cNvSpPr>
          <p:nvPr>
            <p:ph type="title"/>
          </p:nvPr>
        </p:nvSpPr>
        <p:spPr>
          <a:xfrm>
            <a:off x="457200" y="-26988"/>
            <a:ext cx="8229600" cy="1143001"/>
          </a:xfrm>
          <a:ln cap="flat">
            <a:solidFill>
              <a:schemeClr val="bg1"/>
            </a:solidFill>
            <a:prstDash val="dash"/>
            <a:miter lim="800000"/>
            <a:headEnd/>
            <a:tailEnd/>
          </a:ln>
        </p:spPr>
        <p:txBody>
          <a:bodyPr/>
          <a:lstStyle/>
          <a:p>
            <a:pPr eaLnBrk="1" hangingPunct="1"/>
            <a:r>
              <a:rPr lang="el-GR" altLang="el-GR" b="1" smtClean="0">
                <a:solidFill>
                  <a:srgbClr val="003300"/>
                </a:solidFill>
              </a:rPr>
              <a:t>ΚΕΝΤΡΙΣΜΑ ΕΝΤΟΜΩΝ</a:t>
            </a:r>
          </a:p>
        </p:txBody>
      </p:sp>
      <p:sp>
        <p:nvSpPr>
          <p:cNvPr id="41988" name="Rectangle 3"/>
          <p:cNvSpPr>
            <a:spLocks noGrp="1" noChangeArrowheads="1"/>
          </p:cNvSpPr>
          <p:nvPr>
            <p:ph type="body" sz="half" idx="4294967295"/>
          </p:nvPr>
        </p:nvSpPr>
        <p:spPr>
          <a:xfrm>
            <a:off x="-1" y="2327399"/>
            <a:ext cx="5436097" cy="4341961"/>
          </a:xfrm>
        </p:spPr>
        <p:txBody>
          <a:bodyPr>
            <a:normAutofit/>
          </a:bodyPr>
          <a:lstStyle/>
          <a:p>
            <a:pPr algn="just" eaLnBrk="1" hangingPunct="1">
              <a:buFont typeface="Wingdings" pitchFamily="2" charset="2"/>
              <a:buChar char="ü"/>
            </a:pPr>
            <a:r>
              <a:rPr lang="el-GR" altLang="el-GR" sz="2000" b="1" dirty="0" smtClean="0">
                <a:solidFill>
                  <a:srgbClr val="003300"/>
                </a:solidFill>
                <a:latin typeface="Arial Narrow" pitchFamily="34" charset="0"/>
              </a:rPr>
              <a:t>Συνήθως προκαλεί μόνον τοπικά</a:t>
            </a:r>
            <a:r>
              <a:rPr lang="en-US" altLang="el-GR" sz="2000" b="1" dirty="0" smtClean="0">
                <a:solidFill>
                  <a:srgbClr val="003300"/>
                </a:solidFill>
                <a:latin typeface="Arial Narrow" pitchFamily="34" charset="0"/>
              </a:rPr>
              <a:t> </a:t>
            </a:r>
            <a:r>
              <a:rPr lang="el-GR" altLang="el-GR" sz="2000" b="1" dirty="0" smtClean="0">
                <a:solidFill>
                  <a:srgbClr val="003300"/>
                </a:solidFill>
                <a:latin typeface="Arial Narrow" pitchFamily="34" charset="0"/>
              </a:rPr>
              <a:t>φαινόμενα (πρήξιμο και πόνο).</a:t>
            </a:r>
          </a:p>
          <a:p>
            <a:pPr algn="just" eaLnBrk="1" hangingPunct="1">
              <a:buFont typeface="Wingdings" pitchFamily="2" charset="2"/>
              <a:buChar char="ü"/>
            </a:pPr>
            <a:r>
              <a:rPr lang="el-GR" altLang="el-GR" sz="2000" b="1" dirty="0" smtClean="0">
                <a:solidFill>
                  <a:srgbClr val="003300"/>
                </a:solidFill>
                <a:latin typeface="Arial Narrow" pitchFamily="34" charset="0"/>
              </a:rPr>
              <a:t>Σε μερικά όμως ευαίσθητα άτομα μπορεί να προκαλέσει έντονα γενικά αλλεργικά φαινόμενα με σοβαρά επακόλουθα.</a:t>
            </a:r>
            <a:r>
              <a:rPr lang="el-GR" altLang="el-GR" sz="2000" b="1" dirty="0" smtClean="0">
                <a:solidFill>
                  <a:srgbClr val="003300"/>
                </a:solidFill>
              </a:rPr>
              <a:t> </a:t>
            </a:r>
          </a:p>
          <a:p>
            <a:pPr algn="just" eaLnBrk="1" hangingPunct="1">
              <a:buFont typeface="Arial" pitchFamily="34" charset="0"/>
              <a:buNone/>
            </a:pPr>
            <a:r>
              <a:rPr lang="el-GR" altLang="el-GR" sz="2200" b="1" u="sng" dirty="0" smtClean="0">
                <a:solidFill>
                  <a:srgbClr val="FF0000"/>
                </a:solidFill>
                <a:latin typeface="Arial Narrow" pitchFamily="34" charset="0"/>
              </a:rPr>
              <a:t>Πρώτες βοήθειες: </a:t>
            </a:r>
            <a:r>
              <a:rPr lang="el-GR" altLang="el-GR" sz="2000" b="1" dirty="0" smtClean="0">
                <a:solidFill>
                  <a:srgbClr val="003300"/>
                </a:solidFill>
                <a:latin typeface="Arial Narrow" pitchFamily="34" charset="0"/>
              </a:rPr>
              <a:t>Εφαρμόζεται τοπικά</a:t>
            </a:r>
            <a:endParaRPr lang="en-US" altLang="el-GR" sz="2000" b="1" dirty="0" smtClean="0">
              <a:solidFill>
                <a:srgbClr val="003300"/>
              </a:solidFill>
              <a:latin typeface="Arial Narrow" pitchFamily="34" charset="0"/>
            </a:endParaRPr>
          </a:p>
          <a:p>
            <a:pPr algn="just" eaLnBrk="1" hangingPunct="1">
              <a:buFont typeface="Arial" pitchFamily="34" charset="0"/>
              <a:buNone/>
            </a:pPr>
            <a:r>
              <a:rPr lang="el-GR" altLang="el-GR" sz="2000" b="1" dirty="0" err="1" smtClean="0">
                <a:solidFill>
                  <a:srgbClr val="003300"/>
                </a:solidFill>
                <a:latin typeface="Arial Narrow" pitchFamily="34" charset="0"/>
              </a:rPr>
              <a:t>αντισταμινική</a:t>
            </a:r>
            <a:r>
              <a:rPr lang="el-GR" altLang="el-GR" sz="2000" b="1" dirty="0" smtClean="0">
                <a:solidFill>
                  <a:srgbClr val="003300"/>
                </a:solidFill>
                <a:latin typeface="Arial Narrow" pitchFamily="34" charset="0"/>
              </a:rPr>
              <a:t> αλοιφή. "Αν παρουσιαστούν</a:t>
            </a:r>
            <a:endParaRPr lang="en-US" altLang="el-GR" sz="2000" b="1" dirty="0" smtClean="0">
              <a:solidFill>
                <a:srgbClr val="003300"/>
              </a:solidFill>
              <a:latin typeface="Arial Narrow" pitchFamily="34" charset="0"/>
            </a:endParaRPr>
          </a:p>
          <a:p>
            <a:pPr algn="just" eaLnBrk="1" hangingPunct="1">
              <a:buFont typeface="Arial" pitchFamily="34" charset="0"/>
              <a:buNone/>
            </a:pPr>
            <a:r>
              <a:rPr lang="el-GR" altLang="el-GR" sz="2000" b="1" dirty="0" smtClean="0">
                <a:solidFill>
                  <a:srgbClr val="003300"/>
                </a:solidFill>
                <a:latin typeface="Arial Narrow" pitchFamily="34" charset="0"/>
              </a:rPr>
              <a:t>γενικά συμπτώματα (δυσκολία στην αναπνοή, </a:t>
            </a:r>
            <a:endParaRPr lang="en-US" altLang="el-GR" sz="2000" b="1" dirty="0" smtClean="0">
              <a:solidFill>
                <a:srgbClr val="003300"/>
              </a:solidFill>
              <a:latin typeface="Arial Narrow" pitchFamily="34" charset="0"/>
            </a:endParaRPr>
          </a:p>
          <a:p>
            <a:pPr algn="just" eaLnBrk="1" hangingPunct="1">
              <a:buFont typeface="Arial" pitchFamily="34" charset="0"/>
              <a:buNone/>
            </a:pPr>
            <a:r>
              <a:rPr lang="el-GR" altLang="el-GR" sz="2000" b="1" dirty="0" smtClean="0">
                <a:solidFill>
                  <a:srgbClr val="003300"/>
                </a:solidFill>
                <a:latin typeface="Arial Narrow" pitchFamily="34" charset="0"/>
              </a:rPr>
              <a:t>πρήξιμο στο πρόσωπο, λιποθυμία, σοκ) το</a:t>
            </a:r>
            <a:endParaRPr lang="en-US" altLang="el-GR" sz="2000" b="1" dirty="0" smtClean="0">
              <a:solidFill>
                <a:srgbClr val="003300"/>
              </a:solidFill>
              <a:latin typeface="Arial Narrow" pitchFamily="34" charset="0"/>
            </a:endParaRPr>
          </a:p>
          <a:p>
            <a:pPr algn="just" eaLnBrk="1" hangingPunct="1">
              <a:buFont typeface="Arial" pitchFamily="34" charset="0"/>
              <a:buNone/>
            </a:pPr>
            <a:r>
              <a:rPr lang="el-GR" altLang="el-GR" sz="2000" b="1" dirty="0" smtClean="0">
                <a:solidFill>
                  <a:srgbClr val="003300"/>
                </a:solidFill>
                <a:latin typeface="Arial Narrow" pitchFamily="34" charset="0"/>
              </a:rPr>
              <a:t>άτομο πρέπει να μεταφερθεί σε νοσοκομείο ή</a:t>
            </a:r>
            <a:endParaRPr lang="en-US" altLang="el-GR" sz="2000" b="1" dirty="0" smtClean="0">
              <a:solidFill>
                <a:srgbClr val="003300"/>
              </a:solidFill>
              <a:latin typeface="Arial Narrow" pitchFamily="34" charset="0"/>
            </a:endParaRPr>
          </a:p>
          <a:p>
            <a:pPr algn="just" eaLnBrk="1" hangingPunct="1">
              <a:buFont typeface="Arial" pitchFamily="34" charset="0"/>
              <a:buNone/>
            </a:pPr>
            <a:r>
              <a:rPr lang="el-GR" altLang="el-GR" sz="2000" b="1" dirty="0" smtClean="0">
                <a:solidFill>
                  <a:srgbClr val="003300"/>
                </a:solidFill>
                <a:latin typeface="Arial Narrow" pitchFamily="34" charset="0"/>
              </a:rPr>
              <a:t>να</a:t>
            </a:r>
            <a:r>
              <a:rPr lang="en-US" altLang="el-GR" sz="2000" b="1" dirty="0" smtClean="0">
                <a:solidFill>
                  <a:srgbClr val="003300"/>
                </a:solidFill>
                <a:latin typeface="Arial Narrow" pitchFamily="34" charset="0"/>
              </a:rPr>
              <a:t> </a:t>
            </a:r>
            <a:r>
              <a:rPr lang="el-GR" altLang="el-GR" sz="2000" b="1" dirty="0" smtClean="0">
                <a:solidFill>
                  <a:srgbClr val="003300"/>
                </a:solidFill>
                <a:latin typeface="Arial Narrow" pitchFamily="34" charset="0"/>
              </a:rPr>
              <a:t>εξετασθεί αμέσως από γιατρό.</a:t>
            </a:r>
            <a:endParaRPr lang="el-GR" altLang="el-GR" sz="2000" b="1" dirty="0" smtClean="0">
              <a:solidFill>
                <a:srgbClr val="003300"/>
              </a:solidFill>
            </a:endParaRPr>
          </a:p>
        </p:txBody>
      </p:sp>
      <p:pic>
        <p:nvPicPr>
          <p:cNvPr id="41989" name="Picture 4" descr="BRecluse_sm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9813" y="1967359"/>
            <a:ext cx="1514475" cy="131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Picture 5" descr="centipede_sm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0879" y="3791570"/>
            <a:ext cx="1997075"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Picture 6" descr="ConenoseWest2_smal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0879" y="4643710"/>
            <a:ext cx="1028700" cy="202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1992" name="Object 158"/>
          <p:cNvGraphicFramePr>
            <a:graphicFrameLocks noChangeAspect="1"/>
          </p:cNvGraphicFramePr>
          <p:nvPr>
            <p:extLst>
              <p:ext uri="{D42A27DB-BD31-4B8C-83A1-F6EECF244321}">
                <p14:modId xmlns:p14="http://schemas.microsoft.com/office/powerpoint/2010/main" val="2613711329"/>
              </p:ext>
            </p:extLst>
          </p:nvPr>
        </p:nvGraphicFramePr>
        <p:xfrm>
          <a:off x="7142162" y="1979885"/>
          <a:ext cx="2038350" cy="1182687"/>
        </p:xfrm>
        <a:graphic>
          <a:graphicData uri="http://schemas.openxmlformats.org/presentationml/2006/ole">
            <mc:AlternateContent xmlns:mc="http://schemas.openxmlformats.org/markup-compatibility/2006">
              <mc:Choice xmlns:v="urn:schemas-microsoft-com:vml" Requires="v">
                <p:oleObj spid="_x0000_s15482" name="Φωτογραφία του Photo Editor" r:id="rId6" imgW="952633" imgH="552527" progId="">
                  <p:embed/>
                </p:oleObj>
              </mc:Choice>
              <mc:Fallback>
                <p:oleObj name="Φωτογραφία του Photo Editor" r:id="rId6" imgW="952633" imgH="552527"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42162" y="1979885"/>
                        <a:ext cx="2038350" cy="118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1993" name="Object 159"/>
          <p:cNvGraphicFramePr>
            <a:graphicFrameLocks noChangeAspect="1"/>
          </p:cNvGraphicFramePr>
          <p:nvPr>
            <p:extLst>
              <p:ext uri="{D42A27DB-BD31-4B8C-83A1-F6EECF244321}">
                <p14:modId xmlns:p14="http://schemas.microsoft.com/office/powerpoint/2010/main" val="1217489851"/>
              </p:ext>
            </p:extLst>
          </p:nvPr>
        </p:nvGraphicFramePr>
        <p:xfrm>
          <a:off x="6424041" y="5046935"/>
          <a:ext cx="1073150" cy="1622425"/>
        </p:xfrm>
        <a:graphic>
          <a:graphicData uri="http://schemas.openxmlformats.org/presentationml/2006/ole">
            <mc:AlternateContent xmlns:mc="http://schemas.openxmlformats.org/markup-compatibility/2006">
              <mc:Choice xmlns:v="urn:schemas-microsoft-com:vml" Requires="v">
                <p:oleObj spid="_x0000_s15483" name="Φωτογραφία του Photo Editor" r:id="rId8" imgW="952633" imgH="1438095" progId="">
                  <p:embed/>
                </p:oleObj>
              </mc:Choice>
              <mc:Fallback>
                <p:oleObj name="Φωτογραφία του Photo Editor" r:id="rId8" imgW="952633" imgH="1438095" progId="">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24041" y="5046935"/>
                        <a:ext cx="1073150" cy="162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1994" name="Object 160"/>
          <p:cNvGraphicFramePr>
            <a:graphicFrameLocks noChangeAspect="1"/>
          </p:cNvGraphicFramePr>
          <p:nvPr>
            <p:extLst>
              <p:ext uri="{D42A27DB-BD31-4B8C-83A1-F6EECF244321}">
                <p14:modId xmlns:p14="http://schemas.microsoft.com/office/powerpoint/2010/main" val="4064999529"/>
              </p:ext>
            </p:extLst>
          </p:nvPr>
        </p:nvGraphicFramePr>
        <p:xfrm>
          <a:off x="7484491" y="3419747"/>
          <a:ext cx="1624013" cy="1574800"/>
        </p:xfrm>
        <a:graphic>
          <a:graphicData uri="http://schemas.openxmlformats.org/presentationml/2006/ole">
            <mc:AlternateContent xmlns:mc="http://schemas.openxmlformats.org/markup-compatibility/2006">
              <mc:Choice xmlns:v="urn:schemas-microsoft-com:vml" Requires="v">
                <p:oleObj spid="_x0000_s15484" name="Φωτογραφία του Photo Editor" r:id="rId10" imgW="952633" imgH="923810" progId="">
                  <p:embed/>
                </p:oleObj>
              </mc:Choice>
              <mc:Fallback>
                <p:oleObj name="Φωτογραφία του Photo Editor" r:id="rId10" imgW="952633" imgH="923810" progId="">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84491" y="3419747"/>
                        <a:ext cx="1624013"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1995" name="Object 161"/>
          <p:cNvGraphicFramePr>
            <a:graphicFrameLocks noChangeAspect="1"/>
          </p:cNvGraphicFramePr>
          <p:nvPr>
            <p:extLst>
              <p:ext uri="{D42A27DB-BD31-4B8C-83A1-F6EECF244321}">
                <p14:modId xmlns:p14="http://schemas.microsoft.com/office/powerpoint/2010/main" val="1594847045"/>
              </p:ext>
            </p:extLst>
          </p:nvPr>
        </p:nvGraphicFramePr>
        <p:xfrm>
          <a:off x="7700391" y="5435872"/>
          <a:ext cx="1371600" cy="836613"/>
        </p:xfrm>
        <a:graphic>
          <a:graphicData uri="http://schemas.openxmlformats.org/presentationml/2006/ole">
            <mc:AlternateContent xmlns:mc="http://schemas.openxmlformats.org/markup-compatibility/2006">
              <mc:Choice xmlns:v="urn:schemas-microsoft-com:vml" Requires="v">
                <p:oleObj spid="_x0000_s15485" name="Φωτογραφία του Photo Editor" r:id="rId12" imgW="952633" imgH="581106" progId="">
                  <p:embed/>
                </p:oleObj>
              </mc:Choice>
              <mc:Fallback>
                <p:oleObj name="Φωτογραφία του Photo Editor" r:id="rId12" imgW="952633" imgH="581106" progId="">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700391" y="5435872"/>
                        <a:ext cx="1371600"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 name="Rectangle 3"/>
          <p:cNvSpPr txBox="1">
            <a:spLocks noChangeArrowheads="1"/>
          </p:cNvSpPr>
          <p:nvPr/>
        </p:nvSpPr>
        <p:spPr>
          <a:xfrm>
            <a:off x="309562" y="1361902"/>
            <a:ext cx="8726487" cy="842962"/>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just" fontAlgn="auto">
              <a:spcAft>
                <a:spcPts val="0"/>
              </a:spcAft>
              <a:buFont typeface="Wingdings" panose="05000000000000000000" pitchFamily="2" charset="2"/>
              <a:buChar char="Ø"/>
              <a:defRPr/>
            </a:pPr>
            <a:r>
              <a:rPr lang="el-GR" altLang="el-GR" sz="2200" b="1" dirty="0" smtClean="0">
                <a:solidFill>
                  <a:schemeClr val="accent3">
                    <a:lumMod val="75000"/>
                  </a:schemeClr>
                </a:solidFill>
                <a:effectLst>
                  <a:outerShdw blurRad="38100" dist="38100" dir="2700000" algn="tl">
                    <a:srgbClr val="000000">
                      <a:alpha val="43137"/>
                    </a:srgbClr>
                  </a:outerShdw>
                </a:effectLst>
                <a:latin typeface="Arial Narrow" pitchFamily="34" charset="0"/>
              </a:rPr>
              <a:t>Το κέντρισμα των εντόμων είναι πολύ συχνό κυρίως το καλοκαίρι και </a:t>
            </a:r>
          </a:p>
          <a:p>
            <a:pPr marL="0" indent="0" algn="just" fontAlgn="auto">
              <a:spcAft>
                <a:spcPts val="0"/>
              </a:spcAft>
              <a:buFont typeface="Arial" panose="020B0604020202020204" pitchFamily="34" charset="0"/>
              <a:buNone/>
              <a:defRPr/>
            </a:pPr>
            <a:r>
              <a:rPr lang="el-GR" altLang="el-GR" sz="2200" b="1" dirty="0">
                <a:solidFill>
                  <a:schemeClr val="accent3">
                    <a:lumMod val="75000"/>
                  </a:schemeClr>
                </a:solidFill>
                <a:effectLst>
                  <a:outerShdw blurRad="38100" dist="38100" dir="2700000" algn="tl">
                    <a:srgbClr val="000000">
                      <a:alpha val="43137"/>
                    </a:srgbClr>
                  </a:outerShdw>
                </a:effectLst>
                <a:latin typeface="Arial Narrow" pitchFamily="34" charset="0"/>
              </a:rPr>
              <a:t> </a:t>
            </a:r>
            <a:r>
              <a:rPr lang="el-GR" altLang="el-GR" sz="2200" b="1" dirty="0" smtClean="0">
                <a:solidFill>
                  <a:schemeClr val="accent3">
                    <a:lumMod val="75000"/>
                  </a:schemeClr>
                </a:solidFill>
                <a:effectLst>
                  <a:outerShdw blurRad="38100" dist="38100" dir="2700000" algn="tl">
                    <a:srgbClr val="000000">
                      <a:alpha val="43137"/>
                    </a:srgbClr>
                  </a:outerShdw>
                </a:effectLst>
                <a:latin typeface="Arial Narrow" pitchFamily="34" charset="0"/>
              </a:rPr>
              <a:t>     το φθινόπωρο. </a:t>
            </a:r>
          </a:p>
          <a:p>
            <a:pPr marL="0" indent="0" algn="just" fontAlgn="auto">
              <a:spcAft>
                <a:spcPts val="0"/>
              </a:spcAft>
              <a:buFont typeface="Arial" panose="020B0604020202020204" pitchFamily="34" charset="0"/>
              <a:buNone/>
              <a:defRPr/>
            </a:pPr>
            <a:endParaRPr lang="el-GR" altLang="el-GR" sz="2200" b="1" dirty="0" smtClean="0">
              <a:solidFill>
                <a:schemeClr val="accent3">
                  <a:lumMod val="75000"/>
                </a:schemeClr>
              </a:solidFill>
              <a:effectLst>
                <a:outerShdw blurRad="38100" dist="38100" dir="2700000" algn="tl">
                  <a:srgbClr val="000000">
                    <a:alpha val="43137"/>
                  </a:srgbClr>
                </a:outerShdw>
              </a:effectLst>
            </a:endParaRPr>
          </a:p>
        </p:txBody>
      </p:sp>
      <p:pic>
        <p:nvPicPr>
          <p:cNvPr id="13"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9592" y="53181"/>
            <a:ext cx="1287587" cy="1287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7" descr="Αποτέλεσμα εικόνας για logo αθτη"/>
          <p:cNvPicPr>
            <a:picLocks noChangeAspect="1" noChangeArrowheads="1"/>
          </p:cNvPicPr>
          <p:nvPr/>
        </p:nvPicPr>
        <p:blipFill>
          <a:blip r:embed="rId15">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910440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1987"/>
                                        </p:tgtEl>
                                        <p:attrNameLst>
                                          <p:attrName>style.visibility</p:attrName>
                                        </p:attrNameLst>
                                      </p:cBhvr>
                                      <p:to>
                                        <p:strVal val="visible"/>
                                      </p:to>
                                    </p:set>
                                    <p:animEffect transition="in" filter="barn(inVertical)">
                                      <p:cBhvr>
                                        <p:cTn id="7" dur="500"/>
                                        <p:tgtEl>
                                          <p:spTgt spid="4198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41992"/>
                                        </p:tgtEl>
                                        <p:attrNameLst>
                                          <p:attrName>style.visibility</p:attrName>
                                        </p:attrNameLst>
                                      </p:cBhvr>
                                      <p:to>
                                        <p:strVal val="visible"/>
                                      </p:to>
                                    </p:set>
                                    <p:animEffect transition="in" filter="fade">
                                      <p:cBhvr>
                                        <p:cTn id="12" dur="1000"/>
                                        <p:tgtEl>
                                          <p:spTgt spid="41992"/>
                                        </p:tgtEl>
                                      </p:cBhvr>
                                    </p:animEffect>
                                    <p:anim calcmode="lin" valueType="num">
                                      <p:cBhvr>
                                        <p:cTn id="13" dur="1000" fill="hold"/>
                                        <p:tgtEl>
                                          <p:spTgt spid="41992"/>
                                        </p:tgtEl>
                                        <p:attrNameLst>
                                          <p:attrName>ppt_x</p:attrName>
                                        </p:attrNameLst>
                                      </p:cBhvr>
                                      <p:tavLst>
                                        <p:tav tm="0">
                                          <p:val>
                                            <p:strVal val="#ppt_x"/>
                                          </p:val>
                                        </p:tav>
                                        <p:tav tm="100000">
                                          <p:val>
                                            <p:strVal val="#ppt_x"/>
                                          </p:val>
                                        </p:tav>
                                      </p:tavLst>
                                    </p:anim>
                                    <p:anim calcmode="lin" valueType="num">
                                      <p:cBhvr>
                                        <p:cTn id="14" dur="1000" fill="hold"/>
                                        <p:tgtEl>
                                          <p:spTgt spid="4199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1989"/>
                                        </p:tgtEl>
                                        <p:attrNameLst>
                                          <p:attrName>style.visibility</p:attrName>
                                        </p:attrNameLst>
                                      </p:cBhvr>
                                      <p:to>
                                        <p:strVal val="visible"/>
                                      </p:to>
                                    </p:set>
                                    <p:animEffect transition="in" filter="fade">
                                      <p:cBhvr>
                                        <p:cTn id="17" dur="1000"/>
                                        <p:tgtEl>
                                          <p:spTgt spid="41989"/>
                                        </p:tgtEl>
                                      </p:cBhvr>
                                    </p:animEffect>
                                    <p:anim calcmode="lin" valueType="num">
                                      <p:cBhvr>
                                        <p:cTn id="18" dur="1000" fill="hold"/>
                                        <p:tgtEl>
                                          <p:spTgt spid="41989"/>
                                        </p:tgtEl>
                                        <p:attrNameLst>
                                          <p:attrName>ppt_x</p:attrName>
                                        </p:attrNameLst>
                                      </p:cBhvr>
                                      <p:tavLst>
                                        <p:tav tm="0">
                                          <p:val>
                                            <p:strVal val="#ppt_x"/>
                                          </p:val>
                                        </p:tav>
                                        <p:tav tm="100000">
                                          <p:val>
                                            <p:strVal val="#ppt_x"/>
                                          </p:val>
                                        </p:tav>
                                      </p:tavLst>
                                    </p:anim>
                                    <p:anim calcmode="lin" valueType="num">
                                      <p:cBhvr>
                                        <p:cTn id="19" dur="1000" fill="hold"/>
                                        <p:tgtEl>
                                          <p:spTgt spid="4198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1990"/>
                                        </p:tgtEl>
                                        <p:attrNameLst>
                                          <p:attrName>style.visibility</p:attrName>
                                        </p:attrNameLst>
                                      </p:cBhvr>
                                      <p:to>
                                        <p:strVal val="visible"/>
                                      </p:to>
                                    </p:set>
                                    <p:animEffect transition="in" filter="fade">
                                      <p:cBhvr>
                                        <p:cTn id="22" dur="1000"/>
                                        <p:tgtEl>
                                          <p:spTgt spid="41990"/>
                                        </p:tgtEl>
                                      </p:cBhvr>
                                    </p:animEffect>
                                    <p:anim calcmode="lin" valueType="num">
                                      <p:cBhvr>
                                        <p:cTn id="23" dur="1000" fill="hold"/>
                                        <p:tgtEl>
                                          <p:spTgt spid="41990"/>
                                        </p:tgtEl>
                                        <p:attrNameLst>
                                          <p:attrName>ppt_x</p:attrName>
                                        </p:attrNameLst>
                                      </p:cBhvr>
                                      <p:tavLst>
                                        <p:tav tm="0">
                                          <p:val>
                                            <p:strVal val="#ppt_x"/>
                                          </p:val>
                                        </p:tav>
                                        <p:tav tm="100000">
                                          <p:val>
                                            <p:strVal val="#ppt_x"/>
                                          </p:val>
                                        </p:tav>
                                      </p:tavLst>
                                    </p:anim>
                                    <p:anim calcmode="lin" valueType="num">
                                      <p:cBhvr>
                                        <p:cTn id="24" dur="1000" fill="hold"/>
                                        <p:tgtEl>
                                          <p:spTgt spid="41990"/>
                                        </p:tgtEl>
                                        <p:attrNameLst>
                                          <p:attrName>ppt_y</p:attrName>
                                        </p:attrNameLst>
                                      </p:cBhvr>
                                      <p:tavLst>
                                        <p:tav tm="0">
                                          <p:val>
                                            <p:strVal val="#ppt_y+.1"/>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8" presetClass="emph" presetSubtype="0" fill="hold" nodeType="clickEffect">
                                  <p:stCondLst>
                                    <p:cond delay="0"/>
                                  </p:stCondLst>
                                  <p:childTnLst>
                                    <p:animRot by="21600000">
                                      <p:cBhvr>
                                        <p:cTn id="34" dur="2000" fill="hold"/>
                                        <p:tgtEl>
                                          <p:spTgt spid="41991"/>
                                        </p:tgtEl>
                                        <p:attrNameLst>
                                          <p:attrName>r</p:attrName>
                                        </p:attrNameLst>
                                      </p:cBhvr>
                                    </p:animRot>
                                  </p:childTnLst>
                                </p:cTn>
                              </p:par>
                              <p:par>
                                <p:cTn id="35" presetID="8" presetClass="emph" presetSubtype="0" fill="hold" nodeType="withEffect">
                                  <p:stCondLst>
                                    <p:cond delay="0"/>
                                  </p:stCondLst>
                                  <p:childTnLst>
                                    <p:animRot by="21600000">
                                      <p:cBhvr>
                                        <p:cTn id="36" dur="2000" fill="hold"/>
                                        <p:tgtEl>
                                          <p:spTgt spid="41993"/>
                                        </p:tgtEl>
                                        <p:attrNameLst>
                                          <p:attrName>r</p:attrName>
                                        </p:attrNameLst>
                                      </p:cBhvr>
                                    </p:animRot>
                                  </p:childTnLst>
                                </p:cTn>
                              </p:par>
                              <p:par>
                                <p:cTn id="37" presetID="8" presetClass="emph" presetSubtype="0" fill="hold" nodeType="withEffect">
                                  <p:stCondLst>
                                    <p:cond delay="0"/>
                                  </p:stCondLst>
                                  <p:childTnLst>
                                    <p:animRot by="21600000">
                                      <p:cBhvr>
                                        <p:cTn id="38" dur="2000" fill="hold"/>
                                        <p:tgtEl>
                                          <p:spTgt spid="41994"/>
                                        </p:tgtEl>
                                        <p:attrNameLst>
                                          <p:attrName>r</p:attrName>
                                        </p:attrNameLst>
                                      </p:cBhvr>
                                    </p:animRot>
                                  </p:childTnLst>
                                </p:cTn>
                              </p:par>
                              <p:par>
                                <p:cTn id="39" presetID="8" presetClass="emph" presetSubtype="0" fill="hold" nodeType="withEffect">
                                  <p:stCondLst>
                                    <p:cond delay="0"/>
                                  </p:stCondLst>
                                  <p:childTnLst>
                                    <p:animRot by="21600000">
                                      <p:cBhvr>
                                        <p:cTn id="40" dur="2000" fill="hold"/>
                                        <p:tgtEl>
                                          <p:spTgt spid="41995"/>
                                        </p:tgtEl>
                                        <p:attrNameLst>
                                          <p:attrName>r</p:attrName>
                                        </p:attrNameLst>
                                      </p:cBhvr>
                                    </p:animRot>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41988">
                                            <p:txEl>
                                              <p:pRg st="0" end="0"/>
                                            </p:txEl>
                                          </p:spTgt>
                                        </p:tgtEl>
                                        <p:attrNameLst>
                                          <p:attrName>style.visibility</p:attrName>
                                        </p:attrNameLst>
                                      </p:cBhvr>
                                      <p:to>
                                        <p:strVal val="visible"/>
                                      </p:to>
                                    </p:set>
                                    <p:anim calcmode="lin" valueType="num">
                                      <p:cBhvr additive="base">
                                        <p:cTn id="45" dur="500" fill="hold"/>
                                        <p:tgtEl>
                                          <p:spTgt spid="41988">
                                            <p:txEl>
                                              <p:pRg st="0" end="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4198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41988">
                                            <p:txEl>
                                              <p:pRg st="1" end="1"/>
                                            </p:txEl>
                                          </p:spTgt>
                                        </p:tgtEl>
                                        <p:attrNameLst>
                                          <p:attrName>style.visibility</p:attrName>
                                        </p:attrNameLst>
                                      </p:cBhvr>
                                      <p:to>
                                        <p:strVal val="visible"/>
                                      </p:to>
                                    </p:set>
                                    <p:anim calcmode="lin" valueType="num">
                                      <p:cBhvr additive="base">
                                        <p:cTn id="51" dur="500" fill="hold"/>
                                        <p:tgtEl>
                                          <p:spTgt spid="41988">
                                            <p:txEl>
                                              <p:pRg st="1" end="1"/>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4198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41988">
                                            <p:txEl>
                                              <p:pRg st="2" end="2"/>
                                            </p:txEl>
                                          </p:spTgt>
                                        </p:tgtEl>
                                        <p:attrNameLst>
                                          <p:attrName>style.visibility</p:attrName>
                                        </p:attrNameLst>
                                      </p:cBhvr>
                                      <p:to>
                                        <p:strVal val="visible"/>
                                      </p:to>
                                    </p:set>
                                    <p:anim calcmode="lin" valueType="num">
                                      <p:cBhvr additive="base">
                                        <p:cTn id="57" dur="500" fill="hold"/>
                                        <p:tgtEl>
                                          <p:spTgt spid="41988">
                                            <p:txEl>
                                              <p:pRg st="2" end="2"/>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4198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41988">
                                            <p:txEl>
                                              <p:pRg st="3" end="3"/>
                                            </p:txEl>
                                          </p:spTgt>
                                        </p:tgtEl>
                                        <p:attrNameLst>
                                          <p:attrName>style.visibility</p:attrName>
                                        </p:attrNameLst>
                                      </p:cBhvr>
                                      <p:to>
                                        <p:strVal val="visible"/>
                                      </p:to>
                                    </p:set>
                                    <p:anim calcmode="lin" valueType="num">
                                      <p:cBhvr additive="base">
                                        <p:cTn id="63" dur="500" fill="hold"/>
                                        <p:tgtEl>
                                          <p:spTgt spid="41988">
                                            <p:txEl>
                                              <p:pRg st="3" end="3"/>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4198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41988">
                                            <p:txEl>
                                              <p:pRg st="4" end="4"/>
                                            </p:txEl>
                                          </p:spTgt>
                                        </p:tgtEl>
                                        <p:attrNameLst>
                                          <p:attrName>style.visibility</p:attrName>
                                        </p:attrNameLst>
                                      </p:cBhvr>
                                      <p:to>
                                        <p:strVal val="visible"/>
                                      </p:to>
                                    </p:set>
                                    <p:anim calcmode="lin" valueType="num">
                                      <p:cBhvr additive="base">
                                        <p:cTn id="69" dur="500" fill="hold"/>
                                        <p:tgtEl>
                                          <p:spTgt spid="41988">
                                            <p:txEl>
                                              <p:pRg st="4" end="4"/>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4198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71" fill="hold" nodeType="clickPar">
                      <p:stCondLst>
                        <p:cond delay="indefinite"/>
                      </p:stCondLst>
                      <p:childTnLst>
                        <p:par>
                          <p:cTn id="72" fill="hold" nodeType="withGroup">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41988">
                                            <p:txEl>
                                              <p:pRg st="5" end="5"/>
                                            </p:txEl>
                                          </p:spTgt>
                                        </p:tgtEl>
                                        <p:attrNameLst>
                                          <p:attrName>style.visibility</p:attrName>
                                        </p:attrNameLst>
                                      </p:cBhvr>
                                      <p:to>
                                        <p:strVal val="visible"/>
                                      </p:to>
                                    </p:set>
                                    <p:anim calcmode="lin" valueType="num">
                                      <p:cBhvr additive="base">
                                        <p:cTn id="75" dur="500" fill="hold"/>
                                        <p:tgtEl>
                                          <p:spTgt spid="41988">
                                            <p:txEl>
                                              <p:pRg st="5" end="5"/>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4198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41988">
                                            <p:txEl>
                                              <p:pRg st="6" end="6"/>
                                            </p:txEl>
                                          </p:spTgt>
                                        </p:tgtEl>
                                        <p:attrNameLst>
                                          <p:attrName>style.visibility</p:attrName>
                                        </p:attrNameLst>
                                      </p:cBhvr>
                                      <p:to>
                                        <p:strVal val="visible"/>
                                      </p:to>
                                    </p:set>
                                    <p:anim calcmode="lin" valueType="num">
                                      <p:cBhvr additive="base">
                                        <p:cTn id="81" dur="500" fill="hold"/>
                                        <p:tgtEl>
                                          <p:spTgt spid="41988">
                                            <p:txEl>
                                              <p:pRg st="6" end="6"/>
                                            </p:txEl>
                                          </p:spTgt>
                                        </p:tgtEl>
                                        <p:attrNameLst>
                                          <p:attrName>ppt_x</p:attrName>
                                        </p:attrNameLst>
                                      </p:cBhvr>
                                      <p:tavLst>
                                        <p:tav tm="0">
                                          <p:val>
                                            <p:strVal val="#ppt_x"/>
                                          </p:val>
                                        </p:tav>
                                        <p:tav tm="100000">
                                          <p:val>
                                            <p:strVal val="#ppt_x"/>
                                          </p:val>
                                        </p:tav>
                                      </p:tavLst>
                                    </p:anim>
                                    <p:anim calcmode="lin" valueType="num">
                                      <p:cBhvr additive="base">
                                        <p:cTn id="82" dur="500" fill="hold"/>
                                        <p:tgtEl>
                                          <p:spTgt spid="41988">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41988">
                                            <p:txEl>
                                              <p:pRg st="7" end="7"/>
                                            </p:txEl>
                                          </p:spTgt>
                                        </p:tgtEl>
                                        <p:attrNameLst>
                                          <p:attrName>style.visibility</p:attrName>
                                        </p:attrNameLst>
                                      </p:cBhvr>
                                      <p:to>
                                        <p:strVal val="visible"/>
                                      </p:to>
                                    </p:set>
                                    <p:anim calcmode="lin" valueType="num">
                                      <p:cBhvr additive="base">
                                        <p:cTn id="87" dur="500" fill="hold"/>
                                        <p:tgtEl>
                                          <p:spTgt spid="41988">
                                            <p:txEl>
                                              <p:pRg st="7" end="7"/>
                                            </p:txEl>
                                          </p:spTgt>
                                        </p:tgtEl>
                                        <p:attrNameLst>
                                          <p:attrName>ppt_x</p:attrName>
                                        </p:attrNameLst>
                                      </p:cBhvr>
                                      <p:tavLst>
                                        <p:tav tm="0">
                                          <p:val>
                                            <p:strVal val="#ppt_x"/>
                                          </p:val>
                                        </p:tav>
                                        <p:tav tm="100000">
                                          <p:val>
                                            <p:strVal val="#ppt_x"/>
                                          </p:val>
                                        </p:tav>
                                      </p:tavLst>
                                    </p:anim>
                                    <p:anim calcmode="lin" valueType="num">
                                      <p:cBhvr additive="base">
                                        <p:cTn id="88" dur="500" fill="hold"/>
                                        <p:tgtEl>
                                          <p:spTgt spid="41988">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animBg="1"/>
      <p:bldP spid="41988" grpId="0" build="p"/>
      <p:bldP spid="12"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Θέση κειμένου 5"/>
          <p:cNvSpPr>
            <a:spLocks noGrp="1"/>
          </p:cNvSpPr>
          <p:nvPr>
            <p:ph type="body" idx="1"/>
          </p:nvPr>
        </p:nvSpPr>
        <p:spPr>
          <a:xfrm>
            <a:off x="468313" y="5133975"/>
            <a:ext cx="8183562" cy="958850"/>
          </a:xfrm>
        </p:spPr>
        <p:txBody>
          <a:bodyPr/>
          <a:lstStyle/>
          <a:p>
            <a:pPr eaLnBrk="1" hangingPunct="1">
              <a:spcBef>
                <a:spcPct val="0"/>
              </a:spcBef>
            </a:pPr>
            <a:r>
              <a:rPr lang="el-GR" altLang="el-GR" sz="4000" b="1" smtClean="0">
                <a:solidFill>
                  <a:srgbClr val="B95C00"/>
                </a:solidFill>
              </a:rPr>
              <a:t>Θερμοπληξία</a:t>
            </a:r>
          </a:p>
        </p:txBody>
      </p:sp>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92" y="53181"/>
            <a:ext cx="1287587" cy="1287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7" descr="Αποτέλεσμα εικόνας για logo αθτη"/>
          <p:cNvPicPr>
            <a:picLocks noChangeAspect="1" noChangeArrowheads="1"/>
          </p:cNvPicPr>
          <p:nvPr/>
        </p:nvPicPr>
        <p:blipFill>
          <a:blip r:embed="rId4">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54913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80">
                                          <p:stCondLst>
                                            <p:cond delay="0"/>
                                          </p:stCondLst>
                                        </p:cTn>
                                        <p:tgtEl>
                                          <p:spTgt spid="6">
                                            <p:txEl>
                                              <p:pRg st="0" end="0"/>
                                            </p:txEl>
                                          </p:spTgt>
                                        </p:tgtEl>
                                      </p:cBhvr>
                                    </p:animEffect>
                                    <p:anim calcmode="lin" valueType="num">
                                      <p:cBhvr>
                                        <p:cTn id="8" dur="1822" tmFilter="0,0; 0.14,0.36; 0.43,0.73; 0.71,0.91; 1.0,1.0">
                                          <p:stCondLst>
                                            <p:cond delay="0"/>
                                          </p:stCondLst>
                                        </p:cTn>
                                        <p:tgtEl>
                                          <p:spTgt spid="6">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xEl>
                                              <p:pRg st="0" end="0"/>
                                            </p:txEl>
                                          </p:spTgt>
                                        </p:tgtEl>
                                      </p:cBhvr>
                                      <p:to x="100000" y="60000"/>
                                    </p:animScale>
                                    <p:animScale>
                                      <p:cBhvr>
                                        <p:cTn id="14" dur="166" decel="50000">
                                          <p:stCondLst>
                                            <p:cond delay="676"/>
                                          </p:stCondLst>
                                        </p:cTn>
                                        <p:tgtEl>
                                          <p:spTgt spid="6">
                                            <p:txEl>
                                              <p:pRg st="0" end="0"/>
                                            </p:txEl>
                                          </p:spTgt>
                                        </p:tgtEl>
                                      </p:cBhvr>
                                      <p:to x="100000" y="100000"/>
                                    </p:animScale>
                                    <p:animScale>
                                      <p:cBhvr>
                                        <p:cTn id="15" dur="26">
                                          <p:stCondLst>
                                            <p:cond delay="1312"/>
                                          </p:stCondLst>
                                        </p:cTn>
                                        <p:tgtEl>
                                          <p:spTgt spid="6">
                                            <p:txEl>
                                              <p:pRg st="0" end="0"/>
                                            </p:txEl>
                                          </p:spTgt>
                                        </p:tgtEl>
                                      </p:cBhvr>
                                      <p:to x="100000" y="80000"/>
                                    </p:animScale>
                                    <p:animScale>
                                      <p:cBhvr>
                                        <p:cTn id="16" dur="166" decel="50000">
                                          <p:stCondLst>
                                            <p:cond delay="1338"/>
                                          </p:stCondLst>
                                        </p:cTn>
                                        <p:tgtEl>
                                          <p:spTgt spid="6">
                                            <p:txEl>
                                              <p:pRg st="0" end="0"/>
                                            </p:txEl>
                                          </p:spTgt>
                                        </p:tgtEl>
                                      </p:cBhvr>
                                      <p:to x="100000" y="100000"/>
                                    </p:animScale>
                                    <p:animScale>
                                      <p:cBhvr>
                                        <p:cTn id="17" dur="26">
                                          <p:stCondLst>
                                            <p:cond delay="1642"/>
                                          </p:stCondLst>
                                        </p:cTn>
                                        <p:tgtEl>
                                          <p:spTgt spid="6">
                                            <p:txEl>
                                              <p:pRg st="0" end="0"/>
                                            </p:txEl>
                                          </p:spTgt>
                                        </p:tgtEl>
                                      </p:cBhvr>
                                      <p:to x="100000" y="90000"/>
                                    </p:animScale>
                                    <p:animScale>
                                      <p:cBhvr>
                                        <p:cTn id="18" dur="166" decel="50000">
                                          <p:stCondLst>
                                            <p:cond delay="1668"/>
                                          </p:stCondLst>
                                        </p:cTn>
                                        <p:tgtEl>
                                          <p:spTgt spid="6">
                                            <p:txEl>
                                              <p:pRg st="0" end="0"/>
                                            </p:txEl>
                                          </p:spTgt>
                                        </p:tgtEl>
                                      </p:cBhvr>
                                      <p:to x="100000" y="100000"/>
                                    </p:animScale>
                                    <p:animScale>
                                      <p:cBhvr>
                                        <p:cTn id="19" dur="26">
                                          <p:stCondLst>
                                            <p:cond delay="1808"/>
                                          </p:stCondLst>
                                        </p:cTn>
                                        <p:tgtEl>
                                          <p:spTgt spid="6">
                                            <p:txEl>
                                              <p:pRg st="0" end="0"/>
                                            </p:txEl>
                                          </p:spTgt>
                                        </p:tgtEl>
                                      </p:cBhvr>
                                      <p:to x="100000" y="95000"/>
                                    </p:animScale>
                                    <p:animScale>
                                      <p:cBhvr>
                                        <p:cTn id="20" dur="166" decel="50000">
                                          <p:stCondLst>
                                            <p:cond delay="1834"/>
                                          </p:stCondLst>
                                        </p:cTn>
                                        <p:tgtEl>
                                          <p:spTgt spid="6">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92" y="53181"/>
            <a:ext cx="1287587" cy="1287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Θέση κειμένου 5"/>
          <p:cNvSpPr>
            <a:spLocks noGrp="1"/>
          </p:cNvSpPr>
          <p:nvPr>
            <p:ph type="body" idx="1"/>
          </p:nvPr>
        </p:nvSpPr>
        <p:spPr>
          <a:xfrm>
            <a:off x="223837" y="5651500"/>
            <a:ext cx="8183562" cy="958850"/>
          </a:xfrm>
        </p:spPr>
        <p:txBody>
          <a:bodyPr/>
          <a:lstStyle/>
          <a:p>
            <a:pPr eaLnBrk="1" hangingPunct="1">
              <a:spcBef>
                <a:spcPct val="0"/>
              </a:spcBef>
            </a:pPr>
            <a:r>
              <a:rPr lang="el-GR" altLang="el-GR" sz="4000" b="1" dirty="0" smtClean="0">
                <a:solidFill>
                  <a:srgbClr val="B95C00"/>
                </a:solidFill>
              </a:rPr>
              <a:t>Θερμοπληξία</a:t>
            </a:r>
            <a:r>
              <a:rPr lang="en-US" altLang="el-GR" sz="4000" b="1" dirty="0" smtClean="0">
                <a:solidFill>
                  <a:srgbClr val="B95C00"/>
                </a:solidFill>
              </a:rPr>
              <a:t> – </a:t>
            </a:r>
            <a:r>
              <a:rPr lang="el-GR" altLang="el-GR" sz="4000" b="1" dirty="0" smtClean="0">
                <a:solidFill>
                  <a:srgbClr val="B95C00"/>
                </a:solidFill>
              </a:rPr>
              <a:t>Ηλίαση</a:t>
            </a:r>
          </a:p>
        </p:txBody>
      </p:sp>
      <p:sp>
        <p:nvSpPr>
          <p:cNvPr id="2" name="Ορθογώνιο 1"/>
          <p:cNvSpPr/>
          <p:nvPr/>
        </p:nvSpPr>
        <p:spPr>
          <a:xfrm>
            <a:off x="993304" y="332656"/>
            <a:ext cx="6700787" cy="3785652"/>
          </a:xfrm>
          <a:prstGeom prst="rect">
            <a:avLst/>
          </a:prstGeom>
        </p:spPr>
        <p:txBody>
          <a:bodyPr wrap="square">
            <a:spAutoFit/>
          </a:bodyPr>
          <a:lstStyle/>
          <a:p>
            <a:pPr algn="just" fontAlgn="auto">
              <a:spcBef>
                <a:spcPts val="0"/>
              </a:spcBef>
              <a:spcAft>
                <a:spcPts val="0"/>
              </a:spcAft>
              <a:defRPr/>
            </a:pPr>
            <a:r>
              <a:rPr lang="el-GR" sz="2400" dirty="0">
                <a:solidFill>
                  <a:srgbClr val="FF0000"/>
                </a:solidFill>
                <a:latin typeface="+mn-lt"/>
              </a:rPr>
              <a:t>Η </a:t>
            </a:r>
            <a:r>
              <a:rPr lang="el-GR" sz="2400" b="1" u="sng" dirty="0">
                <a:solidFill>
                  <a:srgbClr val="FF0000"/>
                </a:solidFill>
                <a:latin typeface="+mn-lt"/>
              </a:rPr>
              <a:t>Θερμοπληξία</a:t>
            </a:r>
            <a:r>
              <a:rPr lang="el-GR" sz="2400" dirty="0">
                <a:solidFill>
                  <a:srgbClr val="FF0000"/>
                </a:solidFill>
                <a:latin typeface="+mn-lt"/>
              </a:rPr>
              <a:t> </a:t>
            </a:r>
            <a:r>
              <a:rPr lang="el-GR" sz="2400" dirty="0">
                <a:latin typeface="+mn-lt"/>
              </a:rPr>
              <a:t>αποτελεί μια εξαιρετικά σοβαρή κατάσταση που είναι δυνατό να οδηγήσει -αν δεν αντιμετωπιστεί άμεσα- το θύμα στο θάνατο. </a:t>
            </a:r>
          </a:p>
          <a:p>
            <a:pPr marL="342900" indent="-342900" algn="just" fontAlgn="auto">
              <a:spcBef>
                <a:spcPts val="0"/>
              </a:spcBef>
              <a:spcAft>
                <a:spcPts val="0"/>
              </a:spcAft>
              <a:buFont typeface="Wingdings" panose="05000000000000000000" pitchFamily="2" charset="2"/>
              <a:buChar char="Ø"/>
              <a:defRPr/>
            </a:pPr>
            <a:r>
              <a:rPr lang="el-GR" sz="2400" b="1" dirty="0">
                <a:latin typeface="+mn-lt"/>
              </a:rPr>
              <a:t>Οφείλεται</a:t>
            </a:r>
            <a:r>
              <a:rPr lang="el-GR" sz="2400" dirty="0">
                <a:latin typeface="+mn-lt"/>
              </a:rPr>
              <a:t> σε έναν ιδιαίτερο συνδυασμό υψηλής θερμοκρασίας περιβάλλοντος με αυξημένη υγρασία περιβάλλοντος και αδυναμία του ανθρώπινου οργανισμού να εξατμίσει τον ιδρώτα που εκκρίνεται προκειμένου να απομακρυνθεί από τον οργανισμό με την εξάτμιση θερμότητα.</a:t>
            </a:r>
          </a:p>
        </p:txBody>
      </p:sp>
      <p:sp>
        <p:nvSpPr>
          <p:cNvPr id="4" name="Rectangle 3"/>
          <p:cNvSpPr txBox="1">
            <a:spLocks noChangeArrowheads="1"/>
          </p:cNvSpPr>
          <p:nvPr/>
        </p:nvSpPr>
        <p:spPr>
          <a:xfrm>
            <a:off x="64255" y="4581128"/>
            <a:ext cx="6514752" cy="1050998"/>
          </a:xfrm>
          <a:prstGeom prst="rect">
            <a:avLst/>
          </a:prstGeom>
        </p:spPr>
        <p:txBody>
          <a:bodyPr anchor="b">
            <a:norm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fontAlgn="auto">
              <a:lnSpc>
                <a:spcPct val="80000"/>
              </a:lnSpc>
              <a:spcAft>
                <a:spcPts val="0"/>
              </a:spcAft>
              <a:buFontTx/>
              <a:buNone/>
              <a:defRPr/>
            </a:pPr>
            <a:r>
              <a:rPr lang="el-GR" altLang="el-GR" sz="2400" b="1" dirty="0" smtClean="0">
                <a:solidFill>
                  <a:srgbClr val="FF0000"/>
                </a:solidFill>
                <a:latin typeface="+mj-lt"/>
              </a:rPr>
              <a:t>  </a:t>
            </a:r>
            <a:r>
              <a:rPr lang="el-GR" altLang="el-GR" sz="2400" b="1" u="sng" dirty="0" smtClean="0">
                <a:solidFill>
                  <a:srgbClr val="FF0000"/>
                </a:solidFill>
                <a:effectLst>
                  <a:outerShdw blurRad="38100" dist="38100" dir="2700000" algn="tl">
                    <a:srgbClr val="C0C0C0"/>
                  </a:outerShdw>
                </a:effectLst>
                <a:latin typeface="+mj-lt"/>
              </a:rPr>
              <a:t>Η λ ί α σ η</a:t>
            </a:r>
            <a:r>
              <a:rPr lang="el-GR" altLang="el-GR" sz="2400" b="1" dirty="0" smtClean="0">
                <a:solidFill>
                  <a:srgbClr val="FF0000"/>
                </a:solidFill>
                <a:latin typeface="+mj-lt"/>
              </a:rPr>
              <a:t>   </a:t>
            </a:r>
            <a:r>
              <a:rPr lang="el-GR" altLang="el-GR" sz="2400" dirty="0" smtClean="0">
                <a:solidFill>
                  <a:schemeClr val="tx1"/>
                </a:solidFill>
              </a:rPr>
              <a:t>παθαίνουν κυρίως τα παιδιά και οι ηλικιωμένοι, ιδίως όταν είναι απροστάτευτο το κεφάλι τους.</a:t>
            </a:r>
          </a:p>
        </p:txBody>
      </p:sp>
      <p:pic>
        <p:nvPicPr>
          <p:cNvPr id="5" name="Εικόνα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5825" y="3933825"/>
            <a:ext cx="1704975"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Αποτέλεσμα εικόνας για logo αθτη"/>
          <p:cNvPicPr>
            <a:picLocks noChangeAspect="1" noChangeArrowheads="1"/>
          </p:cNvPicPr>
          <p:nvPr/>
        </p:nvPicPr>
        <p:blipFill>
          <a:blip r:embed="rId5">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99609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ppt_w</p:attrName>
                                        </p:attrNameLst>
                                      </p:cBhvr>
                                      <p:tavLst>
                                        <p:tav tm="0">
                                          <p:val>
                                            <p:strVal val="#ppt_w*0.70"/>
                                          </p:val>
                                        </p:tav>
                                        <p:tav tm="100000">
                                          <p:val>
                                            <p:strVal val="#ppt_w"/>
                                          </p:val>
                                        </p:tav>
                                      </p:tavLst>
                                    </p:anim>
                                    <p:anim calcmode="lin" valueType="num">
                                      <p:cBhvr>
                                        <p:cTn id="8" dur="2000" fill="hold"/>
                                        <p:tgtEl>
                                          <p:spTgt spid="5"/>
                                        </p:tgtEl>
                                        <p:attrNameLst>
                                          <p:attrName>ppt_h</p:attrName>
                                        </p:attrNameLst>
                                      </p:cBhvr>
                                      <p:tavLst>
                                        <p:tav tm="0">
                                          <p:val>
                                            <p:strVal val="#ppt_h"/>
                                          </p:val>
                                        </p:tav>
                                        <p:tav tm="100000">
                                          <p:val>
                                            <p:strVal val="#ppt_h"/>
                                          </p:val>
                                        </p:tav>
                                      </p:tavLst>
                                    </p:anim>
                                    <p:animEffect transition="in" filter="fade">
                                      <p:cBhvr>
                                        <p:cTn id="9" dur="2000"/>
                                        <p:tgtEl>
                                          <p:spTgt spid="5"/>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wipe(down)">
                                      <p:cBhvr>
                                        <p:cTn id="14" dur="580">
                                          <p:stCondLst>
                                            <p:cond delay="0"/>
                                          </p:stCondLst>
                                        </p:cTn>
                                        <p:tgtEl>
                                          <p:spTgt spid="6">
                                            <p:txEl>
                                              <p:pRg st="0" end="0"/>
                                            </p:txEl>
                                          </p:spTgt>
                                        </p:tgtEl>
                                      </p:cBhvr>
                                    </p:animEffect>
                                    <p:anim calcmode="lin" valueType="num">
                                      <p:cBhvr>
                                        <p:cTn id="15" dur="1822" tmFilter="0,0; 0.14,0.36; 0.43,0.73; 0.71,0.91; 1.0,1.0">
                                          <p:stCondLst>
                                            <p:cond delay="0"/>
                                          </p:stCondLst>
                                        </p:cTn>
                                        <p:tgtEl>
                                          <p:spTgt spid="6">
                                            <p:txEl>
                                              <p:pRg st="0" end="0"/>
                                            </p:txEl>
                                          </p:spTgt>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6">
                                            <p:txEl>
                                              <p:pRg st="0" end="0"/>
                                            </p:txEl>
                                          </p:spTgt>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6">
                                            <p:txEl>
                                              <p:pRg st="0" end="0"/>
                                            </p:txEl>
                                          </p:spTgt>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6">
                                            <p:txEl>
                                              <p:pRg st="0" end="0"/>
                                            </p:txEl>
                                          </p:spTgt>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6">
                                            <p:txEl>
                                              <p:pRg st="0" end="0"/>
                                            </p:txEl>
                                          </p:spTgt>
                                        </p:tgtEl>
                                        <p:attrNameLst>
                                          <p:attrName>ppt_y</p:attrName>
                                        </p:attrNameLst>
                                      </p:cBhvr>
                                      <p:tavLst>
                                        <p:tav tm="0" fmla="#ppt_y-sin(pi*$)/81">
                                          <p:val>
                                            <p:fltVal val="0"/>
                                          </p:val>
                                        </p:tav>
                                        <p:tav tm="100000">
                                          <p:val>
                                            <p:fltVal val="1"/>
                                          </p:val>
                                        </p:tav>
                                      </p:tavLst>
                                    </p:anim>
                                    <p:animScale>
                                      <p:cBhvr>
                                        <p:cTn id="20" dur="26">
                                          <p:stCondLst>
                                            <p:cond delay="650"/>
                                          </p:stCondLst>
                                        </p:cTn>
                                        <p:tgtEl>
                                          <p:spTgt spid="6">
                                            <p:txEl>
                                              <p:pRg st="0" end="0"/>
                                            </p:txEl>
                                          </p:spTgt>
                                        </p:tgtEl>
                                      </p:cBhvr>
                                      <p:to x="100000" y="60000"/>
                                    </p:animScale>
                                    <p:animScale>
                                      <p:cBhvr>
                                        <p:cTn id="21" dur="166" decel="50000">
                                          <p:stCondLst>
                                            <p:cond delay="676"/>
                                          </p:stCondLst>
                                        </p:cTn>
                                        <p:tgtEl>
                                          <p:spTgt spid="6">
                                            <p:txEl>
                                              <p:pRg st="0" end="0"/>
                                            </p:txEl>
                                          </p:spTgt>
                                        </p:tgtEl>
                                      </p:cBhvr>
                                      <p:to x="100000" y="100000"/>
                                    </p:animScale>
                                    <p:animScale>
                                      <p:cBhvr>
                                        <p:cTn id="22" dur="26">
                                          <p:stCondLst>
                                            <p:cond delay="1312"/>
                                          </p:stCondLst>
                                        </p:cTn>
                                        <p:tgtEl>
                                          <p:spTgt spid="6">
                                            <p:txEl>
                                              <p:pRg st="0" end="0"/>
                                            </p:txEl>
                                          </p:spTgt>
                                        </p:tgtEl>
                                      </p:cBhvr>
                                      <p:to x="100000" y="80000"/>
                                    </p:animScale>
                                    <p:animScale>
                                      <p:cBhvr>
                                        <p:cTn id="23" dur="166" decel="50000">
                                          <p:stCondLst>
                                            <p:cond delay="1338"/>
                                          </p:stCondLst>
                                        </p:cTn>
                                        <p:tgtEl>
                                          <p:spTgt spid="6">
                                            <p:txEl>
                                              <p:pRg st="0" end="0"/>
                                            </p:txEl>
                                          </p:spTgt>
                                        </p:tgtEl>
                                      </p:cBhvr>
                                      <p:to x="100000" y="100000"/>
                                    </p:animScale>
                                    <p:animScale>
                                      <p:cBhvr>
                                        <p:cTn id="24" dur="26">
                                          <p:stCondLst>
                                            <p:cond delay="1642"/>
                                          </p:stCondLst>
                                        </p:cTn>
                                        <p:tgtEl>
                                          <p:spTgt spid="6">
                                            <p:txEl>
                                              <p:pRg st="0" end="0"/>
                                            </p:txEl>
                                          </p:spTgt>
                                        </p:tgtEl>
                                      </p:cBhvr>
                                      <p:to x="100000" y="90000"/>
                                    </p:animScale>
                                    <p:animScale>
                                      <p:cBhvr>
                                        <p:cTn id="25" dur="166" decel="50000">
                                          <p:stCondLst>
                                            <p:cond delay="1668"/>
                                          </p:stCondLst>
                                        </p:cTn>
                                        <p:tgtEl>
                                          <p:spTgt spid="6">
                                            <p:txEl>
                                              <p:pRg st="0" end="0"/>
                                            </p:txEl>
                                          </p:spTgt>
                                        </p:tgtEl>
                                      </p:cBhvr>
                                      <p:to x="100000" y="100000"/>
                                    </p:animScale>
                                    <p:animScale>
                                      <p:cBhvr>
                                        <p:cTn id="26" dur="26">
                                          <p:stCondLst>
                                            <p:cond delay="1808"/>
                                          </p:stCondLst>
                                        </p:cTn>
                                        <p:tgtEl>
                                          <p:spTgt spid="6">
                                            <p:txEl>
                                              <p:pRg st="0" end="0"/>
                                            </p:txEl>
                                          </p:spTgt>
                                        </p:tgtEl>
                                      </p:cBhvr>
                                      <p:to x="100000" y="95000"/>
                                    </p:animScale>
                                    <p:animScale>
                                      <p:cBhvr>
                                        <p:cTn id="27" dur="166" decel="50000">
                                          <p:stCondLst>
                                            <p:cond delay="1834"/>
                                          </p:stCondLst>
                                        </p:cTn>
                                        <p:tgtEl>
                                          <p:spTgt spid="6">
                                            <p:txEl>
                                              <p:pRg st="0" end="0"/>
                                            </p:txEl>
                                          </p:spTgt>
                                        </p:tgtEl>
                                      </p:cBhvr>
                                      <p:to x="100000" y="100000"/>
                                    </p:animScale>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additive="base">
                                        <p:cTn id="32" dur="500" fill="hold"/>
                                        <p:tgtEl>
                                          <p:spTgt spid="2"/>
                                        </p:tgtEl>
                                        <p:attrNameLst>
                                          <p:attrName>ppt_x</p:attrName>
                                        </p:attrNameLst>
                                      </p:cBhvr>
                                      <p:tavLst>
                                        <p:tav tm="0">
                                          <p:val>
                                            <p:strVal val="#ppt_x"/>
                                          </p:val>
                                        </p:tav>
                                        <p:tav tm="100000">
                                          <p:val>
                                            <p:strVal val="#ppt_x"/>
                                          </p:val>
                                        </p:tav>
                                      </p:tavLst>
                                    </p:anim>
                                    <p:anim calcmode="lin" valueType="num">
                                      <p:cBhvr additive="base">
                                        <p:cTn id="3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anim calcmode="lin" valueType="num">
                                      <p:cBhvr>
                                        <p:cTn id="38" dur="500" fill="hold"/>
                                        <p:tgtEl>
                                          <p:spTgt spid="4"/>
                                        </p:tgtEl>
                                        <p:attrNameLst>
                                          <p:attrName>ppt_w</p:attrName>
                                        </p:attrNameLst>
                                      </p:cBhvr>
                                      <p:tavLst>
                                        <p:tav tm="0">
                                          <p:val>
                                            <p:fltVal val="0"/>
                                          </p:val>
                                        </p:tav>
                                        <p:tav tm="100000">
                                          <p:val>
                                            <p:strVal val="#ppt_w"/>
                                          </p:val>
                                        </p:tav>
                                      </p:tavLst>
                                    </p:anim>
                                    <p:anim calcmode="lin" valueType="num">
                                      <p:cBhvr>
                                        <p:cTn id="39" dur="500" fill="hold"/>
                                        <p:tgtEl>
                                          <p:spTgt spid="4"/>
                                        </p:tgtEl>
                                        <p:attrNameLst>
                                          <p:attrName>ppt_h</p:attrName>
                                        </p:attrNameLst>
                                      </p:cBhvr>
                                      <p:tavLst>
                                        <p:tav tm="0">
                                          <p:val>
                                            <p:fltVal val="0"/>
                                          </p:val>
                                        </p:tav>
                                        <p:tav tm="100000">
                                          <p:val>
                                            <p:strVal val="#ppt_h"/>
                                          </p:val>
                                        </p:tav>
                                      </p:tavLst>
                                    </p:anim>
                                    <p:animEffect transition="in" filter="fade">
                                      <p:cBhvr>
                                        <p:cTn id="4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2" grpId="0"/>
      <p:bldP spid="4"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7" name="Text Box 7"/>
          <p:cNvSpPr txBox="1">
            <a:spLocks noChangeArrowheads="1"/>
          </p:cNvSpPr>
          <p:nvPr/>
        </p:nvSpPr>
        <p:spPr bwMode="auto">
          <a:xfrm>
            <a:off x="2133600" y="173831"/>
            <a:ext cx="396240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88000"/>
              </a:lnSpc>
              <a:spcBef>
                <a:spcPct val="30000"/>
              </a:spcBef>
              <a:buSzPct val="100000"/>
              <a:buChar char="•"/>
              <a:defRPr sz="2400" b="1">
                <a:solidFill>
                  <a:schemeClr val="tx1"/>
                </a:solidFill>
                <a:latin typeface="HellasArial Greek"/>
              </a:defRPr>
            </a:lvl1pPr>
            <a:lvl2pPr marL="742950" indent="-285750" eaLnBrk="0" hangingPunct="0">
              <a:lnSpc>
                <a:spcPct val="88000"/>
              </a:lnSpc>
              <a:spcBef>
                <a:spcPct val="30000"/>
              </a:spcBef>
              <a:buSzPct val="100000"/>
              <a:buChar char="–"/>
              <a:defRPr b="1">
                <a:solidFill>
                  <a:schemeClr val="tx1"/>
                </a:solidFill>
                <a:latin typeface="HellasArial Greek"/>
              </a:defRPr>
            </a:lvl2pPr>
            <a:lvl3pPr marL="1143000" indent="-228600" eaLnBrk="0" hangingPunct="0">
              <a:lnSpc>
                <a:spcPct val="88000"/>
              </a:lnSpc>
              <a:spcBef>
                <a:spcPct val="30000"/>
              </a:spcBef>
              <a:buSzPct val="100000"/>
              <a:buChar char="»"/>
              <a:defRPr b="1">
                <a:solidFill>
                  <a:schemeClr val="tx1"/>
                </a:solidFill>
                <a:latin typeface="Arial Greek" pitchFamily="34" charset="0"/>
              </a:defRPr>
            </a:lvl3pPr>
            <a:lvl4pPr marL="1600200" indent="-228600" eaLnBrk="0" hangingPunct="0">
              <a:lnSpc>
                <a:spcPct val="88000"/>
              </a:lnSpc>
              <a:spcBef>
                <a:spcPct val="30000"/>
              </a:spcBef>
              <a:buSzPct val="100000"/>
              <a:buChar char="•"/>
              <a:defRPr sz="1400" b="1">
                <a:solidFill>
                  <a:schemeClr val="tx1"/>
                </a:solidFill>
                <a:latin typeface="Arial Greek" pitchFamily="34" charset="0"/>
              </a:defRPr>
            </a:lvl4pPr>
            <a:lvl5pPr marL="2057400" indent="-228600" eaLnBrk="0" hangingPunct="0">
              <a:lnSpc>
                <a:spcPct val="88000"/>
              </a:lnSpc>
              <a:spcBef>
                <a:spcPct val="30000"/>
              </a:spcBef>
              <a:buSzPct val="100000"/>
              <a:buChar char="–"/>
              <a:defRPr sz="1400" b="1">
                <a:solidFill>
                  <a:schemeClr val="tx1"/>
                </a:solidFill>
                <a:latin typeface="Arial Greek" pitchFamily="34" charset="0"/>
              </a:defRPr>
            </a:lvl5pPr>
            <a:lvl6pPr marL="2514600" indent="-228600" eaLnBrk="0" fontAlgn="base" hangingPunct="0">
              <a:lnSpc>
                <a:spcPct val="88000"/>
              </a:lnSpc>
              <a:spcBef>
                <a:spcPct val="30000"/>
              </a:spcBef>
              <a:spcAft>
                <a:spcPct val="0"/>
              </a:spcAft>
              <a:buSzPct val="100000"/>
              <a:buChar char="–"/>
              <a:defRPr sz="1400" b="1">
                <a:solidFill>
                  <a:schemeClr val="tx1"/>
                </a:solidFill>
                <a:latin typeface="Arial Greek" pitchFamily="34" charset="0"/>
              </a:defRPr>
            </a:lvl6pPr>
            <a:lvl7pPr marL="2971800" indent="-228600" eaLnBrk="0" fontAlgn="base" hangingPunct="0">
              <a:lnSpc>
                <a:spcPct val="88000"/>
              </a:lnSpc>
              <a:spcBef>
                <a:spcPct val="30000"/>
              </a:spcBef>
              <a:spcAft>
                <a:spcPct val="0"/>
              </a:spcAft>
              <a:buSzPct val="100000"/>
              <a:buChar char="–"/>
              <a:defRPr sz="1400" b="1">
                <a:solidFill>
                  <a:schemeClr val="tx1"/>
                </a:solidFill>
                <a:latin typeface="Arial Greek" pitchFamily="34" charset="0"/>
              </a:defRPr>
            </a:lvl7pPr>
            <a:lvl8pPr marL="3429000" indent="-228600" eaLnBrk="0" fontAlgn="base" hangingPunct="0">
              <a:lnSpc>
                <a:spcPct val="88000"/>
              </a:lnSpc>
              <a:spcBef>
                <a:spcPct val="30000"/>
              </a:spcBef>
              <a:spcAft>
                <a:spcPct val="0"/>
              </a:spcAft>
              <a:buSzPct val="100000"/>
              <a:buChar char="–"/>
              <a:defRPr sz="1400" b="1">
                <a:solidFill>
                  <a:schemeClr val="tx1"/>
                </a:solidFill>
                <a:latin typeface="Arial Greek" pitchFamily="34" charset="0"/>
              </a:defRPr>
            </a:lvl8pPr>
            <a:lvl9pPr marL="3886200" indent="-228600" eaLnBrk="0" fontAlgn="base" hangingPunct="0">
              <a:lnSpc>
                <a:spcPct val="88000"/>
              </a:lnSpc>
              <a:spcBef>
                <a:spcPct val="30000"/>
              </a:spcBef>
              <a:spcAft>
                <a:spcPct val="0"/>
              </a:spcAft>
              <a:buSzPct val="100000"/>
              <a:buChar char="–"/>
              <a:defRPr sz="1400" b="1">
                <a:solidFill>
                  <a:schemeClr val="tx1"/>
                </a:solidFill>
                <a:latin typeface="Arial Greek" pitchFamily="34" charset="0"/>
              </a:defRPr>
            </a:lvl9pPr>
          </a:lstStyle>
          <a:p>
            <a:pPr algn="r">
              <a:lnSpc>
                <a:spcPct val="80000"/>
              </a:lnSpc>
              <a:spcBef>
                <a:spcPct val="0"/>
              </a:spcBef>
              <a:buSzTx/>
              <a:buFontTx/>
              <a:buNone/>
            </a:pPr>
            <a:r>
              <a:rPr lang="el-GR" altLang="el-GR" sz="3200" u="sng" dirty="0">
                <a:solidFill>
                  <a:srgbClr val="FC0128"/>
                </a:solidFill>
                <a:latin typeface="Arial" pitchFamily="34" charset="0"/>
              </a:rPr>
              <a:t>ΘΕΡΜΟΠΛΗΞΙΑ</a:t>
            </a:r>
            <a:endParaRPr lang="el-GR" altLang="el-GR" sz="3200" dirty="0">
              <a:solidFill>
                <a:srgbClr val="FC0128"/>
              </a:solidFill>
              <a:latin typeface="Arial" pitchFamily="34" charset="0"/>
            </a:endParaRPr>
          </a:p>
        </p:txBody>
      </p:sp>
      <p:graphicFrame>
        <p:nvGraphicFramePr>
          <p:cNvPr id="20488" name="Object 40"/>
          <p:cNvGraphicFramePr>
            <a:graphicFrameLocks noChangeAspect="1"/>
          </p:cNvGraphicFramePr>
          <p:nvPr>
            <p:extLst>
              <p:ext uri="{D42A27DB-BD31-4B8C-83A1-F6EECF244321}">
                <p14:modId xmlns:p14="http://schemas.microsoft.com/office/powerpoint/2010/main" val="1673367708"/>
              </p:ext>
            </p:extLst>
          </p:nvPr>
        </p:nvGraphicFramePr>
        <p:xfrm>
          <a:off x="5580062" y="4831159"/>
          <a:ext cx="3600450" cy="2054225"/>
        </p:xfrm>
        <a:graphic>
          <a:graphicData uri="http://schemas.openxmlformats.org/presentationml/2006/ole">
            <mc:AlternateContent xmlns:mc="http://schemas.openxmlformats.org/markup-compatibility/2006">
              <mc:Choice xmlns:v="urn:schemas-microsoft-com:vml" Requires="v">
                <p:oleObj spid="_x0000_s16417" name="Image" r:id="rId4" imgW="3951994" imgH="2630427" progId="">
                  <p:embed/>
                </p:oleObj>
              </mc:Choice>
              <mc:Fallback>
                <p:oleObj name="Image" r:id="rId4" imgW="3951994" imgH="2630427"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0062" y="4831159"/>
                        <a:ext cx="3600450" cy="205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491" name="Text Box 11"/>
          <p:cNvSpPr txBox="1">
            <a:spLocks noChangeArrowheads="1"/>
          </p:cNvSpPr>
          <p:nvPr/>
        </p:nvSpPr>
        <p:spPr bwMode="auto">
          <a:xfrm>
            <a:off x="4311311" y="1020413"/>
            <a:ext cx="4064000" cy="4213461"/>
          </a:xfrm>
          <a:prstGeom prst="rect">
            <a:avLst/>
          </a:prstGeom>
          <a:noFill/>
          <a:ln>
            <a:noFill/>
          </a:ln>
          <a:effectLst/>
          <a:extLst/>
        </p:spPr>
        <p:txBody>
          <a:bodyPr>
            <a:spAutoFit/>
          </a:bodyPr>
          <a:lstStyle/>
          <a:p>
            <a:pPr marL="285750" indent="-285750" algn="just" eaLnBrk="0" hangingPunct="0">
              <a:lnSpc>
                <a:spcPct val="80000"/>
              </a:lnSpc>
              <a:buFont typeface="Wingdings" panose="05000000000000000000" pitchFamily="2" charset="2"/>
              <a:buChar char="Ø"/>
              <a:defRPr/>
            </a:pPr>
            <a:r>
              <a:rPr lang="el-GR" altLang="el-GR" sz="2400" b="1" u="sng" dirty="0">
                <a:solidFill>
                  <a:srgbClr val="FC0128"/>
                </a:solidFill>
              </a:rPr>
              <a:t>ΠΡΩΤΕΣ ΒΟΗΘΕΙΕΣ</a:t>
            </a:r>
            <a:r>
              <a:rPr lang="el-GR" altLang="el-GR" dirty="0">
                <a:solidFill>
                  <a:srgbClr val="000000"/>
                </a:solidFill>
              </a:rPr>
              <a:t>	</a:t>
            </a:r>
          </a:p>
          <a:p>
            <a:pPr algn="just" eaLnBrk="0" hangingPunct="0">
              <a:lnSpc>
                <a:spcPct val="80000"/>
              </a:lnSpc>
              <a:defRPr/>
            </a:pPr>
            <a:endParaRPr lang="el-GR" altLang="el-GR" sz="2200" dirty="0">
              <a:solidFill>
                <a:srgbClr val="000000"/>
              </a:solidFill>
            </a:endParaRPr>
          </a:p>
          <a:p>
            <a:pPr marL="285750" indent="-285750" algn="just" eaLnBrk="0" hangingPunct="0">
              <a:lnSpc>
                <a:spcPct val="150000"/>
              </a:lnSpc>
              <a:buClr>
                <a:srgbClr val="FC0128"/>
              </a:buClr>
              <a:buFont typeface="Wingdings" panose="05000000000000000000" pitchFamily="2" charset="2"/>
              <a:buChar char="ü"/>
              <a:defRPr/>
            </a:pPr>
            <a:r>
              <a:rPr lang="el-GR" altLang="el-GR" sz="2200" dirty="0">
                <a:solidFill>
                  <a:srgbClr val="000000"/>
                </a:solidFill>
              </a:rPr>
              <a:t> </a:t>
            </a:r>
            <a:r>
              <a:rPr lang="el-GR" altLang="el-GR" sz="2200" dirty="0">
                <a:solidFill>
                  <a:srgbClr val="0238C0"/>
                </a:solidFill>
              </a:rPr>
              <a:t>Σκιερό δροσερό μέρος</a:t>
            </a:r>
          </a:p>
          <a:p>
            <a:pPr marL="285750" indent="-285750" algn="just" eaLnBrk="0" hangingPunct="0">
              <a:lnSpc>
                <a:spcPct val="150000"/>
              </a:lnSpc>
              <a:buClr>
                <a:srgbClr val="FC0128"/>
              </a:buClr>
              <a:buFont typeface="Wingdings" panose="05000000000000000000" pitchFamily="2" charset="2"/>
              <a:buChar char="ü"/>
              <a:defRPr/>
            </a:pPr>
            <a:r>
              <a:rPr lang="el-GR" altLang="el-GR" sz="2200" dirty="0">
                <a:solidFill>
                  <a:srgbClr val="0238C0"/>
                </a:solidFill>
              </a:rPr>
              <a:t> Αφαίρεση ενδυμάτων</a:t>
            </a:r>
          </a:p>
          <a:p>
            <a:pPr marL="285750" indent="-285750" algn="just" eaLnBrk="0" hangingPunct="0">
              <a:lnSpc>
                <a:spcPct val="150000"/>
              </a:lnSpc>
              <a:buClr>
                <a:srgbClr val="FC0128"/>
              </a:buClr>
              <a:buFont typeface="Wingdings" panose="05000000000000000000" pitchFamily="2" charset="2"/>
              <a:buChar char="ü"/>
              <a:defRPr/>
            </a:pPr>
            <a:r>
              <a:rPr lang="el-GR" altLang="el-GR" sz="2200" dirty="0">
                <a:solidFill>
                  <a:srgbClr val="0238C0"/>
                </a:solidFill>
              </a:rPr>
              <a:t> </a:t>
            </a:r>
            <a:r>
              <a:rPr lang="el-GR" altLang="el-GR" sz="2200" dirty="0" err="1">
                <a:solidFill>
                  <a:srgbClr val="0238C0"/>
                </a:solidFill>
              </a:rPr>
              <a:t>Ημικαθιστή</a:t>
            </a:r>
            <a:r>
              <a:rPr lang="el-GR" altLang="el-GR" sz="2200" dirty="0">
                <a:solidFill>
                  <a:srgbClr val="0238C0"/>
                </a:solidFill>
              </a:rPr>
              <a:t> θέση</a:t>
            </a:r>
          </a:p>
          <a:p>
            <a:pPr marL="285750" indent="-285750" algn="just" eaLnBrk="0" hangingPunct="0">
              <a:lnSpc>
                <a:spcPct val="150000"/>
              </a:lnSpc>
              <a:buClr>
                <a:srgbClr val="FC0128"/>
              </a:buClr>
              <a:buFont typeface="Wingdings" panose="05000000000000000000" pitchFamily="2" charset="2"/>
              <a:buChar char="ü"/>
              <a:defRPr/>
            </a:pPr>
            <a:r>
              <a:rPr lang="el-GR" altLang="el-GR" sz="2200" dirty="0">
                <a:solidFill>
                  <a:srgbClr val="0238C0"/>
                </a:solidFill>
              </a:rPr>
              <a:t> Δροσερά επιθέματα</a:t>
            </a:r>
          </a:p>
          <a:p>
            <a:pPr marL="285750" indent="-285750" algn="just" eaLnBrk="0" hangingPunct="0">
              <a:lnSpc>
                <a:spcPct val="150000"/>
              </a:lnSpc>
              <a:buClr>
                <a:srgbClr val="FC0128"/>
              </a:buClr>
              <a:buFont typeface="Wingdings" panose="05000000000000000000" pitchFamily="2" charset="2"/>
              <a:buChar char="ü"/>
              <a:defRPr/>
            </a:pPr>
            <a:r>
              <a:rPr lang="el-GR" altLang="el-GR" sz="2200" dirty="0">
                <a:solidFill>
                  <a:srgbClr val="0238C0"/>
                </a:solidFill>
              </a:rPr>
              <a:t> Δημιουργία αέρα</a:t>
            </a:r>
          </a:p>
          <a:p>
            <a:pPr marL="285750" indent="-285750" algn="just" eaLnBrk="0" hangingPunct="0">
              <a:lnSpc>
                <a:spcPct val="150000"/>
              </a:lnSpc>
              <a:buClr>
                <a:srgbClr val="FC0128"/>
              </a:buClr>
              <a:buFont typeface="Wingdings" panose="05000000000000000000" pitchFamily="2" charset="2"/>
              <a:buChar char="ü"/>
              <a:defRPr/>
            </a:pPr>
            <a:r>
              <a:rPr lang="el-GR" altLang="el-GR" sz="2200" dirty="0">
                <a:solidFill>
                  <a:srgbClr val="0238C0"/>
                </a:solidFill>
              </a:rPr>
              <a:t> Χορήγηση υγρών</a:t>
            </a:r>
          </a:p>
          <a:p>
            <a:pPr marL="285750" indent="-285750" algn="just" eaLnBrk="0" hangingPunct="0">
              <a:lnSpc>
                <a:spcPct val="150000"/>
              </a:lnSpc>
              <a:buClr>
                <a:srgbClr val="FC0128"/>
              </a:buClr>
              <a:buFont typeface="Wingdings" panose="05000000000000000000" pitchFamily="2" charset="2"/>
              <a:buChar char="ü"/>
              <a:defRPr/>
            </a:pPr>
            <a:r>
              <a:rPr lang="el-GR" altLang="el-GR" sz="2200" dirty="0">
                <a:solidFill>
                  <a:srgbClr val="0238C0"/>
                </a:solidFill>
              </a:rPr>
              <a:t> Ιατρική βοήθεια</a:t>
            </a:r>
            <a:endParaRPr lang="en-GB" altLang="el-GR" sz="2200" dirty="0">
              <a:solidFill>
                <a:srgbClr val="000000"/>
              </a:solidFill>
              <a:latin typeface="Times New Roman" pitchFamily="18" charset="0"/>
            </a:endParaRPr>
          </a:p>
        </p:txBody>
      </p:sp>
      <p:sp>
        <p:nvSpPr>
          <p:cNvPr id="11" name="Text Box 7"/>
          <p:cNvSpPr txBox="1">
            <a:spLocks noChangeArrowheads="1"/>
          </p:cNvSpPr>
          <p:nvPr/>
        </p:nvSpPr>
        <p:spPr bwMode="auto">
          <a:xfrm>
            <a:off x="154971" y="1020413"/>
            <a:ext cx="3962400" cy="3785652"/>
          </a:xfrm>
          <a:prstGeom prst="rect">
            <a:avLst/>
          </a:prstGeom>
          <a:noFill/>
          <a:ln>
            <a:noFill/>
          </a:ln>
          <a:effectLst/>
          <a:extLst/>
        </p:spPr>
        <p:txBody>
          <a:bodyPr>
            <a:spAutoFit/>
          </a:bodyPr>
          <a:lstStyle/>
          <a:p>
            <a:pPr algn="just" eaLnBrk="0" hangingPunct="0">
              <a:lnSpc>
                <a:spcPct val="80000"/>
              </a:lnSpc>
              <a:defRPr/>
            </a:pPr>
            <a:endParaRPr lang="el-GR" altLang="el-GR" sz="2400" dirty="0">
              <a:solidFill>
                <a:srgbClr val="000000"/>
              </a:solidFill>
            </a:endParaRPr>
          </a:p>
          <a:p>
            <a:pPr marL="285750" indent="-285750" algn="just" eaLnBrk="0" hangingPunct="0">
              <a:lnSpc>
                <a:spcPct val="80000"/>
              </a:lnSpc>
              <a:buFont typeface="Wingdings" panose="05000000000000000000" pitchFamily="2" charset="2"/>
              <a:buChar char="Ø"/>
              <a:defRPr/>
            </a:pPr>
            <a:r>
              <a:rPr lang="el-GR" altLang="el-GR" sz="2400" b="1" u="sng" dirty="0">
                <a:solidFill>
                  <a:srgbClr val="FC0128"/>
                </a:solidFill>
              </a:rPr>
              <a:t>ΣΥΜΠΤΩΜΑΤΑ ΚΑΙ ΣΗΜΕΙΑ</a:t>
            </a:r>
            <a:r>
              <a:rPr lang="el-GR" altLang="el-GR" b="1" dirty="0">
                <a:solidFill>
                  <a:srgbClr val="FC0128"/>
                </a:solidFill>
              </a:rPr>
              <a:t>	</a:t>
            </a:r>
            <a:endParaRPr lang="el-GR" altLang="el-GR" dirty="0">
              <a:solidFill>
                <a:srgbClr val="000000"/>
              </a:solidFill>
            </a:endParaRPr>
          </a:p>
          <a:p>
            <a:pPr marL="285750" indent="-285750" algn="just" eaLnBrk="0" hangingPunct="0">
              <a:lnSpc>
                <a:spcPct val="130000"/>
              </a:lnSpc>
              <a:buClr>
                <a:srgbClr val="FC0128"/>
              </a:buClr>
              <a:buFont typeface="Wingdings" panose="05000000000000000000" pitchFamily="2" charset="2"/>
              <a:buChar char="ü"/>
              <a:defRPr/>
            </a:pPr>
            <a:r>
              <a:rPr lang="el-GR" altLang="el-GR" dirty="0">
                <a:solidFill>
                  <a:srgbClr val="000000"/>
                </a:solidFill>
              </a:rPr>
              <a:t> </a:t>
            </a:r>
            <a:r>
              <a:rPr lang="el-GR" altLang="el-GR" dirty="0">
                <a:solidFill>
                  <a:srgbClr val="0238C0"/>
                </a:solidFill>
              </a:rPr>
              <a:t>Αδυναμία</a:t>
            </a:r>
          </a:p>
          <a:p>
            <a:pPr marL="285750" indent="-285750" algn="just" eaLnBrk="0" hangingPunct="0">
              <a:lnSpc>
                <a:spcPct val="130000"/>
              </a:lnSpc>
              <a:buClr>
                <a:srgbClr val="FC0128"/>
              </a:buClr>
              <a:buFont typeface="Wingdings" panose="05000000000000000000" pitchFamily="2" charset="2"/>
              <a:buChar char="ü"/>
              <a:defRPr/>
            </a:pPr>
            <a:r>
              <a:rPr lang="el-GR" altLang="el-GR" dirty="0">
                <a:solidFill>
                  <a:srgbClr val="0238C0"/>
                </a:solidFill>
              </a:rPr>
              <a:t> Κεφαλαλγία</a:t>
            </a:r>
          </a:p>
          <a:p>
            <a:pPr marL="285750" indent="-285750" algn="just" eaLnBrk="0" hangingPunct="0">
              <a:lnSpc>
                <a:spcPct val="130000"/>
              </a:lnSpc>
              <a:buClr>
                <a:srgbClr val="FC0128"/>
              </a:buClr>
              <a:buFont typeface="Wingdings" panose="05000000000000000000" pitchFamily="2" charset="2"/>
              <a:buChar char="ü"/>
              <a:defRPr/>
            </a:pPr>
            <a:r>
              <a:rPr lang="el-GR" altLang="el-GR" dirty="0">
                <a:solidFill>
                  <a:srgbClr val="0238C0"/>
                </a:solidFill>
              </a:rPr>
              <a:t> Ζάλη-Ναυτία</a:t>
            </a:r>
          </a:p>
          <a:p>
            <a:pPr marL="285750" indent="-285750" algn="just" eaLnBrk="0" hangingPunct="0">
              <a:lnSpc>
                <a:spcPct val="130000"/>
              </a:lnSpc>
              <a:buClr>
                <a:srgbClr val="FC0128"/>
              </a:buClr>
              <a:buFont typeface="Wingdings" panose="05000000000000000000" pitchFamily="2" charset="2"/>
              <a:buChar char="ü"/>
              <a:defRPr/>
            </a:pPr>
            <a:r>
              <a:rPr lang="el-GR" altLang="el-GR" dirty="0">
                <a:solidFill>
                  <a:srgbClr val="0238C0"/>
                </a:solidFill>
              </a:rPr>
              <a:t> Ανησυχία</a:t>
            </a:r>
          </a:p>
          <a:p>
            <a:pPr marL="285750" indent="-285750" algn="just" eaLnBrk="0" hangingPunct="0">
              <a:lnSpc>
                <a:spcPct val="130000"/>
              </a:lnSpc>
              <a:buClr>
                <a:srgbClr val="FC0128"/>
              </a:buClr>
              <a:buFont typeface="Wingdings" panose="05000000000000000000" pitchFamily="2" charset="2"/>
              <a:buChar char="ü"/>
              <a:defRPr/>
            </a:pPr>
            <a:r>
              <a:rPr lang="el-GR" altLang="el-GR" dirty="0">
                <a:solidFill>
                  <a:srgbClr val="0238C0"/>
                </a:solidFill>
              </a:rPr>
              <a:t> </a:t>
            </a:r>
            <a:r>
              <a:rPr lang="el-GR" altLang="el-GR" dirty="0" err="1">
                <a:solidFill>
                  <a:srgbClr val="0238C0"/>
                </a:solidFill>
              </a:rPr>
              <a:t>Υπερπυρεξία</a:t>
            </a:r>
            <a:endParaRPr lang="el-GR" altLang="el-GR" dirty="0">
              <a:solidFill>
                <a:srgbClr val="0238C0"/>
              </a:solidFill>
            </a:endParaRPr>
          </a:p>
          <a:p>
            <a:pPr marL="285750" indent="-285750" algn="just" eaLnBrk="0" hangingPunct="0">
              <a:lnSpc>
                <a:spcPct val="130000"/>
              </a:lnSpc>
              <a:buClr>
                <a:srgbClr val="FC0128"/>
              </a:buClr>
              <a:buFont typeface="Wingdings" panose="05000000000000000000" pitchFamily="2" charset="2"/>
              <a:buChar char="ü"/>
              <a:defRPr/>
            </a:pPr>
            <a:r>
              <a:rPr lang="el-GR" altLang="el-GR" dirty="0">
                <a:solidFill>
                  <a:srgbClr val="0238C0"/>
                </a:solidFill>
              </a:rPr>
              <a:t> Ξηρό-ζεστό δέρμα</a:t>
            </a:r>
          </a:p>
          <a:p>
            <a:pPr marL="285750" indent="-285750" algn="just" eaLnBrk="0" hangingPunct="0">
              <a:lnSpc>
                <a:spcPct val="130000"/>
              </a:lnSpc>
              <a:buClr>
                <a:srgbClr val="FC0128"/>
              </a:buClr>
              <a:buFont typeface="Wingdings" panose="05000000000000000000" pitchFamily="2" charset="2"/>
              <a:buChar char="ü"/>
              <a:defRPr/>
            </a:pPr>
            <a:r>
              <a:rPr lang="el-GR" altLang="el-GR" dirty="0">
                <a:solidFill>
                  <a:srgbClr val="0238C0"/>
                </a:solidFill>
              </a:rPr>
              <a:t> Σφυγμός γρήγορος </a:t>
            </a:r>
          </a:p>
          <a:p>
            <a:pPr marL="285750" indent="-285750" algn="just" eaLnBrk="0" hangingPunct="0">
              <a:lnSpc>
                <a:spcPct val="130000"/>
              </a:lnSpc>
              <a:buClr>
                <a:srgbClr val="FC0128"/>
              </a:buClr>
              <a:buFont typeface="Wingdings" panose="05000000000000000000" pitchFamily="2" charset="2"/>
              <a:buChar char="ü"/>
              <a:defRPr/>
            </a:pPr>
            <a:r>
              <a:rPr lang="el-GR" altLang="el-GR" dirty="0">
                <a:solidFill>
                  <a:srgbClr val="0238C0"/>
                </a:solidFill>
              </a:rPr>
              <a:t> Κώμα</a:t>
            </a:r>
            <a:endParaRPr lang="el-GR" altLang="el-GR" dirty="0">
              <a:solidFill>
                <a:srgbClr val="000000"/>
              </a:solidFill>
              <a:latin typeface="Times New Roman" pitchFamily="18" charset="0"/>
            </a:endParaRPr>
          </a:p>
        </p:txBody>
      </p:sp>
      <p:pic>
        <p:nvPicPr>
          <p:cNvPr id="6"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592" y="53181"/>
            <a:ext cx="1287587" cy="1287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7" descr="Αποτέλεσμα εικόνας για logo αθτη"/>
          <p:cNvPicPr>
            <a:picLocks noChangeAspect="1" noChangeArrowheads="1"/>
          </p:cNvPicPr>
          <p:nvPr/>
        </p:nvPicPr>
        <p:blipFill>
          <a:blip r:embed="rId7">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140621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487"/>
                                        </p:tgtEl>
                                        <p:attrNameLst>
                                          <p:attrName>style.visibility</p:attrName>
                                        </p:attrNameLst>
                                      </p:cBhvr>
                                      <p:to>
                                        <p:strVal val="visible"/>
                                      </p:to>
                                    </p:set>
                                    <p:animEffect transition="in" filter="barn(inVertical)">
                                      <p:cBhvr>
                                        <p:cTn id="7" dur="500"/>
                                        <p:tgtEl>
                                          <p:spTgt spid="2048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nodeType="clickEffect">
                                  <p:stCondLst>
                                    <p:cond delay="0"/>
                                  </p:stCondLst>
                                  <p:childTnLst>
                                    <p:set>
                                      <p:cBhvr>
                                        <p:cTn id="17" dur="1" fill="hold">
                                          <p:stCondLst>
                                            <p:cond delay="0"/>
                                          </p:stCondLst>
                                        </p:cTn>
                                        <p:tgtEl>
                                          <p:spTgt spid="20488"/>
                                        </p:tgtEl>
                                        <p:attrNameLst>
                                          <p:attrName>style.visibility</p:attrName>
                                        </p:attrNameLst>
                                      </p:cBhvr>
                                      <p:to>
                                        <p:strVal val="visible"/>
                                      </p:to>
                                    </p:set>
                                    <p:anim calcmode="lin" valueType="num">
                                      <p:cBhvr additive="base">
                                        <p:cTn id="18" dur="500" fill="hold"/>
                                        <p:tgtEl>
                                          <p:spTgt spid="20488"/>
                                        </p:tgtEl>
                                        <p:attrNameLst>
                                          <p:attrName>ppt_x</p:attrName>
                                        </p:attrNameLst>
                                      </p:cBhvr>
                                      <p:tavLst>
                                        <p:tav tm="0">
                                          <p:val>
                                            <p:strVal val="0-#ppt_w/2"/>
                                          </p:val>
                                        </p:tav>
                                        <p:tav tm="100000">
                                          <p:val>
                                            <p:strVal val="#ppt_x"/>
                                          </p:val>
                                        </p:tav>
                                      </p:tavLst>
                                    </p:anim>
                                    <p:anim calcmode="lin" valueType="num">
                                      <p:cBhvr additive="base">
                                        <p:cTn id="19" dur="500" fill="hold"/>
                                        <p:tgtEl>
                                          <p:spTgt spid="20488"/>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20491"/>
                                        </p:tgtEl>
                                        <p:attrNameLst>
                                          <p:attrName>style.visibility</p:attrName>
                                        </p:attrNameLst>
                                      </p:cBhvr>
                                      <p:to>
                                        <p:strVal val="visible"/>
                                      </p:to>
                                    </p:set>
                                    <p:anim calcmode="lin" valueType="num">
                                      <p:cBhvr additive="base">
                                        <p:cTn id="24" dur="500" fill="hold"/>
                                        <p:tgtEl>
                                          <p:spTgt spid="20491"/>
                                        </p:tgtEl>
                                        <p:attrNameLst>
                                          <p:attrName>ppt_x</p:attrName>
                                        </p:attrNameLst>
                                      </p:cBhvr>
                                      <p:tavLst>
                                        <p:tav tm="0">
                                          <p:val>
                                            <p:strVal val="0-#ppt_w/2"/>
                                          </p:val>
                                        </p:tav>
                                        <p:tav tm="100000">
                                          <p:val>
                                            <p:strVal val="#ppt_x"/>
                                          </p:val>
                                        </p:tav>
                                      </p:tavLst>
                                    </p:anim>
                                    <p:anim calcmode="lin" valueType="num">
                                      <p:cBhvr additive="base">
                                        <p:cTn id="25" dur="500" fill="hold"/>
                                        <p:tgtEl>
                                          <p:spTgt spid="2049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7" grpId="0"/>
      <p:bldP spid="20491" grpId="0" autoUpdateAnimBg="0"/>
      <p:bldP spid="11"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a:spLocks noChangeArrowheads="1"/>
          </p:cNvSpPr>
          <p:nvPr/>
        </p:nvSpPr>
        <p:spPr bwMode="auto">
          <a:xfrm>
            <a:off x="395288" y="22224"/>
            <a:ext cx="7924800" cy="1534567"/>
          </a:xfrm>
          <a:prstGeom prst="roundRect">
            <a:avLst>
              <a:gd name="adj" fmla="val 21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l-GR" altLang="el-GR" sz="4400" dirty="0"/>
              <a:t>… στην ΗΛΙΑΣΗ</a:t>
            </a:r>
          </a:p>
        </p:txBody>
      </p:sp>
      <p:pic>
        <p:nvPicPr>
          <p:cNvPr id="3" name="Picture 4" descr="neltutyu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4273550"/>
            <a:ext cx="3311525" cy="263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descr="670px-Treat-Heatstroke-Step-2"/>
          <p:cNvPicPr>
            <a:picLocks noChangeAspect="1" noChangeArrowheads="1"/>
          </p:cNvPicPr>
          <p:nvPr/>
        </p:nvPicPr>
        <p:blipFill>
          <a:blip r:embed="rId3">
            <a:extLst>
              <a:ext uri="{28A0092B-C50C-407E-A947-70E740481C1C}">
                <a14:useLocalDpi xmlns:a14="http://schemas.microsoft.com/office/drawing/2010/main" val="0"/>
              </a:ext>
            </a:extLst>
          </a:blip>
          <a:srcRect l="22783" t="5992" r="8405"/>
          <a:stretch>
            <a:fillRect/>
          </a:stretch>
        </p:blipFill>
        <p:spPr bwMode="auto">
          <a:xfrm>
            <a:off x="3276600" y="3192463"/>
            <a:ext cx="2205038" cy="226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1"/>
          <p:cNvSpPr txBox="1">
            <a:spLocks noChangeArrowheads="1"/>
          </p:cNvSpPr>
          <p:nvPr/>
        </p:nvSpPr>
        <p:spPr bwMode="auto">
          <a:xfrm>
            <a:off x="5652120" y="1288653"/>
            <a:ext cx="3543299" cy="3292475"/>
          </a:xfrm>
          <a:prstGeom prst="rect">
            <a:avLst/>
          </a:prstGeom>
          <a:noFill/>
          <a:ln>
            <a:noFill/>
          </a:ln>
          <a:effectLst/>
          <a:extLst/>
        </p:spPr>
        <p:txBody>
          <a:bodyPr wrap="square">
            <a:spAutoFit/>
          </a:bodyPr>
          <a:lstStyle/>
          <a:p>
            <a:pPr marL="342900" indent="-342900" algn="just" fontAlgn="auto">
              <a:spcBef>
                <a:spcPts val="0"/>
              </a:spcBef>
              <a:spcAft>
                <a:spcPts val="0"/>
              </a:spcAft>
              <a:buFont typeface="Wingdings" panose="05000000000000000000" pitchFamily="2" charset="2"/>
              <a:buChar char="Ø"/>
              <a:defRPr/>
            </a:pPr>
            <a:r>
              <a:rPr lang="el-GR" altLang="el-GR" sz="2400" b="1" dirty="0">
                <a:solidFill>
                  <a:srgbClr val="FF0000"/>
                </a:solidFill>
              </a:rPr>
              <a:t>ΠΡΩΤΕΣ ΒΟΗΘΕΙΕΣ</a:t>
            </a:r>
            <a:endParaRPr lang="el-GR" altLang="el-GR" sz="2400" b="1" u="sng" dirty="0">
              <a:solidFill>
                <a:srgbClr val="FF0000"/>
              </a:solidFill>
            </a:endParaRPr>
          </a:p>
          <a:p>
            <a:pPr algn="just" fontAlgn="auto">
              <a:spcBef>
                <a:spcPts val="0"/>
              </a:spcBef>
              <a:spcAft>
                <a:spcPts val="0"/>
              </a:spcAft>
              <a:defRPr/>
            </a:pPr>
            <a:endParaRPr lang="el-GR" altLang="el-GR" sz="800" b="1" u="sng" dirty="0"/>
          </a:p>
          <a:p>
            <a:pPr marL="0" lvl="1" algn="just" fontAlgn="auto">
              <a:spcBef>
                <a:spcPts val="0"/>
              </a:spcBef>
              <a:spcAft>
                <a:spcPts val="0"/>
              </a:spcAft>
              <a:buClr>
                <a:schemeClr val="hlink"/>
              </a:buClr>
              <a:buFont typeface="Wingdings" panose="05000000000000000000" pitchFamily="2" charset="2"/>
              <a:buChar char="ü"/>
              <a:defRPr/>
            </a:pPr>
            <a:r>
              <a:rPr lang="el-GR" altLang="el-GR" dirty="0"/>
              <a:t> </a:t>
            </a:r>
            <a:r>
              <a:rPr lang="el-GR" altLang="el-GR" sz="2400" dirty="0">
                <a:solidFill>
                  <a:srgbClr val="0238C0"/>
                </a:solidFill>
              </a:rPr>
              <a:t>Σκιερό μέρος</a:t>
            </a:r>
          </a:p>
          <a:p>
            <a:pPr algn="just" fontAlgn="auto">
              <a:spcBef>
                <a:spcPts val="0"/>
              </a:spcBef>
              <a:spcAft>
                <a:spcPts val="0"/>
              </a:spcAft>
              <a:buClr>
                <a:schemeClr val="hlink"/>
              </a:buClr>
              <a:buFont typeface="Wingdings" panose="05000000000000000000" pitchFamily="2" charset="2"/>
              <a:buChar char="ü"/>
              <a:defRPr/>
            </a:pPr>
            <a:endParaRPr lang="el-GR" altLang="el-GR" sz="800" dirty="0">
              <a:solidFill>
                <a:srgbClr val="0238C0"/>
              </a:solidFill>
            </a:endParaRPr>
          </a:p>
          <a:p>
            <a:pPr marL="0" lvl="1" algn="just" fontAlgn="auto">
              <a:spcBef>
                <a:spcPts val="0"/>
              </a:spcBef>
              <a:spcAft>
                <a:spcPts val="0"/>
              </a:spcAft>
              <a:buClr>
                <a:schemeClr val="hlink"/>
              </a:buClr>
              <a:buFont typeface="Wingdings" panose="05000000000000000000" pitchFamily="2" charset="2"/>
              <a:buChar char="ü"/>
              <a:defRPr/>
            </a:pPr>
            <a:r>
              <a:rPr lang="el-GR" altLang="el-GR" sz="2400" dirty="0">
                <a:solidFill>
                  <a:srgbClr val="0238C0"/>
                </a:solidFill>
              </a:rPr>
              <a:t> </a:t>
            </a:r>
            <a:r>
              <a:rPr lang="el-GR" altLang="el-GR" sz="2400" dirty="0" err="1">
                <a:solidFill>
                  <a:srgbClr val="0238C0"/>
                </a:solidFill>
              </a:rPr>
              <a:t>Ημικαθιστή</a:t>
            </a:r>
            <a:r>
              <a:rPr lang="el-GR" altLang="el-GR" sz="2400" dirty="0">
                <a:solidFill>
                  <a:srgbClr val="0238C0"/>
                </a:solidFill>
              </a:rPr>
              <a:t> θέση</a:t>
            </a:r>
          </a:p>
          <a:p>
            <a:pPr algn="just" fontAlgn="auto">
              <a:spcBef>
                <a:spcPts val="0"/>
              </a:spcBef>
              <a:spcAft>
                <a:spcPts val="0"/>
              </a:spcAft>
              <a:buClr>
                <a:schemeClr val="hlink"/>
              </a:buClr>
              <a:buFont typeface="Wingdings" panose="05000000000000000000" pitchFamily="2" charset="2"/>
              <a:buChar char="ü"/>
              <a:defRPr/>
            </a:pPr>
            <a:endParaRPr lang="el-GR" altLang="el-GR" sz="800" dirty="0">
              <a:solidFill>
                <a:srgbClr val="0238C0"/>
              </a:solidFill>
            </a:endParaRPr>
          </a:p>
          <a:p>
            <a:pPr marL="0" lvl="1" algn="just" fontAlgn="auto">
              <a:spcBef>
                <a:spcPts val="0"/>
              </a:spcBef>
              <a:spcAft>
                <a:spcPts val="0"/>
              </a:spcAft>
              <a:buClr>
                <a:schemeClr val="hlink"/>
              </a:buClr>
              <a:buFont typeface="Wingdings" panose="05000000000000000000" pitchFamily="2" charset="2"/>
              <a:buChar char="ü"/>
              <a:defRPr/>
            </a:pPr>
            <a:r>
              <a:rPr lang="el-GR" altLang="el-GR" sz="2400" dirty="0">
                <a:solidFill>
                  <a:srgbClr val="0238C0"/>
                </a:solidFill>
              </a:rPr>
              <a:t> Αφαίρεση ενδυμάτων</a:t>
            </a:r>
          </a:p>
          <a:p>
            <a:pPr algn="just" fontAlgn="auto">
              <a:spcBef>
                <a:spcPts val="0"/>
              </a:spcBef>
              <a:spcAft>
                <a:spcPts val="0"/>
              </a:spcAft>
              <a:buClr>
                <a:schemeClr val="hlink"/>
              </a:buClr>
              <a:buFont typeface="Wingdings" panose="05000000000000000000" pitchFamily="2" charset="2"/>
              <a:buChar char="ü"/>
              <a:defRPr/>
            </a:pPr>
            <a:endParaRPr lang="el-GR" altLang="el-GR" sz="800" dirty="0">
              <a:solidFill>
                <a:srgbClr val="0238C0"/>
              </a:solidFill>
            </a:endParaRPr>
          </a:p>
          <a:p>
            <a:pPr marL="0" lvl="1" algn="just" fontAlgn="auto">
              <a:spcBef>
                <a:spcPts val="0"/>
              </a:spcBef>
              <a:spcAft>
                <a:spcPts val="0"/>
              </a:spcAft>
              <a:buClr>
                <a:schemeClr val="hlink"/>
              </a:buClr>
              <a:buFont typeface="Wingdings" panose="05000000000000000000" pitchFamily="2" charset="2"/>
              <a:buChar char="ü"/>
              <a:defRPr/>
            </a:pPr>
            <a:r>
              <a:rPr lang="el-GR" altLang="el-GR" sz="2400" dirty="0">
                <a:solidFill>
                  <a:srgbClr val="0238C0"/>
                </a:solidFill>
              </a:rPr>
              <a:t> Κρύες κομπρέσες</a:t>
            </a:r>
          </a:p>
          <a:p>
            <a:pPr algn="just" fontAlgn="auto">
              <a:spcBef>
                <a:spcPts val="0"/>
              </a:spcBef>
              <a:spcAft>
                <a:spcPts val="0"/>
              </a:spcAft>
              <a:buClr>
                <a:schemeClr val="hlink"/>
              </a:buClr>
              <a:buFont typeface="Wingdings" panose="05000000000000000000" pitchFamily="2" charset="2"/>
              <a:buChar char="ü"/>
              <a:defRPr/>
            </a:pPr>
            <a:endParaRPr lang="el-GR" altLang="el-GR" sz="800" dirty="0">
              <a:solidFill>
                <a:srgbClr val="0238C0"/>
              </a:solidFill>
            </a:endParaRPr>
          </a:p>
          <a:p>
            <a:pPr marL="0" lvl="1" algn="just" fontAlgn="auto">
              <a:spcBef>
                <a:spcPts val="0"/>
              </a:spcBef>
              <a:spcAft>
                <a:spcPts val="0"/>
              </a:spcAft>
              <a:buClr>
                <a:schemeClr val="hlink"/>
              </a:buClr>
              <a:buFont typeface="Wingdings" panose="05000000000000000000" pitchFamily="2" charset="2"/>
              <a:buChar char="ü"/>
              <a:defRPr/>
            </a:pPr>
            <a:r>
              <a:rPr lang="el-GR" altLang="el-GR" sz="2400" dirty="0">
                <a:solidFill>
                  <a:srgbClr val="0238C0"/>
                </a:solidFill>
              </a:rPr>
              <a:t> Χορήγηση</a:t>
            </a:r>
            <a:r>
              <a:rPr lang="en-US" altLang="el-GR" sz="2400" dirty="0">
                <a:solidFill>
                  <a:srgbClr val="0238C0"/>
                </a:solidFill>
              </a:rPr>
              <a:t> </a:t>
            </a:r>
            <a:r>
              <a:rPr lang="el-GR" altLang="el-GR" sz="2400" dirty="0">
                <a:solidFill>
                  <a:srgbClr val="0238C0"/>
                </a:solidFill>
              </a:rPr>
              <a:t>νερού και </a:t>
            </a:r>
          </a:p>
          <a:p>
            <a:pPr marL="0" lvl="1" algn="just" fontAlgn="auto">
              <a:spcBef>
                <a:spcPts val="0"/>
              </a:spcBef>
              <a:spcAft>
                <a:spcPts val="0"/>
              </a:spcAft>
              <a:buClr>
                <a:schemeClr val="hlink"/>
              </a:buClr>
              <a:defRPr/>
            </a:pPr>
            <a:r>
              <a:rPr lang="el-GR" altLang="el-GR" sz="2400" dirty="0">
                <a:solidFill>
                  <a:srgbClr val="0238C0"/>
                </a:solidFill>
              </a:rPr>
              <a:t>     παυσίπονου</a:t>
            </a:r>
            <a:endParaRPr lang="en-GB" altLang="el-GR" sz="2400" dirty="0">
              <a:solidFill>
                <a:srgbClr val="0238C0"/>
              </a:solidFill>
            </a:endParaRPr>
          </a:p>
        </p:txBody>
      </p:sp>
      <p:pic>
        <p:nvPicPr>
          <p:cNvPr id="348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9763" y="4648200"/>
            <a:ext cx="34290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t="11651"/>
          <a:stretch/>
        </p:blipFill>
        <p:spPr bwMode="auto">
          <a:xfrm>
            <a:off x="44053" y="-27384"/>
            <a:ext cx="1287587" cy="1137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7" descr="Αποτέλεσμα εικόνας για logo αθτη"/>
          <p:cNvPicPr>
            <a:picLocks noChangeAspect="1" noChangeArrowheads="1"/>
          </p:cNvPicPr>
          <p:nvPr/>
        </p:nvPicPr>
        <p:blipFill>
          <a:blip r:embed="rId6">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p:cNvSpPr txBox="1">
            <a:spLocks noChangeArrowheads="1"/>
          </p:cNvSpPr>
          <p:nvPr/>
        </p:nvSpPr>
        <p:spPr bwMode="auto">
          <a:xfrm>
            <a:off x="-36512" y="1124744"/>
            <a:ext cx="4394200" cy="2677656"/>
          </a:xfrm>
          <a:prstGeom prst="rect">
            <a:avLst/>
          </a:prstGeom>
          <a:noFill/>
          <a:ln>
            <a:noFill/>
          </a:ln>
          <a:effectLst/>
          <a:extLst/>
        </p:spPr>
        <p:txBody>
          <a:bodyPr wrap="square">
            <a:spAutoFit/>
          </a:bodyPr>
          <a:lstStyle/>
          <a:p>
            <a:pPr marL="342900" indent="-342900" algn="just" eaLnBrk="0" hangingPunct="0">
              <a:buFont typeface="Wingdings" panose="05000000000000000000" pitchFamily="2" charset="2"/>
              <a:buChar char="Ø"/>
              <a:defRPr/>
            </a:pPr>
            <a:r>
              <a:rPr lang="el-GR" altLang="el-GR" sz="2400" b="1" dirty="0" smtClean="0">
                <a:solidFill>
                  <a:srgbClr val="FC0128"/>
                </a:solidFill>
              </a:rPr>
              <a:t>ΣΥΜΠΤΩΜΑΤΑ </a:t>
            </a:r>
            <a:r>
              <a:rPr lang="el-GR" altLang="el-GR" sz="2400" b="1" dirty="0">
                <a:solidFill>
                  <a:srgbClr val="FC0128"/>
                </a:solidFill>
              </a:rPr>
              <a:t>ΚΑΙ </a:t>
            </a:r>
            <a:r>
              <a:rPr lang="el-GR" altLang="el-GR" sz="2400" b="1" dirty="0" smtClean="0">
                <a:solidFill>
                  <a:srgbClr val="FC0128"/>
                </a:solidFill>
              </a:rPr>
              <a:t>ΣΗΜΕΙΑ</a:t>
            </a:r>
            <a:endParaRPr lang="el-GR" altLang="el-GR" sz="2400" dirty="0">
              <a:solidFill>
                <a:srgbClr val="000000"/>
              </a:solidFill>
            </a:endParaRPr>
          </a:p>
          <a:p>
            <a:pPr marL="285750" indent="-285750" algn="just" eaLnBrk="0" hangingPunct="0">
              <a:buClr>
                <a:srgbClr val="FC0128"/>
              </a:buClr>
              <a:buFont typeface="Wingdings" panose="05000000000000000000" pitchFamily="2" charset="2"/>
              <a:buChar char="ü"/>
              <a:defRPr/>
            </a:pPr>
            <a:r>
              <a:rPr lang="el-GR" altLang="el-GR" sz="2400" dirty="0">
                <a:solidFill>
                  <a:srgbClr val="000000"/>
                </a:solidFill>
              </a:rPr>
              <a:t> </a:t>
            </a:r>
            <a:r>
              <a:rPr lang="el-GR" altLang="el-GR" sz="2400" dirty="0">
                <a:solidFill>
                  <a:srgbClr val="0238C0"/>
                </a:solidFill>
              </a:rPr>
              <a:t>Πονοκέφαλος</a:t>
            </a:r>
          </a:p>
          <a:p>
            <a:pPr marL="285750" indent="-285750" algn="just" eaLnBrk="0" hangingPunct="0">
              <a:buClr>
                <a:srgbClr val="FC0128"/>
              </a:buClr>
              <a:buFont typeface="Wingdings" panose="05000000000000000000" pitchFamily="2" charset="2"/>
              <a:buChar char="ü"/>
              <a:defRPr/>
            </a:pPr>
            <a:r>
              <a:rPr lang="el-GR" altLang="el-GR" sz="2400" dirty="0">
                <a:solidFill>
                  <a:srgbClr val="0238C0"/>
                </a:solidFill>
              </a:rPr>
              <a:t> Ζάλη</a:t>
            </a:r>
          </a:p>
          <a:p>
            <a:pPr marL="285750" indent="-285750" algn="just" eaLnBrk="0" hangingPunct="0">
              <a:buClr>
                <a:srgbClr val="FC0128"/>
              </a:buClr>
              <a:buFont typeface="Wingdings" panose="05000000000000000000" pitchFamily="2" charset="2"/>
              <a:buChar char="ü"/>
              <a:defRPr/>
            </a:pPr>
            <a:r>
              <a:rPr lang="el-GR" altLang="el-GR" sz="2400" dirty="0">
                <a:solidFill>
                  <a:srgbClr val="0238C0"/>
                </a:solidFill>
              </a:rPr>
              <a:t> Ναυτία - Εμετός</a:t>
            </a:r>
          </a:p>
          <a:p>
            <a:pPr marL="285750" indent="-285750" algn="just" eaLnBrk="0" hangingPunct="0">
              <a:buClr>
                <a:srgbClr val="FC0128"/>
              </a:buClr>
              <a:buFont typeface="Wingdings" panose="05000000000000000000" pitchFamily="2" charset="2"/>
              <a:buChar char="ü"/>
              <a:defRPr/>
            </a:pPr>
            <a:r>
              <a:rPr lang="el-GR" altLang="el-GR" sz="2400" dirty="0">
                <a:solidFill>
                  <a:srgbClr val="0238C0"/>
                </a:solidFill>
              </a:rPr>
              <a:t> Ζεστό και ερυθρό δέρμα</a:t>
            </a:r>
          </a:p>
          <a:p>
            <a:pPr marL="285750" indent="-285750" algn="just" eaLnBrk="0" hangingPunct="0">
              <a:buClr>
                <a:srgbClr val="FC0128"/>
              </a:buClr>
              <a:buFont typeface="Wingdings" panose="05000000000000000000" pitchFamily="2" charset="2"/>
              <a:buChar char="ü"/>
              <a:defRPr/>
            </a:pPr>
            <a:r>
              <a:rPr lang="el-GR" altLang="el-GR" sz="2400" dirty="0">
                <a:solidFill>
                  <a:srgbClr val="0238C0"/>
                </a:solidFill>
              </a:rPr>
              <a:t> Πυρετός</a:t>
            </a:r>
          </a:p>
          <a:p>
            <a:pPr marL="285750" indent="-285750" algn="just" eaLnBrk="0" hangingPunct="0">
              <a:buClr>
                <a:srgbClr val="FC0128"/>
              </a:buClr>
              <a:buFont typeface="Wingdings" panose="05000000000000000000" pitchFamily="2" charset="2"/>
              <a:buChar char="ü"/>
              <a:defRPr/>
            </a:pPr>
            <a:r>
              <a:rPr lang="el-GR" altLang="el-GR" sz="2400" dirty="0">
                <a:solidFill>
                  <a:srgbClr val="0238C0"/>
                </a:solidFill>
              </a:rPr>
              <a:t> Πιθανή απώλεια </a:t>
            </a:r>
            <a:r>
              <a:rPr lang="el-GR" altLang="el-GR" sz="2400" dirty="0" smtClean="0">
                <a:solidFill>
                  <a:srgbClr val="0238C0"/>
                </a:solidFill>
              </a:rPr>
              <a:t>αισθήσεων</a:t>
            </a:r>
            <a:endParaRPr lang="el-GR" altLang="el-GR" sz="2400" dirty="0">
              <a:solidFill>
                <a:srgbClr val="000000"/>
              </a:solidFill>
            </a:endParaRPr>
          </a:p>
        </p:txBody>
      </p:sp>
    </p:spTree>
    <p:extLst>
      <p:ext uri="{BB962C8B-B14F-4D97-AF65-F5344CB8AC3E}">
        <p14:creationId xmlns:p14="http://schemas.microsoft.com/office/powerpoint/2010/main" val="24271531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42"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ppt_x"/>
                                          </p:val>
                                        </p:tav>
                                        <p:tav tm="100000">
                                          <p:val>
                                            <p:strVal val="#ppt_x"/>
                                          </p:val>
                                        </p:tav>
                                      </p:tavLst>
                                    </p:anim>
                                    <p:anim calcmode="lin" valueType="num">
                                      <p:cBhvr additive="base">
                                        <p:cTn id="3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additive="base">
                                        <p:cTn id="38" dur="500" fill="hold"/>
                                        <p:tgtEl>
                                          <p:spTgt spid="7"/>
                                        </p:tgtEl>
                                        <p:attrNameLst>
                                          <p:attrName>ppt_x</p:attrName>
                                        </p:attrNameLst>
                                      </p:cBhvr>
                                      <p:tavLst>
                                        <p:tav tm="0">
                                          <p:val>
                                            <p:strVal val="#ppt_x"/>
                                          </p:val>
                                        </p:tav>
                                        <p:tav tm="100000">
                                          <p:val>
                                            <p:strVal val="#ppt_x"/>
                                          </p:val>
                                        </p:tav>
                                      </p:tavLst>
                                    </p:anim>
                                    <p:anim calcmode="lin" valueType="num">
                                      <p:cBhvr additive="base">
                                        <p:cTn id="3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500"/>
                                        <p:tgtEl>
                                          <p:spTgt spid="3"/>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6" presetClass="entr" presetSubtype="0" fill="hold" nodeType="clickEffect">
                                  <p:stCondLst>
                                    <p:cond delay="0"/>
                                  </p:stCondLst>
                                  <p:childTnLst>
                                    <p:set>
                                      <p:cBhvr>
                                        <p:cTn id="48" dur="1" fill="hold">
                                          <p:stCondLst>
                                            <p:cond delay="0"/>
                                          </p:stCondLst>
                                        </p:cTn>
                                        <p:tgtEl>
                                          <p:spTgt spid="34819"/>
                                        </p:tgtEl>
                                        <p:attrNameLst>
                                          <p:attrName>style.visibility</p:attrName>
                                        </p:attrNameLst>
                                      </p:cBhvr>
                                      <p:to>
                                        <p:strVal val="visible"/>
                                      </p:to>
                                    </p:set>
                                    <p:animEffect transition="in" filter="wipe(down)">
                                      <p:cBhvr>
                                        <p:cTn id="49" dur="580">
                                          <p:stCondLst>
                                            <p:cond delay="0"/>
                                          </p:stCondLst>
                                        </p:cTn>
                                        <p:tgtEl>
                                          <p:spTgt spid="34819"/>
                                        </p:tgtEl>
                                      </p:cBhvr>
                                    </p:animEffect>
                                    <p:anim calcmode="lin" valueType="num">
                                      <p:cBhvr>
                                        <p:cTn id="50" dur="1822" tmFilter="0,0; 0.14,0.36; 0.43,0.73; 0.71,0.91; 1.0,1.0">
                                          <p:stCondLst>
                                            <p:cond delay="0"/>
                                          </p:stCondLst>
                                        </p:cTn>
                                        <p:tgtEl>
                                          <p:spTgt spid="34819"/>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34819"/>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34819"/>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34819"/>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34819"/>
                                        </p:tgtEl>
                                        <p:attrNameLst>
                                          <p:attrName>ppt_y</p:attrName>
                                        </p:attrNameLst>
                                      </p:cBhvr>
                                      <p:tavLst>
                                        <p:tav tm="0" fmla="#ppt_y-sin(pi*$)/81">
                                          <p:val>
                                            <p:fltVal val="0"/>
                                          </p:val>
                                        </p:tav>
                                        <p:tav tm="100000">
                                          <p:val>
                                            <p:fltVal val="1"/>
                                          </p:val>
                                        </p:tav>
                                      </p:tavLst>
                                    </p:anim>
                                    <p:animScale>
                                      <p:cBhvr>
                                        <p:cTn id="55" dur="26">
                                          <p:stCondLst>
                                            <p:cond delay="650"/>
                                          </p:stCondLst>
                                        </p:cTn>
                                        <p:tgtEl>
                                          <p:spTgt spid="34819"/>
                                        </p:tgtEl>
                                      </p:cBhvr>
                                      <p:to x="100000" y="60000"/>
                                    </p:animScale>
                                    <p:animScale>
                                      <p:cBhvr>
                                        <p:cTn id="56" dur="166" decel="50000">
                                          <p:stCondLst>
                                            <p:cond delay="676"/>
                                          </p:stCondLst>
                                        </p:cTn>
                                        <p:tgtEl>
                                          <p:spTgt spid="34819"/>
                                        </p:tgtEl>
                                      </p:cBhvr>
                                      <p:to x="100000" y="100000"/>
                                    </p:animScale>
                                    <p:animScale>
                                      <p:cBhvr>
                                        <p:cTn id="57" dur="26">
                                          <p:stCondLst>
                                            <p:cond delay="1312"/>
                                          </p:stCondLst>
                                        </p:cTn>
                                        <p:tgtEl>
                                          <p:spTgt spid="34819"/>
                                        </p:tgtEl>
                                      </p:cBhvr>
                                      <p:to x="100000" y="80000"/>
                                    </p:animScale>
                                    <p:animScale>
                                      <p:cBhvr>
                                        <p:cTn id="58" dur="166" decel="50000">
                                          <p:stCondLst>
                                            <p:cond delay="1338"/>
                                          </p:stCondLst>
                                        </p:cTn>
                                        <p:tgtEl>
                                          <p:spTgt spid="34819"/>
                                        </p:tgtEl>
                                      </p:cBhvr>
                                      <p:to x="100000" y="100000"/>
                                    </p:animScale>
                                    <p:animScale>
                                      <p:cBhvr>
                                        <p:cTn id="59" dur="26">
                                          <p:stCondLst>
                                            <p:cond delay="1642"/>
                                          </p:stCondLst>
                                        </p:cTn>
                                        <p:tgtEl>
                                          <p:spTgt spid="34819"/>
                                        </p:tgtEl>
                                      </p:cBhvr>
                                      <p:to x="100000" y="90000"/>
                                    </p:animScale>
                                    <p:animScale>
                                      <p:cBhvr>
                                        <p:cTn id="60" dur="166" decel="50000">
                                          <p:stCondLst>
                                            <p:cond delay="1668"/>
                                          </p:stCondLst>
                                        </p:cTn>
                                        <p:tgtEl>
                                          <p:spTgt spid="34819"/>
                                        </p:tgtEl>
                                      </p:cBhvr>
                                      <p:to x="100000" y="100000"/>
                                    </p:animScale>
                                    <p:animScale>
                                      <p:cBhvr>
                                        <p:cTn id="61" dur="26">
                                          <p:stCondLst>
                                            <p:cond delay="1808"/>
                                          </p:stCondLst>
                                        </p:cTn>
                                        <p:tgtEl>
                                          <p:spTgt spid="34819"/>
                                        </p:tgtEl>
                                      </p:cBhvr>
                                      <p:to x="100000" y="95000"/>
                                    </p:animScale>
                                    <p:animScale>
                                      <p:cBhvr>
                                        <p:cTn id="62" dur="166" decel="50000">
                                          <p:stCondLst>
                                            <p:cond delay="1834"/>
                                          </p:stCondLst>
                                        </p:cTn>
                                        <p:tgtEl>
                                          <p:spTgt spid="3481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p:cNvSpPr>
            <a:spLocks noGrp="1"/>
          </p:cNvSpPr>
          <p:nvPr>
            <p:ph type="title"/>
          </p:nvPr>
        </p:nvSpPr>
        <p:spPr>
          <a:xfrm>
            <a:off x="1491560" y="188640"/>
            <a:ext cx="6171818" cy="923330"/>
          </a:xfrm>
          <a:prstGeom prst="rect">
            <a:avLst/>
          </a:prstGeom>
          <a:noFill/>
        </p:spPr>
        <p:txBody>
          <a:bodyPr wrap="none" lIns="91440" tIns="45720" rIns="91440" bIns="45720">
            <a:spAutoFit/>
          </a:bodyPr>
          <a:lstStyle/>
          <a:p>
            <a:pPr algn="ctr"/>
            <a:r>
              <a:rPr lang="el-GR" sz="54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Κατά την διάρκεια</a:t>
            </a:r>
            <a:endParaRPr lang="el-GR" sz="54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
        <p:nvSpPr>
          <p:cNvPr id="7" name="Θέση περιεχομένου 3"/>
          <p:cNvSpPr>
            <a:spLocks noGrp="1"/>
          </p:cNvSpPr>
          <p:nvPr>
            <p:ph sz="half" idx="2"/>
          </p:nvPr>
        </p:nvSpPr>
        <p:spPr>
          <a:xfrm>
            <a:off x="35496" y="1700808"/>
            <a:ext cx="9036496" cy="2880320"/>
          </a:xfrm>
        </p:spPr>
        <p:txBody>
          <a:bodyPr>
            <a:normAutofit/>
          </a:bodyPr>
          <a:lstStyle/>
          <a:p>
            <a:pPr>
              <a:buFont typeface="Wingdings" panose="05000000000000000000" pitchFamily="2" charset="2"/>
              <a:buChar char="Ø"/>
            </a:pPr>
            <a:r>
              <a:rPr lang="el-GR" sz="3200" b="1" dirty="0" smtClean="0"/>
              <a:t>Εσωτερικοί </a:t>
            </a:r>
            <a:r>
              <a:rPr lang="el-GR" sz="3200" b="1" dirty="0" smtClean="0"/>
              <a:t>χώροι </a:t>
            </a:r>
            <a:r>
              <a:rPr lang="en-US" sz="3200" b="1" dirty="0" smtClean="0"/>
              <a:t>:</a:t>
            </a:r>
            <a:endParaRPr lang="en-US" sz="3200" b="1" dirty="0" smtClean="0"/>
          </a:p>
          <a:p>
            <a:pPr lvl="1">
              <a:buFont typeface="Wingdings" pitchFamily="2" charset="2"/>
              <a:buChar char="v"/>
            </a:pPr>
            <a:r>
              <a:rPr lang="el-GR" b="1" dirty="0" smtClean="0"/>
              <a:t> Χρήση </a:t>
            </a:r>
            <a:r>
              <a:rPr lang="el-GR" b="1" dirty="0" smtClean="0"/>
              <a:t>ανθεκτικών επίπλων ως ασπίδα</a:t>
            </a:r>
          </a:p>
          <a:p>
            <a:pPr lvl="1">
              <a:buFont typeface="Wingdings" pitchFamily="2" charset="2"/>
              <a:buChar char="v"/>
            </a:pPr>
            <a:r>
              <a:rPr lang="el-GR" b="1" dirty="0" smtClean="0"/>
              <a:t> Μέσο </a:t>
            </a:r>
            <a:r>
              <a:rPr lang="el-GR" b="1" dirty="0" smtClean="0"/>
              <a:t>του δωματίου</a:t>
            </a:r>
            <a:r>
              <a:rPr lang="en-US" b="1" dirty="0" smtClean="0"/>
              <a:t>; </a:t>
            </a:r>
            <a:r>
              <a:rPr lang="el-GR" b="1" dirty="0" smtClean="0"/>
              <a:t>Ελαχιστοποίηση επιφάνειας – </a:t>
            </a:r>
            <a:r>
              <a:rPr lang="el-GR" b="1" dirty="0" smtClean="0"/>
              <a:t>κάλυψη</a:t>
            </a:r>
          </a:p>
          <a:p>
            <a:pPr marL="457200" lvl="1" indent="0">
              <a:buNone/>
            </a:pPr>
            <a:r>
              <a:rPr lang="el-GR" b="1" dirty="0"/>
              <a:t> </a:t>
            </a:r>
            <a:r>
              <a:rPr lang="el-GR" b="1" dirty="0" smtClean="0"/>
              <a:t>    </a:t>
            </a:r>
            <a:r>
              <a:rPr lang="el-GR" b="1" dirty="0" smtClean="0"/>
              <a:t>αυχένα/κεφαλής</a:t>
            </a:r>
            <a:endParaRPr lang="el-GR" b="1" dirty="0" smtClean="0"/>
          </a:p>
          <a:p>
            <a:pPr lvl="1">
              <a:buFont typeface="Wingdings" pitchFamily="2" charset="2"/>
              <a:buChar char="v"/>
            </a:pPr>
            <a:r>
              <a:rPr lang="el-GR" b="1" dirty="0" smtClean="0"/>
              <a:t> Παραμονή </a:t>
            </a:r>
            <a:r>
              <a:rPr lang="el-GR" b="1" dirty="0" smtClean="0"/>
              <a:t>στον χώρο έως ότου ασφαλούς διαφυγής</a:t>
            </a:r>
          </a:p>
          <a:p>
            <a:pPr lvl="1">
              <a:buFont typeface="Wingdings" pitchFamily="2" charset="2"/>
              <a:buChar char="v"/>
            </a:pPr>
            <a:r>
              <a:rPr lang="el-GR" b="1" dirty="0" smtClean="0"/>
              <a:t> Αποφυγή </a:t>
            </a:r>
            <a:r>
              <a:rPr lang="el-GR" b="1" dirty="0" smtClean="0"/>
              <a:t>χρήσης ανελκυστήρα</a:t>
            </a:r>
          </a:p>
        </p:txBody>
      </p:sp>
    </p:spTree>
    <p:extLst>
      <p:ext uri="{BB962C8B-B14F-4D97-AF65-F5344CB8AC3E}">
        <p14:creationId xmlns:p14="http://schemas.microsoft.com/office/powerpoint/2010/main" val="3982067039"/>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8"/>
          <p:cNvSpPr>
            <a:spLocks noChangeArrowheads="1"/>
          </p:cNvSpPr>
          <p:nvPr/>
        </p:nvSpPr>
        <p:spPr bwMode="auto">
          <a:xfrm>
            <a:off x="0" y="0"/>
            <a:ext cx="8951913" cy="6294438"/>
          </a:xfrm>
          <a:prstGeom prst="rect">
            <a:avLst/>
          </a:prstGeom>
          <a:noFill/>
          <a:ln>
            <a:noFill/>
          </a:ln>
          <a:effectLst/>
          <a:extLst/>
        </p:spPr>
        <p:txBody>
          <a:bodyPr lIns="90488" tIns="44450" rIns="90488" bIns="44450">
            <a:spAutoFit/>
          </a:bodyPr>
          <a:lstStyle/>
          <a:p>
            <a:pPr marL="285750" indent="-285750" algn="ctr" fontAlgn="auto">
              <a:spcBef>
                <a:spcPts val="0"/>
              </a:spcBef>
              <a:spcAft>
                <a:spcPts val="0"/>
              </a:spcAft>
              <a:buClr>
                <a:srgbClr val="FF0000"/>
              </a:buClr>
              <a:buFont typeface="Wingdings" panose="05000000000000000000" pitchFamily="2" charset="2"/>
              <a:buChar char="Ø"/>
              <a:defRPr/>
            </a:pPr>
            <a:r>
              <a:rPr lang="el-GR" altLang="el-GR" b="1" dirty="0">
                <a:solidFill>
                  <a:srgbClr val="0241E0"/>
                </a:solidFill>
                <a:latin typeface="Arial Greek" pitchFamily="34" charset="0"/>
              </a:rPr>
              <a:t>     </a:t>
            </a:r>
            <a:r>
              <a:rPr lang="el-GR" altLang="el-GR" sz="2800" b="1" dirty="0">
                <a:solidFill>
                  <a:srgbClr val="FC0128"/>
                </a:solidFill>
                <a:latin typeface="Arial Greek" pitchFamily="34" charset="0"/>
              </a:rPr>
              <a:t>ΠΡΟΛΗΠΤΙΚΑ ΜΕΤΡΑ ΑΠΟ ΥΨΗΛΕΣ ΘΕΡΜΟΚΡΑΣΙΕΣ</a:t>
            </a:r>
          </a:p>
          <a:p>
            <a:pPr marL="285750" indent="-285750" fontAlgn="auto">
              <a:spcBef>
                <a:spcPts val="0"/>
              </a:spcBef>
              <a:spcAft>
                <a:spcPts val="0"/>
              </a:spcAft>
              <a:buFont typeface="Wingdings" panose="05000000000000000000" pitchFamily="2" charset="2"/>
              <a:buChar char="ü"/>
              <a:defRPr/>
            </a:pPr>
            <a:endParaRPr lang="el-GR" altLang="el-GR" dirty="0">
              <a:solidFill>
                <a:srgbClr val="FC0128"/>
              </a:solidFill>
              <a:latin typeface="Arial Greek" pitchFamily="34" charset="0"/>
            </a:endParaRPr>
          </a:p>
          <a:p>
            <a:pPr marL="285750" indent="-285750" fontAlgn="auto">
              <a:lnSpc>
                <a:spcPct val="110000"/>
              </a:lnSpc>
              <a:spcBef>
                <a:spcPts val="0"/>
              </a:spcBef>
              <a:spcAft>
                <a:spcPts val="0"/>
              </a:spcAft>
              <a:buClr>
                <a:schemeClr val="hlink"/>
              </a:buClr>
              <a:buFont typeface="Wingdings" panose="05000000000000000000" pitchFamily="2" charset="2"/>
              <a:buChar char="ü"/>
              <a:defRPr/>
            </a:pPr>
            <a:r>
              <a:rPr lang="el-GR" altLang="el-GR" b="1" dirty="0">
                <a:latin typeface="Arial Greek" pitchFamily="34" charset="0"/>
              </a:rPr>
              <a:t> </a:t>
            </a:r>
            <a:r>
              <a:rPr lang="el-GR" altLang="el-GR" b="1" dirty="0">
                <a:solidFill>
                  <a:srgbClr val="FC0128"/>
                </a:solidFill>
                <a:latin typeface="Arial Greek" pitchFamily="34" charset="0"/>
              </a:rPr>
              <a:t>Αποφυγή κόπωσης</a:t>
            </a:r>
            <a:r>
              <a:rPr lang="el-GR" altLang="el-GR" b="1" dirty="0">
                <a:latin typeface="Arial Greek" pitchFamily="34" charset="0"/>
              </a:rPr>
              <a:t> </a:t>
            </a:r>
          </a:p>
          <a:p>
            <a:pPr fontAlgn="auto">
              <a:lnSpc>
                <a:spcPct val="110000"/>
              </a:lnSpc>
              <a:spcBef>
                <a:spcPts val="0"/>
              </a:spcBef>
              <a:spcAft>
                <a:spcPts val="0"/>
              </a:spcAft>
              <a:defRPr/>
            </a:pPr>
            <a:endParaRPr lang="el-GR" altLang="el-GR" sz="800" b="1" dirty="0">
              <a:latin typeface="Arial Greek" pitchFamily="34" charset="0"/>
            </a:endParaRPr>
          </a:p>
          <a:p>
            <a:pPr marL="285750" indent="-285750" fontAlgn="auto">
              <a:lnSpc>
                <a:spcPct val="110000"/>
              </a:lnSpc>
              <a:spcBef>
                <a:spcPts val="0"/>
              </a:spcBef>
              <a:spcAft>
                <a:spcPts val="0"/>
              </a:spcAft>
              <a:buClr>
                <a:schemeClr val="hlink"/>
              </a:buClr>
              <a:buFont typeface="Wingdings" panose="05000000000000000000" pitchFamily="2" charset="2"/>
              <a:buChar char="ü"/>
              <a:defRPr/>
            </a:pPr>
            <a:r>
              <a:rPr lang="el-GR" altLang="el-GR" b="1" dirty="0">
                <a:latin typeface="Arial Greek" pitchFamily="34" charset="0"/>
              </a:rPr>
              <a:t> </a:t>
            </a:r>
            <a:r>
              <a:rPr lang="el-GR" altLang="el-GR" b="1" dirty="0">
                <a:solidFill>
                  <a:srgbClr val="0241E0"/>
                </a:solidFill>
                <a:latin typeface="Arial Greek" pitchFamily="34" charset="0"/>
              </a:rPr>
              <a:t>Επαρκής πρόσληψη υγρών και νερού με αλάτι</a:t>
            </a:r>
          </a:p>
          <a:p>
            <a:pPr marL="285750" indent="-285750" fontAlgn="auto">
              <a:lnSpc>
                <a:spcPct val="110000"/>
              </a:lnSpc>
              <a:spcBef>
                <a:spcPts val="0"/>
              </a:spcBef>
              <a:spcAft>
                <a:spcPts val="0"/>
              </a:spcAft>
              <a:buClr>
                <a:schemeClr val="hlink"/>
              </a:buClr>
              <a:buFont typeface="Wingdings" panose="05000000000000000000" pitchFamily="2" charset="2"/>
              <a:buChar char="ü"/>
              <a:defRPr/>
            </a:pPr>
            <a:endParaRPr lang="el-GR" altLang="el-GR" sz="800" b="1" dirty="0">
              <a:latin typeface="Arial Greek" pitchFamily="34" charset="0"/>
            </a:endParaRPr>
          </a:p>
          <a:p>
            <a:pPr marL="285750" indent="-285750" fontAlgn="auto">
              <a:lnSpc>
                <a:spcPct val="110000"/>
              </a:lnSpc>
              <a:spcBef>
                <a:spcPts val="0"/>
              </a:spcBef>
              <a:spcAft>
                <a:spcPts val="0"/>
              </a:spcAft>
              <a:buClr>
                <a:schemeClr val="hlink"/>
              </a:buClr>
              <a:buFont typeface="Wingdings" panose="05000000000000000000" pitchFamily="2" charset="2"/>
              <a:buChar char="ü"/>
              <a:defRPr/>
            </a:pPr>
            <a:r>
              <a:rPr lang="el-GR" altLang="el-GR" b="1" dirty="0">
                <a:latin typeface="Arial Greek" pitchFamily="34" charset="0"/>
              </a:rPr>
              <a:t> </a:t>
            </a:r>
            <a:r>
              <a:rPr lang="el-GR" altLang="el-GR" b="1" dirty="0">
                <a:solidFill>
                  <a:srgbClr val="FC0128"/>
                </a:solidFill>
                <a:latin typeface="Arial Greek" pitchFamily="34" charset="0"/>
              </a:rPr>
              <a:t>Παραμονή σε δροσερό περιβάλλον</a:t>
            </a:r>
          </a:p>
          <a:p>
            <a:pPr marL="285750" indent="-285750" fontAlgn="auto">
              <a:lnSpc>
                <a:spcPct val="110000"/>
              </a:lnSpc>
              <a:spcBef>
                <a:spcPts val="0"/>
              </a:spcBef>
              <a:spcAft>
                <a:spcPts val="0"/>
              </a:spcAft>
              <a:buClr>
                <a:schemeClr val="hlink"/>
              </a:buClr>
              <a:buFont typeface="Wingdings" panose="05000000000000000000" pitchFamily="2" charset="2"/>
              <a:buChar char="ü"/>
              <a:defRPr/>
            </a:pPr>
            <a:endParaRPr lang="el-GR" altLang="el-GR" sz="800" b="1" dirty="0">
              <a:latin typeface="Arial Greek" pitchFamily="34" charset="0"/>
            </a:endParaRPr>
          </a:p>
          <a:p>
            <a:pPr marL="285750" indent="-285750" fontAlgn="auto">
              <a:lnSpc>
                <a:spcPct val="110000"/>
              </a:lnSpc>
              <a:spcBef>
                <a:spcPts val="0"/>
              </a:spcBef>
              <a:spcAft>
                <a:spcPts val="0"/>
              </a:spcAft>
              <a:buClr>
                <a:schemeClr val="hlink"/>
              </a:buClr>
              <a:buFont typeface="Wingdings" panose="05000000000000000000" pitchFamily="2" charset="2"/>
              <a:buChar char="ü"/>
              <a:defRPr/>
            </a:pPr>
            <a:r>
              <a:rPr lang="el-GR" altLang="el-GR" b="1" dirty="0">
                <a:latin typeface="Arial Greek" pitchFamily="34" charset="0"/>
              </a:rPr>
              <a:t> </a:t>
            </a:r>
            <a:r>
              <a:rPr lang="el-GR" altLang="el-GR" b="1" dirty="0">
                <a:solidFill>
                  <a:srgbClr val="0241E0"/>
                </a:solidFill>
                <a:latin typeface="Arial Greek" pitchFamily="34" charset="0"/>
              </a:rPr>
              <a:t>Αποφυγή οινοπνευματωδών ποτών</a:t>
            </a:r>
          </a:p>
          <a:p>
            <a:pPr marL="285750" indent="-285750" fontAlgn="auto">
              <a:lnSpc>
                <a:spcPct val="110000"/>
              </a:lnSpc>
              <a:spcBef>
                <a:spcPts val="0"/>
              </a:spcBef>
              <a:spcAft>
                <a:spcPts val="0"/>
              </a:spcAft>
              <a:buClr>
                <a:schemeClr val="hlink"/>
              </a:buClr>
              <a:buFont typeface="Wingdings" panose="05000000000000000000" pitchFamily="2" charset="2"/>
              <a:buChar char="ü"/>
              <a:defRPr/>
            </a:pPr>
            <a:endParaRPr lang="el-GR" altLang="el-GR" sz="800" b="1" dirty="0">
              <a:latin typeface="Arial Greek" pitchFamily="34" charset="0"/>
            </a:endParaRPr>
          </a:p>
          <a:p>
            <a:pPr marL="285750" indent="-285750" fontAlgn="auto">
              <a:lnSpc>
                <a:spcPct val="110000"/>
              </a:lnSpc>
              <a:spcBef>
                <a:spcPts val="0"/>
              </a:spcBef>
              <a:spcAft>
                <a:spcPts val="0"/>
              </a:spcAft>
              <a:buClr>
                <a:schemeClr val="hlink"/>
              </a:buClr>
              <a:buFont typeface="Wingdings" panose="05000000000000000000" pitchFamily="2" charset="2"/>
              <a:buChar char="ü"/>
              <a:defRPr/>
            </a:pPr>
            <a:r>
              <a:rPr lang="el-GR" altLang="el-GR" b="1" dirty="0">
                <a:latin typeface="Arial Greek" pitchFamily="34" charset="0"/>
              </a:rPr>
              <a:t> </a:t>
            </a:r>
            <a:r>
              <a:rPr lang="el-GR" altLang="el-GR" b="1" dirty="0">
                <a:solidFill>
                  <a:srgbClr val="FC0128"/>
                </a:solidFill>
                <a:latin typeface="Arial Greek" pitchFamily="34" charset="0"/>
              </a:rPr>
              <a:t>Μείωση ή αποφυγή φαρμάκων</a:t>
            </a:r>
          </a:p>
          <a:p>
            <a:pPr marL="285750" indent="-285750" fontAlgn="auto">
              <a:lnSpc>
                <a:spcPct val="110000"/>
              </a:lnSpc>
              <a:spcBef>
                <a:spcPts val="0"/>
              </a:spcBef>
              <a:spcAft>
                <a:spcPts val="0"/>
              </a:spcAft>
              <a:buClr>
                <a:schemeClr val="hlink"/>
              </a:buClr>
              <a:buFont typeface="Wingdings" panose="05000000000000000000" pitchFamily="2" charset="2"/>
              <a:buChar char="ü"/>
              <a:defRPr/>
            </a:pPr>
            <a:endParaRPr lang="el-GR" altLang="el-GR" sz="800" b="1" dirty="0">
              <a:solidFill>
                <a:srgbClr val="FC0128"/>
              </a:solidFill>
              <a:latin typeface="Arial Greek" pitchFamily="34" charset="0"/>
            </a:endParaRPr>
          </a:p>
          <a:p>
            <a:pPr marL="285750" indent="-285750" fontAlgn="auto">
              <a:lnSpc>
                <a:spcPct val="110000"/>
              </a:lnSpc>
              <a:spcBef>
                <a:spcPts val="0"/>
              </a:spcBef>
              <a:spcAft>
                <a:spcPts val="0"/>
              </a:spcAft>
              <a:buClr>
                <a:schemeClr val="hlink"/>
              </a:buClr>
              <a:buFont typeface="Wingdings" panose="05000000000000000000" pitchFamily="2" charset="2"/>
              <a:buChar char="ü"/>
              <a:defRPr/>
            </a:pPr>
            <a:r>
              <a:rPr lang="el-GR" altLang="el-GR" b="1" dirty="0">
                <a:latin typeface="Arial Greek" pitchFamily="34" charset="0"/>
              </a:rPr>
              <a:t> </a:t>
            </a:r>
            <a:r>
              <a:rPr lang="el-GR" altLang="el-GR" b="1" dirty="0">
                <a:solidFill>
                  <a:srgbClr val="0241E0"/>
                </a:solidFill>
                <a:latin typeface="Arial Greek" pitchFamily="34" charset="0"/>
              </a:rPr>
              <a:t>Καθιέρωση κάρτας υγείας για τους πάσχοντες  από χρόνια νοσήματα </a:t>
            </a:r>
          </a:p>
          <a:p>
            <a:pPr marL="285750" indent="-285750" fontAlgn="auto">
              <a:lnSpc>
                <a:spcPct val="110000"/>
              </a:lnSpc>
              <a:spcBef>
                <a:spcPts val="0"/>
              </a:spcBef>
              <a:spcAft>
                <a:spcPts val="0"/>
              </a:spcAft>
              <a:buClr>
                <a:schemeClr val="hlink"/>
              </a:buClr>
              <a:buFont typeface="Wingdings" panose="05000000000000000000" pitchFamily="2" charset="2"/>
              <a:buChar char="ü"/>
              <a:defRPr/>
            </a:pPr>
            <a:endParaRPr lang="el-GR" altLang="el-GR" sz="800" b="1" dirty="0">
              <a:solidFill>
                <a:srgbClr val="0241E0"/>
              </a:solidFill>
              <a:latin typeface="Arial Greek" pitchFamily="34" charset="0"/>
            </a:endParaRPr>
          </a:p>
          <a:p>
            <a:pPr marL="285750" indent="-285750" fontAlgn="auto">
              <a:lnSpc>
                <a:spcPct val="110000"/>
              </a:lnSpc>
              <a:spcBef>
                <a:spcPts val="0"/>
              </a:spcBef>
              <a:spcAft>
                <a:spcPts val="0"/>
              </a:spcAft>
              <a:buClr>
                <a:schemeClr val="hlink"/>
              </a:buClr>
              <a:buFont typeface="Wingdings" panose="05000000000000000000" pitchFamily="2" charset="2"/>
              <a:buChar char="ü"/>
              <a:defRPr/>
            </a:pPr>
            <a:r>
              <a:rPr lang="el-GR" altLang="el-GR" b="1" dirty="0">
                <a:latin typeface="Arial Greek" pitchFamily="34" charset="0"/>
              </a:rPr>
              <a:t> </a:t>
            </a:r>
            <a:r>
              <a:rPr lang="el-GR" altLang="el-GR" b="1" dirty="0">
                <a:solidFill>
                  <a:srgbClr val="FC0128"/>
                </a:solidFill>
                <a:latin typeface="Arial Greek" pitchFamily="34" charset="0"/>
              </a:rPr>
              <a:t>Ελαφριά-μικρά γεύματα (φρούτα, λαχανικά) και  περιορισμό στα λιπαρά</a:t>
            </a:r>
          </a:p>
          <a:p>
            <a:pPr marL="285750" indent="-285750" fontAlgn="auto">
              <a:lnSpc>
                <a:spcPct val="110000"/>
              </a:lnSpc>
              <a:spcBef>
                <a:spcPts val="0"/>
              </a:spcBef>
              <a:spcAft>
                <a:spcPts val="0"/>
              </a:spcAft>
              <a:buClr>
                <a:schemeClr val="hlink"/>
              </a:buClr>
              <a:buFont typeface="Wingdings" panose="05000000000000000000" pitchFamily="2" charset="2"/>
              <a:buChar char="ü"/>
              <a:defRPr/>
            </a:pPr>
            <a:endParaRPr lang="el-GR" altLang="el-GR" sz="800" b="1" dirty="0">
              <a:solidFill>
                <a:srgbClr val="FC0128"/>
              </a:solidFill>
              <a:latin typeface="Arial Greek" pitchFamily="34" charset="0"/>
            </a:endParaRPr>
          </a:p>
          <a:p>
            <a:pPr marL="285750" indent="-285750" fontAlgn="auto">
              <a:lnSpc>
                <a:spcPct val="110000"/>
              </a:lnSpc>
              <a:spcBef>
                <a:spcPts val="0"/>
              </a:spcBef>
              <a:spcAft>
                <a:spcPts val="0"/>
              </a:spcAft>
              <a:buClr>
                <a:schemeClr val="hlink"/>
              </a:buClr>
              <a:buFont typeface="Wingdings" panose="05000000000000000000" pitchFamily="2" charset="2"/>
              <a:buChar char="ü"/>
              <a:defRPr/>
            </a:pPr>
            <a:r>
              <a:rPr lang="el-GR" altLang="el-GR" b="1" dirty="0">
                <a:latin typeface="Arial Greek" pitchFamily="34" charset="0"/>
              </a:rPr>
              <a:t> </a:t>
            </a:r>
            <a:r>
              <a:rPr lang="el-GR" altLang="el-GR" b="1" dirty="0">
                <a:solidFill>
                  <a:srgbClr val="0241E0"/>
                </a:solidFill>
                <a:latin typeface="Arial Greek" pitchFamily="34" charset="0"/>
              </a:rPr>
              <a:t>Αποφυγή πολύωρων ταξιδιών</a:t>
            </a:r>
            <a:r>
              <a:rPr lang="el-GR" altLang="el-GR" b="1" dirty="0">
                <a:latin typeface="Arial Greek" pitchFamily="34" charset="0"/>
              </a:rPr>
              <a:t> </a:t>
            </a:r>
          </a:p>
          <a:p>
            <a:pPr marL="285750" indent="-285750" fontAlgn="auto">
              <a:lnSpc>
                <a:spcPct val="110000"/>
              </a:lnSpc>
              <a:spcBef>
                <a:spcPts val="0"/>
              </a:spcBef>
              <a:spcAft>
                <a:spcPts val="0"/>
              </a:spcAft>
              <a:buClr>
                <a:schemeClr val="hlink"/>
              </a:buClr>
              <a:buFont typeface="Wingdings" panose="05000000000000000000" pitchFamily="2" charset="2"/>
              <a:buChar char="ü"/>
              <a:defRPr/>
            </a:pPr>
            <a:endParaRPr lang="el-GR" altLang="el-GR" sz="800" b="1" dirty="0">
              <a:latin typeface="Arial Greek" pitchFamily="34" charset="0"/>
            </a:endParaRPr>
          </a:p>
          <a:p>
            <a:pPr marL="285750" indent="-285750" fontAlgn="auto">
              <a:lnSpc>
                <a:spcPct val="110000"/>
              </a:lnSpc>
              <a:spcBef>
                <a:spcPts val="0"/>
              </a:spcBef>
              <a:spcAft>
                <a:spcPts val="0"/>
              </a:spcAft>
              <a:buClr>
                <a:schemeClr val="hlink"/>
              </a:buClr>
              <a:buFont typeface="Wingdings" panose="05000000000000000000" pitchFamily="2" charset="2"/>
              <a:buChar char="ü"/>
              <a:defRPr/>
            </a:pPr>
            <a:r>
              <a:rPr lang="el-GR" altLang="el-GR" b="1" dirty="0">
                <a:latin typeface="Arial Greek" pitchFamily="34" charset="0"/>
              </a:rPr>
              <a:t> </a:t>
            </a:r>
            <a:r>
              <a:rPr lang="el-GR" altLang="el-GR" b="1" dirty="0">
                <a:solidFill>
                  <a:srgbClr val="FC0128"/>
                </a:solidFill>
                <a:latin typeface="Arial Greek" pitchFamily="34" charset="0"/>
              </a:rPr>
              <a:t>Πολλά χλιαρά ντους στη διάρκεια της ημέρας</a:t>
            </a:r>
          </a:p>
          <a:p>
            <a:pPr marL="285750" indent="-285750" fontAlgn="auto">
              <a:lnSpc>
                <a:spcPct val="110000"/>
              </a:lnSpc>
              <a:spcBef>
                <a:spcPts val="0"/>
              </a:spcBef>
              <a:spcAft>
                <a:spcPts val="0"/>
              </a:spcAft>
              <a:buClr>
                <a:schemeClr val="hlink"/>
              </a:buClr>
              <a:buFont typeface="Wingdings" panose="05000000000000000000" pitchFamily="2" charset="2"/>
              <a:buChar char="ü"/>
              <a:defRPr/>
            </a:pPr>
            <a:endParaRPr lang="el-GR" altLang="el-GR" sz="800" b="1" dirty="0">
              <a:solidFill>
                <a:srgbClr val="FC0128"/>
              </a:solidFill>
              <a:latin typeface="Arial Greek" pitchFamily="34" charset="0"/>
            </a:endParaRPr>
          </a:p>
          <a:p>
            <a:pPr marL="285750" indent="-285750" fontAlgn="auto">
              <a:lnSpc>
                <a:spcPct val="110000"/>
              </a:lnSpc>
              <a:spcBef>
                <a:spcPts val="0"/>
              </a:spcBef>
              <a:spcAft>
                <a:spcPts val="0"/>
              </a:spcAft>
              <a:buClr>
                <a:schemeClr val="hlink"/>
              </a:buClr>
              <a:buFont typeface="Wingdings" panose="05000000000000000000" pitchFamily="2" charset="2"/>
              <a:buChar char="ü"/>
              <a:defRPr/>
            </a:pPr>
            <a:r>
              <a:rPr lang="el-GR" altLang="el-GR" b="1" dirty="0">
                <a:latin typeface="Arial Greek" pitchFamily="34" charset="0"/>
              </a:rPr>
              <a:t> </a:t>
            </a:r>
            <a:r>
              <a:rPr lang="el-GR" altLang="el-GR" b="1" dirty="0">
                <a:solidFill>
                  <a:srgbClr val="0241E0"/>
                </a:solidFill>
                <a:latin typeface="Arial Greek" pitchFamily="34" charset="0"/>
              </a:rPr>
              <a:t>Ενδυμασία ελαφριά, άνετη και ανοιχτόχρωμη</a:t>
            </a:r>
          </a:p>
          <a:p>
            <a:pPr marL="285750" indent="-285750" fontAlgn="auto">
              <a:lnSpc>
                <a:spcPct val="110000"/>
              </a:lnSpc>
              <a:spcBef>
                <a:spcPts val="0"/>
              </a:spcBef>
              <a:spcAft>
                <a:spcPts val="0"/>
              </a:spcAft>
              <a:buClr>
                <a:schemeClr val="hlink"/>
              </a:buClr>
              <a:buFont typeface="Wingdings" panose="05000000000000000000" pitchFamily="2" charset="2"/>
              <a:buChar char="ü"/>
              <a:defRPr/>
            </a:pPr>
            <a:endParaRPr lang="el-GR" altLang="el-GR" sz="800" b="1" dirty="0">
              <a:latin typeface="Arial Greek" pitchFamily="34" charset="0"/>
            </a:endParaRPr>
          </a:p>
          <a:p>
            <a:pPr marL="285750" indent="-285750" fontAlgn="auto">
              <a:lnSpc>
                <a:spcPct val="110000"/>
              </a:lnSpc>
              <a:spcBef>
                <a:spcPct val="10000"/>
              </a:spcBef>
              <a:spcAft>
                <a:spcPct val="10000"/>
              </a:spcAft>
              <a:buClr>
                <a:schemeClr val="hlink"/>
              </a:buClr>
              <a:buFont typeface="Wingdings" panose="05000000000000000000" pitchFamily="2" charset="2"/>
              <a:buChar char="ü"/>
              <a:defRPr/>
            </a:pPr>
            <a:r>
              <a:rPr lang="el-GR" altLang="el-GR" b="1" dirty="0">
                <a:latin typeface="Arial Greek" pitchFamily="34" charset="0"/>
              </a:rPr>
              <a:t> </a:t>
            </a:r>
            <a:r>
              <a:rPr lang="el-GR" altLang="el-GR" b="1" dirty="0">
                <a:solidFill>
                  <a:srgbClr val="FC0128"/>
                </a:solidFill>
                <a:latin typeface="Arial Greek" pitchFamily="34" charset="0"/>
              </a:rPr>
              <a:t>Επιβάλλεται η χρήση  γυαλιών  ηλίου</a:t>
            </a:r>
          </a:p>
          <a:p>
            <a:pPr marL="285750" indent="-285750" fontAlgn="auto">
              <a:spcBef>
                <a:spcPct val="10000"/>
              </a:spcBef>
              <a:spcAft>
                <a:spcPct val="10000"/>
              </a:spcAft>
              <a:buFont typeface="Wingdings" panose="05000000000000000000" pitchFamily="2" charset="2"/>
              <a:buChar char="ü"/>
              <a:defRPr/>
            </a:pPr>
            <a:endParaRPr lang="el-GR" altLang="el-GR" b="1" dirty="0">
              <a:latin typeface="Arial Greek" pitchFamily="34" charset="0"/>
            </a:endParaRPr>
          </a:p>
        </p:txBody>
      </p:sp>
      <p:pic>
        <p:nvPicPr>
          <p:cNvPr id="542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0550" y="4292600"/>
            <a:ext cx="2011363"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1651"/>
          <a:stretch/>
        </p:blipFill>
        <p:spPr bwMode="auto">
          <a:xfrm>
            <a:off x="44053" y="-27384"/>
            <a:ext cx="1287587" cy="1137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7" descr="Αποτέλεσμα εικόνας για logo αθτη"/>
          <p:cNvPicPr>
            <a:picLocks noChangeAspect="1" noChangeArrowheads="1"/>
          </p:cNvPicPr>
          <p:nvPr/>
        </p:nvPicPr>
        <p:blipFill>
          <a:blip r:embed="rId4">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05526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6" presetClass="entr" presetSubtype="0" fill="hold" nodeType="clickEffect">
                                  <p:stCondLst>
                                    <p:cond delay="0"/>
                                  </p:stCondLst>
                                  <p:childTnLst>
                                    <p:set>
                                      <p:cBhvr>
                                        <p:cTn id="12" dur="1" fill="hold">
                                          <p:stCondLst>
                                            <p:cond delay="0"/>
                                          </p:stCondLst>
                                        </p:cTn>
                                        <p:tgtEl>
                                          <p:spTgt spid="54274"/>
                                        </p:tgtEl>
                                        <p:attrNameLst>
                                          <p:attrName>style.visibility</p:attrName>
                                        </p:attrNameLst>
                                      </p:cBhvr>
                                      <p:to>
                                        <p:strVal val="visible"/>
                                      </p:to>
                                    </p:set>
                                    <p:animEffect transition="in" filter="wipe(down)">
                                      <p:cBhvr>
                                        <p:cTn id="13" dur="580">
                                          <p:stCondLst>
                                            <p:cond delay="0"/>
                                          </p:stCondLst>
                                        </p:cTn>
                                        <p:tgtEl>
                                          <p:spTgt spid="54274"/>
                                        </p:tgtEl>
                                      </p:cBhvr>
                                    </p:animEffect>
                                    <p:anim calcmode="lin" valueType="num">
                                      <p:cBhvr>
                                        <p:cTn id="14" dur="1822" tmFilter="0,0; 0.14,0.36; 0.43,0.73; 0.71,0.91; 1.0,1.0">
                                          <p:stCondLst>
                                            <p:cond delay="0"/>
                                          </p:stCondLst>
                                        </p:cTn>
                                        <p:tgtEl>
                                          <p:spTgt spid="54274"/>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4274"/>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4274"/>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4274"/>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4274"/>
                                        </p:tgtEl>
                                        <p:attrNameLst>
                                          <p:attrName>ppt_y</p:attrName>
                                        </p:attrNameLst>
                                      </p:cBhvr>
                                      <p:tavLst>
                                        <p:tav tm="0" fmla="#ppt_y-sin(pi*$)/81">
                                          <p:val>
                                            <p:fltVal val="0"/>
                                          </p:val>
                                        </p:tav>
                                        <p:tav tm="100000">
                                          <p:val>
                                            <p:fltVal val="1"/>
                                          </p:val>
                                        </p:tav>
                                      </p:tavLst>
                                    </p:anim>
                                    <p:animScale>
                                      <p:cBhvr>
                                        <p:cTn id="19" dur="26">
                                          <p:stCondLst>
                                            <p:cond delay="650"/>
                                          </p:stCondLst>
                                        </p:cTn>
                                        <p:tgtEl>
                                          <p:spTgt spid="54274"/>
                                        </p:tgtEl>
                                      </p:cBhvr>
                                      <p:to x="100000" y="60000"/>
                                    </p:animScale>
                                    <p:animScale>
                                      <p:cBhvr>
                                        <p:cTn id="20" dur="166" decel="50000">
                                          <p:stCondLst>
                                            <p:cond delay="676"/>
                                          </p:stCondLst>
                                        </p:cTn>
                                        <p:tgtEl>
                                          <p:spTgt spid="54274"/>
                                        </p:tgtEl>
                                      </p:cBhvr>
                                      <p:to x="100000" y="100000"/>
                                    </p:animScale>
                                    <p:animScale>
                                      <p:cBhvr>
                                        <p:cTn id="21" dur="26">
                                          <p:stCondLst>
                                            <p:cond delay="1312"/>
                                          </p:stCondLst>
                                        </p:cTn>
                                        <p:tgtEl>
                                          <p:spTgt spid="54274"/>
                                        </p:tgtEl>
                                      </p:cBhvr>
                                      <p:to x="100000" y="80000"/>
                                    </p:animScale>
                                    <p:animScale>
                                      <p:cBhvr>
                                        <p:cTn id="22" dur="166" decel="50000">
                                          <p:stCondLst>
                                            <p:cond delay="1338"/>
                                          </p:stCondLst>
                                        </p:cTn>
                                        <p:tgtEl>
                                          <p:spTgt spid="54274"/>
                                        </p:tgtEl>
                                      </p:cBhvr>
                                      <p:to x="100000" y="100000"/>
                                    </p:animScale>
                                    <p:animScale>
                                      <p:cBhvr>
                                        <p:cTn id="23" dur="26">
                                          <p:stCondLst>
                                            <p:cond delay="1642"/>
                                          </p:stCondLst>
                                        </p:cTn>
                                        <p:tgtEl>
                                          <p:spTgt spid="54274"/>
                                        </p:tgtEl>
                                      </p:cBhvr>
                                      <p:to x="100000" y="90000"/>
                                    </p:animScale>
                                    <p:animScale>
                                      <p:cBhvr>
                                        <p:cTn id="24" dur="166" decel="50000">
                                          <p:stCondLst>
                                            <p:cond delay="1668"/>
                                          </p:stCondLst>
                                        </p:cTn>
                                        <p:tgtEl>
                                          <p:spTgt spid="54274"/>
                                        </p:tgtEl>
                                      </p:cBhvr>
                                      <p:to x="100000" y="100000"/>
                                    </p:animScale>
                                    <p:animScale>
                                      <p:cBhvr>
                                        <p:cTn id="25" dur="26">
                                          <p:stCondLst>
                                            <p:cond delay="1808"/>
                                          </p:stCondLst>
                                        </p:cTn>
                                        <p:tgtEl>
                                          <p:spTgt spid="54274"/>
                                        </p:tgtEl>
                                      </p:cBhvr>
                                      <p:to x="100000" y="95000"/>
                                    </p:animScale>
                                    <p:animScale>
                                      <p:cBhvr>
                                        <p:cTn id="26" dur="166" decel="50000">
                                          <p:stCondLst>
                                            <p:cond delay="1834"/>
                                          </p:stCondLst>
                                        </p:cTn>
                                        <p:tgtEl>
                                          <p:spTgt spid="5427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Θέση κειμένου 5"/>
          <p:cNvSpPr>
            <a:spLocks noGrp="1"/>
          </p:cNvSpPr>
          <p:nvPr>
            <p:ph type="body" idx="1"/>
          </p:nvPr>
        </p:nvSpPr>
        <p:spPr>
          <a:xfrm>
            <a:off x="468313" y="5133280"/>
            <a:ext cx="8183563" cy="960016"/>
          </a:xfrm>
        </p:spPr>
        <p:txBody>
          <a:bodyPr>
            <a:noAutofit/>
          </a:bodyPr>
          <a:lstStyle/>
          <a:p>
            <a:pPr marR="0">
              <a:spcBef>
                <a:spcPct val="0"/>
              </a:spcBef>
              <a:spcAft>
                <a:spcPct val="0"/>
              </a:spcAft>
            </a:pPr>
            <a:r>
              <a:rPr lang="el-GR" altLang="el-GR" sz="4000" b="1" dirty="0" smtClean="0">
                <a:solidFill>
                  <a:srgbClr val="B95C00"/>
                </a:solidFill>
              </a:rPr>
              <a:t>Κακώσεις </a:t>
            </a:r>
          </a:p>
        </p:txBody>
      </p:sp>
      <p:pic>
        <p:nvPicPr>
          <p:cNvPr id="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1651"/>
          <a:stretch/>
        </p:blipFill>
        <p:spPr bwMode="auto">
          <a:xfrm>
            <a:off x="44053" y="-27384"/>
            <a:ext cx="1287587" cy="1137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7" descr="Αποτέλεσμα εικόνας για logo αθτη"/>
          <p:cNvPicPr>
            <a:picLocks noChangeAspect="1" noChangeArrowheads="1"/>
          </p:cNvPicPr>
          <p:nvPr/>
        </p:nvPicPr>
        <p:blipFill>
          <a:blip r:embed="rId4">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6636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80">
                                          <p:stCondLst>
                                            <p:cond delay="0"/>
                                          </p:stCondLst>
                                        </p:cTn>
                                        <p:tgtEl>
                                          <p:spTgt spid="6">
                                            <p:txEl>
                                              <p:pRg st="0" end="0"/>
                                            </p:txEl>
                                          </p:spTgt>
                                        </p:tgtEl>
                                      </p:cBhvr>
                                    </p:animEffect>
                                    <p:anim calcmode="lin" valueType="num">
                                      <p:cBhvr>
                                        <p:cTn id="8" dur="1822" tmFilter="0,0; 0.14,0.36; 0.43,0.73; 0.71,0.91; 1.0,1.0">
                                          <p:stCondLst>
                                            <p:cond delay="0"/>
                                          </p:stCondLst>
                                        </p:cTn>
                                        <p:tgtEl>
                                          <p:spTgt spid="6">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xEl>
                                              <p:pRg st="0" end="0"/>
                                            </p:txEl>
                                          </p:spTgt>
                                        </p:tgtEl>
                                      </p:cBhvr>
                                      <p:to x="100000" y="60000"/>
                                    </p:animScale>
                                    <p:animScale>
                                      <p:cBhvr>
                                        <p:cTn id="14" dur="166" decel="50000">
                                          <p:stCondLst>
                                            <p:cond delay="676"/>
                                          </p:stCondLst>
                                        </p:cTn>
                                        <p:tgtEl>
                                          <p:spTgt spid="6">
                                            <p:txEl>
                                              <p:pRg st="0" end="0"/>
                                            </p:txEl>
                                          </p:spTgt>
                                        </p:tgtEl>
                                      </p:cBhvr>
                                      <p:to x="100000" y="100000"/>
                                    </p:animScale>
                                    <p:animScale>
                                      <p:cBhvr>
                                        <p:cTn id="15" dur="26">
                                          <p:stCondLst>
                                            <p:cond delay="1312"/>
                                          </p:stCondLst>
                                        </p:cTn>
                                        <p:tgtEl>
                                          <p:spTgt spid="6">
                                            <p:txEl>
                                              <p:pRg st="0" end="0"/>
                                            </p:txEl>
                                          </p:spTgt>
                                        </p:tgtEl>
                                      </p:cBhvr>
                                      <p:to x="100000" y="80000"/>
                                    </p:animScale>
                                    <p:animScale>
                                      <p:cBhvr>
                                        <p:cTn id="16" dur="166" decel="50000">
                                          <p:stCondLst>
                                            <p:cond delay="1338"/>
                                          </p:stCondLst>
                                        </p:cTn>
                                        <p:tgtEl>
                                          <p:spTgt spid="6">
                                            <p:txEl>
                                              <p:pRg st="0" end="0"/>
                                            </p:txEl>
                                          </p:spTgt>
                                        </p:tgtEl>
                                      </p:cBhvr>
                                      <p:to x="100000" y="100000"/>
                                    </p:animScale>
                                    <p:animScale>
                                      <p:cBhvr>
                                        <p:cTn id="17" dur="26">
                                          <p:stCondLst>
                                            <p:cond delay="1642"/>
                                          </p:stCondLst>
                                        </p:cTn>
                                        <p:tgtEl>
                                          <p:spTgt spid="6">
                                            <p:txEl>
                                              <p:pRg st="0" end="0"/>
                                            </p:txEl>
                                          </p:spTgt>
                                        </p:tgtEl>
                                      </p:cBhvr>
                                      <p:to x="100000" y="90000"/>
                                    </p:animScale>
                                    <p:animScale>
                                      <p:cBhvr>
                                        <p:cTn id="18" dur="166" decel="50000">
                                          <p:stCondLst>
                                            <p:cond delay="1668"/>
                                          </p:stCondLst>
                                        </p:cTn>
                                        <p:tgtEl>
                                          <p:spTgt spid="6">
                                            <p:txEl>
                                              <p:pRg st="0" end="0"/>
                                            </p:txEl>
                                          </p:spTgt>
                                        </p:tgtEl>
                                      </p:cBhvr>
                                      <p:to x="100000" y="100000"/>
                                    </p:animScale>
                                    <p:animScale>
                                      <p:cBhvr>
                                        <p:cTn id="19" dur="26">
                                          <p:stCondLst>
                                            <p:cond delay="1808"/>
                                          </p:stCondLst>
                                        </p:cTn>
                                        <p:tgtEl>
                                          <p:spTgt spid="6">
                                            <p:txEl>
                                              <p:pRg st="0" end="0"/>
                                            </p:txEl>
                                          </p:spTgt>
                                        </p:tgtEl>
                                      </p:cBhvr>
                                      <p:to x="100000" y="95000"/>
                                    </p:animScale>
                                    <p:animScale>
                                      <p:cBhvr>
                                        <p:cTn id="20" dur="166" decel="50000">
                                          <p:stCondLst>
                                            <p:cond delay="1834"/>
                                          </p:stCondLst>
                                        </p:cTn>
                                        <p:tgtEl>
                                          <p:spTgt spid="6">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48" y="2"/>
            <a:ext cx="5604445" cy="6866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1651"/>
          <a:stretch/>
        </p:blipFill>
        <p:spPr bwMode="auto">
          <a:xfrm>
            <a:off x="44053" y="-27384"/>
            <a:ext cx="1287587" cy="1137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7" descr="Αποτέλεσμα εικόνας για logo αθτη"/>
          <p:cNvPicPr>
            <a:picLocks noChangeAspect="1" noChangeArrowheads="1"/>
          </p:cNvPicPr>
          <p:nvPr/>
        </p:nvPicPr>
        <p:blipFill>
          <a:blip r:embed="rId4">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0980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1986"/>
                                        </p:tgtEl>
                                        <p:attrNameLst>
                                          <p:attrName>style.visibility</p:attrName>
                                        </p:attrNameLst>
                                      </p:cBhvr>
                                      <p:to>
                                        <p:strVal val="visible"/>
                                      </p:to>
                                    </p:set>
                                    <p:animEffect transition="in" filter="barn(inVertical)">
                                      <p:cBhvr>
                                        <p:cTn id="7" dur="500"/>
                                        <p:tgtEl>
                                          <p:spTgt spid="419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Documents and Settings\Lina Tsitsou\Desktop\αρθρωση.TIF"/>
          <p:cNvPicPr>
            <a:picLocks noChangeAspect="1" noChangeArrowheads="1"/>
          </p:cNvPicPr>
          <p:nvPr/>
        </p:nvPicPr>
        <p:blipFill rotWithShape="1">
          <a:blip r:embed="rId2">
            <a:extLst>
              <a:ext uri="{28A0092B-C50C-407E-A947-70E740481C1C}">
                <a14:useLocalDpi xmlns:a14="http://schemas.microsoft.com/office/drawing/2010/main" val="0"/>
              </a:ext>
            </a:extLst>
          </a:blip>
          <a:srcRect b="12893"/>
          <a:stretch/>
        </p:blipFill>
        <p:spPr bwMode="auto">
          <a:xfrm>
            <a:off x="406400" y="1464518"/>
            <a:ext cx="8331200" cy="5276850"/>
          </a:xfrm>
          <a:prstGeom prst="rect">
            <a:avLst/>
          </a:prstGeom>
          <a:noFill/>
          <a:extLst>
            <a:ext uri="{909E8E84-426E-40DD-AFC4-6F175D3DCCD1}">
              <a14:hiddenFill xmlns:a14="http://schemas.microsoft.com/office/drawing/2010/main">
                <a:solidFill>
                  <a:srgbClr val="FFFFFF"/>
                </a:solidFill>
              </a14:hiddenFill>
            </a:ext>
          </a:extLst>
        </p:spPr>
      </p:pic>
      <p:sp>
        <p:nvSpPr>
          <p:cNvPr id="30723" name="Text Box 3"/>
          <p:cNvSpPr txBox="1">
            <a:spLocks noChangeArrowheads="1"/>
          </p:cNvSpPr>
          <p:nvPr/>
        </p:nvSpPr>
        <p:spPr bwMode="auto">
          <a:xfrm>
            <a:off x="2032000" y="1700808"/>
            <a:ext cx="5080000" cy="369332"/>
          </a:xfrm>
          <a:prstGeom prst="rect">
            <a:avLst/>
          </a:prstGeom>
          <a:noFill/>
          <a:ln w="9525">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altLang="el-GR">
                <a:solidFill>
                  <a:prstClr val="black"/>
                </a:solidFill>
              </a:rPr>
              <a:t>            </a:t>
            </a:r>
            <a:r>
              <a:rPr lang="el-GR" altLang="el-GR" b="1">
                <a:solidFill>
                  <a:srgbClr val="0000FF"/>
                </a:solidFill>
              </a:rPr>
              <a:t>ΑΡΘΡΩΣΗ</a:t>
            </a:r>
            <a:endParaRPr lang="en-GB" altLang="el-GR" b="1">
              <a:solidFill>
                <a:srgbClr val="0000FF"/>
              </a:solidFill>
            </a:endParaRPr>
          </a:p>
        </p:txBody>
      </p:sp>
      <p:sp>
        <p:nvSpPr>
          <p:cNvPr id="30725" name="Line 5"/>
          <p:cNvSpPr>
            <a:spLocks noChangeShapeType="1"/>
          </p:cNvSpPr>
          <p:nvPr/>
        </p:nvSpPr>
        <p:spPr bwMode="auto">
          <a:xfrm>
            <a:off x="406400" y="1412776"/>
            <a:ext cx="8331200" cy="0"/>
          </a:xfrm>
          <a:prstGeom prst="line">
            <a:avLst/>
          </a:prstGeom>
          <a:noFill/>
          <a:ln w="38100" cmpd="dbl">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solidFill>
                <a:prstClr val="black"/>
              </a:solidFill>
            </a:endParaRPr>
          </a:p>
        </p:txBody>
      </p:sp>
      <p:sp>
        <p:nvSpPr>
          <p:cNvPr id="30726" name="Line 6"/>
          <p:cNvSpPr>
            <a:spLocks noChangeShapeType="1"/>
          </p:cNvSpPr>
          <p:nvPr/>
        </p:nvSpPr>
        <p:spPr bwMode="auto">
          <a:xfrm>
            <a:off x="8737600" y="1450454"/>
            <a:ext cx="0" cy="5276850"/>
          </a:xfrm>
          <a:prstGeom prst="line">
            <a:avLst/>
          </a:prstGeom>
          <a:noFill/>
          <a:ln w="38100" cmpd="dbl">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solidFill>
                <a:prstClr val="black"/>
              </a:solidFill>
            </a:endParaRPr>
          </a:p>
        </p:txBody>
      </p:sp>
      <p:sp>
        <p:nvSpPr>
          <p:cNvPr id="30728" name="Line 8"/>
          <p:cNvSpPr>
            <a:spLocks noChangeShapeType="1"/>
          </p:cNvSpPr>
          <p:nvPr/>
        </p:nvSpPr>
        <p:spPr bwMode="auto">
          <a:xfrm>
            <a:off x="406400" y="6738647"/>
            <a:ext cx="8331200" cy="0"/>
          </a:xfrm>
          <a:prstGeom prst="line">
            <a:avLst/>
          </a:prstGeom>
          <a:noFill/>
          <a:ln w="38100" cmpd="dbl">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solidFill>
                <a:prstClr val="black"/>
              </a:solidFill>
            </a:endParaRPr>
          </a:p>
        </p:txBody>
      </p:sp>
      <p:sp>
        <p:nvSpPr>
          <p:cNvPr id="30729" name="Line 9"/>
          <p:cNvSpPr>
            <a:spLocks noChangeShapeType="1"/>
          </p:cNvSpPr>
          <p:nvPr/>
        </p:nvSpPr>
        <p:spPr bwMode="auto">
          <a:xfrm flipV="1">
            <a:off x="406400" y="1450454"/>
            <a:ext cx="0" cy="5434930"/>
          </a:xfrm>
          <a:prstGeom prst="line">
            <a:avLst/>
          </a:prstGeom>
          <a:noFill/>
          <a:ln w="38100" cmpd="dbl">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solidFill>
                <a:prstClr val="black"/>
              </a:solidFill>
            </a:endParaRPr>
          </a:p>
        </p:txBody>
      </p:sp>
      <p:pic>
        <p:nvPicPr>
          <p:cNvPr id="8"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1651"/>
          <a:stretch/>
        </p:blipFill>
        <p:spPr bwMode="auto">
          <a:xfrm>
            <a:off x="44053" y="-12824"/>
            <a:ext cx="1287587" cy="1137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7" descr="Αποτέλεσμα εικόνας για logo αθτη"/>
          <p:cNvPicPr>
            <a:picLocks noChangeAspect="1" noChangeArrowheads="1"/>
          </p:cNvPicPr>
          <p:nvPr/>
        </p:nvPicPr>
        <p:blipFill>
          <a:blip r:embed="rId4">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9883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0723"/>
                                        </p:tgtEl>
                                        <p:attrNameLst>
                                          <p:attrName>style.visibility</p:attrName>
                                        </p:attrNameLst>
                                      </p:cBhvr>
                                      <p:to>
                                        <p:strVal val="visible"/>
                                      </p:to>
                                    </p:set>
                                    <p:animEffect transition="in" filter="wipe(down)">
                                      <p:cBhvr>
                                        <p:cTn id="7" dur="580">
                                          <p:stCondLst>
                                            <p:cond delay="0"/>
                                          </p:stCondLst>
                                        </p:cTn>
                                        <p:tgtEl>
                                          <p:spTgt spid="30723"/>
                                        </p:tgtEl>
                                      </p:cBhvr>
                                    </p:animEffect>
                                    <p:anim calcmode="lin" valueType="num">
                                      <p:cBhvr>
                                        <p:cTn id="8" dur="1822" tmFilter="0,0; 0.14,0.36; 0.43,0.73; 0.71,0.91; 1.0,1.0">
                                          <p:stCondLst>
                                            <p:cond delay="0"/>
                                          </p:stCondLst>
                                        </p:cTn>
                                        <p:tgtEl>
                                          <p:spTgt spid="3072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072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072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072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0723"/>
                                        </p:tgtEl>
                                        <p:attrNameLst>
                                          <p:attrName>ppt_y</p:attrName>
                                        </p:attrNameLst>
                                      </p:cBhvr>
                                      <p:tavLst>
                                        <p:tav tm="0" fmla="#ppt_y-sin(pi*$)/81">
                                          <p:val>
                                            <p:fltVal val="0"/>
                                          </p:val>
                                        </p:tav>
                                        <p:tav tm="100000">
                                          <p:val>
                                            <p:fltVal val="1"/>
                                          </p:val>
                                        </p:tav>
                                      </p:tavLst>
                                    </p:anim>
                                    <p:animScale>
                                      <p:cBhvr>
                                        <p:cTn id="13" dur="26">
                                          <p:stCondLst>
                                            <p:cond delay="650"/>
                                          </p:stCondLst>
                                        </p:cTn>
                                        <p:tgtEl>
                                          <p:spTgt spid="30723"/>
                                        </p:tgtEl>
                                      </p:cBhvr>
                                      <p:to x="100000" y="60000"/>
                                    </p:animScale>
                                    <p:animScale>
                                      <p:cBhvr>
                                        <p:cTn id="14" dur="166" decel="50000">
                                          <p:stCondLst>
                                            <p:cond delay="676"/>
                                          </p:stCondLst>
                                        </p:cTn>
                                        <p:tgtEl>
                                          <p:spTgt spid="30723"/>
                                        </p:tgtEl>
                                      </p:cBhvr>
                                      <p:to x="100000" y="100000"/>
                                    </p:animScale>
                                    <p:animScale>
                                      <p:cBhvr>
                                        <p:cTn id="15" dur="26">
                                          <p:stCondLst>
                                            <p:cond delay="1312"/>
                                          </p:stCondLst>
                                        </p:cTn>
                                        <p:tgtEl>
                                          <p:spTgt spid="30723"/>
                                        </p:tgtEl>
                                      </p:cBhvr>
                                      <p:to x="100000" y="80000"/>
                                    </p:animScale>
                                    <p:animScale>
                                      <p:cBhvr>
                                        <p:cTn id="16" dur="166" decel="50000">
                                          <p:stCondLst>
                                            <p:cond delay="1338"/>
                                          </p:stCondLst>
                                        </p:cTn>
                                        <p:tgtEl>
                                          <p:spTgt spid="30723"/>
                                        </p:tgtEl>
                                      </p:cBhvr>
                                      <p:to x="100000" y="100000"/>
                                    </p:animScale>
                                    <p:animScale>
                                      <p:cBhvr>
                                        <p:cTn id="17" dur="26">
                                          <p:stCondLst>
                                            <p:cond delay="1642"/>
                                          </p:stCondLst>
                                        </p:cTn>
                                        <p:tgtEl>
                                          <p:spTgt spid="30723"/>
                                        </p:tgtEl>
                                      </p:cBhvr>
                                      <p:to x="100000" y="90000"/>
                                    </p:animScale>
                                    <p:animScale>
                                      <p:cBhvr>
                                        <p:cTn id="18" dur="166" decel="50000">
                                          <p:stCondLst>
                                            <p:cond delay="1668"/>
                                          </p:stCondLst>
                                        </p:cTn>
                                        <p:tgtEl>
                                          <p:spTgt spid="30723"/>
                                        </p:tgtEl>
                                      </p:cBhvr>
                                      <p:to x="100000" y="100000"/>
                                    </p:animScale>
                                    <p:animScale>
                                      <p:cBhvr>
                                        <p:cTn id="19" dur="26">
                                          <p:stCondLst>
                                            <p:cond delay="1808"/>
                                          </p:stCondLst>
                                        </p:cTn>
                                        <p:tgtEl>
                                          <p:spTgt spid="30723"/>
                                        </p:tgtEl>
                                      </p:cBhvr>
                                      <p:to x="100000" y="95000"/>
                                    </p:animScale>
                                    <p:animScale>
                                      <p:cBhvr>
                                        <p:cTn id="20" dur="166" decel="50000">
                                          <p:stCondLst>
                                            <p:cond delay="1834"/>
                                          </p:stCondLst>
                                        </p:cTn>
                                        <p:tgtEl>
                                          <p:spTgt spid="3072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0722"/>
                                        </p:tgtEl>
                                        <p:attrNameLst>
                                          <p:attrName>style.visibility</p:attrName>
                                        </p:attrNameLst>
                                      </p:cBhvr>
                                      <p:to>
                                        <p:strVal val="visible"/>
                                      </p:to>
                                    </p:set>
                                    <p:animEffect transition="in" filter="barn(inVertical)">
                                      <p:cBhvr>
                                        <p:cTn id="25" dur="500"/>
                                        <p:tgtEl>
                                          <p:spTgt spid="307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6" name="Rectangle 6"/>
          <p:cNvSpPr>
            <a:spLocks noChangeArrowheads="1"/>
          </p:cNvSpPr>
          <p:nvPr/>
        </p:nvSpPr>
        <p:spPr bwMode="auto">
          <a:xfrm>
            <a:off x="-14008" y="1358434"/>
            <a:ext cx="4946047" cy="256685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8100" cmpd="dbl">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itchFamily="18" charset="0"/>
              </a:defRPr>
            </a:lvl1pPr>
            <a:lvl2pPr marL="190500">
              <a:defRPr sz="2400">
                <a:solidFill>
                  <a:schemeClr val="tx1"/>
                </a:solidFill>
                <a:latin typeface="Times New Roman" pitchFamily="18" charset="0"/>
              </a:defRPr>
            </a:lvl2pPr>
            <a:lvl3pPr marL="381000">
              <a:defRPr sz="2400">
                <a:solidFill>
                  <a:schemeClr val="tx1"/>
                </a:solidFill>
                <a:latin typeface="Times New Roman" pitchFamily="18" charset="0"/>
              </a:defRPr>
            </a:lvl3pPr>
            <a:lvl4pPr marL="571500">
              <a:defRPr sz="2400">
                <a:solidFill>
                  <a:schemeClr val="tx1"/>
                </a:solidFill>
                <a:latin typeface="Times New Roman" pitchFamily="18" charset="0"/>
              </a:defRPr>
            </a:lvl4pPr>
            <a:lvl5pPr>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l-GR" altLang="el-GR" b="1" u="sng" dirty="0" smtClean="0">
                <a:solidFill>
                  <a:srgbClr val="00B050"/>
                </a:solidFill>
                <a:latin typeface="Arial" pitchFamily="34" charset="0"/>
              </a:rPr>
              <a:t>ΣΥΜΠΤΩΜΑΤΑ ΚΑΙ ΣΗΜΕΙΑ</a:t>
            </a:r>
            <a:r>
              <a:rPr lang="el-GR" altLang="el-GR" sz="1800" b="1" dirty="0" smtClean="0">
                <a:solidFill>
                  <a:srgbClr val="000000"/>
                </a:solidFill>
                <a:latin typeface="Arial" pitchFamily="34" charset="0"/>
              </a:rPr>
              <a:t>	</a:t>
            </a:r>
            <a:r>
              <a:rPr lang="el-GR" altLang="el-GR" sz="1800" dirty="0" smtClean="0">
                <a:solidFill>
                  <a:srgbClr val="000000"/>
                </a:solidFill>
                <a:latin typeface="Arial" pitchFamily="34" charset="0"/>
              </a:rPr>
              <a:t>	</a:t>
            </a:r>
          </a:p>
          <a:p>
            <a:pPr eaLnBrk="0" fontAlgn="base" hangingPunct="0">
              <a:spcBef>
                <a:spcPct val="20000"/>
              </a:spcBef>
              <a:spcAft>
                <a:spcPct val="20000"/>
              </a:spcAft>
              <a:buClr>
                <a:srgbClr val="FC0128"/>
              </a:buClr>
              <a:buFont typeface="Webdings" pitchFamily="18" charset="2"/>
              <a:buChar char="4"/>
            </a:pPr>
            <a:r>
              <a:rPr lang="el-GR" altLang="el-GR" sz="2200" dirty="0" smtClean="0">
                <a:solidFill>
                  <a:srgbClr val="0241E0"/>
                </a:solidFill>
                <a:latin typeface="Arial" pitchFamily="34" charset="0"/>
              </a:rPr>
              <a:t>Πόνος &amp;ι ευαισθησία της περιοχής</a:t>
            </a:r>
          </a:p>
          <a:p>
            <a:pPr eaLnBrk="0" fontAlgn="base" hangingPunct="0">
              <a:spcBef>
                <a:spcPct val="20000"/>
              </a:spcBef>
              <a:spcAft>
                <a:spcPct val="20000"/>
              </a:spcAft>
              <a:buClr>
                <a:srgbClr val="FC0128"/>
              </a:buClr>
              <a:buFont typeface="Webdings" pitchFamily="18" charset="2"/>
              <a:buChar char="4"/>
            </a:pPr>
            <a:r>
              <a:rPr lang="el-GR" altLang="el-GR" sz="2200" dirty="0" smtClean="0">
                <a:solidFill>
                  <a:srgbClr val="0241E0"/>
                </a:solidFill>
                <a:latin typeface="Arial" pitchFamily="34" charset="0"/>
              </a:rPr>
              <a:t>Οίδημα</a:t>
            </a:r>
          </a:p>
          <a:p>
            <a:pPr eaLnBrk="0" fontAlgn="base" hangingPunct="0">
              <a:spcBef>
                <a:spcPct val="20000"/>
              </a:spcBef>
              <a:spcAft>
                <a:spcPct val="20000"/>
              </a:spcAft>
              <a:buClr>
                <a:srgbClr val="FC0128"/>
              </a:buClr>
              <a:buFont typeface="Webdings" pitchFamily="18" charset="2"/>
              <a:buChar char="4"/>
            </a:pPr>
            <a:r>
              <a:rPr lang="el-GR" altLang="el-GR" sz="2200" dirty="0" smtClean="0">
                <a:solidFill>
                  <a:srgbClr val="0241E0"/>
                </a:solidFill>
                <a:latin typeface="Arial" pitchFamily="34" charset="0"/>
              </a:rPr>
              <a:t>Εκχύμωση (Μελανιά)</a:t>
            </a:r>
          </a:p>
          <a:p>
            <a:pPr eaLnBrk="0" fontAlgn="base" hangingPunct="0">
              <a:spcBef>
                <a:spcPct val="20000"/>
              </a:spcBef>
              <a:spcAft>
                <a:spcPct val="20000"/>
              </a:spcAft>
              <a:buClr>
                <a:srgbClr val="FC0128"/>
              </a:buClr>
              <a:buFont typeface="Webdings" pitchFamily="18" charset="2"/>
              <a:buChar char="4"/>
            </a:pPr>
            <a:r>
              <a:rPr lang="el-GR" altLang="el-GR" sz="2200" dirty="0" smtClean="0">
                <a:solidFill>
                  <a:srgbClr val="0241E0"/>
                </a:solidFill>
                <a:latin typeface="Arial" pitchFamily="34" charset="0"/>
              </a:rPr>
              <a:t>Δυσκινησία</a:t>
            </a:r>
            <a:endParaRPr lang="el-GR" altLang="el-GR" sz="2200" dirty="0" smtClean="0">
              <a:solidFill>
                <a:srgbClr val="000000"/>
              </a:solidFill>
              <a:latin typeface="Arial" pitchFamily="34" charset="0"/>
            </a:endParaRPr>
          </a:p>
        </p:txBody>
      </p:sp>
      <p:graphicFrame>
        <p:nvGraphicFramePr>
          <p:cNvPr id="10247" name="Object 7"/>
          <p:cNvGraphicFramePr>
            <a:graphicFrameLocks noChangeAspect="1"/>
          </p:cNvGraphicFramePr>
          <p:nvPr>
            <p:extLst>
              <p:ext uri="{D42A27DB-BD31-4B8C-83A1-F6EECF244321}">
                <p14:modId xmlns:p14="http://schemas.microsoft.com/office/powerpoint/2010/main" val="3589129890"/>
              </p:ext>
            </p:extLst>
          </p:nvPr>
        </p:nvGraphicFramePr>
        <p:xfrm>
          <a:off x="1403649" y="4219475"/>
          <a:ext cx="6422167" cy="2593901"/>
        </p:xfrm>
        <a:graphic>
          <a:graphicData uri="http://schemas.openxmlformats.org/presentationml/2006/ole">
            <mc:AlternateContent xmlns:mc="http://schemas.openxmlformats.org/markup-compatibility/2006">
              <mc:Choice xmlns:v="urn:schemas-microsoft-com:vml" Requires="v">
                <p:oleObj spid="_x0000_s5157" name="Image" r:id="rId3" imgW="2376280" imgH="1283445" progId="Photoshop.Image.5">
                  <p:embed/>
                </p:oleObj>
              </mc:Choice>
              <mc:Fallback>
                <p:oleObj name="Image" r:id="rId3" imgW="2376280" imgH="1283445" progId="Photoshop.Image.5">
                  <p:embed/>
                  <p:pic>
                    <p:nvPicPr>
                      <p:cNvPr id="0" name=""/>
                      <p:cNvPicPr>
                        <a:picLocks noChangeAspect="1" noChangeArrowheads="1"/>
                      </p:cNvPicPr>
                      <p:nvPr/>
                    </p:nvPicPr>
                    <p:blipFill>
                      <a:blip r:embed="rId4">
                        <a:lum bright="-42000" contrast="60000"/>
                        <a:extLst>
                          <a:ext uri="{28A0092B-C50C-407E-A947-70E740481C1C}">
                            <a14:useLocalDpi xmlns:a14="http://schemas.microsoft.com/office/drawing/2010/main" val="0"/>
                          </a:ext>
                        </a:extLst>
                      </a:blip>
                      <a:srcRect/>
                      <a:stretch>
                        <a:fillRect/>
                      </a:stretch>
                    </p:blipFill>
                    <p:spPr bwMode="auto">
                      <a:xfrm>
                        <a:off x="1403649" y="4219475"/>
                        <a:ext cx="6422167" cy="2593901"/>
                      </a:xfrm>
                      <a:prstGeom prst="rect">
                        <a:avLst/>
                      </a:prstGeom>
                      <a:noFill/>
                      <a:ln>
                        <a:noFill/>
                      </a:ln>
                      <a:effectLst/>
                    </p:spPr>
                  </p:pic>
                </p:oleObj>
              </mc:Fallback>
            </mc:AlternateContent>
          </a:graphicData>
        </a:graphic>
      </p:graphicFrame>
      <p:sp>
        <p:nvSpPr>
          <p:cNvPr id="10250" name="Text Box 10"/>
          <p:cNvSpPr txBox="1">
            <a:spLocks noChangeArrowheads="1"/>
          </p:cNvSpPr>
          <p:nvPr/>
        </p:nvSpPr>
        <p:spPr bwMode="auto">
          <a:xfrm>
            <a:off x="4716016" y="1319213"/>
            <a:ext cx="4251143" cy="324396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8100" cmpd="dbl">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fontAlgn="base" hangingPunct="0">
              <a:spcBef>
                <a:spcPct val="0"/>
              </a:spcBef>
              <a:spcAft>
                <a:spcPct val="0"/>
              </a:spcAft>
            </a:pPr>
            <a:r>
              <a:rPr lang="el-GR" altLang="el-GR" sz="2400" b="1" u="sng" dirty="0">
                <a:solidFill>
                  <a:srgbClr val="00B050"/>
                </a:solidFill>
                <a:latin typeface="Arial" pitchFamily="34" charset="0"/>
              </a:rPr>
              <a:t>ΠΡΩΤΕΣ </a:t>
            </a:r>
            <a:r>
              <a:rPr lang="el-GR" altLang="el-GR" sz="2400" b="1" u="sng" dirty="0" smtClean="0">
                <a:solidFill>
                  <a:srgbClr val="00B050"/>
                </a:solidFill>
                <a:latin typeface="Arial" pitchFamily="34" charset="0"/>
              </a:rPr>
              <a:t>ΒΟΗΘΕΙΕΣ</a:t>
            </a:r>
          </a:p>
          <a:p>
            <a:pPr eaLnBrk="0" fontAlgn="base" hangingPunct="0">
              <a:spcBef>
                <a:spcPct val="0"/>
              </a:spcBef>
              <a:spcAft>
                <a:spcPct val="0"/>
              </a:spcAft>
            </a:pPr>
            <a:r>
              <a:rPr lang="el-GR" altLang="el-GR" dirty="0">
                <a:solidFill>
                  <a:srgbClr val="000000"/>
                </a:solidFill>
                <a:latin typeface="Arial" pitchFamily="34" charset="0"/>
              </a:rPr>
              <a:t>	</a:t>
            </a:r>
          </a:p>
          <a:p>
            <a:pPr eaLnBrk="0" fontAlgn="base" hangingPunct="0">
              <a:spcBef>
                <a:spcPct val="20000"/>
              </a:spcBef>
              <a:spcAft>
                <a:spcPct val="20000"/>
              </a:spcAft>
              <a:buClr>
                <a:srgbClr val="FC0128"/>
              </a:buClr>
              <a:buFont typeface="Webdings" pitchFamily="18" charset="2"/>
              <a:buChar char="a"/>
            </a:pPr>
            <a:r>
              <a:rPr lang="el-GR" altLang="el-GR" sz="2200" dirty="0" smtClean="0">
                <a:solidFill>
                  <a:srgbClr val="0241E0"/>
                </a:solidFill>
                <a:latin typeface="Arial" pitchFamily="34" charset="0"/>
              </a:rPr>
              <a:t>Ψυχρά επιθέματα για 10'-20'</a:t>
            </a:r>
          </a:p>
          <a:p>
            <a:pPr eaLnBrk="0" fontAlgn="base" hangingPunct="0">
              <a:spcBef>
                <a:spcPct val="20000"/>
              </a:spcBef>
              <a:spcAft>
                <a:spcPct val="20000"/>
              </a:spcAft>
              <a:buClr>
                <a:srgbClr val="FC0128"/>
              </a:buClr>
              <a:buFont typeface="Webdings" pitchFamily="18" charset="2"/>
              <a:buChar char="a"/>
            </a:pPr>
            <a:r>
              <a:rPr lang="el-GR" altLang="el-GR" sz="2200" dirty="0" smtClean="0">
                <a:solidFill>
                  <a:srgbClr val="0241E0"/>
                </a:solidFill>
                <a:latin typeface="Arial" pitchFamily="34" charset="0"/>
              </a:rPr>
              <a:t>Ακινησία της άρθρωσης </a:t>
            </a:r>
          </a:p>
          <a:p>
            <a:pPr eaLnBrk="0" fontAlgn="base" hangingPunct="0">
              <a:spcBef>
                <a:spcPct val="20000"/>
              </a:spcBef>
              <a:spcAft>
                <a:spcPct val="20000"/>
              </a:spcAft>
              <a:buClr>
                <a:srgbClr val="FC0128"/>
              </a:buClr>
              <a:buFont typeface="Webdings" pitchFamily="18" charset="2"/>
              <a:buChar char="a"/>
            </a:pPr>
            <a:r>
              <a:rPr lang="el-GR" altLang="el-GR" sz="2200" dirty="0" smtClean="0">
                <a:solidFill>
                  <a:srgbClr val="0241E0"/>
                </a:solidFill>
                <a:latin typeface="Arial" pitchFamily="34" charset="0"/>
              </a:rPr>
              <a:t>Επίδεση και  ανύψωση σε αναπαυτική θέση</a:t>
            </a:r>
          </a:p>
          <a:p>
            <a:pPr eaLnBrk="0" fontAlgn="base" hangingPunct="0">
              <a:spcBef>
                <a:spcPct val="20000"/>
              </a:spcBef>
              <a:spcAft>
                <a:spcPct val="20000"/>
              </a:spcAft>
              <a:buClr>
                <a:srgbClr val="FC0128"/>
              </a:buClr>
              <a:buFont typeface="Webdings" pitchFamily="18" charset="2"/>
              <a:buChar char="a"/>
            </a:pPr>
            <a:r>
              <a:rPr lang="el-GR" altLang="el-GR" sz="2200" dirty="0" smtClean="0">
                <a:solidFill>
                  <a:srgbClr val="0241E0"/>
                </a:solidFill>
                <a:latin typeface="Arial" pitchFamily="34" charset="0"/>
              </a:rPr>
              <a:t>Παυσίπονο και ακτινολογικός έλεγχος (ΠΦΥ)</a:t>
            </a:r>
            <a:endParaRPr lang="en-GB" altLang="el-GR" sz="2200" dirty="0">
              <a:solidFill>
                <a:srgbClr val="000000"/>
              </a:solidFill>
              <a:latin typeface="Times New Roman" pitchFamily="18" charset="0"/>
            </a:endParaRPr>
          </a:p>
        </p:txBody>
      </p:sp>
      <p:sp>
        <p:nvSpPr>
          <p:cNvPr id="10" name="Rectangle 6"/>
          <p:cNvSpPr>
            <a:spLocks noChangeArrowheads="1"/>
          </p:cNvSpPr>
          <p:nvPr/>
        </p:nvSpPr>
        <p:spPr bwMode="auto">
          <a:xfrm>
            <a:off x="2191477" y="612508"/>
            <a:ext cx="4410968" cy="5847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8100" cmpd="dbl">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itchFamily="18" charset="0"/>
              </a:defRPr>
            </a:lvl1pPr>
            <a:lvl2pPr marL="190500">
              <a:defRPr sz="2400">
                <a:solidFill>
                  <a:schemeClr val="tx1"/>
                </a:solidFill>
                <a:latin typeface="Times New Roman" pitchFamily="18" charset="0"/>
              </a:defRPr>
            </a:lvl2pPr>
            <a:lvl3pPr marL="381000">
              <a:defRPr sz="2400">
                <a:solidFill>
                  <a:schemeClr val="tx1"/>
                </a:solidFill>
                <a:latin typeface="Times New Roman" pitchFamily="18" charset="0"/>
              </a:defRPr>
            </a:lvl3pPr>
            <a:lvl4pPr marL="571500">
              <a:defRPr sz="2400">
                <a:solidFill>
                  <a:schemeClr val="tx1"/>
                </a:solidFill>
                <a:latin typeface="Times New Roman" pitchFamily="18" charset="0"/>
              </a:defRPr>
            </a:lvl4pPr>
            <a:lvl5pPr>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lvl="3" eaLnBrk="0" fontAlgn="base" hangingPunct="0">
              <a:spcBef>
                <a:spcPct val="0"/>
              </a:spcBef>
              <a:spcAft>
                <a:spcPct val="0"/>
              </a:spcAft>
            </a:pPr>
            <a:r>
              <a:rPr lang="el-GR" altLang="el-GR" sz="3200" b="1" dirty="0" smtClean="0">
                <a:solidFill>
                  <a:srgbClr val="FC0128"/>
                </a:solidFill>
                <a:latin typeface="Arial" pitchFamily="34" charset="0"/>
              </a:rPr>
              <a:t>ΔΙΑΣΤΡΕΜΜΑ</a:t>
            </a:r>
            <a:endParaRPr lang="el-GR" altLang="el-GR" sz="3200" b="1" u="sng" dirty="0" smtClean="0">
              <a:solidFill>
                <a:srgbClr val="000000"/>
              </a:solidFill>
              <a:latin typeface="Arial" pitchFamily="34" charset="0"/>
            </a:endParaRPr>
          </a:p>
        </p:txBody>
      </p:sp>
      <p:pic>
        <p:nvPicPr>
          <p:cNvPr id="6"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t="11651"/>
          <a:stretch/>
        </p:blipFill>
        <p:spPr bwMode="auto">
          <a:xfrm>
            <a:off x="44053" y="-27384"/>
            <a:ext cx="1287587" cy="1137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7" descr="Αποτέλεσμα εικόνας για logo αθτη"/>
          <p:cNvPicPr>
            <a:picLocks noChangeAspect="1" noChangeArrowheads="1"/>
          </p:cNvPicPr>
          <p:nvPr/>
        </p:nvPicPr>
        <p:blipFill>
          <a:blip r:embed="rId6">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165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247"/>
                                        </p:tgtEl>
                                        <p:attrNameLst>
                                          <p:attrName>style.visibility</p:attrName>
                                        </p:attrNameLst>
                                      </p:cBhvr>
                                      <p:to>
                                        <p:strVal val="visible"/>
                                      </p:to>
                                    </p:set>
                                    <p:anim calcmode="lin" valueType="num">
                                      <p:cBhvr additive="base">
                                        <p:cTn id="7" dur="500" fill="hold"/>
                                        <p:tgtEl>
                                          <p:spTgt spid="10247"/>
                                        </p:tgtEl>
                                        <p:attrNameLst>
                                          <p:attrName>ppt_x</p:attrName>
                                        </p:attrNameLst>
                                      </p:cBhvr>
                                      <p:tavLst>
                                        <p:tav tm="0">
                                          <p:val>
                                            <p:strVal val="0-#ppt_w/2"/>
                                          </p:val>
                                        </p:tav>
                                        <p:tav tm="100000">
                                          <p:val>
                                            <p:strVal val="#ppt_x"/>
                                          </p:val>
                                        </p:tav>
                                      </p:tavLst>
                                    </p:anim>
                                    <p:anim calcmode="lin" valueType="num">
                                      <p:cBhvr additive="base">
                                        <p:cTn id="8" dur="500" fill="hold"/>
                                        <p:tgtEl>
                                          <p:spTgt spid="1024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246"/>
                                        </p:tgtEl>
                                        <p:attrNameLst>
                                          <p:attrName>style.visibility</p:attrName>
                                        </p:attrNameLst>
                                      </p:cBhvr>
                                      <p:to>
                                        <p:strVal val="visible"/>
                                      </p:to>
                                    </p:set>
                                    <p:animEffect transition="in" filter="fade">
                                      <p:cBhvr>
                                        <p:cTn id="19" dur="1000"/>
                                        <p:tgtEl>
                                          <p:spTgt spid="10246"/>
                                        </p:tgtEl>
                                      </p:cBhvr>
                                    </p:animEffect>
                                    <p:anim calcmode="lin" valueType="num">
                                      <p:cBhvr>
                                        <p:cTn id="20" dur="1000" fill="hold"/>
                                        <p:tgtEl>
                                          <p:spTgt spid="10246"/>
                                        </p:tgtEl>
                                        <p:attrNameLst>
                                          <p:attrName>ppt_x</p:attrName>
                                        </p:attrNameLst>
                                      </p:cBhvr>
                                      <p:tavLst>
                                        <p:tav tm="0">
                                          <p:val>
                                            <p:strVal val="#ppt_x"/>
                                          </p:val>
                                        </p:tav>
                                        <p:tav tm="100000">
                                          <p:val>
                                            <p:strVal val="#ppt_x"/>
                                          </p:val>
                                        </p:tav>
                                      </p:tavLst>
                                    </p:anim>
                                    <p:anim calcmode="lin" valueType="num">
                                      <p:cBhvr>
                                        <p:cTn id="21" dur="1000" fill="hold"/>
                                        <p:tgtEl>
                                          <p:spTgt spid="1024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0250"/>
                                        </p:tgtEl>
                                        <p:attrNameLst>
                                          <p:attrName>style.visibility</p:attrName>
                                        </p:attrNameLst>
                                      </p:cBhvr>
                                      <p:to>
                                        <p:strVal val="visible"/>
                                      </p:to>
                                    </p:set>
                                    <p:animEffect transition="in" filter="fade">
                                      <p:cBhvr>
                                        <p:cTn id="26" dur="1000"/>
                                        <p:tgtEl>
                                          <p:spTgt spid="10250"/>
                                        </p:tgtEl>
                                      </p:cBhvr>
                                    </p:animEffect>
                                    <p:anim calcmode="lin" valueType="num">
                                      <p:cBhvr>
                                        <p:cTn id="27" dur="1000" fill="hold"/>
                                        <p:tgtEl>
                                          <p:spTgt spid="10250"/>
                                        </p:tgtEl>
                                        <p:attrNameLst>
                                          <p:attrName>ppt_x</p:attrName>
                                        </p:attrNameLst>
                                      </p:cBhvr>
                                      <p:tavLst>
                                        <p:tav tm="0">
                                          <p:val>
                                            <p:strVal val="#ppt_x"/>
                                          </p:val>
                                        </p:tav>
                                        <p:tav tm="100000">
                                          <p:val>
                                            <p:strVal val="#ppt_x"/>
                                          </p:val>
                                        </p:tav>
                                      </p:tavLst>
                                    </p:anim>
                                    <p:anim calcmode="lin" valueType="num">
                                      <p:cBhvr>
                                        <p:cTn id="28" dur="1000" fill="hold"/>
                                        <p:tgtEl>
                                          <p:spTgt spid="102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6" grpId="0"/>
      <p:bldP spid="10250" grpId="0"/>
      <p:bldP spid="10"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6" name="Rectangle 6"/>
          <p:cNvSpPr>
            <a:spLocks noChangeArrowheads="1"/>
          </p:cNvSpPr>
          <p:nvPr/>
        </p:nvSpPr>
        <p:spPr bwMode="auto">
          <a:xfrm>
            <a:off x="107504" y="1338558"/>
            <a:ext cx="5040560" cy="256685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8100" cmpd="dbl">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itchFamily="18" charset="0"/>
              </a:defRPr>
            </a:lvl1pPr>
            <a:lvl2pPr marL="190500">
              <a:defRPr sz="2400">
                <a:solidFill>
                  <a:schemeClr val="tx1"/>
                </a:solidFill>
                <a:latin typeface="Times New Roman" pitchFamily="18" charset="0"/>
              </a:defRPr>
            </a:lvl2pPr>
            <a:lvl3pPr marL="381000">
              <a:defRPr sz="2400">
                <a:solidFill>
                  <a:schemeClr val="tx1"/>
                </a:solidFill>
                <a:latin typeface="Times New Roman" pitchFamily="18" charset="0"/>
              </a:defRPr>
            </a:lvl3pPr>
            <a:lvl4pPr marL="571500">
              <a:defRPr sz="2400">
                <a:solidFill>
                  <a:schemeClr val="tx1"/>
                </a:solidFill>
                <a:latin typeface="Times New Roman" pitchFamily="18" charset="0"/>
              </a:defRPr>
            </a:lvl4pPr>
            <a:lvl5pPr>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l-GR" altLang="el-GR" b="1" u="sng" dirty="0" smtClean="0">
                <a:solidFill>
                  <a:srgbClr val="00B050"/>
                </a:solidFill>
                <a:latin typeface="Arial" pitchFamily="34" charset="0"/>
              </a:rPr>
              <a:t>ΣΥΜΠΤΩΜΑΤΑ ΚΑΙ ΣΗΜΕΙΑ</a:t>
            </a:r>
            <a:r>
              <a:rPr lang="el-GR" altLang="el-GR" sz="1800" b="1" dirty="0" smtClean="0">
                <a:solidFill>
                  <a:srgbClr val="000000"/>
                </a:solidFill>
                <a:latin typeface="Arial" pitchFamily="34" charset="0"/>
              </a:rPr>
              <a:t>	</a:t>
            </a:r>
            <a:r>
              <a:rPr lang="el-GR" altLang="el-GR" sz="1800" dirty="0" smtClean="0">
                <a:solidFill>
                  <a:srgbClr val="000000"/>
                </a:solidFill>
                <a:latin typeface="Arial" pitchFamily="34" charset="0"/>
              </a:rPr>
              <a:t>	</a:t>
            </a:r>
          </a:p>
          <a:p>
            <a:pPr eaLnBrk="0" fontAlgn="base" hangingPunct="0">
              <a:spcBef>
                <a:spcPct val="20000"/>
              </a:spcBef>
              <a:spcAft>
                <a:spcPct val="20000"/>
              </a:spcAft>
              <a:buClr>
                <a:srgbClr val="FC0128"/>
              </a:buClr>
              <a:buFont typeface="Webdings" pitchFamily="18" charset="2"/>
              <a:buChar char="4"/>
            </a:pPr>
            <a:r>
              <a:rPr lang="el-GR" altLang="el-GR" sz="2200" dirty="0" smtClean="0">
                <a:solidFill>
                  <a:srgbClr val="0241E0"/>
                </a:solidFill>
                <a:latin typeface="Arial" pitchFamily="34" charset="0"/>
              </a:rPr>
              <a:t>Πόνος και ευαισθησία της περιοχής</a:t>
            </a:r>
          </a:p>
          <a:p>
            <a:pPr eaLnBrk="0" fontAlgn="base" hangingPunct="0">
              <a:spcBef>
                <a:spcPct val="20000"/>
              </a:spcBef>
              <a:spcAft>
                <a:spcPct val="20000"/>
              </a:spcAft>
              <a:buClr>
                <a:srgbClr val="FC0128"/>
              </a:buClr>
              <a:buFont typeface="Webdings" pitchFamily="18" charset="2"/>
              <a:buChar char="4"/>
            </a:pPr>
            <a:r>
              <a:rPr lang="el-GR" altLang="el-GR" sz="2200" dirty="0" smtClean="0">
                <a:solidFill>
                  <a:srgbClr val="0241E0"/>
                </a:solidFill>
                <a:latin typeface="Arial" pitchFamily="34" charset="0"/>
              </a:rPr>
              <a:t>Οίδημα</a:t>
            </a:r>
          </a:p>
          <a:p>
            <a:pPr eaLnBrk="0" fontAlgn="base" hangingPunct="0">
              <a:spcBef>
                <a:spcPct val="20000"/>
              </a:spcBef>
              <a:spcAft>
                <a:spcPct val="20000"/>
              </a:spcAft>
              <a:buClr>
                <a:srgbClr val="FC0128"/>
              </a:buClr>
              <a:buFont typeface="Webdings" pitchFamily="18" charset="2"/>
              <a:buChar char="4"/>
            </a:pPr>
            <a:r>
              <a:rPr lang="el-GR" altLang="el-GR" sz="2200" dirty="0" smtClean="0">
                <a:solidFill>
                  <a:srgbClr val="0241E0"/>
                </a:solidFill>
                <a:latin typeface="Arial" pitchFamily="34" charset="0"/>
              </a:rPr>
              <a:t>Εκχύμωση (Μελανιά)</a:t>
            </a:r>
          </a:p>
          <a:p>
            <a:pPr eaLnBrk="0" fontAlgn="base" hangingPunct="0">
              <a:spcBef>
                <a:spcPct val="20000"/>
              </a:spcBef>
              <a:spcAft>
                <a:spcPct val="20000"/>
              </a:spcAft>
              <a:buClr>
                <a:srgbClr val="FC0128"/>
              </a:buClr>
              <a:buFont typeface="Webdings" pitchFamily="18" charset="2"/>
              <a:buChar char="4"/>
            </a:pPr>
            <a:r>
              <a:rPr lang="el-GR" altLang="el-GR" sz="2200" dirty="0" smtClean="0">
                <a:solidFill>
                  <a:srgbClr val="0241E0"/>
                </a:solidFill>
                <a:latin typeface="Arial" pitchFamily="34" charset="0"/>
              </a:rPr>
              <a:t>Δυσκινησία</a:t>
            </a:r>
            <a:endParaRPr lang="el-GR" altLang="el-GR" sz="2200" dirty="0" smtClean="0">
              <a:solidFill>
                <a:srgbClr val="000000"/>
              </a:solidFill>
              <a:latin typeface="Arial" pitchFamily="34" charset="0"/>
            </a:endParaRPr>
          </a:p>
        </p:txBody>
      </p:sp>
      <p:sp>
        <p:nvSpPr>
          <p:cNvPr id="10" name="Rectangle 6"/>
          <p:cNvSpPr>
            <a:spLocks noChangeArrowheads="1"/>
          </p:cNvSpPr>
          <p:nvPr/>
        </p:nvSpPr>
        <p:spPr bwMode="auto">
          <a:xfrm>
            <a:off x="1979712" y="404664"/>
            <a:ext cx="4410968" cy="5847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8100" cmpd="dbl">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itchFamily="18" charset="0"/>
              </a:defRPr>
            </a:lvl1pPr>
            <a:lvl2pPr marL="190500">
              <a:defRPr sz="2400">
                <a:solidFill>
                  <a:schemeClr val="tx1"/>
                </a:solidFill>
                <a:latin typeface="Times New Roman" pitchFamily="18" charset="0"/>
              </a:defRPr>
            </a:lvl2pPr>
            <a:lvl3pPr marL="381000">
              <a:defRPr sz="2400">
                <a:solidFill>
                  <a:schemeClr val="tx1"/>
                </a:solidFill>
                <a:latin typeface="Times New Roman" pitchFamily="18" charset="0"/>
              </a:defRPr>
            </a:lvl3pPr>
            <a:lvl4pPr marL="571500">
              <a:defRPr sz="2400">
                <a:solidFill>
                  <a:schemeClr val="tx1"/>
                </a:solidFill>
                <a:latin typeface="Times New Roman" pitchFamily="18" charset="0"/>
              </a:defRPr>
            </a:lvl4pPr>
            <a:lvl5pPr>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lvl="3" eaLnBrk="0" fontAlgn="base" hangingPunct="0">
              <a:spcBef>
                <a:spcPct val="0"/>
              </a:spcBef>
              <a:spcAft>
                <a:spcPct val="0"/>
              </a:spcAft>
            </a:pPr>
            <a:r>
              <a:rPr lang="el-GR" altLang="el-GR" sz="3200" b="1" dirty="0" smtClean="0">
                <a:solidFill>
                  <a:srgbClr val="FC0128"/>
                </a:solidFill>
                <a:latin typeface="Arial" pitchFamily="34" charset="0"/>
              </a:rPr>
              <a:t>ΕΞΑΡΘΡΗΜΑ</a:t>
            </a:r>
            <a:endParaRPr lang="el-GR" altLang="el-GR" sz="3200" b="1" u="sng" dirty="0" smtClean="0">
              <a:solidFill>
                <a:srgbClr val="000000"/>
              </a:solidFill>
              <a:latin typeface="Arial" pitchFamily="34" charset="0"/>
            </a:endParaRPr>
          </a:p>
        </p:txBody>
      </p:sp>
      <p:graphicFrame>
        <p:nvGraphicFramePr>
          <p:cNvPr id="2" name="Αντικείμενο 1"/>
          <p:cNvGraphicFramePr>
            <a:graphicFrameLocks noChangeAspect="1"/>
          </p:cNvGraphicFramePr>
          <p:nvPr>
            <p:extLst>
              <p:ext uri="{D42A27DB-BD31-4B8C-83A1-F6EECF244321}">
                <p14:modId xmlns:p14="http://schemas.microsoft.com/office/powerpoint/2010/main" val="1151903090"/>
              </p:ext>
            </p:extLst>
          </p:nvPr>
        </p:nvGraphicFramePr>
        <p:xfrm>
          <a:off x="159563" y="4261378"/>
          <a:ext cx="4029101" cy="2538859"/>
        </p:xfrm>
        <a:graphic>
          <a:graphicData uri="http://schemas.openxmlformats.org/presentationml/2006/ole">
            <mc:AlternateContent xmlns:mc="http://schemas.openxmlformats.org/markup-compatibility/2006">
              <mc:Choice xmlns:v="urn:schemas-microsoft-com:vml" Requires="v">
                <p:oleObj spid="_x0000_s6180" name="Image" r:id="rId3" imgW="2566890" imgH="2122132" progId="Photoshop.Image.5">
                  <p:embed/>
                </p:oleObj>
              </mc:Choice>
              <mc:Fallback>
                <p:oleObj name="Image" r:id="rId3" imgW="2566890" imgH="2122132" progId="Photoshop.Image.5">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563" y="4261378"/>
                        <a:ext cx="4029101" cy="2538859"/>
                      </a:xfrm>
                      <a:prstGeom prst="rect">
                        <a:avLst/>
                      </a:prstGeom>
                      <a:noFill/>
                      <a:ln>
                        <a:noFill/>
                      </a:ln>
                      <a:effectLst/>
                    </p:spPr>
                  </p:pic>
                </p:oleObj>
              </mc:Fallback>
            </mc:AlternateContent>
          </a:graphicData>
        </a:graphic>
      </p:graphicFrame>
      <p:sp>
        <p:nvSpPr>
          <p:cNvPr id="8" name="Text Box 10"/>
          <p:cNvSpPr txBox="1">
            <a:spLocks noChangeArrowheads="1"/>
          </p:cNvSpPr>
          <p:nvPr/>
        </p:nvSpPr>
        <p:spPr bwMode="auto">
          <a:xfrm>
            <a:off x="4860033" y="1362123"/>
            <a:ext cx="4104456" cy="338554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8100" cmpd="dbl">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el-GR" altLang="el-GR" sz="2400" b="1" u="sng" dirty="0">
                <a:solidFill>
                  <a:srgbClr val="00B050"/>
                </a:solidFill>
                <a:latin typeface="Arial" pitchFamily="34" charset="0"/>
              </a:rPr>
              <a:t>ΠΡΩΤΕΣ ΒΟΗΘΕΙΕΣ</a:t>
            </a:r>
            <a:endParaRPr lang="en-US" altLang="el-GR" sz="2400" b="1" u="sng" dirty="0">
              <a:solidFill>
                <a:srgbClr val="00B050"/>
              </a:solidFill>
              <a:latin typeface="Arial" pitchFamily="34" charset="0"/>
            </a:endParaRPr>
          </a:p>
          <a:p>
            <a:pPr algn="just"/>
            <a:r>
              <a:rPr lang="el-GR" altLang="el-GR" dirty="0">
                <a:solidFill>
                  <a:srgbClr val="000000"/>
                </a:solidFill>
                <a:latin typeface="Arial" pitchFamily="34" charset="0"/>
              </a:rPr>
              <a:t>	</a:t>
            </a:r>
          </a:p>
          <a:p>
            <a:pPr marL="285750" indent="-285750" algn="just">
              <a:buClr>
                <a:srgbClr val="FC0128"/>
              </a:buClr>
              <a:buFont typeface="Wingdings" panose="05000000000000000000" pitchFamily="2" charset="2"/>
              <a:buChar char="ü"/>
            </a:pPr>
            <a:r>
              <a:rPr lang="el-GR" altLang="el-GR" dirty="0">
                <a:solidFill>
                  <a:srgbClr val="0241E0"/>
                </a:solidFill>
                <a:latin typeface="Arial" pitchFamily="34" charset="0"/>
              </a:rPr>
              <a:t> </a:t>
            </a:r>
            <a:r>
              <a:rPr lang="el-GR" altLang="el-GR" sz="2200" dirty="0">
                <a:solidFill>
                  <a:srgbClr val="0241E0"/>
                </a:solidFill>
                <a:latin typeface="Arial" pitchFamily="34" charset="0"/>
              </a:rPr>
              <a:t>Ψυχρά επιθέματα</a:t>
            </a:r>
          </a:p>
          <a:p>
            <a:pPr marL="285750" indent="-285750" algn="just">
              <a:buClr>
                <a:srgbClr val="FC0128"/>
              </a:buClr>
              <a:buFont typeface="Wingdings" panose="05000000000000000000" pitchFamily="2" charset="2"/>
              <a:buChar char="ü"/>
            </a:pPr>
            <a:r>
              <a:rPr lang="el-GR" altLang="el-GR" sz="2200" dirty="0">
                <a:solidFill>
                  <a:srgbClr val="0241E0"/>
                </a:solidFill>
                <a:latin typeface="Arial" pitchFamily="34" charset="0"/>
              </a:rPr>
              <a:t> Ακινησία της άρθρωσης </a:t>
            </a:r>
            <a:r>
              <a:rPr lang="el-GR" altLang="el-GR" sz="2200" dirty="0" smtClean="0">
                <a:solidFill>
                  <a:srgbClr val="0241E0"/>
                </a:solidFill>
                <a:latin typeface="Arial" pitchFamily="34" charset="0"/>
              </a:rPr>
              <a:t>με</a:t>
            </a:r>
          </a:p>
          <a:p>
            <a:pPr algn="just">
              <a:buClr>
                <a:srgbClr val="FC0128"/>
              </a:buClr>
            </a:pPr>
            <a:r>
              <a:rPr lang="el-GR" altLang="el-GR" sz="2200" dirty="0">
                <a:solidFill>
                  <a:srgbClr val="0241E0"/>
                </a:solidFill>
                <a:latin typeface="Arial" pitchFamily="34" charset="0"/>
              </a:rPr>
              <a:t> </a:t>
            </a:r>
            <a:r>
              <a:rPr lang="el-GR" altLang="el-GR" sz="2200" dirty="0" smtClean="0">
                <a:solidFill>
                  <a:srgbClr val="0241E0"/>
                </a:solidFill>
                <a:latin typeface="Arial" pitchFamily="34" charset="0"/>
              </a:rPr>
              <a:t>   νάρθηκα</a:t>
            </a:r>
            <a:endParaRPr lang="el-GR" altLang="el-GR" sz="2200" dirty="0">
              <a:solidFill>
                <a:srgbClr val="0241E0"/>
              </a:solidFill>
              <a:latin typeface="Arial" pitchFamily="34" charset="0"/>
            </a:endParaRPr>
          </a:p>
          <a:p>
            <a:pPr marL="285750" indent="-285750" algn="just">
              <a:buClr>
                <a:srgbClr val="FC0128"/>
              </a:buClr>
              <a:buFont typeface="Wingdings" panose="05000000000000000000" pitchFamily="2" charset="2"/>
              <a:buChar char="ü"/>
            </a:pPr>
            <a:r>
              <a:rPr lang="el-GR" altLang="el-GR" sz="2200" dirty="0">
                <a:solidFill>
                  <a:srgbClr val="0241E0"/>
                </a:solidFill>
                <a:latin typeface="Arial" pitchFamily="34" charset="0"/>
              </a:rPr>
              <a:t> Ακινησία</a:t>
            </a:r>
            <a:r>
              <a:rPr lang="en-US" altLang="el-GR" sz="2200" dirty="0">
                <a:solidFill>
                  <a:srgbClr val="0241E0"/>
                </a:solidFill>
                <a:latin typeface="Arial" pitchFamily="34" charset="0"/>
              </a:rPr>
              <a:t> </a:t>
            </a:r>
            <a:r>
              <a:rPr lang="el-GR" altLang="el-GR" sz="2200" dirty="0">
                <a:solidFill>
                  <a:srgbClr val="0241E0"/>
                </a:solidFill>
                <a:latin typeface="Arial" pitchFamily="34" charset="0"/>
              </a:rPr>
              <a:t>και ανύψωση </a:t>
            </a:r>
            <a:r>
              <a:rPr lang="el-GR" altLang="el-GR" sz="2200" dirty="0" smtClean="0">
                <a:solidFill>
                  <a:srgbClr val="0241E0"/>
                </a:solidFill>
                <a:latin typeface="Arial" pitchFamily="34" charset="0"/>
              </a:rPr>
              <a:t>του μυελού σε  αναπαυτική </a:t>
            </a:r>
            <a:r>
              <a:rPr lang="en-US" altLang="el-GR" sz="2200" dirty="0" smtClean="0">
                <a:solidFill>
                  <a:srgbClr val="0241E0"/>
                </a:solidFill>
                <a:latin typeface="Arial" pitchFamily="34" charset="0"/>
              </a:rPr>
              <a:t>  </a:t>
            </a:r>
            <a:r>
              <a:rPr lang="el-GR" altLang="el-GR" sz="2200" dirty="0">
                <a:solidFill>
                  <a:srgbClr val="0241E0"/>
                </a:solidFill>
                <a:latin typeface="Arial" pitchFamily="34" charset="0"/>
              </a:rPr>
              <a:t>θέση</a:t>
            </a:r>
            <a:r>
              <a:rPr lang="en-US" altLang="el-GR" sz="2200" dirty="0">
                <a:solidFill>
                  <a:srgbClr val="0241E0"/>
                </a:solidFill>
                <a:latin typeface="Arial" pitchFamily="34" charset="0"/>
              </a:rPr>
              <a:t>                                                          </a:t>
            </a:r>
          </a:p>
          <a:p>
            <a:pPr marL="285750" indent="-285750" algn="just">
              <a:buClr>
                <a:srgbClr val="FC0128"/>
              </a:buClr>
              <a:buFont typeface="Wingdings" panose="05000000000000000000" pitchFamily="2" charset="2"/>
              <a:buChar char="ü"/>
            </a:pPr>
            <a:r>
              <a:rPr lang="el-GR" altLang="el-GR" sz="2200" dirty="0">
                <a:solidFill>
                  <a:srgbClr val="0241E0"/>
                </a:solidFill>
                <a:latin typeface="Arial" pitchFamily="34" charset="0"/>
              </a:rPr>
              <a:t>Ιατρική βοήθεια για ανάταξη</a:t>
            </a:r>
            <a:r>
              <a:rPr lang="el-GR" altLang="el-GR" dirty="0">
                <a:solidFill>
                  <a:srgbClr val="000000"/>
                </a:solidFill>
                <a:latin typeface="Arial" pitchFamily="34" charset="0"/>
              </a:rPr>
              <a:t>		</a:t>
            </a:r>
            <a:endParaRPr lang="en-GB" altLang="el-GR" dirty="0">
              <a:solidFill>
                <a:srgbClr val="000000"/>
              </a:solidFill>
            </a:endParaRPr>
          </a:p>
        </p:txBody>
      </p:sp>
      <p:pic>
        <p:nvPicPr>
          <p:cNvPr id="6"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t="11651"/>
          <a:stretch/>
        </p:blipFill>
        <p:spPr bwMode="auto">
          <a:xfrm>
            <a:off x="44053" y="-27384"/>
            <a:ext cx="1287587" cy="1137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7" descr="Αποτέλεσμα εικόνας για logo αθτη"/>
          <p:cNvPicPr>
            <a:picLocks noChangeAspect="1" noChangeArrowheads="1"/>
          </p:cNvPicPr>
          <p:nvPr/>
        </p:nvPicPr>
        <p:blipFill>
          <a:blip r:embed="rId6">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865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80">
                                          <p:stCondLst>
                                            <p:cond delay="0"/>
                                          </p:stCondLst>
                                        </p:cTn>
                                        <p:tgtEl>
                                          <p:spTgt spid="10"/>
                                        </p:tgtEl>
                                      </p:cBhvr>
                                    </p:animEffect>
                                    <p:anim calcmode="lin" valueType="num">
                                      <p:cBhvr>
                                        <p:cTn id="15"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0" dur="26">
                                          <p:stCondLst>
                                            <p:cond delay="650"/>
                                          </p:stCondLst>
                                        </p:cTn>
                                        <p:tgtEl>
                                          <p:spTgt spid="10"/>
                                        </p:tgtEl>
                                      </p:cBhvr>
                                      <p:to x="100000" y="60000"/>
                                    </p:animScale>
                                    <p:animScale>
                                      <p:cBhvr>
                                        <p:cTn id="21" dur="166" decel="50000">
                                          <p:stCondLst>
                                            <p:cond delay="676"/>
                                          </p:stCondLst>
                                        </p:cTn>
                                        <p:tgtEl>
                                          <p:spTgt spid="10"/>
                                        </p:tgtEl>
                                      </p:cBhvr>
                                      <p:to x="100000" y="100000"/>
                                    </p:animScale>
                                    <p:animScale>
                                      <p:cBhvr>
                                        <p:cTn id="22" dur="26">
                                          <p:stCondLst>
                                            <p:cond delay="1312"/>
                                          </p:stCondLst>
                                        </p:cTn>
                                        <p:tgtEl>
                                          <p:spTgt spid="10"/>
                                        </p:tgtEl>
                                      </p:cBhvr>
                                      <p:to x="100000" y="80000"/>
                                    </p:animScale>
                                    <p:animScale>
                                      <p:cBhvr>
                                        <p:cTn id="23" dur="166" decel="50000">
                                          <p:stCondLst>
                                            <p:cond delay="1338"/>
                                          </p:stCondLst>
                                        </p:cTn>
                                        <p:tgtEl>
                                          <p:spTgt spid="10"/>
                                        </p:tgtEl>
                                      </p:cBhvr>
                                      <p:to x="100000" y="100000"/>
                                    </p:animScale>
                                    <p:animScale>
                                      <p:cBhvr>
                                        <p:cTn id="24" dur="26">
                                          <p:stCondLst>
                                            <p:cond delay="1642"/>
                                          </p:stCondLst>
                                        </p:cTn>
                                        <p:tgtEl>
                                          <p:spTgt spid="10"/>
                                        </p:tgtEl>
                                      </p:cBhvr>
                                      <p:to x="100000" y="90000"/>
                                    </p:animScale>
                                    <p:animScale>
                                      <p:cBhvr>
                                        <p:cTn id="25" dur="166" decel="50000">
                                          <p:stCondLst>
                                            <p:cond delay="1668"/>
                                          </p:stCondLst>
                                        </p:cTn>
                                        <p:tgtEl>
                                          <p:spTgt spid="10"/>
                                        </p:tgtEl>
                                      </p:cBhvr>
                                      <p:to x="100000" y="100000"/>
                                    </p:animScale>
                                    <p:animScale>
                                      <p:cBhvr>
                                        <p:cTn id="26" dur="26">
                                          <p:stCondLst>
                                            <p:cond delay="1808"/>
                                          </p:stCondLst>
                                        </p:cTn>
                                        <p:tgtEl>
                                          <p:spTgt spid="10"/>
                                        </p:tgtEl>
                                      </p:cBhvr>
                                      <p:to x="100000" y="95000"/>
                                    </p:animScale>
                                    <p:animScale>
                                      <p:cBhvr>
                                        <p:cTn id="27" dur="166" decel="50000">
                                          <p:stCondLst>
                                            <p:cond delay="1834"/>
                                          </p:stCondLst>
                                        </p:cTn>
                                        <p:tgtEl>
                                          <p:spTgt spid="10"/>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arn(inVertical)">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246"/>
                                        </p:tgtEl>
                                        <p:attrNameLst>
                                          <p:attrName>style.visibility</p:attrName>
                                        </p:attrNameLst>
                                      </p:cBhvr>
                                      <p:to>
                                        <p:strVal val="visible"/>
                                      </p:to>
                                    </p:set>
                                    <p:anim calcmode="lin" valueType="num">
                                      <p:cBhvr additive="base">
                                        <p:cTn id="37" dur="500" fill="hold"/>
                                        <p:tgtEl>
                                          <p:spTgt spid="10246"/>
                                        </p:tgtEl>
                                        <p:attrNameLst>
                                          <p:attrName>ppt_x</p:attrName>
                                        </p:attrNameLst>
                                      </p:cBhvr>
                                      <p:tavLst>
                                        <p:tav tm="0">
                                          <p:val>
                                            <p:strVal val="#ppt_x"/>
                                          </p:val>
                                        </p:tav>
                                        <p:tav tm="100000">
                                          <p:val>
                                            <p:strVal val="#ppt_x"/>
                                          </p:val>
                                        </p:tav>
                                      </p:tavLst>
                                    </p:anim>
                                    <p:anim calcmode="lin" valueType="num">
                                      <p:cBhvr additive="base">
                                        <p:cTn id="38" dur="500" fill="hold"/>
                                        <p:tgtEl>
                                          <p:spTgt spid="102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6" grpId="0"/>
      <p:bldP spid="10" grpId="0"/>
      <p:bldP spid="8"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AutoShape 2"/>
          <p:cNvSpPr>
            <a:spLocks noGrp="1" noChangeArrowheads="1"/>
          </p:cNvSpPr>
          <p:nvPr>
            <p:ph type="title"/>
          </p:nvPr>
        </p:nvSpPr>
        <p:spPr/>
        <p:txBody>
          <a:bodyPr/>
          <a:lstStyle/>
          <a:p>
            <a:pPr eaLnBrk="1" hangingPunct="1"/>
            <a:r>
              <a:rPr lang="el-GR" altLang="el-GR" sz="3200" smtClean="0"/>
              <a:t>… στις ΜΥΙΚΕΣ ΚΡΑΜΠΕΣ &amp; ΔΙΑΣΤΡΕΜΑΤΑ</a:t>
            </a:r>
          </a:p>
        </p:txBody>
      </p:sp>
      <p:pic>
        <p:nvPicPr>
          <p:cNvPr id="18436" name="Picture 4" descr="how-to-deal-with-a-cramp-in-the-calf-2"/>
          <p:cNvPicPr>
            <a:picLocks noChangeAspect="1" noChangeArrowheads="1"/>
          </p:cNvPicPr>
          <p:nvPr/>
        </p:nvPicPr>
        <p:blipFill>
          <a:blip r:embed="rId2">
            <a:extLst>
              <a:ext uri="{28A0092B-C50C-407E-A947-70E740481C1C}">
                <a14:useLocalDpi xmlns:a14="http://schemas.microsoft.com/office/drawing/2010/main" val="0"/>
              </a:ext>
            </a:extLst>
          </a:blip>
          <a:srcRect l="16927" r="25182" b="3796"/>
          <a:stretch>
            <a:fillRect/>
          </a:stretch>
        </p:blipFill>
        <p:spPr bwMode="auto">
          <a:xfrm>
            <a:off x="827090" y="2636840"/>
            <a:ext cx="3529012" cy="329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5" descr="ankle_i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365" y="2565402"/>
            <a:ext cx="3241675" cy="324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11651"/>
          <a:stretch/>
        </p:blipFill>
        <p:spPr bwMode="auto">
          <a:xfrm>
            <a:off x="44053" y="-27384"/>
            <a:ext cx="1287587" cy="1137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7" descr="Αποτέλεσμα εικόνας για logo αθτη"/>
          <p:cNvPicPr>
            <a:picLocks noChangeAspect="1" noChangeArrowheads="1"/>
          </p:cNvPicPr>
          <p:nvPr/>
        </p:nvPicPr>
        <p:blipFill>
          <a:blip r:embed="rId5">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805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wipe(down)">
                                      <p:cBhvr>
                                        <p:cTn id="7" dur="580">
                                          <p:stCondLst>
                                            <p:cond delay="0"/>
                                          </p:stCondLst>
                                        </p:cTn>
                                        <p:tgtEl>
                                          <p:spTgt spid="18434"/>
                                        </p:tgtEl>
                                      </p:cBhvr>
                                    </p:animEffect>
                                    <p:anim calcmode="lin" valueType="num">
                                      <p:cBhvr>
                                        <p:cTn id="8" dur="1822" tmFilter="0,0; 0.14,0.36; 0.43,0.73; 0.71,0.91; 1.0,1.0">
                                          <p:stCondLst>
                                            <p:cond delay="0"/>
                                          </p:stCondLst>
                                        </p:cTn>
                                        <p:tgtEl>
                                          <p:spTgt spid="1843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843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843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843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8434"/>
                                        </p:tgtEl>
                                        <p:attrNameLst>
                                          <p:attrName>ppt_y</p:attrName>
                                        </p:attrNameLst>
                                      </p:cBhvr>
                                      <p:tavLst>
                                        <p:tav tm="0" fmla="#ppt_y-sin(pi*$)/81">
                                          <p:val>
                                            <p:fltVal val="0"/>
                                          </p:val>
                                        </p:tav>
                                        <p:tav tm="100000">
                                          <p:val>
                                            <p:fltVal val="1"/>
                                          </p:val>
                                        </p:tav>
                                      </p:tavLst>
                                    </p:anim>
                                    <p:animScale>
                                      <p:cBhvr>
                                        <p:cTn id="13" dur="26">
                                          <p:stCondLst>
                                            <p:cond delay="650"/>
                                          </p:stCondLst>
                                        </p:cTn>
                                        <p:tgtEl>
                                          <p:spTgt spid="18434"/>
                                        </p:tgtEl>
                                      </p:cBhvr>
                                      <p:to x="100000" y="60000"/>
                                    </p:animScale>
                                    <p:animScale>
                                      <p:cBhvr>
                                        <p:cTn id="14" dur="166" decel="50000">
                                          <p:stCondLst>
                                            <p:cond delay="676"/>
                                          </p:stCondLst>
                                        </p:cTn>
                                        <p:tgtEl>
                                          <p:spTgt spid="18434"/>
                                        </p:tgtEl>
                                      </p:cBhvr>
                                      <p:to x="100000" y="100000"/>
                                    </p:animScale>
                                    <p:animScale>
                                      <p:cBhvr>
                                        <p:cTn id="15" dur="26">
                                          <p:stCondLst>
                                            <p:cond delay="1312"/>
                                          </p:stCondLst>
                                        </p:cTn>
                                        <p:tgtEl>
                                          <p:spTgt spid="18434"/>
                                        </p:tgtEl>
                                      </p:cBhvr>
                                      <p:to x="100000" y="80000"/>
                                    </p:animScale>
                                    <p:animScale>
                                      <p:cBhvr>
                                        <p:cTn id="16" dur="166" decel="50000">
                                          <p:stCondLst>
                                            <p:cond delay="1338"/>
                                          </p:stCondLst>
                                        </p:cTn>
                                        <p:tgtEl>
                                          <p:spTgt spid="18434"/>
                                        </p:tgtEl>
                                      </p:cBhvr>
                                      <p:to x="100000" y="100000"/>
                                    </p:animScale>
                                    <p:animScale>
                                      <p:cBhvr>
                                        <p:cTn id="17" dur="26">
                                          <p:stCondLst>
                                            <p:cond delay="1642"/>
                                          </p:stCondLst>
                                        </p:cTn>
                                        <p:tgtEl>
                                          <p:spTgt spid="18434"/>
                                        </p:tgtEl>
                                      </p:cBhvr>
                                      <p:to x="100000" y="90000"/>
                                    </p:animScale>
                                    <p:animScale>
                                      <p:cBhvr>
                                        <p:cTn id="18" dur="166" decel="50000">
                                          <p:stCondLst>
                                            <p:cond delay="1668"/>
                                          </p:stCondLst>
                                        </p:cTn>
                                        <p:tgtEl>
                                          <p:spTgt spid="18434"/>
                                        </p:tgtEl>
                                      </p:cBhvr>
                                      <p:to x="100000" y="100000"/>
                                    </p:animScale>
                                    <p:animScale>
                                      <p:cBhvr>
                                        <p:cTn id="19" dur="26">
                                          <p:stCondLst>
                                            <p:cond delay="1808"/>
                                          </p:stCondLst>
                                        </p:cTn>
                                        <p:tgtEl>
                                          <p:spTgt spid="18434"/>
                                        </p:tgtEl>
                                      </p:cBhvr>
                                      <p:to x="100000" y="95000"/>
                                    </p:animScale>
                                    <p:animScale>
                                      <p:cBhvr>
                                        <p:cTn id="20" dur="166" decel="50000">
                                          <p:stCondLst>
                                            <p:cond delay="1834"/>
                                          </p:stCondLst>
                                        </p:cTn>
                                        <p:tgtEl>
                                          <p:spTgt spid="1843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8436"/>
                                        </p:tgtEl>
                                        <p:attrNameLst>
                                          <p:attrName>style.visibility</p:attrName>
                                        </p:attrNameLst>
                                      </p:cBhvr>
                                      <p:to>
                                        <p:strVal val="visible"/>
                                      </p:to>
                                    </p:set>
                                    <p:animEffect transition="in" filter="fade">
                                      <p:cBhvr>
                                        <p:cTn id="25" dur="1000"/>
                                        <p:tgtEl>
                                          <p:spTgt spid="18436"/>
                                        </p:tgtEl>
                                      </p:cBhvr>
                                    </p:animEffect>
                                    <p:anim calcmode="lin" valueType="num">
                                      <p:cBhvr>
                                        <p:cTn id="26" dur="1000" fill="hold"/>
                                        <p:tgtEl>
                                          <p:spTgt spid="18436"/>
                                        </p:tgtEl>
                                        <p:attrNameLst>
                                          <p:attrName>ppt_x</p:attrName>
                                        </p:attrNameLst>
                                      </p:cBhvr>
                                      <p:tavLst>
                                        <p:tav tm="0">
                                          <p:val>
                                            <p:strVal val="#ppt_x"/>
                                          </p:val>
                                        </p:tav>
                                        <p:tav tm="100000">
                                          <p:val>
                                            <p:strVal val="#ppt_x"/>
                                          </p:val>
                                        </p:tav>
                                      </p:tavLst>
                                    </p:anim>
                                    <p:anim calcmode="lin" valueType="num">
                                      <p:cBhvr>
                                        <p:cTn id="27" dur="1000" fill="hold"/>
                                        <p:tgtEl>
                                          <p:spTgt spid="1843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8437"/>
                                        </p:tgtEl>
                                        <p:attrNameLst>
                                          <p:attrName>style.visibility</p:attrName>
                                        </p:attrNameLst>
                                      </p:cBhvr>
                                      <p:to>
                                        <p:strVal val="visible"/>
                                      </p:to>
                                    </p:set>
                                    <p:anim calcmode="lin" valueType="num">
                                      <p:cBhvr additive="base">
                                        <p:cTn id="32" dur="500" fill="hold"/>
                                        <p:tgtEl>
                                          <p:spTgt spid="18437"/>
                                        </p:tgtEl>
                                        <p:attrNameLst>
                                          <p:attrName>ppt_x</p:attrName>
                                        </p:attrNameLst>
                                      </p:cBhvr>
                                      <p:tavLst>
                                        <p:tav tm="0">
                                          <p:val>
                                            <p:strVal val="#ppt_x"/>
                                          </p:val>
                                        </p:tav>
                                        <p:tav tm="100000">
                                          <p:val>
                                            <p:strVal val="#ppt_x"/>
                                          </p:val>
                                        </p:tav>
                                      </p:tavLst>
                                    </p:anim>
                                    <p:anim calcmode="lin" valueType="num">
                                      <p:cBhvr additive="base">
                                        <p:cTn id="33" dur="500" fill="hold"/>
                                        <p:tgtEl>
                                          <p:spTgt spid="184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3" name="Rectangle 3"/>
          <p:cNvSpPr>
            <a:spLocks noChangeArrowheads="1"/>
          </p:cNvSpPr>
          <p:nvPr/>
        </p:nvSpPr>
        <p:spPr bwMode="auto">
          <a:xfrm>
            <a:off x="179512" y="5589240"/>
            <a:ext cx="270920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ltLang="el-GR" sz="4000" b="1" dirty="0">
                <a:solidFill>
                  <a:srgbClr val="000099"/>
                </a:solidFill>
              </a:rPr>
              <a:t>ΚΑΤΑΓΜΑΤΑ</a:t>
            </a:r>
          </a:p>
        </p:txBody>
      </p:sp>
      <p:pic>
        <p:nvPicPr>
          <p:cNvPr id="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11651"/>
          <a:stretch/>
        </p:blipFill>
        <p:spPr bwMode="auto">
          <a:xfrm>
            <a:off x="44053" y="-27384"/>
            <a:ext cx="1287587" cy="1137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7" descr="Αποτέλεσμα εικόνας για logo αθτη"/>
          <p:cNvPicPr>
            <a:picLocks noChangeAspect="1" noChangeArrowheads="1"/>
          </p:cNvPicPr>
          <p:nvPr/>
        </p:nvPicPr>
        <p:blipFill>
          <a:blip r:embed="rId3">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3119161"/>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8" name="Rectangle 4"/>
          <p:cNvSpPr>
            <a:spLocks noChangeArrowheads="1"/>
          </p:cNvSpPr>
          <p:nvPr/>
        </p:nvSpPr>
        <p:spPr bwMode="auto">
          <a:xfrm>
            <a:off x="827088" y="3"/>
            <a:ext cx="7772400" cy="811213"/>
          </a:xfrm>
          <a:prstGeom prst="rect">
            <a:avLst/>
          </a:prstGeom>
          <a:noFill/>
          <a:ln w="9525">
            <a:noFill/>
            <a:miter lim="800000"/>
            <a:headEnd/>
            <a:tailEnd/>
          </a:ln>
          <a:effectLst/>
        </p:spPr>
        <p:txBody>
          <a:bodyPr anchor="b" anchorCtr="1"/>
          <a:lstStyle/>
          <a:p>
            <a:pPr algn="ctr">
              <a:defRPr/>
            </a:pPr>
            <a:r>
              <a:rPr lang="el-GR" sz="4400" b="1">
                <a:solidFill>
                  <a:srgbClr val="CC0000"/>
                </a:solidFill>
                <a:effectLst>
                  <a:outerShdw blurRad="38100" dist="38100" dir="2700000" algn="tl">
                    <a:srgbClr val="C0C0C0"/>
                  </a:outerShdw>
                </a:effectLst>
              </a:rPr>
              <a:t>ΚΑΚΩΣΕΙΣ ΟΣΤΩΝ </a:t>
            </a:r>
          </a:p>
        </p:txBody>
      </p:sp>
      <p:sp>
        <p:nvSpPr>
          <p:cNvPr id="318467" name="Rectangle 5"/>
          <p:cNvSpPr>
            <a:spLocks noChangeArrowheads="1"/>
          </p:cNvSpPr>
          <p:nvPr/>
        </p:nvSpPr>
        <p:spPr bwMode="auto">
          <a:xfrm>
            <a:off x="107954" y="1412875"/>
            <a:ext cx="8893175"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80000"/>
              </a:lnSpc>
              <a:spcBef>
                <a:spcPct val="20000"/>
              </a:spcBef>
              <a:buClr>
                <a:srgbClr val="000099"/>
              </a:buClr>
              <a:buFont typeface="Wingdings" pitchFamily="2" charset="2"/>
              <a:buChar char="ü"/>
            </a:pPr>
            <a:r>
              <a:rPr lang="el-GR" altLang="el-GR" sz="2800" dirty="0">
                <a:solidFill>
                  <a:srgbClr val="000099"/>
                </a:solidFill>
              </a:rPr>
              <a:t>Κακώσεις των οστών αποτελούν </a:t>
            </a:r>
            <a:r>
              <a:rPr lang="el-GR" altLang="el-GR" sz="2800" dirty="0">
                <a:solidFill>
                  <a:srgbClr val="FF0000"/>
                </a:solidFill>
              </a:rPr>
              <a:t>τα κατάγματα</a:t>
            </a:r>
            <a:r>
              <a:rPr lang="el-GR" altLang="el-GR" sz="2800" dirty="0">
                <a:solidFill>
                  <a:srgbClr val="000099"/>
                </a:solidFill>
              </a:rPr>
              <a:t>, δηλαδή η διακοπή της συνέχειας του οστού</a:t>
            </a:r>
          </a:p>
          <a:p>
            <a:pPr eaLnBrk="1" hangingPunct="1">
              <a:lnSpc>
                <a:spcPct val="80000"/>
              </a:lnSpc>
              <a:spcBef>
                <a:spcPct val="20000"/>
              </a:spcBef>
              <a:buClr>
                <a:srgbClr val="000099"/>
              </a:buClr>
              <a:buFont typeface="Wingdings" pitchFamily="2" charset="2"/>
              <a:buChar char="ü"/>
            </a:pPr>
            <a:endParaRPr lang="en-US" altLang="el-GR" sz="2800" dirty="0">
              <a:solidFill>
                <a:srgbClr val="000099"/>
              </a:solidFill>
            </a:endParaRPr>
          </a:p>
          <a:p>
            <a:pPr eaLnBrk="1" hangingPunct="1">
              <a:lnSpc>
                <a:spcPct val="80000"/>
              </a:lnSpc>
              <a:spcBef>
                <a:spcPct val="20000"/>
              </a:spcBef>
              <a:buClr>
                <a:srgbClr val="000099"/>
              </a:buClr>
              <a:buFont typeface="Wingdings" pitchFamily="2" charset="2"/>
              <a:buChar char="ü"/>
            </a:pPr>
            <a:r>
              <a:rPr lang="el-GR" altLang="el-GR" sz="2800" dirty="0">
                <a:solidFill>
                  <a:srgbClr val="000099"/>
                </a:solidFill>
              </a:rPr>
              <a:t>Διακρίνονται σε </a:t>
            </a:r>
            <a:r>
              <a:rPr lang="el-GR" altLang="el-GR" sz="2800" b="1" dirty="0">
                <a:solidFill>
                  <a:srgbClr val="00B050"/>
                </a:solidFill>
              </a:rPr>
              <a:t>κλειστά</a:t>
            </a:r>
            <a:r>
              <a:rPr lang="el-GR" altLang="el-GR" sz="2800" dirty="0">
                <a:solidFill>
                  <a:srgbClr val="000099"/>
                </a:solidFill>
              </a:rPr>
              <a:t> και </a:t>
            </a:r>
            <a:r>
              <a:rPr lang="el-GR" altLang="el-GR" sz="2800" b="1" dirty="0">
                <a:solidFill>
                  <a:srgbClr val="00B050"/>
                </a:solidFill>
              </a:rPr>
              <a:t>ανοικτά </a:t>
            </a:r>
          </a:p>
          <a:p>
            <a:pPr eaLnBrk="1" hangingPunct="1">
              <a:lnSpc>
                <a:spcPct val="80000"/>
              </a:lnSpc>
              <a:spcBef>
                <a:spcPct val="20000"/>
              </a:spcBef>
              <a:buClr>
                <a:srgbClr val="000099"/>
              </a:buClr>
              <a:buFont typeface="Wingdings" pitchFamily="2" charset="2"/>
              <a:buChar char="ü"/>
            </a:pPr>
            <a:endParaRPr lang="el-GR" altLang="el-GR" sz="2800" dirty="0">
              <a:solidFill>
                <a:srgbClr val="000099"/>
              </a:solidFill>
            </a:endParaRPr>
          </a:p>
          <a:p>
            <a:pPr eaLnBrk="1" hangingPunct="1">
              <a:lnSpc>
                <a:spcPct val="80000"/>
              </a:lnSpc>
              <a:spcBef>
                <a:spcPct val="20000"/>
              </a:spcBef>
              <a:buClr>
                <a:srgbClr val="000099"/>
              </a:buClr>
              <a:buFont typeface="Wingdings" pitchFamily="2" charset="2"/>
              <a:buChar char="ü"/>
            </a:pPr>
            <a:r>
              <a:rPr lang="el-GR" altLang="el-GR" sz="2800" dirty="0">
                <a:solidFill>
                  <a:srgbClr val="000099"/>
                </a:solidFill>
              </a:rPr>
              <a:t>Είναι απαραίτητη η ακινητοποίησή τους για έλεγχο του πόνου του ασθενούς και περιορισμό της αρχικής κάκωσης</a:t>
            </a:r>
          </a:p>
        </p:txBody>
      </p:sp>
      <p:pic>
        <p:nvPicPr>
          <p:cNvPr id="4"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11651"/>
          <a:stretch/>
        </p:blipFill>
        <p:spPr bwMode="auto">
          <a:xfrm>
            <a:off x="44053" y="-27384"/>
            <a:ext cx="1287587" cy="1137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7" descr="Αποτέλεσμα εικόνας για logo αθτη"/>
          <p:cNvPicPr>
            <a:picLocks noChangeAspect="1" noChangeArrowheads="1"/>
          </p:cNvPicPr>
          <p:nvPr/>
        </p:nvPicPr>
        <p:blipFill>
          <a:blip r:embed="rId3">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845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82628"/>
                                        </p:tgtEl>
                                        <p:attrNameLst>
                                          <p:attrName>style.visibility</p:attrName>
                                        </p:attrNameLst>
                                      </p:cBhvr>
                                      <p:to>
                                        <p:strVal val="visible"/>
                                      </p:to>
                                    </p:set>
                                    <p:animEffect transition="in" filter="wipe(down)">
                                      <p:cBhvr>
                                        <p:cTn id="7" dur="580">
                                          <p:stCondLst>
                                            <p:cond delay="0"/>
                                          </p:stCondLst>
                                        </p:cTn>
                                        <p:tgtEl>
                                          <p:spTgt spid="282628"/>
                                        </p:tgtEl>
                                      </p:cBhvr>
                                    </p:animEffect>
                                    <p:anim calcmode="lin" valueType="num">
                                      <p:cBhvr>
                                        <p:cTn id="8" dur="1822" tmFilter="0,0; 0.14,0.36; 0.43,0.73; 0.71,0.91; 1.0,1.0">
                                          <p:stCondLst>
                                            <p:cond delay="0"/>
                                          </p:stCondLst>
                                        </p:cTn>
                                        <p:tgtEl>
                                          <p:spTgt spid="28262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8262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8262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8262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82628"/>
                                        </p:tgtEl>
                                        <p:attrNameLst>
                                          <p:attrName>ppt_y</p:attrName>
                                        </p:attrNameLst>
                                      </p:cBhvr>
                                      <p:tavLst>
                                        <p:tav tm="0" fmla="#ppt_y-sin(pi*$)/81">
                                          <p:val>
                                            <p:fltVal val="0"/>
                                          </p:val>
                                        </p:tav>
                                        <p:tav tm="100000">
                                          <p:val>
                                            <p:fltVal val="1"/>
                                          </p:val>
                                        </p:tav>
                                      </p:tavLst>
                                    </p:anim>
                                    <p:animScale>
                                      <p:cBhvr>
                                        <p:cTn id="13" dur="26">
                                          <p:stCondLst>
                                            <p:cond delay="650"/>
                                          </p:stCondLst>
                                        </p:cTn>
                                        <p:tgtEl>
                                          <p:spTgt spid="282628"/>
                                        </p:tgtEl>
                                      </p:cBhvr>
                                      <p:to x="100000" y="60000"/>
                                    </p:animScale>
                                    <p:animScale>
                                      <p:cBhvr>
                                        <p:cTn id="14" dur="166" decel="50000">
                                          <p:stCondLst>
                                            <p:cond delay="676"/>
                                          </p:stCondLst>
                                        </p:cTn>
                                        <p:tgtEl>
                                          <p:spTgt spid="282628"/>
                                        </p:tgtEl>
                                      </p:cBhvr>
                                      <p:to x="100000" y="100000"/>
                                    </p:animScale>
                                    <p:animScale>
                                      <p:cBhvr>
                                        <p:cTn id="15" dur="26">
                                          <p:stCondLst>
                                            <p:cond delay="1312"/>
                                          </p:stCondLst>
                                        </p:cTn>
                                        <p:tgtEl>
                                          <p:spTgt spid="282628"/>
                                        </p:tgtEl>
                                      </p:cBhvr>
                                      <p:to x="100000" y="80000"/>
                                    </p:animScale>
                                    <p:animScale>
                                      <p:cBhvr>
                                        <p:cTn id="16" dur="166" decel="50000">
                                          <p:stCondLst>
                                            <p:cond delay="1338"/>
                                          </p:stCondLst>
                                        </p:cTn>
                                        <p:tgtEl>
                                          <p:spTgt spid="282628"/>
                                        </p:tgtEl>
                                      </p:cBhvr>
                                      <p:to x="100000" y="100000"/>
                                    </p:animScale>
                                    <p:animScale>
                                      <p:cBhvr>
                                        <p:cTn id="17" dur="26">
                                          <p:stCondLst>
                                            <p:cond delay="1642"/>
                                          </p:stCondLst>
                                        </p:cTn>
                                        <p:tgtEl>
                                          <p:spTgt spid="282628"/>
                                        </p:tgtEl>
                                      </p:cBhvr>
                                      <p:to x="100000" y="90000"/>
                                    </p:animScale>
                                    <p:animScale>
                                      <p:cBhvr>
                                        <p:cTn id="18" dur="166" decel="50000">
                                          <p:stCondLst>
                                            <p:cond delay="1668"/>
                                          </p:stCondLst>
                                        </p:cTn>
                                        <p:tgtEl>
                                          <p:spTgt spid="282628"/>
                                        </p:tgtEl>
                                      </p:cBhvr>
                                      <p:to x="100000" y="100000"/>
                                    </p:animScale>
                                    <p:animScale>
                                      <p:cBhvr>
                                        <p:cTn id="19" dur="26">
                                          <p:stCondLst>
                                            <p:cond delay="1808"/>
                                          </p:stCondLst>
                                        </p:cTn>
                                        <p:tgtEl>
                                          <p:spTgt spid="282628"/>
                                        </p:tgtEl>
                                      </p:cBhvr>
                                      <p:to x="100000" y="95000"/>
                                    </p:animScale>
                                    <p:animScale>
                                      <p:cBhvr>
                                        <p:cTn id="20" dur="166" decel="50000">
                                          <p:stCondLst>
                                            <p:cond delay="1834"/>
                                          </p:stCondLst>
                                        </p:cTn>
                                        <p:tgtEl>
                                          <p:spTgt spid="28262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18467"/>
                                        </p:tgtEl>
                                        <p:attrNameLst>
                                          <p:attrName>style.visibility</p:attrName>
                                        </p:attrNameLst>
                                      </p:cBhvr>
                                      <p:to>
                                        <p:strVal val="visible"/>
                                      </p:to>
                                    </p:set>
                                    <p:anim calcmode="lin" valueType="num">
                                      <p:cBhvr additive="base">
                                        <p:cTn id="25" dur="500" fill="hold"/>
                                        <p:tgtEl>
                                          <p:spTgt spid="318467"/>
                                        </p:tgtEl>
                                        <p:attrNameLst>
                                          <p:attrName>ppt_x</p:attrName>
                                        </p:attrNameLst>
                                      </p:cBhvr>
                                      <p:tavLst>
                                        <p:tav tm="0">
                                          <p:val>
                                            <p:strVal val="#ppt_x"/>
                                          </p:val>
                                        </p:tav>
                                        <p:tav tm="100000">
                                          <p:val>
                                            <p:strVal val="#ppt_x"/>
                                          </p:val>
                                        </p:tav>
                                      </p:tavLst>
                                    </p:anim>
                                    <p:anim calcmode="lin" valueType="num">
                                      <p:cBhvr additive="base">
                                        <p:cTn id="26" dur="500" fill="hold"/>
                                        <p:tgtEl>
                                          <p:spTgt spid="3184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2628" grpId="0"/>
      <p:bldP spid="318467"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ChangeArrowheads="1"/>
          </p:cNvSpPr>
          <p:nvPr/>
        </p:nvSpPr>
        <p:spPr bwMode="auto">
          <a:xfrm>
            <a:off x="827088" y="3"/>
            <a:ext cx="7772400" cy="811213"/>
          </a:xfrm>
          <a:prstGeom prst="rect">
            <a:avLst/>
          </a:prstGeom>
          <a:noFill/>
          <a:ln w="9525">
            <a:noFill/>
            <a:miter lim="800000"/>
            <a:headEnd/>
            <a:tailEnd/>
          </a:ln>
          <a:effectLst/>
        </p:spPr>
        <p:txBody>
          <a:bodyPr anchor="b" anchorCtr="1"/>
          <a:lstStyle/>
          <a:p>
            <a:pPr algn="ctr">
              <a:defRPr/>
            </a:pPr>
            <a:r>
              <a:rPr lang="el-GR" sz="4400" b="1">
                <a:solidFill>
                  <a:srgbClr val="CC0000"/>
                </a:solidFill>
                <a:effectLst>
                  <a:outerShdw blurRad="38100" dist="38100" dir="2700000" algn="tl">
                    <a:srgbClr val="C0C0C0"/>
                  </a:outerShdw>
                </a:effectLst>
              </a:rPr>
              <a:t>ΚΑΚΩΣΕΙΣ ΟΣΤΩΝ </a:t>
            </a:r>
          </a:p>
        </p:txBody>
      </p:sp>
      <p:sp>
        <p:nvSpPr>
          <p:cNvPr id="283652" name="Rectangle 4"/>
          <p:cNvSpPr>
            <a:spLocks noChangeArrowheads="1"/>
          </p:cNvSpPr>
          <p:nvPr/>
        </p:nvSpPr>
        <p:spPr bwMode="auto">
          <a:xfrm>
            <a:off x="143895" y="1340393"/>
            <a:ext cx="9000105" cy="1944591"/>
          </a:xfrm>
          <a:prstGeom prst="rect">
            <a:avLst/>
          </a:prstGeom>
          <a:noFill/>
          <a:ln w="9525">
            <a:noFill/>
            <a:miter lim="800000"/>
            <a:headEnd/>
            <a:tailEnd/>
          </a:ln>
          <a:effectLst/>
        </p:spPr>
        <p:txBody>
          <a:bodyPr/>
          <a:lstStyle/>
          <a:p>
            <a:pPr marL="533400" indent="-533400">
              <a:spcBef>
                <a:spcPct val="20000"/>
              </a:spcBef>
              <a:buFont typeface="Wingdings" pitchFamily="2" charset="2"/>
              <a:buChar char="Ø"/>
              <a:defRPr/>
            </a:pPr>
            <a:r>
              <a:rPr lang="el-GR" sz="2800" b="1" dirty="0">
                <a:solidFill>
                  <a:srgbClr val="00B050"/>
                </a:solidFill>
                <a:effectLst>
                  <a:outerShdw blurRad="38100" dist="38100" dir="2700000" algn="tl">
                    <a:srgbClr val="C0C0C0"/>
                  </a:outerShdw>
                </a:effectLst>
              </a:rPr>
              <a:t>Κλειστά κατάγματα</a:t>
            </a:r>
          </a:p>
          <a:p>
            <a:pPr marL="533400" indent="-533400">
              <a:spcBef>
                <a:spcPct val="20000"/>
              </a:spcBef>
              <a:buClr>
                <a:srgbClr val="008000"/>
              </a:buClr>
              <a:buFont typeface="Wingdings" pitchFamily="2" charset="2"/>
              <a:buChar char="ü"/>
              <a:defRPr/>
            </a:pPr>
            <a:r>
              <a:rPr lang="el-GR" sz="2500" dirty="0" smtClean="0">
                <a:solidFill>
                  <a:schemeClr val="tx1">
                    <a:lumMod val="75000"/>
                    <a:lumOff val="25000"/>
                  </a:schemeClr>
                </a:solidFill>
              </a:rPr>
              <a:t>Χωρίς λύση του δέρματος</a:t>
            </a:r>
          </a:p>
          <a:p>
            <a:pPr marL="533400" indent="-533400">
              <a:spcBef>
                <a:spcPct val="20000"/>
              </a:spcBef>
              <a:buClr>
                <a:srgbClr val="008000"/>
              </a:buClr>
              <a:buFont typeface="Wingdings" pitchFamily="2" charset="2"/>
              <a:buChar char="ü"/>
              <a:defRPr/>
            </a:pPr>
            <a:r>
              <a:rPr lang="el-GR" sz="2500" dirty="0" smtClean="0">
                <a:solidFill>
                  <a:schemeClr val="tx1">
                    <a:lumMod val="75000"/>
                    <a:lumOff val="25000"/>
                  </a:schemeClr>
                </a:solidFill>
              </a:rPr>
              <a:t>Σημαντική αιμορραγία από τρώση μεγάλων αγγείων (κατάγματα σε μακρά </a:t>
            </a:r>
            <a:r>
              <a:rPr lang="el-GR" sz="2500" dirty="0" err="1" smtClean="0">
                <a:solidFill>
                  <a:schemeClr val="tx1">
                    <a:lumMod val="75000"/>
                    <a:lumOff val="25000"/>
                  </a:schemeClr>
                </a:solidFill>
              </a:rPr>
              <a:t>αυλοφόρα</a:t>
            </a:r>
            <a:r>
              <a:rPr lang="el-GR" sz="2500" dirty="0" smtClean="0">
                <a:solidFill>
                  <a:schemeClr val="tx1">
                    <a:lumMod val="75000"/>
                    <a:lumOff val="25000"/>
                  </a:schemeClr>
                </a:solidFill>
              </a:rPr>
              <a:t> οστά)</a:t>
            </a:r>
          </a:p>
          <a:p>
            <a:pPr marL="533400" indent="-533400">
              <a:spcBef>
                <a:spcPct val="20000"/>
              </a:spcBef>
              <a:buFontTx/>
              <a:buAutoNum type="arabicPeriod"/>
              <a:defRPr/>
            </a:pPr>
            <a:endParaRPr lang="el-GR" sz="2800" dirty="0">
              <a:solidFill>
                <a:schemeClr val="tx1">
                  <a:lumMod val="75000"/>
                  <a:lumOff val="25000"/>
                </a:schemeClr>
              </a:solidFill>
            </a:endParaRPr>
          </a:p>
        </p:txBody>
      </p:sp>
      <p:sp>
        <p:nvSpPr>
          <p:cNvPr id="319492" name="Rectangle 5"/>
          <p:cNvSpPr>
            <a:spLocks noChangeArrowheads="1"/>
          </p:cNvSpPr>
          <p:nvPr/>
        </p:nvSpPr>
        <p:spPr bwMode="auto">
          <a:xfrm>
            <a:off x="143891" y="3788321"/>
            <a:ext cx="8964613"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20000"/>
              </a:spcBef>
              <a:buFont typeface="Wingdings" pitchFamily="2" charset="2"/>
              <a:buChar char="Ø"/>
            </a:pPr>
            <a:r>
              <a:rPr lang="en-US" altLang="el-GR" sz="2800" b="1" dirty="0">
                <a:solidFill>
                  <a:srgbClr val="000099"/>
                </a:solidFill>
                <a:latin typeface="Calibri"/>
              </a:rPr>
              <a:t> </a:t>
            </a:r>
            <a:r>
              <a:rPr lang="el-GR" altLang="el-GR" sz="2800" b="1" dirty="0">
                <a:solidFill>
                  <a:srgbClr val="00B050"/>
                </a:solidFill>
                <a:latin typeface="Calibri"/>
              </a:rPr>
              <a:t>Ανοικτά κατάγματα</a:t>
            </a:r>
          </a:p>
          <a:p>
            <a:pPr algn="ctr" eaLnBrk="1" hangingPunct="1">
              <a:spcBef>
                <a:spcPct val="20000"/>
              </a:spcBef>
              <a:buFont typeface="Wingdings" pitchFamily="2" charset="2"/>
              <a:buChar char="ü"/>
            </a:pPr>
            <a:r>
              <a:rPr lang="el-GR" altLang="el-GR" sz="2800" dirty="0">
                <a:solidFill>
                  <a:schemeClr val="tx1">
                    <a:lumMod val="65000"/>
                    <a:lumOff val="35000"/>
                  </a:schemeClr>
                </a:solidFill>
                <a:latin typeface="Calibri"/>
              </a:rPr>
              <a:t>Διατομή του δέρματος είτε από άμεση τρώση είτε εκ</a:t>
            </a:r>
            <a:endParaRPr lang="en-US" altLang="el-GR" sz="2800" dirty="0">
              <a:solidFill>
                <a:schemeClr val="tx1">
                  <a:lumMod val="65000"/>
                  <a:lumOff val="35000"/>
                </a:schemeClr>
              </a:solidFill>
              <a:latin typeface="Calibri"/>
            </a:endParaRPr>
          </a:p>
          <a:p>
            <a:pPr eaLnBrk="1" hangingPunct="1">
              <a:spcBef>
                <a:spcPct val="20000"/>
              </a:spcBef>
              <a:buFont typeface="Wingdings" pitchFamily="2" charset="2"/>
              <a:buNone/>
            </a:pPr>
            <a:r>
              <a:rPr lang="en-US" altLang="el-GR" sz="2800" dirty="0">
                <a:solidFill>
                  <a:schemeClr val="tx1">
                    <a:lumMod val="65000"/>
                    <a:lumOff val="35000"/>
                  </a:schemeClr>
                </a:solidFill>
                <a:latin typeface="Calibri"/>
              </a:rPr>
              <a:t>     </a:t>
            </a:r>
            <a:r>
              <a:rPr lang="el-GR" altLang="el-GR" sz="2800" dirty="0">
                <a:solidFill>
                  <a:schemeClr val="tx1">
                    <a:lumMod val="65000"/>
                    <a:lumOff val="35000"/>
                  </a:schemeClr>
                </a:solidFill>
                <a:latin typeface="Calibri"/>
              </a:rPr>
              <a:t>των έσω από τα </a:t>
            </a:r>
            <a:r>
              <a:rPr lang="el-GR" altLang="el-GR" sz="2800" dirty="0" err="1">
                <a:solidFill>
                  <a:schemeClr val="tx1">
                    <a:lumMod val="65000"/>
                    <a:lumOff val="35000"/>
                  </a:schemeClr>
                </a:solidFill>
                <a:latin typeface="Calibri"/>
              </a:rPr>
              <a:t>καταγματικά</a:t>
            </a:r>
            <a:r>
              <a:rPr lang="el-GR" altLang="el-GR" sz="2800" dirty="0">
                <a:solidFill>
                  <a:schemeClr val="tx1">
                    <a:lumMod val="65000"/>
                    <a:lumOff val="35000"/>
                  </a:schemeClr>
                </a:solidFill>
                <a:latin typeface="Calibri"/>
              </a:rPr>
              <a:t> άκρα</a:t>
            </a:r>
          </a:p>
        </p:txBody>
      </p:sp>
      <p:pic>
        <p:nvPicPr>
          <p:cNvPr id="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11651"/>
          <a:stretch/>
        </p:blipFill>
        <p:spPr bwMode="auto">
          <a:xfrm>
            <a:off x="44053" y="-27384"/>
            <a:ext cx="1287587" cy="1137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7" descr="Αποτέλεσμα εικόνας για logo αθτη"/>
          <p:cNvPicPr>
            <a:picLocks noChangeAspect="1" noChangeArrowheads="1"/>
          </p:cNvPicPr>
          <p:nvPr/>
        </p:nvPicPr>
        <p:blipFill>
          <a:blip r:embed="rId3">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9916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83650"/>
                                        </p:tgtEl>
                                        <p:attrNameLst>
                                          <p:attrName>style.visibility</p:attrName>
                                        </p:attrNameLst>
                                      </p:cBhvr>
                                      <p:to>
                                        <p:strVal val="visible"/>
                                      </p:to>
                                    </p:set>
                                    <p:animEffect transition="in" filter="wipe(down)">
                                      <p:cBhvr>
                                        <p:cTn id="7" dur="580">
                                          <p:stCondLst>
                                            <p:cond delay="0"/>
                                          </p:stCondLst>
                                        </p:cTn>
                                        <p:tgtEl>
                                          <p:spTgt spid="283650"/>
                                        </p:tgtEl>
                                      </p:cBhvr>
                                    </p:animEffect>
                                    <p:anim calcmode="lin" valueType="num">
                                      <p:cBhvr>
                                        <p:cTn id="8" dur="1822" tmFilter="0,0; 0.14,0.36; 0.43,0.73; 0.71,0.91; 1.0,1.0">
                                          <p:stCondLst>
                                            <p:cond delay="0"/>
                                          </p:stCondLst>
                                        </p:cTn>
                                        <p:tgtEl>
                                          <p:spTgt spid="28365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8365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8365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8365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83650"/>
                                        </p:tgtEl>
                                        <p:attrNameLst>
                                          <p:attrName>ppt_y</p:attrName>
                                        </p:attrNameLst>
                                      </p:cBhvr>
                                      <p:tavLst>
                                        <p:tav tm="0" fmla="#ppt_y-sin(pi*$)/81">
                                          <p:val>
                                            <p:fltVal val="0"/>
                                          </p:val>
                                        </p:tav>
                                        <p:tav tm="100000">
                                          <p:val>
                                            <p:fltVal val="1"/>
                                          </p:val>
                                        </p:tav>
                                      </p:tavLst>
                                    </p:anim>
                                    <p:animScale>
                                      <p:cBhvr>
                                        <p:cTn id="13" dur="26">
                                          <p:stCondLst>
                                            <p:cond delay="650"/>
                                          </p:stCondLst>
                                        </p:cTn>
                                        <p:tgtEl>
                                          <p:spTgt spid="283650"/>
                                        </p:tgtEl>
                                      </p:cBhvr>
                                      <p:to x="100000" y="60000"/>
                                    </p:animScale>
                                    <p:animScale>
                                      <p:cBhvr>
                                        <p:cTn id="14" dur="166" decel="50000">
                                          <p:stCondLst>
                                            <p:cond delay="676"/>
                                          </p:stCondLst>
                                        </p:cTn>
                                        <p:tgtEl>
                                          <p:spTgt spid="283650"/>
                                        </p:tgtEl>
                                      </p:cBhvr>
                                      <p:to x="100000" y="100000"/>
                                    </p:animScale>
                                    <p:animScale>
                                      <p:cBhvr>
                                        <p:cTn id="15" dur="26">
                                          <p:stCondLst>
                                            <p:cond delay="1312"/>
                                          </p:stCondLst>
                                        </p:cTn>
                                        <p:tgtEl>
                                          <p:spTgt spid="283650"/>
                                        </p:tgtEl>
                                      </p:cBhvr>
                                      <p:to x="100000" y="80000"/>
                                    </p:animScale>
                                    <p:animScale>
                                      <p:cBhvr>
                                        <p:cTn id="16" dur="166" decel="50000">
                                          <p:stCondLst>
                                            <p:cond delay="1338"/>
                                          </p:stCondLst>
                                        </p:cTn>
                                        <p:tgtEl>
                                          <p:spTgt spid="283650"/>
                                        </p:tgtEl>
                                      </p:cBhvr>
                                      <p:to x="100000" y="100000"/>
                                    </p:animScale>
                                    <p:animScale>
                                      <p:cBhvr>
                                        <p:cTn id="17" dur="26">
                                          <p:stCondLst>
                                            <p:cond delay="1642"/>
                                          </p:stCondLst>
                                        </p:cTn>
                                        <p:tgtEl>
                                          <p:spTgt spid="283650"/>
                                        </p:tgtEl>
                                      </p:cBhvr>
                                      <p:to x="100000" y="90000"/>
                                    </p:animScale>
                                    <p:animScale>
                                      <p:cBhvr>
                                        <p:cTn id="18" dur="166" decel="50000">
                                          <p:stCondLst>
                                            <p:cond delay="1668"/>
                                          </p:stCondLst>
                                        </p:cTn>
                                        <p:tgtEl>
                                          <p:spTgt spid="283650"/>
                                        </p:tgtEl>
                                      </p:cBhvr>
                                      <p:to x="100000" y="100000"/>
                                    </p:animScale>
                                    <p:animScale>
                                      <p:cBhvr>
                                        <p:cTn id="19" dur="26">
                                          <p:stCondLst>
                                            <p:cond delay="1808"/>
                                          </p:stCondLst>
                                        </p:cTn>
                                        <p:tgtEl>
                                          <p:spTgt spid="283650"/>
                                        </p:tgtEl>
                                      </p:cBhvr>
                                      <p:to x="100000" y="95000"/>
                                    </p:animScale>
                                    <p:animScale>
                                      <p:cBhvr>
                                        <p:cTn id="20" dur="166" decel="50000">
                                          <p:stCondLst>
                                            <p:cond delay="1834"/>
                                          </p:stCondLst>
                                        </p:cTn>
                                        <p:tgtEl>
                                          <p:spTgt spid="283650"/>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83652"/>
                                        </p:tgtEl>
                                        <p:attrNameLst>
                                          <p:attrName>style.visibility</p:attrName>
                                        </p:attrNameLst>
                                      </p:cBhvr>
                                      <p:to>
                                        <p:strVal val="visible"/>
                                      </p:to>
                                    </p:set>
                                    <p:anim calcmode="lin" valueType="num">
                                      <p:cBhvr additive="base">
                                        <p:cTn id="25" dur="500" fill="hold"/>
                                        <p:tgtEl>
                                          <p:spTgt spid="283652"/>
                                        </p:tgtEl>
                                        <p:attrNameLst>
                                          <p:attrName>ppt_x</p:attrName>
                                        </p:attrNameLst>
                                      </p:cBhvr>
                                      <p:tavLst>
                                        <p:tav tm="0">
                                          <p:val>
                                            <p:strVal val="#ppt_x"/>
                                          </p:val>
                                        </p:tav>
                                        <p:tav tm="100000">
                                          <p:val>
                                            <p:strVal val="#ppt_x"/>
                                          </p:val>
                                        </p:tav>
                                      </p:tavLst>
                                    </p:anim>
                                    <p:anim calcmode="lin" valueType="num">
                                      <p:cBhvr additive="base">
                                        <p:cTn id="26" dur="500" fill="hold"/>
                                        <p:tgtEl>
                                          <p:spTgt spid="28365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19492"/>
                                        </p:tgtEl>
                                        <p:attrNameLst>
                                          <p:attrName>style.visibility</p:attrName>
                                        </p:attrNameLst>
                                      </p:cBhvr>
                                      <p:to>
                                        <p:strVal val="visible"/>
                                      </p:to>
                                    </p:set>
                                    <p:anim calcmode="lin" valueType="num">
                                      <p:cBhvr additive="base">
                                        <p:cTn id="31" dur="500" fill="hold"/>
                                        <p:tgtEl>
                                          <p:spTgt spid="319492"/>
                                        </p:tgtEl>
                                        <p:attrNameLst>
                                          <p:attrName>ppt_x</p:attrName>
                                        </p:attrNameLst>
                                      </p:cBhvr>
                                      <p:tavLst>
                                        <p:tav tm="0">
                                          <p:val>
                                            <p:strVal val="#ppt_x"/>
                                          </p:val>
                                        </p:tav>
                                        <p:tav tm="100000">
                                          <p:val>
                                            <p:strVal val="#ppt_x"/>
                                          </p:val>
                                        </p:tav>
                                      </p:tavLst>
                                    </p:anim>
                                    <p:anim calcmode="lin" valueType="num">
                                      <p:cBhvr additive="base">
                                        <p:cTn id="32" dur="500" fill="hold"/>
                                        <p:tgtEl>
                                          <p:spTgt spid="31949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650" grpId="0"/>
      <p:bldP spid="283652" grpId="0"/>
      <p:bldP spid="31949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p:cNvSpPr>
            <a:spLocks noGrp="1"/>
          </p:cNvSpPr>
          <p:nvPr>
            <p:ph type="title"/>
          </p:nvPr>
        </p:nvSpPr>
        <p:spPr>
          <a:xfrm>
            <a:off x="1491560" y="188640"/>
            <a:ext cx="6171818" cy="923330"/>
          </a:xfrm>
          <a:prstGeom prst="rect">
            <a:avLst/>
          </a:prstGeom>
          <a:noFill/>
        </p:spPr>
        <p:txBody>
          <a:bodyPr wrap="none" lIns="91440" tIns="45720" rIns="91440" bIns="45720">
            <a:spAutoFit/>
          </a:bodyPr>
          <a:lstStyle/>
          <a:p>
            <a:pPr algn="ctr"/>
            <a:r>
              <a:rPr lang="el-GR" sz="54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Κατά την διάρκεια</a:t>
            </a:r>
            <a:endParaRPr lang="el-GR" sz="54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
        <p:nvSpPr>
          <p:cNvPr id="7" name="Θέση περιεχομένου 3"/>
          <p:cNvSpPr>
            <a:spLocks noGrp="1"/>
          </p:cNvSpPr>
          <p:nvPr>
            <p:ph sz="half" idx="2"/>
          </p:nvPr>
        </p:nvSpPr>
        <p:spPr>
          <a:xfrm>
            <a:off x="35496" y="1700808"/>
            <a:ext cx="9036496" cy="3960440"/>
          </a:xfrm>
        </p:spPr>
        <p:txBody>
          <a:bodyPr>
            <a:normAutofit/>
          </a:bodyPr>
          <a:lstStyle/>
          <a:p>
            <a:pPr>
              <a:buFont typeface="Wingdings" panose="05000000000000000000" pitchFamily="2" charset="2"/>
              <a:buChar char="Ø"/>
            </a:pPr>
            <a:r>
              <a:rPr lang="el-GR" sz="3200" b="1" dirty="0" smtClean="0"/>
              <a:t>Εξωτερικοί </a:t>
            </a:r>
            <a:r>
              <a:rPr lang="el-GR" sz="3200" b="1" dirty="0" smtClean="0"/>
              <a:t>χώροι </a:t>
            </a:r>
            <a:r>
              <a:rPr lang="en-US" sz="3200" b="1" dirty="0" smtClean="0"/>
              <a:t>:</a:t>
            </a:r>
            <a:endParaRPr lang="en-US" sz="3200" b="1" dirty="0" smtClean="0"/>
          </a:p>
          <a:p>
            <a:pPr lvl="1">
              <a:buFont typeface="Wingdings" pitchFamily="2" charset="2"/>
              <a:buChar char="v"/>
            </a:pPr>
            <a:r>
              <a:rPr lang="el-GR" b="1" dirty="0" smtClean="0"/>
              <a:t> Μακριά </a:t>
            </a:r>
            <a:r>
              <a:rPr lang="el-GR" b="1" dirty="0" smtClean="0"/>
              <a:t>από προσόψεις κτηρίων-ανοιχτός χώρος </a:t>
            </a:r>
            <a:r>
              <a:rPr lang="el-GR" b="1" dirty="0" smtClean="0"/>
              <a:t> </a:t>
            </a:r>
          </a:p>
          <a:p>
            <a:pPr marL="457200" lvl="1" indent="0">
              <a:buNone/>
            </a:pPr>
            <a:r>
              <a:rPr lang="el-GR" b="1" dirty="0" smtClean="0"/>
              <a:t>     (</a:t>
            </a:r>
            <a:r>
              <a:rPr lang="el-GR" b="1" dirty="0" smtClean="0"/>
              <a:t>κατολισθήσεις!)</a:t>
            </a:r>
          </a:p>
          <a:p>
            <a:pPr lvl="1">
              <a:buFont typeface="Wingdings" pitchFamily="2" charset="2"/>
              <a:buChar char="v"/>
            </a:pPr>
            <a:r>
              <a:rPr lang="el-GR" b="1" dirty="0" smtClean="0"/>
              <a:t> Αποφυγή </a:t>
            </a:r>
            <a:r>
              <a:rPr lang="el-GR" b="1" dirty="0" smtClean="0"/>
              <a:t>ηλεκτροφόρων πυλώνων/καλωδίων</a:t>
            </a:r>
          </a:p>
          <a:p>
            <a:pPr lvl="1">
              <a:buFont typeface="Wingdings" pitchFamily="2" charset="2"/>
              <a:buChar char="v"/>
            </a:pPr>
            <a:r>
              <a:rPr lang="el-GR" b="1" dirty="0" smtClean="0"/>
              <a:t> Αποφυγή </a:t>
            </a:r>
            <a:r>
              <a:rPr lang="el-GR" b="1" dirty="0" smtClean="0"/>
              <a:t>οδήγησης κοντά σε επισφαλή μέρη/ </a:t>
            </a:r>
            <a:r>
              <a:rPr lang="el-GR" b="1" dirty="0" smtClean="0"/>
              <a:t>μείωση</a:t>
            </a:r>
          </a:p>
          <a:p>
            <a:pPr marL="457200" lvl="1" indent="0">
              <a:buNone/>
            </a:pPr>
            <a:r>
              <a:rPr lang="el-GR" b="1" dirty="0"/>
              <a:t> </a:t>
            </a:r>
            <a:r>
              <a:rPr lang="el-GR" b="1" dirty="0" smtClean="0"/>
              <a:t>    </a:t>
            </a:r>
            <a:r>
              <a:rPr lang="el-GR" b="1" dirty="0" smtClean="0"/>
              <a:t>ταχύτητας</a:t>
            </a:r>
            <a:endParaRPr lang="el-GR" b="1" dirty="0" smtClean="0"/>
          </a:p>
        </p:txBody>
      </p:sp>
    </p:spTree>
    <p:extLst>
      <p:ext uri="{BB962C8B-B14F-4D97-AF65-F5344CB8AC3E}">
        <p14:creationId xmlns:p14="http://schemas.microsoft.com/office/powerpoint/2010/main" val="317814212"/>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406400" y="409576"/>
            <a:ext cx="8128000" cy="802065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8100" cmpd="dbl">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endParaRPr lang="el-GR" altLang="el-GR" dirty="0">
              <a:solidFill>
                <a:srgbClr val="0241E0"/>
              </a:solidFill>
              <a:latin typeface="Arial Greek" pitchFamily="34" charset="0"/>
            </a:endParaRPr>
          </a:p>
          <a:p>
            <a:pPr>
              <a:lnSpc>
                <a:spcPct val="120000"/>
              </a:lnSpc>
            </a:pPr>
            <a:endParaRPr lang="el-GR" altLang="el-GR" dirty="0">
              <a:solidFill>
                <a:srgbClr val="0241E0"/>
              </a:solidFill>
              <a:latin typeface="Arial Greek" pitchFamily="34" charset="0"/>
            </a:endParaRPr>
          </a:p>
          <a:p>
            <a:pPr>
              <a:lnSpc>
                <a:spcPct val="120000"/>
              </a:lnSpc>
            </a:pPr>
            <a:endParaRPr lang="el-GR" altLang="el-GR" dirty="0">
              <a:solidFill>
                <a:srgbClr val="0241E0"/>
              </a:solidFill>
              <a:latin typeface="Arial Greek" pitchFamily="34" charset="0"/>
            </a:endParaRPr>
          </a:p>
          <a:p>
            <a:endParaRPr lang="el-GR" altLang="el-GR" dirty="0">
              <a:solidFill>
                <a:prstClr val="black"/>
              </a:solidFill>
              <a:latin typeface="Arial Greek" pitchFamily="34" charset="0"/>
            </a:endParaRPr>
          </a:p>
          <a:p>
            <a:pPr algn="just"/>
            <a:endParaRPr lang="el-GR" altLang="el-GR" sz="2000" b="1" dirty="0">
              <a:solidFill>
                <a:srgbClr val="0000FF"/>
              </a:solidFill>
              <a:latin typeface="Arial Greek" pitchFamily="34" charset="0"/>
            </a:endParaRPr>
          </a:p>
          <a:p>
            <a:pPr algn="just"/>
            <a:endParaRPr lang="el-GR" altLang="el-GR" sz="2000" b="1" dirty="0">
              <a:solidFill>
                <a:srgbClr val="0000FF"/>
              </a:solidFill>
              <a:latin typeface="Arial Greek" pitchFamily="34" charset="0"/>
            </a:endParaRPr>
          </a:p>
          <a:p>
            <a:pPr algn="just"/>
            <a:endParaRPr lang="el-GR" altLang="el-GR" sz="2000" b="1" dirty="0">
              <a:solidFill>
                <a:srgbClr val="0000FF"/>
              </a:solidFill>
              <a:latin typeface="Arial Greek" pitchFamily="34" charset="0"/>
            </a:endParaRPr>
          </a:p>
          <a:p>
            <a:pPr algn="just"/>
            <a:endParaRPr lang="el-GR" altLang="el-GR" sz="2000" b="1" dirty="0">
              <a:solidFill>
                <a:srgbClr val="0000FF"/>
              </a:solidFill>
              <a:latin typeface="Arial Greek" pitchFamily="34" charset="0"/>
            </a:endParaRPr>
          </a:p>
          <a:p>
            <a:pPr algn="just"/>
            <a:endParaRPr lang="el-GR" altLang="el-GR" sz="2000" b="1" dirty="0">
              <a:solidFill>
                <a:srgbClr val="0000FF"/>
              </a:solidFill>
              <a:latin typeface="Arial Greek" pitchFamily="34" charset="0"/>
            </a:endParaRPr>
          </a:p>
          <a:p>
            <a:pPr algn="just"/>
            <a:endParaRPr lang="el-GR" altLang="el-GR" sz="2000" b="1" dirty="0">
              <a:solidFill>
                <a:srgbClr val="0000FF"/>
              </a:solidFill>
              <a:latin typeface="Arial Greek" pitchFamily="34" charset="0"/>
            </a:endParaRPr>
          </a:p>
          <a:p>
            <a:pPr algn="just"/>
            <a:endParaRPr lang="el-GR" altLang="el-GR" sz="2000" b="1" dirty="0">
              <a:solidFill>
                <a:srgbClr val="0000FF"/>
              </a:solidFill>
              <a:latin typeface="Arial Greek" pitchFamily="34" charset="0"/>
            </a:endParaRPr>
          </a:p>
          <a:p>
            <a:pPr algn="just"/>
            <a:endParaRPr lang="el-GR" altLang="el-GR" sz="2000" b="1" dirty="0">
              <a:solidFill>
                <a:srgbClr val="0000FF"/>
              </a:solidFill>
              <a:latin typeface="Arial Greek" pitchFamily="34" charset="0"/>
            </a:endParaRPr>
          </a:p>
          <a:p>
            <a:pPr algn="just"/>
            <a:endParaRPr lang="el-GR" altLang="el-GR" sz="2000" b="1" dirty="0">
              <a:solidFill>
                <a:srgbClr val="0000FF"/>
              </a:solidFill>
              <a:latin typeface="Arial Greek" pitchFamily="34" charset="0"/>
            </a:endParaRPr>
          </a:p>
          <a:p>
            <a:pPr algn="just"/>
            <a:endParaRPr lang="el-GR" altLang="el-GR" sz="2000" b="1" dirty="0">
              <a:solidFill>
                <a:srgbClr val="0000FF"/>
              </a:solidFill>
              <a:latin typeface="Arial Greek" pitchFamily="34" charset="0"/>
            </a:endParaRPr>
          </a:p>
          <a:p>
            <a:pPr algn="just"/>
            <a:endParaRPr lang="el-GR" altLang="el-GR" sz="2000" b="1" dirty="0">
              <a:solidFill>
                <a:srgbClr val="0000FF"/>
              </a:solidFill>
              <a:latin typeface="Arial Greek" pitchFamily="34" charset="0"/>
            </a:endParaRPr>
          </a:p>
          <a:p>
            <a:pPr algn="just"/>
            <a:endParaRPr lang="el-GR" altLang="el-GR" sz="2000" b="1" dirty="0">
              <a:solidFill>
                <a:srgbClr val="0000FF"/>
              </a:solidFill>
              <a:latin typeface="Arial Greek" pitchFamily="34" charset="0"/>
            </a:endParaRPr>
          </a:p>
          <a:p>
            <a:pPr algn="just"/>
            <a:endParaRPr lang="el-GR" altLang="el-GR" sz="2000" b="1" dirty="0">
              <a:solidFill>
                <a:srgbClr val="0000FF"/>
              </a:solidFill>
              <a:latin typeface="Arial Greek" pitchFamily="34" charset="0"/>
            </a:endParaRPr>
          </a:p>
          <a:p>
            <a:pPr algn="just"/>
            <a:endParaRPr lang="el-GR" altLang="el-GR" sz="2000" b="1" dirty="0">
              <a:solidFill>
                <a:srgbClr val="0000FF"/>
              </a:solidFill>
              <a:latin typeface="Arial Greek" pitchFamily="34" charset="0"/>
            </a:endParaRPr>
          </a:p>
          <a:p>
            <a:pPr algn="just"/>
            <a:endParaRPr lang="el-GR" altLang="el-GR" sz="2000" b="1" dirty="0">
              <a:solidFill>
                <a:srgbClr val="0000FF"/>
              </a:solidFill>
              <a:latin typeface="Arial Greek" pitchFamily="34" charset="0"/>
            </a:endParaRPr>
          </a:p>
          <a:p>
            <a:pPr algn="just"/>
            <a:endParaRPr lang="el-GR" altLang="el-GR" sz="2000" b="1" dirty="0">
              <a:solidFill>
                <a:srgbClr val="0000FF"/>
              </a:solidFill>
              <a:latin typeface="Arial Greek" pitchFamily="34" charset="0"/>
            </a:endParaRPr>
          </a:p>
          <a:p>
            <a:pPr algn="just"/>
            <a:endParaRPr lang="el-GR" altLang="el-GR" sz="2000" b="1" dirty="0">
              <a:solidFill>
                <a:srgbClr val="0000FF"/>
              </a:solidFill>
              <a:latin typeface="Arial Greek" pitchFamily="34" charset="0"/>
            </a:endParaRPr>
          </a:p>
          <a:p>
            <a:pPr algn="just"/>
            <a:endParaRPr lang="el-GR" altLang="el-GR" sz="2000" b="1" dirty="0">
              <a:solidFill>
                <a:srgbClr val="0000FF"/>
              </a:solidFill>
              <a:latin typeface="Arial Greek" pitchFamily="34" charset="0"/>
            </a:endParaRPr>
          </a:p>
          <a:p>
            <a:pPr algn="just"/>
            <a:endParaRPr lang="el-GR" altLang="el-GR" sz="2000" b="1" dirty="0">
              <a:solidFill>
                <a:srgbClr val="0000FF"/>
              </a:solidFill>
              <a:latin typeface="Arial Greek" pitchFamily="34" charset="0"/>
            </a:endParaRPr>
          </a:p>
          <a:p>
            <a:pPr algn="just"/>
            <a:endParaRPr lang="el-GR" altLang="el-GR" sz="2000" b="1" dirty="0">
              <a:solidFill>
                <a:srgbClr val="0000FF"/>
              </a:solidFill>
              <a:latin typeface="Arial Greek" pitchFamily="34" charset="0"/>
            </a:endParaRPr>
          </a:p>
          <a:p>
            <a:pPr algn="just"/>
            <a:endParaRPr lang="el-GR" altLang="el-GR" dirty="0">
              <a:solidFill>
                <a:prstClr val="black"/>
              </a:solidFill>
              <a:latin typeface="Arial Greek" pitchFamily="34" charset="0"/>
            </a:endParaRPr>
          </a:p>
          <a:p>
            <a:pPr algn="ctr"/>
            <a:endParaRPr lang="el-GR" altLang="el-GR" dirty="0">
              <a:solidFill>
                <a:prstClr val="black"/>
              </a:solidFill>
              <a:latin typeface="Arial Greek" pitchFamily="34" charset="0"/>
            </a:endParaRPr>
          </a:p>
        </p:txBody>
      </p:sp>
      <p:graphicFrame>
        <p:nvGraphicFramePr>
          <p:cNvPr id="22536" name="Object 8"/>
          <p:cNvGraphicFramePr>
            <a:graphicFrameLocks noChangeAspect="1"/>
          </p:cNvGraphicFramePr>
          <p:nvPr>
            <p:extLst>
              <p:ext uri="{D42A27DB-BD31-4B8C-83A1-F6EECF244321}">
                <p14:modId xmlns:p14="http://schemas.microsoft.com/office/powerpoint/2010/main" val="4111223378"/>
              </p:ext>
            </p:extLst>
          </p:nvPr>
        </p:nvGraphicFramePr>
        <p:xfrm>
          <a:off x="6900353" y="1636409"/>
          <a:ext cx="2004600" cy="1799454"/>
        </p:xfrm>
        <a:graphic>
          <a:graphicData uri="http://schemas.openxmlformats.org/presentationml/2006/ole">
            <mc:AlternateContent xmlns:mc="http://schemas.openxmlformats.org/markup-compatibility/2006">
              <mc:Choice xmlns:v="urn:schemas-microsoft-com:vml" Requires="v">
                <p:oleObj spid="_x0000_s7269" name="Image" r:id="rId3" imgW="2503353" imgH="3723262" progId="Photoshop.Image.5">
                  <p:embed/>
                </p:oleObj>
              </mc:Choice>
              <mc:Fallback>
                <p:oleObj name="Image" r:id="rId3" imgW="2503353" imgH="3723262" progId="Photoshop.Image.5">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0353" y="1636409"/>
                        <a:ext cx="2004600" cy="1799454"/>
                      </a:xfrm>
                      <a:prstGeom prst="rect">
                        <a:avLst/>
                      </a:prstGeom>
                      <a:noFill/>
                      <a:ln>
                        <a:noFill/>
                      </a:ln>
                      <a:effectLst/>
                    </p:spPr>
                  </p:pic>
                </p:oleObj>
              </mc:Fallback>
            </mc:AlternateContent>
          </a:graphicData>
        </a:graphic>
      </p:graphicFrame>
      <p:graphicFrame>
        <p:nvGraphicFramePr>
          <p:cNvPr id="22537" name="Object 9"/>
          <p:cNvGraphicFramePr>
            <a:graphicFrameLocks noChangeAspect="1"/>
          </p:cNvGraphicFramePr>
          <p:nvPr>
            <p:extLst>
              <p:ext uri="{D42A27DB-BD31-4B8C-83A1-F6EECF244321}">
                <p14:modId xmlns:p14="http://schemas.microsoft.com/office/powerpoint/2010/main" val="2484622068"/>
              </p:ext>
            </p:extLst>
          </p:nvPr>
        </p:nvGraphicFramePr>
        <p:xfrm>
          <a:off x="6746489" y="5522575"/>
          <a:ext cx="2290007" cy="858753"/>
        </p:xfrm>
        <a:graphic>
          <a:graphicData uri="http://schemas.openxmlformats.org/presentationml/2006/ole">
            <mc:AlternateContent xmlns:mc="http://schemas.openxmlformats.org/markup-compatibility/2006">
              <mc:Choice xmlns:v="urn:schemas-microsoft-com:vml" Requires="v">
                <p:oleObj spid="_x0000_s7270" name="Image" r:id="rId5" imgW="1461348" imgH="1334275" progId="Photoshop.Image.5">
                  <p:embed/>
                </p:oleObj>
              </mc:Choice>
              <mc:Fallback>
                <p:oleObj name="Image" r:id="rId5" imgW="1461348" imgH="1334275" progId="Photoshop.Image.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46489" y="5522575"/>
                        <a:ext cx="2290007" cy="85875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8100" cmpd="dbl">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2538" name="Object 10"/>
          <p:cNvGraphicFramePr>
            <a:graphicFrameLocks noChangeAspect="1"/>
          </p:cNvGraphicFramePr>
          <p:nvPr>
            <p:extLst>
              <p:ext uri="{D42A27DB-BD31-4B8C-83A1-F6EECF244321}">
                <p14:modId xmlns:p14="http://schemas.microsoft.com/office/powerpoint/2010/main" val="3043331890"/>
              </p:ext>
            </p:extLst>
          </p:nvPr>
        </p:nvGraphicFramePr>
        <p:xfrm>
          <a:off x="7183259" y="4227359"/>
          <a:ext cx="1672203" cy="538855"/>
        </p:xfrm>
        <a:graphic>
          <a:graphicData uri="http://schemas.openxmlformats.org/presentationml/2006/ole">
            <mc:AlternateContent xmlns:mc="http://schemas.openxmlformats.org/markup-compatibility/2006">
              <mc:Choice xmlns:v="urn:schemas-microsoft-com:vml" Requires="v">
                <p:oleObj spid="_x0000_s7271" name="Image" r:id="rId7" imgW="1563007" imgH="1283445" progId="Photoshop.Image.5">
                  <p:embed/>
                </p:oleObj>
              </mc:Choice>
              <mc:Fallback>
                <p:oleObj name="Image" r:id="rId7" imgW="1563007" imgH="1283445" progId="Photoshop.Image.5">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83259" y="4227359"/>
                        <a:ext cx="1672203" cy="538855"/>
                      </a:xfrm>
                      <a:prstGeom prst="rect">
                        <a:avLst/>
                      </a:prstGeom>
                      <a:noFill/>
                      <a:ln>
                        <a:noFill/>
                      </a:ln>
                      <a:effectLst/>
                    </p:spPr>
                  </p:pic>
                </p:oleObj>
              </mc:Fallback>
            </mc:AlternateContent>
          </a:graphicData>
        </a:graphic>
      </p:graphicFrame>
      <p:sp>
        <p:nvSpPr>
          <p:cNvPr id="12" name="Rectangle 6"/>
          <p:cNvSpPr>
            <a:spLocks noChangeArrowheads="1"/>
          </p:cNvSpPr>
          <p:nvPr/>
        </p:nvSpPr>
        <p:spPr bwMode="auto">
          <a:xfrm>
            <a:off x="1179937" y="341367"/>
            <a:ext cx="5130924" cy="5847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8100" cmpd="dbl">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itchFamily="18" charset="0"/>
              </a:defRPr>
            </a:lvl1pPr>
            <a:lvl2pPr marL="190500">
              <a:defRPr sz="2400">
                <a:solidFill>
                  <a:schemeClr val="tx1"/>
                </a:solidFill>
                <a:latin typeface="Times New Roman" pitchFamily="18" charset="0"/>
              </a:defRPr>
            </a:lvl2pPr>
            <a:lvl3pPr marL="381000">
              <a:defRPr sz="2400">
                <a:solidFill>
                  <a:schemeClr val="tx1"/>
                </a:solidFill>
                <a:latin typeface="Times New Roman" pitchFamily="18" charset="0"/>
              </a:defRPr>
            </a:lvl3pPr>
            <a:lvl4pPr marL="571500">
              <a:defRPr sz="2400">
                <a:solidFill>
                  <a:schemeClr val="tx1"/>
                </a:solidFill>
                <a:latin typeface="Times New Roman" pitchFamily="18" charset="0"/>
              </a:defRPr>
            </a:lvl4pPr>
            <a:lvl5pPr>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lvl="3" eaLnBrk="0" fontAlgn="base" hangingPunct="0">
              <a:spcBef>
                <a:spcPct val="0"/>
              </a:spcBef>
              <a:spcAft>
                <a:spcPct val="0"/>
              </a:spcAft>
            </a:pPr>
            <a:r>
              <a:rPr lang="el-GR" altLang="el-GR" sz="3200" b="1" dirty="0">
                <a:solidFill>
                  <a:srgbClr val="0070C0"/>
                </a:solidFill>
                <a:latin typeface="Arial" pitchFamily="34" charset="0"/>
              </a:rPr>
              <a:t>ΕΙΔΗ ΚΑΤΑΓΜΑΤΩΝ</a:t>
            </a:r>
          </a:p>
        </p:txBody>
      </p:sp>
      <p:sp>
        <p:nvSpPr>
          <p:cNvPr id="3" name="Ορθογώνιο 2"/>
          <p:cNvSpPr/>
          <p:nvPr/>
        </p:nvSpPr>
        <p:spPr>
          <a:xfrm>
            <a:off x="4970298" y="2121894"/>
            <a:ext cx="1041861" cy="400110"/>
          </a:xfrm>
          <a:prstGeom prst="rect">
            <a:avLst/>
          </a:prstGeom>
        </p:spPr>
        <p:txBody>
          <a:bodyPr wrap="square">
            <a:spAutoFit/>
          </a:bodyPr>
          <a:lstStyle/>
          <a:p>
            <a:pPr algn="just"/>
            <a:r>
              <a:rPr lang="el-GR" altLang="el-GR" sz="2000" b="1" dirty="0">
                <a:solidFill>
                  <a:srgbClr val="0241E0"/>
                </a:solidFill>
                <a:latin typeface="Arial" pitchFamily="34" charset="0"/>
              </a:rPr>
              <a:t>Απλό</a:t>
            </a:r>
            <a:endParaRPr lang="el-GR" altLang="el-GR" b="1" dirty="0">
              <a:solidFill>
                <a:prstClr val="black"/>
              </a:solidFill>
              <a:latin typeface="Arial" pitchFamily="34" charset="0"/>
            </a:endParaRPr>
          </a:p>
        </p:txBody>
      </p:sp>
      <p:sp>
        <p:nvSpPr>
          <p:cNvPr id="15" name="Ορθογώνιο 14"/>
          <p:cNvSpPr/>
          <p:nvPr/>
        </p:nvSpPr>
        <p:spPr>
          <a:xfrm>
            <a:off x="4716016" y="4419904"/>
            <a:ext cx="2995824" cy="400110"/>
          </a:xfrm>
          <a:prstGeom prst="rect">
            <a:avLst/>
          </a:prstGeom>
        </p:spPr>
        <p:txBody>
          <a:bodyPr wrap="square">
            <a:spAutoFit/>
          </a:bodyPr>
          <a:lstStyle/>
          <a:p>
            <a:pPr algn="just"/>
            <a:r>
              <a:rPr lang="el-GR" altLang="el-GR" sz="2000" b="1" dirty="0">
                <a:solidFill>
                  <a:srgbClr val="0241E0"/>
                </a:solidFill>
                <a:latin typeface="Arial" pitchFamily="34" charset="0"/>
              </a:rPr>
              <a:t>Ατελές  ή </a:t>
            </a:r>
            <a:r>
              <a:rPr lang="el-GR" altLang="el-GR" sz="2000" b="1" dirty="0" err="1">
                <a:solidFill>
                  <a:srgbClr val="0241E0"/>
                </a:solidFill>
                <a:latin typeface="Arial" pitchFamily="34" charset="0"/>
              </a:rPr>
              <a:t>ρωγμώδες</a:t>
            </a:r>
            <a:endParaRPr lang="el-GR" altLang="el-GR" sz="2000" b="1" dirty="0">
              <a:solidFill>
                <a:prstClr val="black"/>
              </a:solidFill>
              <a:latin typeface="Arial" pitchFamily="34" charset="0"/>
            </a:endParaRPr>
          </a:p>
        </p:txBody>
      </p:sp>
      <p:sp>
        <p:nvSpPr>
          <p:cNvPr id="16" name="Ορθογώνιο 15"/>
          <p:cNvSpPr/>
          <p:nvPr/>
        </p:nvSpPr>
        <p:spPr>
          <a:xfrm>
            <a:off x="4671386" y="3243453"/>
            <a:ext cx="2132862" cy="400110"/>
          </a:xfrm>
          <a:prstGeom prst="rect">
            <a:avLst/>
          </a:prstGeom>
        </p:spPr>
        <p:txBody>
          <a:bodyPr wrap="square">
            <a:spAutoFit/>
          </a:bodyPr>
          <a:lstStyle/>
          <a:p>
            <a:pPr algn="just"/>
            <a:r>
              <a:rPr lang="el-GR" altLang="el-GR" sz="2000" b="1" dirty="0">
                <a:solidFill>
                  <a:srgbClr val="0241E0"/>
                </a:solidFill>
                <a:latin typeface="Arial" pitchFamily="34" charset="0"/>
              </a:rPr>
              <a:t>Επιπεπλεγμένο</a:t>
            </a:r>
            <a:endParaRPr lang="el-GR" altLang="el-GR" sz="2000" b="1" dirty="0">
              <a:solidFill>
                <a:prstClr val="black"/>
              </a:solidFill>
              <a:latin typeface="Arial" pitchFamily="34" charset="0"/>
            </a:endParaRPr>
          </a:p>
        </p:txBody>
      </p:sp>
      <p:pic>
        <p:nvPicPr>
          <p:cNvPr id="49197" name="Picture 45"/>
          <p:cNvPicPr>
            <a:picLocks noChangeAspect="1" noChangeArrowheads="1"/>
          </p:cNvPicPr>
          <p:nvPr/>
        </p:nvPicPr>
        <p:blipFill rotWithShape="1">
          <a:blip r:embed="rId9">
            <a:extLst>
              <a:ext uri="{28A0092B-C50C-407E-A947-70E740481C1C}">
                <a14:useLocalDpi xmlns:a14="http://schemas.microsoft.com/office/drawing/2010/main" val="0"/>
              </a:ext>
            </a:extLst>
          </a:blip>
          <a:srcRect b="31117"/>
          <a:stretch/>
        </p:blipFill>
        <p:spPr bwMode="auto">
          <a:xfrm>
            <a:off x="3885471" y="908720"/>
            <a:ext cx="2647950" cy="1187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198" name="Picture 4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240" y="3929609"/>
            <a:ext cx="4667250"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Ορθογώνιο 12"/>
          <p:cNvSpPr/>
          <p:nvPr/>
        </p:nvSpPr>
        <p:spPr>
          <a:xfrm rot="16200000">
            <a:off x="3851920" y="3460938"/>
            <a:ext cx="546078" cy="400110"/>
          </a:xfrm>
          <a:prstGeom prst="rect">
            <a:avLst/>
          </a:prstGeom>
        </p:spPr>
        <p:txBody>
          <a:bodyPr wrap="none">
            <a:spAutoFit/>
          </a:bodyPr>
          <a:lstStyle/>
          <a:p>
            <a:pPr algn="just"/>
            <a:r>
              <a:rPr lang="el-GR" altLang="el-GR" sz="2000" dirty="0">
                <a:solidFill>
                  <a:srgbClr val="0241E0"/>
                </a:solidFill>
                <a:latin typeface="Arial" pitchFamily="34" charset="0"/>
              </a:rPr>
              <a:t>Απλό</a:t>
            </a:r>
            <a:endParaRPr lang="el-GR" altLang="el-GR" b="1" dirty="0">
              <a:solidFill>
                <a:prstClr val="black"/>
              </a:solidFill>
              <a:latin typeface="Arial" pitchFamily="34" charset="0"/>
            </a:endParaRPr>
          </a:p>
        </p:txBody>
      </p:sp>
      <p:sp>
        <p:nvSpPr>
          <p:cNvPr id="14" name="Ορθογώνιο 13"/>
          <p:cNvSpPr/>
          <p:nvPr/>
        </p:nvSpPr>
        <p:spPr>
          <a:xfrm rot="16200000">
            <a:off x="2149819" y="2795658"/>
            <a:ext cx="2141659" cy="400110"/>
          </a:xfrm>
          <a:prstGeom prst="rect">
            <a:avLst/>
          </a:prstGeom>
        </p:spPr>
        <p:txBody>
          <a:bodyPr wrap="square">
            <a:spAutoFit/>
          </a:bodyPr>
          <a:lstStyle/>
          <a:p>
            <a:pPr algn="just"/>
            <a:r>
              <a:rPr lang="el-GR" altLang="el-GR" sz="2000" b="1" dirty="0">
                <a:solidFill>
                  <a:srgbClr val="0241E0"/>
                </a:solidFill>
                <a:latin typeface="Arial" pitchFamily="34" charset="0"/>
              </a:rPr>
              <a:t>Επιπεπλεγμένο</a:t>
            </a:r>
            <a:endParaRPr lang="el-GR" altLang="el-GR" sz="2000" b="1" dirty="0">
              <a:solidFill>
                <a:prstClr val="black"/>
              </a:solidFill>
              <a:latin typeface="Arial" pitchFamily="34" charset="0"/>
            </a:endParaRPr>
          </a:p>
        </p:txBody>
      </p:sp>
      <p:sp>
        <p:nvSpPr>
          <p:cNvPr id="17" name="Ορθογώνιο 16"/>
          <p:cNvSpPr/>
          <p:nvPr/>
        </p:nvSpPr>
        <p:spPr>
          <a:xfrm rot="16200000">
            <a:off x="-947774" y="2324039"/>
            <a:ext cx="2942715" cy="400110"/>
          </a:xfrm>
          <a:prstGeom prst="rect">
            <a:avLst/>
          </a:prstGeom>
        </p:spPr>
        <p:txBody>
          <a:bodyPr wrap="square">
            <a:spAutoFit/>
          </a:bodyPr>
          <a:lstStyle/>
          <a:p>
            <a:pPr algn="just"/>
            <a:r>
              <a:rPr lang="el-GR" altLang="el-GR" sz="2000" b="1" dirty="0">
                <a:solidFill>
                  <a:srgbClr val="0241E0"/>
                </a:solidFill>
                <a:latin typeface="Arial" pitchFamily="34" charset="0"/>
              </a:rPr>
              <a:t>Ατελές ή </a:t>
            </a:r>
            <a:r>
              <a:rPr lang="el-GR" altLang="el-GR" sz="2000" b="1" dirty="0" err="1">
                <a:solidFill>
                  <a:srgbClr val="0241E0"/>
                </a:solidFill>
                <a:latin typeface="Arial" pitchFamily="34" charset="0"/>
              </a:rPr>
              <a:t>ρωγμώδες</a:t>
            </a:r>
            <a:endParaRPr lang="el-GR" altLang="el-GR" sz="2000" b="1" dirty="0">
              <a:solidFill>
                <a:prstClr val="black"/>
              </a:solidFill>
              <a:latin typeface="Arial" pitchFamily="34" charset="0"/>
            </a:endParaRPr>
          </a:p>
        </p:txBody>
      </p:sp>
      <p:sp>
        <p:nvSpPr>
          <p:cNvPr id="18" name="Ορθογώνιο 17"/>
          <p:cNvSpPr/>
          <p:nvPr/>
        </p:nvSpPr>
        <p:spPr>
          <a:xfrm>
            <a:off x="4744528" y="5385410"/>
            <a:ext cx="2419759" cy="400110"/>
          </a:xfrm>
          <a:prstGeom prst="rect">
            <a:avLst/>
          </a:prstGeom>
        </p:spPr>
        <p:txBody>
          <a:bodyPr wrap="square">
            <a:spAutoFit/>
          </a:bodyPr>
          <a:lstStyle/>
          <a:p>
            <a:pPr algn="just"/>
            <a:r>
              <a:rPr lang="el-GR" altLang="el-GR" sz="2000" b="1" dirty="0">
                <a:solidFill>
                  <a:srgbClr val="1F497D">
                    <a:lumMod val="60000"/>
                    <a:lumOff val="40000"/>
                  </a:srgbClr>
                </a:solidFill>
                <a:latin typeface="Arial" pitchFamily="34" charset="0"/>
              </a:rPr>
              <a:t>Συντριπτικό</a:t>
            </a:r>
          </a:p>
        </p:txBody>
      </p:sp>
      <p:sp>
        <p:nvSpPr>
          <p:cNvPr id="19" name="Ορθογώνιο 18"/>
          <p:cNvSpPr/>
          <p:nvPr/>
        </p:nvSpPr>
        <p:spPr>
          <a:xfrm rot="16200000">
            <a:off x="681856" y="2638625"/>
            <a:ext cx="2419759" cy="400110"/>
          </a:xfrm>
          <a:prstGeom prst="rect">
            <a:avLst/>
          </a:prstGeom>
        </p:spPr>
        <p:txBody>
          <a:bodyPr wrap="square">
            <a:spAutoFit/>
          </a:bodyPr>
          <a:lstStyle/>
          <a:p>
            <a:pPr algn="just"/>
            <a:r>
              <a:rPr lang="el-GR" altLang="el-GR" sz="2000" b="1" dirty="0">
                <a:solidFill>
                  <a:srgbClr val="1F497D">
                    <a:lumMod val="60000"/>
                    <a:lumOff val="40000"/>
                  </a:srgbClr>
                </a:solidFill>
                <a:latin typeface="Arial" pitchFamily="34" charset="0"/>
              </a:rPr>
              <a:t>Συντριπτικό</a:t>
            </a:r>
          </a:p>
        </p:txBody>
      </p:sp>
      <p:pic>
        <p:nvPicPr>
          <p:cNvPr id="20" name="Picture 3"/>
          <p:cNvPicPr>
            <a:picLocks noChangeAspect="1" noChangeArrowheads="1"/>
          </p:cNvPicPr>
          <p:nvPr/>
        </p:nvPicPr>
        <p:blipFill rotWithShape="1">
          <a:blip r:embed="rId11">
            <a:extLst>
              <a:ext uri="{28A0092B-C50C-407E-A947-70E740481C1C}">
                <a14:useLocalDpi xmlns:a14="http://schemas.microsoft.com/office/drawing/2010/main" val="0"/>
              </a:ext>
            </a:extLst>
          </a:blip>
          <a:srcRect t="11651"/>
          <a:stretch/>
        </p:blipFill>
        <p:spPr bwMode="auto">
          <a:xfrm>
            <a:off x="44053" y="-27384"/>
            <a:ext cx="1287587" cy="1137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7" descr="Αποτέλεσμα εικόνας για logo αθτη"/>
          <p:cNvPicPr>
            <a:picLocks noChangeAspect="1" noChangeArrowheads="1"/>
          </p:cNvPicPr>
          <p:nvPr/>
        </p:nvPicPr>
        <p:blipFill>
          <a:blip r:embed="rId12">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5199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9197"/>
                                        </p:tgtEl>
                                        <p:attrNameLst>
                                          <p:attrName>style.visibility</p:attrName>
                                        </p:attrNameLst>
                                      </p:cBhvr>
                                      <p:to>
                                        <p:strVal val="visible"/>
                                      </p:to>
                                    </p:set>
                                    <p:anim calcmode="lin" valueType="num">
                                      <p:cBhvr additive="base">
                                        <p:cTn id="7" dur="500" fill="hold"/>
                                        <p:tgtEl>
                                          <p:spTgt spid="49197"/>
                                        </p:tgtEl>
                                        <p:attrNameLst>
                                          <p:attrName>ppt_x</p:attrName>
                                        </p:attrNameLst>
                                      </p:cBhvr>
                                      <p:tavLst>
                                        <p:tav tm="0">
                                          <p:val>
                                            <p:strVal val="#ppt_x"/>
                                          </p:val>
                                        </p:tav>
                                        <p:tav tm="100000">
                                          <p:val>
                                            <p:strVal val="#ppt_x"/>
                                          </p:val>
                                        </p:tav>
                                      </p:tavLst>
                                    </p:anim>
                                    <p:anim calcmode="lin" valueType="num">
                                      <p:cBhvr additive="base">
                                        <p:cTn id="8" dur="500" fill="hold"/>
                                        <p:tgtEl>
                                          <p:spTgt spid="4919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2536"/>
                                        </p:tgtEl>
                                        <p:attrNameLst>
                                          <p:attrName>style.visibility</p:attrName>
                                        </p:attrNameLst>
                                      </p:cBhvr>
                                      <p:to>
                                        <p:strVal val="visible"/>
                                      </p:to>
                                    </p:set>
                                    <p:anim calcmode="lin" valueType="num">
                                      <p:cBhvr additive="base">
                                        <p:cTn id="21" dur="500" fill="hold"/>
                                        <p:tgtEl>
                                          <p:spTgt spid="22536"/>
                                        </p:tgtEl>
                                        <p:attrNameLst>
                                          <p:attrName>ppt_x</p:attrName>
                                        </p:attrNameLst>
                                      </p:cBhvr>
                                      <p:tavLst>
                                        <p:tav tm="0">
                                          <p:val>
                                            <p:strVal val="#ppt_x"/>
                                          </p:val>
                                        </p:tav>
                                        <p:tav tm="100000">
                                          <p:val>
                                            <p:strVal val="#ppt_x"/>
                                          </p:val>
                                        </p:tav>
                                      </p:tavLst>
                                    </p:anim>
                                    <p:anim calcmode="lin" valueType="num">
                                      <p:cBhvr additive="base">
                                        <p:cTn id="22" dur="500" fill="hold"/>
                                        <p:tgtEl>
                                          <p:spTgt spid="2253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2538"/>
                                        </p:tgtEl>
                                        <p:attrNameLst>
                                          <p:attrName>style.visibility</p:attrName>
                                        </p:attrNameLst>
                                      </p:cBhvr>
                                      <p:to>
                                        <p:strVal val="visible"/>
                                      </p:to>
                                    </p:set>
                                    <p:anim calcmode="lin" valueType="num">
                                      <p:cBhvr additive="base">
                                        <p:cTn id="31" dur="500" fill="hold"/>
                                        <p:tgtEl>
                                          <p:spTgt spid="22538"/>
                                        </p:tgtEl>
                                        <p:attrNameLst>
                                          <p:attrName>ppt_x</p:attrName>
                                        </p:attrNameLst>
                                      </p:cBhvr>
                                      <p:tavLst>
                                        <p:tav tm="0">
                                          <p:val>
                                            <p:strVal val="#ppt_x"/>
                                          </p:val>
                                        </p:tav>
                                        <p:tav tm="100000">
                                          <p:val>
                                            <p:strVal val="#ppt_x"/>
                                          </p:val>
                                        </p:tav>
                                      </p:tavLst>
                                    </p:anim>
                                    <p:anim calcmode="lin" valueType="num">
                                      <p:cBhvr additive="base">
                                        <p:cTn id="32" dur="500" fill="hold"/>
                                        <p:tgtEl>
                                          <p:spTgt spid="2253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2537"/>
                                        </p:tgtEl>
                                        <p:attrNameLst>
                                          <p:attrName>style.visibility</p:attrName>
                                        </p:attrNameLst>
                                      </p:cBhvr>
                                      <p:to>
                                        <p:strVal val="visible"/>
                                      </p:to>
                                    </p:set>
                                    <p:anim calcmode="lin" valueType="num">
                                      <p:cBhvr additive="base">
                                        <p:cTn id="41" dur="500" fill="hold"/>
                                        <p:tgtEl>
                                          <p:spTgt spid="22537"/>
                                        </p:tgtEl>
                                        <p:attrNameLst>
                                          <p:attrName>ppt_x</p:attrName>
                                        </p:attrNameLst>
                                      </p:cBhvr>
                                      <p:tavLst>
                                        <p:tav tm="0">
                                          <p:val>
                                            <p:strVal val="#ppt_x"/>
                                          </p:val>
                                        </p:tav>
                                        <p:tav tm="100000">
                                          <p:val>
                                            <p:strVal val="#ppt_x"/>
                                          </p:val>
                                        </p:tav>
                                      </p:tavLst>
                                    </p:anim>
                                    <p:anim calcmode="lin" valueType="num">
                                      <p:cBhvr additive="base">
                                        <p:cTn id="42" dur="500" fill="hold"/>
                                        <p:tgtEl>
                                          <p:spTgt spid="22537"/>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500" fill="hold"/>
                                        <p:tgtEl>
                                          <p:spTgt spid="19"/>
                                        </p:tgtEl>
                                        <p:attrNameLst>
                                          <p:attrName>ppt_x</p:attrName>
                                        </p:attrNameLst>
                                      </p:cBhvr>
                                      <p:tavLst>
                                        <p:tav tm="0">
                                          <p:val>
                                            <p:strVal val="#ppt_x"/>
                                          </p:val>
                                        </p:tav>
                                        <p:tav tm="100000">
                                          <p:val>
                                            <p:strVal val="#ppt_x"/>
                                          </p:val>
                                        </p:tav>
                                      </p:tavLst>
                                    </p:anim>
                                    <p:anim calcmode="lin" valueType="num">
                                      <p:cBhvr additive="base">
                                        <p:cTn id="4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anim calcmode="lin" valueType="num">
                                      <p:cBhvr additive="base">
                                        <p:cTn id="53" dur="500" fill="hold"/>
                                        <p:tgtEl>
                                          <p:spTgt spid="14"/>
                                        </p:tgtEl>
                                        <p:attrNameLst>
                                          <p:attrName>ppt_x</p:attrName>
                                        </p:attrNameLst>
                                      </p:cBhvr>
                                      <p:tavLst>
                                        <p:tav tm="0">
                                          <p:val>
                                            <p:strVal val="#ppt_x"/>
                                          </p:val>
                                        </p:tav>
                                        <p:tav tm="100000">
                                          <p:val>
                                            <p:strVal val="#ppt_x"/>
                                          </p:val>
                                        </p:tav>
                                      </p:tavLst>
                                    </p:anim>
                                    <p:anim calcmode="lin" valueType="num">
                                      <p:cBhvr additive="base">
                                        <p:cTn id="5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3"/>
                                        </p:tgtEl>
                                        <p:attrNameLst>
                                          <p:attrName>style.visibility</p:attrName>
                                        </p:attrNameLst>
                                      </p:cBhvr>
                                      <p:to>
                                        <p:strVal val="visible"/>
                                      </p:to>
                                    </p:set>
                                    <p:anim calcmode="lin" valueType="num">
                                      <p:cBhvr additive="base">
                                        <p:cTn id="59" dur="500" fill="hold"/>
                                        <p:tgtEl>
                                          <p:spTgt spid="13"/>
                                        </p:tgtEl>
                                        <p:attrNameLst>
                                          <p:attrName>ppt_x</p:attrName>
                                        </p:attrNameLst>
                                      </p:cBhvr>
                                      <p:tavLst>
                                        <p:tav tm="0">
                                          <p:val>
                                            <p:strVal val="#ppt_x"/>
                                          </p:val>
                                        </p:tav>
                                        <p:tav tm="100000">
                                          <p:val>
                                            <p:strVal val="#ppt_x"/>
                                          </p:val>
                                        </p:tav>
                                      </p:tavLst>
                                    </p:anim>
                                    <p:anim calcmode="lin" valueType="num">
                                      <p:cBhvr additive="base">
                                        <p:cTn id="6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p:bldP spid="16" grpId="0"/>
      <p:bldP spid="13" grpId="0"/>
      <p:bldP spid="14" grpId="0"/>
      <p:bldP spid="18" grpId="0"/>
      <p:bldP spid="19" grpId="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2"/>
          <p:cNvSpPr>
            <a:spLocks noChangeArrowheads="1"/>
          </p:cNvSpPr>
          <p:nvPr/>
        </p:nvSpPr>
        <p:spPr bwMode="auto">
          <a:xfrm>
            <a:off x="827088" y="3"/>
            <a:ext cx="7772400" cy="811213"/>
          </a:xfrm>
          <a:prstGeom prst="rect">
            <a:avLst/>
          </a:prstGeom>
          <a:noFill/>
          <a:ln w="9525">
            <a:noFill/>
            <a:miter lim="800000"/>
            <a:headEnd/>
            <a:tailEnd/>
          </a:ln>
          <a:effectLst/>
        </p:spPr>
        <p:txBody>
          <a:bodyPr anchor="b" anchorCtr="1"/>
          <a:lstStyle/>
          <a:p>
            <a:pPr algn="ctr">
              <a:defRPr/>
            </a:pPr>
            <a:r>
              <a:rPr lang="el-GR" sz="4400" b="1" dirty="0">
                <a:solidFill>
                  <a:srgbClr val="CC0000"/>
                </a:solidFill>
                <a:effectLst>
                  <a:outerShdw blurRad="38100" dist="38100" dir="2700000" algn="tl">
                    <a:srgbClr val="C0C0C0"/>
                  </a:outerShdw>
                </a:effectLst>
              </a:rPr>
              <a:t>ΚΑΚΩΣΕΙΣ ΟΣΤΩΝ </a:t>
            </a:r>
          </a:p>
        </p:txBody>
      </p:sp>
      <p:sp>
        <p:nvSpPr>
          <p:cNvPr id="284677" name="Rectangle 5"/>
          <p:cNvSpPr>
            <a:spLocks noChangeArrowheads="1"/>
          </p:cNvSpPr>
          <p:nvPr/>
        </p:nvSpPr>
        <p:spPr bwMode="auto">
          <a:xfrm>
            <a:off x="0" y="1125541"/>
            <a:ext cx="8229600" cy="2232025"/>
          </a:xfrm>
          <a:prstGeom prst="rect">
            <a:avLst/>
          </a:prstGeom>
          <a:noFill/>
          <a:ln w="9525">
            <a:noFill/>
            <a:miter lim="800000"/>
            <a:headEnd/>
            <a:tailEnd/>
          </a:ln>
          <a:effectLst/>
        </p:spPr>
        <p:txBody>
          <a:bodyPr/>
          <a:lstStyle/>
          <a:p>
            <a:pPr marL="342900" indent="-342900">
              <a:spcBef>
                <a:spcPct val="20000"/>
              </a:spcBef>
              <a:defRPr/>
            </a:pPr>
            <a:r>
              <a:rPr lang="el-GR" sz="3200" b="1" dirty="0">
                <a:solidFill>
                  <a:srgbClr val="008000"/>
                </a:solidFill>
                <a:effectLst>
                  <a:outerShdw blurRad="38100" dist="38100" dir="2700000" algn="tl">
                    <a:srgbClr val="C0C0C0"/>
                  </a:outerShdw>
                </a:effectLst>
              </a:rPr>
              <a:t>ΕΚΤΙΜΗΣΗ</a:t>
            </a:r>
          </a:p>
          <a:p>
            <a:pPr marL="342900" indent="-342900">
              <a:spcBef>
                <a:spcPct val="20000"/>
              </a:spcBef>
              <a:buClr>
                <a:srgbClr val="000099"/>
              </a:buClr>
              <a:buFont typeface="Wingdings" pitchFamily="2" charset="2"/>
              <a:buChar char="ü"/>
              <a:defRPr/>
            </a:pPr>
            <a:r>
              <a:rPr lang="el-GR" sz="2800" dirty="0">
                <a:solidFill>
                  <a:srgbClr val="000099"/>
                </a:solidFill>
              </a:rPr>
              <a:t>Επισκόπηση</a:t>
            </a:r>
          </a:p>
          <a:p>
            <a:pPr marL="342900" indent="-342900">
              <a:spcBef>
                <a:spcPct val="20000"/>
              </a:spcBef>
              <a:buClr>
                <a:srgbClr val="000099"/>
              </a:buClr>
              <a:buFont typeface="Wingdings" pitchFamily="2" charset="2"/>
              <a:buChar char="ü"/>
              <a:defRPr/>
            </a:pPr>
            <a:r>
              <a:rPr lang="el-GR" sz="2800" dirty="0">
                <a:solidFill>
                  <a:srgbClr val="000099"/>
                </a:solidFill>
              </a:rPr>
              <a:t>Ψηλάφηση</a:t>
            </a:r>
          </a:p>
          <a:p>
            <a:pPr marL="342900" indent="-342900">
              <a:spcBef>
                <a:spcPct val="20000"/>
              </a:spcBef>
              <a:buClr>
                <a:srgbClr val="000099"/>
              </a:buClr>
              <a:buFont typeface="Wingdings" pitchFamily="2" charset="2"/>
              <a:buChar char="ü"/>
              <a:defRPr/>
            </a:pPr>
            <a:r>
              <a:rPr lang="el-GR" sz="2800" dirty="0">
                <a:solidFill>
                  <a:srgbClr val="000099"/>
                </a:solidFill>
              </a:rPr>
              <a:t>Πιθανά ευρήματα στο σημείο του</a:t>
            </a:r>
            <a:r>
              <a:rPr lang="el-GR" sz="2800" dirty="0">
                <a:solidFill>
                  <a:prstClr val="black"/>
                </a:solidFill>
              </a:rPr>
              <a:t> </a:t>
            </a:r>
            <a:r>
              <a:rPr lang="el-GR" sz="2800" dirty="0">
                <a:solidFill>
                  <a:srgbClr val="000099"/>
                </a:solidFill>
              </a:rPr>
              <a:t>τραυματισμού</a:t>
            </a:r>
          </a:p>
        </p:txBody>
      </p:sp>
      <p:sp>
        <p:nvSpPr>
          <p:cNvPr id="284678" name="Rectangle 6"/>
          <p:cNvSpPr>
            <a:spLocks noChangeArrowheads="1"/>
          </p:cNvSpPr>
          <p:nvPr/>
        </p:nvSpPr>
        <p:spPr bwMode="auto">
          <a:xfrm>
            <a:off x="4" y="3933827"/>
            <a:ext cx="8748713" cy="2169825"/>
          </a:xfrm>
          <a:prstGeom prst="rect">
            <a:avLst/>
          </a:prstGeom>
          <a:noFill/>
          <a:ln w="9525">
            <a:noFill/>
            <a:miter lim="800000"/>
            <a:headEnd/>
            <a:tailEnd/>
          </a:ln>
          <a:effectLst/>
        </p:spPr>
        <p:txBody>
          <a:bodyPr>
            <a:spAutoFit/>
          </a:bodyPr>
          <a:lstStyle/>
          <a:p>
            <a:pPr>
              <a:buFont typeface="Wingdings" pitchFamily="2" charset="2"/>
              <a:buChar char="ü"/>
              <a:defRPr/>
            </a:pPr>
            <a:r>
              <a:rPr lang="el-GR" sz="2600" dirty="0">
                <a:solidFill>
                  <a:srgbClr val="008000"/>
                </a:solidFill>
                <a:effectLst>
                  <a:outerShdw blurRad="38100" dist="38100" dir="2700000" algn="tl">
                    <a:srgbClr val="C0C0C0"/>
                  </a:outerShdw>
                </a:effectLst>
              </a:rPr>
              <a:t>  Θέση τραυματία</a:t>
            </a:r>
          </a:p>
          <a:p>
            <a:pPr>
              <a:buFont typeface="Wingdings" pitchFamily="2" charset="2"/>
              <a:buChar char="ü"/>
              <a:defRPr/>
            </a:pPr>
            <a:r>
              <a:rPr lang="el-GR" sz="2600" dirty="0">
                <a:solidFill>
                  <a:srgbClr val="008000"/>
                </a:solidFill>
                <a:effectLst>
                  <a:outerShdw blurRad="38100" dist="38100" dir="2700000" algn="tl">
                    <a:srgbClr val="C0C0C0"/>
                  </a:outerShdw>
                </a:effectLst>
              </a:rPr>
              <a:t>  </a:t>
            </a:r>
            <a:r>
              <a:rPr lang="en-US" sz="2600" dirty="0">
                <a:solidFill>
                  <a:srgbClr val="008000"/>
                </a:solidFill>
                <a:effectLst>
                  <a:outerShdw blurRad="38100" dist="38100" dir="2700000" algn="tl">
                    <a:srgbClr val="C0C0C0"/>
                  </a:outerShdw>
                </a:effectLst>
              </a:rPr>
              <a:t>A</a:t>
            </a:r>
            <a:r>
              <a:rPr lang="el-GR" sz="2600" dirty="0" err="1">
                <a:solidFill>
                  <a:srgbClr val="008000"/>
                </a:solidFill>
                <a:effectLst>
                  <a:outerShdw blurRad="38100" dist="38100" dir="2700000" algn="tl">
                    <a:srgbClr val="C0C0C0"/>
                  </a:outerShdw>
                </a:effectLst>
              </a:rPr>
              <a:t>ιμορραγία</a:t>
            </a:r>
            <a:endParaRPr lang="el-GR" sz="2600" dirty="0">
              <a:solidFill>
                <a:srgbClr val="008000"/>
              </a:solidFill>
              <a:effectLst>
                <a:outerShdw blurRad="38100" dist="38100" dir="2700000" algn="tl">
                  <a:srgbClr val="C0C0C0"/>
                </a:outerShdw>
              </a:effectLst>
            </a:endParaRPr>
          </a:p>
          <a:p>
            <a:pPr>
              <a:buFont typeface="Wingdings" pitchFamily="2" charset="2"/>
              <a:buChar char="ü"/>
              <a:defRPr/>
            </a:pPr>
            <a:r>
              <a:rPr lang="el-GR" sz="2600" dirty="0">
                <a:solidFill>
                  <a:srgbClr val="008000"/>
                </a:solidFill>
                <a:effectLst>
                  <a:outerShdw blurRad="38100" dist="38100" dir="2700000" algn="tl">
                    <a:srgbClr val="C0C0C0"/>
                  </a:outerShdw>
                </a:effectLst>
              </a:rPr>
              <a:t>  Ανοικτά τραύματα και εμφάνιση </a:t>
            </a:r>
            <a:r>
              <a:rPr lang="el-GR" sz="2600" dirty="0" err="1">
                <a:solidFill>
                  <a:srgbClr val="008000"/>
                </a:solidFill>
                <a:effectLst>
                  <a:outerShdw blurRad="38100" dist="38100" dir="2700000" algn="tl">
                    <a:srgbClr val="C0C0C0"/>
                  </a:outerShdw>
                </a:effectLst>
              </a:rPr>
              <a:t>καταγματικών</a:t>
            </a:r>
            <a:r>
              <a:rPr lang="el-GR" sz="2600" dirty="0">
                <a:solidFill>
                  <a:srgbClr val="008000"/>
                </a:solidFill>
                <a:effectLst>
                  <a:outerShdw blurRad="38100" dist="38100" dir="2700000" algn="tl">
                    <a:srgbClr val="C0C0C0"/>
                  </a:outerShdw>
                </a:effectLst>
              </a:rPr>
              <a:t> άκρων</a:t>
            </a:r>
          </a:p>
          <a:p>
            <a:pPr>
              <a:buFont typeface="Wingdings" pitchFamily="2" charset="2"/>
              <a:buChar char="ü"/>
              <a:defRPr/>
            </a:pPr>
            <a:r>
              <a:rPr lang="el-GR" sz="2600" dirty="0">
                <a:solidFill>
                  <a:srgbClr val="008000"/>
                </a:solidFill>
                <a:effectLst>
                  <a:outerShdw blurRad="38100" dist="38100" dir="2700000" algn="tl">
                    <a:srgbClr val="C0C0C0"/>
                  </a:outerShdw>
                </a:effectLst>
              </a:rPr>
              <a:t>  Εμφανείς δυσμορφίες</a:t>
            </a:r>
          </a:p>
          <a:p>
            <a:pPr>
              <a:buFont typeface="Wingdings" pitchFamily="2" charset="2"/>
              <a:buChar char="ü"/>
              <a:defRPr/>
            </a:pPr>
            <a:r>
              <a:rPr lang="el-GR" sz="2600" dirty="0">
                <a:solidFill>
                  <a:srgbClr val="008000"/>
                </a:solidFill>
                <a:effectLst>
                  <a:outerShdw blurRad="38100" dist="38100" dir="2700000" algn="tl">
                    <a:srgbClr val="C0C0C0"/>
                  </a:outerShdw>
                </a:effectLst>
              </a:rPr>
              <a:t>  Παρουσία ή απουσία κινητικότητας και αισθητικότητας</a:t>
            </a:r>
          </a:p>
        </p:txBody>
      </p:sp>
      <p:pic>
        <p:nvPicPr>
          <p:cNvPr id="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11651"/>
          <a:stretch/>
        </p:blipFill>
        <p:spPr bwMode="auto">
          <a:xfrm>
            <a:off x="44053" y="-27384"/>
            <a:ext cx="1287587" cy="1137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7" descr="Αποτέλεσμα εικόνας για logo αθτη"/>
          <p:cNvPicPr>
            <a:picLocks noChangeAspect="1" noChangeArrowheads="1"/>
          </p:cNvPicPr>
          <p:nvPr/>
        </p:nvPicPr>
        <p:blipFill>
          <a:blip r:embed="rId3">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2462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84674"/>
                                        </p:tgtEl>
                                        <p:attrNameLst>
                                          <p:attrName>style.visibility</p:attrName>
                                        </p:attrNameLst>
                                      </p:cBhvr>
                                      <p:to>
                                        <p:strVal val="visible"/>
                                      </p:to>
                                    </p:set>
                                    <p:animEffect transition="in" filter="wipe(down)">
                                      <p:cBhvr>
                                        <p:cTn id="7" dur="580">
                                          <p:stCondLst>
                                            <p:cond delay="0"/>
                                          </p:stCondLst>
                                        </p:cTn>
                                        <p:tgtEl>
                                          <p:spTgt spid="284674"/>
                                        </p:tgtEl>
                                      </p:cBhvr>
                                    </p:animEffect>
                                    <p:anim calcmode="lin" valueType="num">
                                      <p:cBhvr>
                                        <p:cTn id="8" dur="1822" tmFilter="0,0; 0.14,0.36; 0.43,0.73; 0.71,0.91; 1.0,1.0">
                                          <p:stCondLst>
                                            <p:cond delay="0"/>
                                          </p:stCondLst>
                                        </p:cTn>
                                        <p:tgtEl>
                                          <p:spTgt spid="28467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8467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8467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8467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84674"/>
                                        </p:tgtEl>
                                        <p:attrNameLst>
                                          <p:attrName>ppt_y</p:attrName>
                                        </p:attrNameLst>
                                      </p:cBhvr>
                                      <p:tavLst>
                                        <p:tav tm="0" fmla="#ppt_y-sin(pi*$)/81">
                                          <p:val>
                                            <p:fltVal val="0"/>
                                          </p:val>
                                        </p:tav>
                                        <p:tav tm="100000">
                                          <p:val>
                                            <p:fltVal val="1"/>
                                          </p:val>
                                        </p:tav>
                                      </p:tavLst>
                                    </p:anim>
                                    <p:animScale>
                                      <p:cBhvr>
                                        <p:cTn id="13" dur="26">
                                          <p:stCondLst>
                                            <p:cond delay="650"/>
                                          </p:stCondLst>
                                        </p:cTn>
                                        <p:tgtEl>
                                          <p:spTgt spid="284674"/>
                                        </p:tgtEl>
                                      </p:cBhvr>
                                      <p:to x="100000" y="60000"/>
                                    </p:animScale>
                                    <p:animScale>
                                      <p:cBhvr>
                                        <p:cTn id="14" dur="166" decel="50000">
                                          <p:stCondLst>
                                            <p:cond delay="676"/>
                                          </p:stCondLst>
                                        </p:cTn>
                                        <p:tgtEl>
                                          <p:spTgt spid="284674"/>
                                        </p:tgtEl>
                                      </p:cBhvr>
                                      <p:to x="100000" y="100000"/>
                                    </p:animScale>
                                    <p:animScale>
                                      <p:cBhvr>
                                        <p:cTn id="15" dur="26">
                                          <p:stCondLst>
                                            <p:cond delay="1312"/>
                                          </p:stCondLst>
                                        </p:cTn>
                                        <p:tgtEl>
                                          <p:spTgt spid="284674"/>
                                        </p:tgtEl>
                                      </p:cBhvr>
                                      <p:to x="100000" y="80000"/>
                                    </p:animScale>
                                    <p:animScale>
                                      <p:cBhvr>
                                        <p:cTn id="16" dur="166" decel="50000">
                                          <p:stCondLst>
                                            <p:cond delay="1338"/>
                                          </p:stCondLst>
                                        </p:cTn>
                                        <p:tgtEl>
                                          <p:spTgt spid="284674"/>
                                        </p:tgtEl>
                                      </p:cBhvr>
                                      <p:to x="100000" y="100000"/>
                                    </p:animScale>
                                    <p:animScale>
                                      <p:cBhvr>
                                        <p:cTn id="17" dur="26">
                                          <p:stCondLst>
                                            <p:cond delay="1642"/>
                                          </p:stCondLst>
                                        </p:cTn>
                                        <p:tgtEl>
                                          <p:spTgt spid="284674"/>
                                        </p:tgtEl>
                                      </p:cBhvr>
                                      <p:to x="100000" y="90000"/>
                                    </p:animScale>
                                    <p:animScale>
                                      <p:cBhvr>
                                        <p:cTn id="18" dur="166" decel="50000">
                                          <p:stCondLst>
                                            <p:cond delay="1668"/>
                                          </p:stCondLst>
                                        </p:cTn>
                                        <p:tgtEl>
                                          <p:spTgt spid="284674"/>
                                        </p:tgtEl>
                                      </p:cBhvr>
                                      <p:to x="100000" y="100000"/>
                                    </p:animScale>
                                    <p:animScale>
                                      <p:cBhvr>
                                        <p:cTn id="19" dur="26">
                                          <p:stCondLst>
                                            <p:cond delay="1808"/>
                                          </p:stCondLst>
                                        </p:cTn>
                                        <p:tgtEl>
                                          <p:spTgt spid="284674"/>
                                        </p:tgtEl>
                                      </p:cBhvr>
                                      <p:to x="100000" y="95000"/>
                                    </p:animScale>
                                    <p:animScale>
                                      <p:cBhvr>
                                        <p:cTn id="20" dur="166" decel="50000">
                                          <p:stCondLst>
                                            <p:cond delay="1834"/>
                                          </p:stCondLst>
                                        </p:cTn>
                                        <p:tgtEl>
                                          <p:spTgt spid="28467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84677"/>
                                        </p:tgtEl>
                                        <p:attrNameLst>
                                          <p:attrName>style.visibility</p:attrName>
                                        </p:attrNameLst>
                                      </p:cBhvr>
                                      <p:to>
                                        <p:strVal val="visible"/>
                                      </p:to>
                                    </p:set>
                                    <p:anim calcmode="lin" valueType="num">
                                      <p:cBhvr additive="base">
                                        <p:cTn id="25" dur="500" fill="hold"/>
                                        <p:tgtEl>
                                          <p:spTgt spid="284677"/>
                                        </p:tgtEl>
                                        <p:attrNameLst>
                                          <p:attrName>ppt_x</p:attrName>
                                        </p:attrNameLst>
                                      </p:cBhvr>
                                      <p:tavLst>
                                        <p:tav tm="0">
                                          <p:val>
                                            <p:strVal val="#ppt_x"/>
                                          </p:val>
                                        </p:tav>
                                        <p:tav tm="100000">
                                          <p:val>
                                            <p:strVal val="#ppt_x"/>
                                          </p:val>
                                        </p:tav>
                                      </p:tavLst>
                                    </p:anim>
                                    <p:anim calcmode="lin" valueType="num">
                                      <p:cBhvr additive="base">
                                        <p:cTn id="26" dur="500" fill="hold"/>
                                        <p:tgtEl>
                                          <p:spTgt spid="28467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84678"/>
                                        </p:tgtEl>
                                        <p:attrNameLst>
                                          <p:attrName>style.visibility</p:attrName>
                                        </p:attrNameLst>
                                      </p:cBhvr>
                                      <p:to>
                                        <p:strVal val="visible"/>
                                      </p:to>
                                    </p:set>
                                    <p:animEffect transition="in" filter="fade">
                                      <p:cBhvr>
                                        <p:cTn id="31" dur="1000"/>
                                        <p:tgtEl>
                                          <p:spTgt spid="284678"/>
                                        </p:tgtEl>
                                      </p:cBhvr>
                                    </p:animEffect>
                                    <p:anim calcmode="lin" valueType="num">
                                      <p:cBhvr>
                                        <p:cTn id="32" dur="1000" fill="hold"/>
                                        <p:tgtEl>
                                          <p:spTgt spid="284678"/>
                                        </p:tgtEl>
                                        <p:attrNameLst>
                                          <p:attrName>ppt_x</p:attrName>
                                        </p:attrNameLst>
                                      </p:cBhvr>
                                      <p:tavLst>
                                        <p:tav tm="0">
                                          <p:val>
                                            <p:strVal val="#ppt_x"/>
                                          </p:val>
                                        </p:tav>
                                        <p:tav tm="100000">
                                          <p:val>
                                            <p:strVal val="#ppt_x"/>
                                          </p:val>
                                        </p:tav>
                                      </p:tavLst>
                                    </p:anim>
                                    <p:anim calcmode="lin" valueType="num">
                                      <p:cBhvr>
                                        <p:cTn id="33" dur="1000" fill="hold"/>
                                        <p:tgtEl>
                                          <p:spTgt spid="28467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674" grpId="0"/>
      <p:bldP spid="284677" grpId="0"/>
      <p:bldP spid="284678"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p:cNvSpPr>
            <a:spLocks noChangeArrowheads="1"/>
          </p:cNvSpPr>
          <p:nvPr/>
        </p:nvSpPr>
        <p:spPr bwMode="auto">
          <a:xfrm>
            <a:off x="827088" y="44624"/>
            <a:ext cx="7772400" cy="811213"/>
          </a:xfrm>
          <a:prstGeom prst="rect">
            <a:avLst/>
          </a:prstGeom>
          <a:noFill/>
          <a:ln w="9525">
            <a:noFill/>
            <a:miter lim="800000"/>
            <a:headEnd/>
            <a:tailEnd/>
          </a:ln>
          <a:effectLst/>
        </p:spPr>
        <p:txBody>
          <a:bodyPr anchor="b" anchorCtr="1"/>
          <a:lstStyle/>
          <a:p>
            <a:pPr algn="ctr">
              <a:defRPr/>
            </a:pPr>
            <a:r>
              <a:rPr lang="el-GR" sz="4400" b="1" dirty="0">
                <a:solidFill>
                  <a:srgbClr val="CC0000"/>
                </a:solidFill>
                <a:effectLst>
                  <a:outerShdw blurRad="38100" dist="38100" dir="2700000" algn="tl">
                    <a:srgbClr val="C0C0C0"/>
                  </a:outerShdw>
                </a:effectLst>
              </a:rPr>
              <a:t>ΚΑΚΩΣΕΙΣ ΟΣΤΩΝ </a:t>
            </a:r>
          </a:p>
        </p:txBody>
      </p:sp>
      <p:sp>
        <p:nvSpPr>
          <p:cNvPr id="285701" name="Rectangle 5"/>
          <p:cNvSpPr>
            <a:spLocks noChangeArrowheads="1"/>
          </p:cNvSpPr>
          <p:nvPr/>
        </p:nvSpPr>
        <p:spPr bwMode="auto">
          <a:xfrm>
            <a:off x="0" y="1269851"/>
            <a:ext cx="9144000" cy="3743325"/>
          </a:xfrm>
          <a:prstGeom prst="rect">
            <a:avLst/>
          </a:prstGeom>
          <a:noFill/>
          <a:ln w="9525">
            <a:noFill/>
            <a:miter lim="800000"/>
            <a:headEnd/>
            <a:tailEnd/>
          </a:ln>
          <a:effectLst/>
        </p:spPr>
        <p:txBody>
          <a:bodyPr/>
          <a:lstStyle/>
          <a:p>
            <a:pPr marL="342900" indent="-342900">
              <a:lnSpc>
                <a:spcPct val="80000"/>
              </a:lnSpc>
              <a:spcBef>
                <a:spcPct val="20000"/>
              </a:spcBef>
              <a:defRPr/>
            </a:pPr>
            <a:r>
              <a:rPr lang="el-GR" sz="3200" b="1" dirty="0">
                <a:solidFill>
                  <a:srgbClr val="00B050"/>
                </a:solidFill>
                <a:effectLst>
                  <a:outerShdw blurRad="38100" dist="38100" dir="2700000" algn="tl">
                    <a:srgbClr val="C0C0C0"/>
                  </a:outerShdw>
                </a:effectLst>
              </a:rPr>
              <a:t>ΑΝΤΙΜΕΤΩΠΙΣΗ</a:t>
            </a:r>
            <a:endParaRPr lang="en-US" sz="3200" b="1" dirty="0">
              <a:solidFill>
                <a:srgbClr val="00B050"/>
              </a:solidFill>
              <a:effectLst>
                <a:outerShdw blurRad="38100" dist="38100" dir="2700000" algn="tl">
                  <a:srgbClr val="C0C0C0"/>
                </a:outerShdw>
              </a:effectLst>
            </a:endParaRPr>
          </a:p>
          <a:p>
            <a:pPr marL="342900" indent="-342900">
              <a:lnSpc>
                <a:spcPct val="80000"/>
              </a:lnSpc>
              <a:spcBef>
                <a:spcPct val="20000"/>
              </a:spcBef>
              <a:defRPr/>
            </a:pPr>
            <a:endParaRPr lang="el-GR" sz="1000" b="1" dirty="0">
              <a:solidFill>
                <a:srgbClr val="000099"/>
              </a:solidFill>
              <a:effectLst>
                <a:outerShdw blurRad="38100" dist="38100" dir="2700000" algn="tl">
                  <a:srgbClr val="C0C0C0"/>
                </a:outerShdw>
              </a:effectLst>
            </a:endParaRPr>
          </a:p>
          <a:p>
            <a:pPr marL="342900" indent="-342900">
              <a:lnSpc>
                <a:spcPct val="80000"/>
              </a:lnSpc>
              <a:spcBef>
                <a:spcPct val="20000"/>
              </a:spcBef>
              <a:buFont typeface="Wingdings" pitchFamily="2" charset="2"/>
              <a:buChar char="ü"/>
              <a:defRPr/>
            </a:pPr>
            <a:r>
              <a:rPr lang="el-GR" sz="2800" dirty="0">
                <a:solidFill>
                  <a:schemeClr val="tx1">
                    <a:lumMod val="65000"/>
                    <a:lumOff val="35000"/>
                  </a:schemeClr>
                </a:solidFill>
              </a:rPr>
              <a:t>Ακινητοποίηση και σταθεροποίηση του κατάγματος για περιορισμό των κινήσεων στην εστία του </a:t>
            </a:r>
          </a:p>
          <a:p>
            <a:pPr marL="342900" indent="-342900">
              <a:lnSpc>
                <a:spcPct val="80000"/>
              </a:lnSpc>
              <a:spcBef>
                <a:spcPct val="20000"/>
              </a:spcBef>
              <a:buFont typeface="Wingdings" pitchFamily="2" charset="2"/>
              <a:buChar char="ü"/>
              <a:defRPr/>
            </a:pPr>
            <a:r>
              <a:rPr lang="el-GR" sz="2800" dirty="0">
                <a:solidFill>
                  <a:schemeClr val="tx1">
                    <a:lumMod val="65000"/>
                    <a:lumOff val="35000"/>
                  </a:schemeClr>
                </a:solidFill>
              </a:rPr>
              <a:t>Έλεγχος του περιφερικού σφυγμού πριν και μετά την ακινητοποίηση </a:t>
            </a:r>
          </a:p>
          <a:p>
            <a:pPr marL="342900" indent="-342900">
              <a:lnSpc>
                <a:spcPct val="80000"/>
              </a:lnSpc>
              <a:spcBef>
                <a:spcPct val="20000"/>
              </a:spcBef>
              <a:buFont typeface="Wingdings" pitchFamily="2" charset="2"/>
              <a:buChar char="ü"/>
              <a:defRPr/>
            </a:pPr>
            <a:r>
              <a:rPr lang="el-GR" sz="2800" dirty="0">
                <a:solidFill>
                  <a:schemeClr val="tx1">
                    <a:lumMod val="65000"/>
                    <a:lumOff val="35000"/>
                  </a:schemeClr>
                </a:solidFill>
              </a:rPr>
              <a:t>Περίδεση</a:t>
            </a:r>
          </a:p>
          <a:p>
            <a:pPr marL="342900" indent="-342900">
              <a:lnSpc>
                <a:spcPct val="80000"/>
              </a:lnSpc>
              <a:spcBef>
                <a:spcPct val="20000"/>
              </a:spcBef>
              <a:buFont typeface="Wingdings" pitchFamily="2" charset="2"/>
              <a:buChar char="ü"/>
              <a:defRPr/>
            </a:pPr>
            <a:r>
              <a:rPr lang="el-GR" sz="2800" dirty="0">
                <a:solidFill>
                  <a:schemeClr val="tx1">
                    <a:lumMod val="65000"/>
                    <a:lumOff val="35000"/>
                  </a:schemeClr>
                </a:solidFill>
              </a:rPr>
              <a:t>Χρήση ψυχρών επιθεμάτων</a:t>
            </a:r>
          </a:p>
          <a:p>
            <a:pPr marL="342900" indent="-342900">
              <a:lnSpc>
                <a:spcPct val="80000"/>
              </a:lnSpc>
              <a:spcBef>
                <a:spcPct val="20000"/>
              </a:spcBef>
              <a:buFont typeface="Wingdings" pitchFamily="2" charset="2"/>
              <a:buChar char="ü"/>
              <a:defRPr/>
            </a:pPr>
            <a:r>
              <a:rPr lang="el-GR" sz="2800" dirty="0">
                <a:solidFill>
                  <a:schemeClr val="tx1">
                    <a:lumMod val="65000"/>
                    <a:lumOff val="35000"/>
                  </a:schemeClr>
                </a:solidFill>
              </a:rPr>
              <a:t>Ενημέρωση </a:t>
            </a:r>
            <a:r>
              <a:rPr lang="el-GR" sz="2800" dirty="0" err="1">
                <a:solidFill>
                  <a:schemeClr val="tx1">
                    <a:lumMod val="65000"/>
                    <a:lumOff val="35000"/>
                  </a:schemeClr>
                </a:solidFill>
              </a:rPr>
              <a:t>ορθοπαιδικού</a:t>
            </a:r>
            <a:endParaRPr lang="el-GR" sz="2800" dirty="0">
              <a:solidFill>
                <a:schemeClr val="tx1">
                  <a:lumMod val="65000"/>
                  <a:lumOff val="35000"/>
                </a:schemeClr>
              </a:solidFill>
            </a:endParaRPr>
          </a:p>
        </p:txBody>
      </p:sp>
      <p:pic>
        <p:nvPicPr>
          <p:cNvPr id="4"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11651"/>
          <a:stretch/>
        </p:blipFill>
        <p:spPr bwMode="auto">
          <a:xfrm>
            <a:off x="44053" y="-27384"/>
            <a:ext cx="1287587" cy="1137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7" descr="Αποτέλεσμα εικόνας για logo αθτη"/>
          <p:cNvPicPr>
            <a:picLocks noChangeAspect="1" noChangeArrowheads="1"/>
          </p:cNvPicPr>
          <p:nvPr/>
        </p:nvPicPr>
        <p:blipFill>
          <a:blip r:embed="rId3">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7637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85698"/>
                                        </p:tgtEl>
                                        <p:attrNameLst>
                                          <p:attrName>style.visibility</p:attrName>
                                        </p:attrNameLst>
                                      </p:cBhvr>
                                      <p:to>
                                        <p:strVal val="visible"/>
                                      </p:to>
                                    </p:set>
                                    <p:animEffect transition="in" filter="wipe(down)">
                                      <p:cBhvr>
                                        <p:cTn id="7" dur="580">
                                          <p:stCondLst>
                                            <p:cond delay="0"/>
                                          </p:stCondLst>
                                        </p:cTn>
                                        <p:tgtEl>
                                          <p:spTgt spid="285698"/>
                                        </p:tgtEl>
                                      </p:cBhvr>
                                    </p:animEffect>
                                    <p:anim calcmode="lin" valueType="num">
                                      <p:cBhvr>
                                        <p:cTn id="8" dur="1822" tmFilter="0,0; 0.14,0.36; 0.43,0.73; 0.71,0.91; 1.0,1.0">
                                          <p:stCondLst>
                                            <p:cond delay="0"/>
                                          </p:stCondLst>
                                        </p:cTn>
                                        <p:tgtEl>
                                          <p:spTgt spid="28569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8569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8569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8569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85698"/>
                                        </p:tgtEl>
                                        <p:attrNameLst>
                                          <p:attrName>ppt_y</p:attrName>
                                        </p:attrNameLst>
                                      </p:cBhvr>
                                      <p:tavLst>
                                        <p:tav tm="0" fmla="#ppt_y-sin(pi*$)/81">
                                          <p:val>
                                            <p:fltVal val="0"/>
                                          </p:val>
                                        </p:tav>
                                        <p:tav tm="100000">
                                          <p:val>
                                            <p:fltVal val="1"/>
                                          </p:val>
                                        </p:tav>
                                      </p:tavLst>
                                    </p:anim>
                                    <p:animScale>
                                      <p:cBhvr>
                                        <p:cTn id="13" dur="26">
                                          <p:stCondLst>
                                            <p:cond delay="650"/>
                                          </p:stCondLst>
                                        </p:cTn>
                                        <p:tgtEl>
                                          <p:spTgt spid="285698"/>
                                        </p:tgtEl>
                                      </p:cBhvr>
                                      <p:to x="100000" y="60000"/>
                                    </p:animScale>
                                    <p:animScale>
                                      <p:cBhvr>
                                        <p:cTn id="14" dur="166" decel="50000">
                                          <p:stCondLst>
                                            <p:cond delay="676"/>
                                          </p:stCondLst>
                                        </p:cTn>
                                        <p:tgtEl>
                                          <p:spTgt spid="285698"/>
                                        </p:tgtEl>
                                      </p:cBhvr>
                                      <p:to x="100000" y="100000"/>
                                    </p:animScale>
                                    <p:animScale>
                                      <p:cBhvr>
                                        <p:cTn id="15" dur="26">
                                          <p:stCondLst>
                                            <p:cond delay="1312"/>
                                          </p:stCondLst>
                                        </p:cTn>
                                        <p:tgtEl>
                                          <p:spTgt spid="285698"/>
                                        </p:tgtEl>
                                      </p:cBhvr>
                                      <p:to x="100000" y="80000"/>
                                    </p:animScale>
                                    <p:animScale>
                                      <p:cBhvr>
                                        <p:cTn id="16" dur="166" decel="50000">
                                          <p:stCondLst>
                                            <p:cond delay="1338"/>
                                          </p:stCondLst>
                                        </p:cTn>
                                        <p:tgtEl>
                                          <p:spTgt spid="285698"/>
                                        </p:tgtEl>
                                      </p:cBhvr>
                                      <p:to x="100000" y="100000"/>
                                    </p:animScale>
                                    <p:animScale>
                                      <p:cBhvr>
                                        <p:cTn id="17" dur="26">
                                          <p:stCondLst>
                                            <p:cond delay="1642"/>
                                          </p:stCondLst>
                                        </p:cTn>
                                        <p:tgtEl>
                                          <p:spTgt spid="285698"/>
                                        </p:tgtEl>
                                      </p:cBhvr>
                                      <p:to x="100000" y="90000"/>
                                    </p:animScale>
                                    <p:animScale>
                                      <p:cBhvr>
                                        <p:cTn id="18" dur="166" decel="50000">
                                          <p:stCondLst>
                                            <p:cond delay="1668"/>
                                          </p:stCondLst>
                                        </p:cTn>
                                        <p:tgtEl>
                                          <p:spTgt spid="285698"/>
                                        </p:tgtEl>
                                      </p:cBhvr>
                                      <p:to x="100000" y="100000"/>
                                    </p:animScale>
                                    <p:animScale>
                                      <p:cBhvr>
                                        <p:cTn id="19" dur="26">
                                          <p:stCondLst>
                                            <p:cond delay="1808"/>
                                          </p:stCondLst>
                                        </p:cTn>
                                        <p:tgtEl>
                                          <p:spTgt spid="285698"/>
                                        </p:tgtEl>
                                      </p:cBhvr>
                                      <p:to x="100000" y="95000"/>
                                    </p:animScale>
                                    <p:animScale>
                                      <p:cBhvr>
                                        <p:cTn id="20" dur="166" decel="50000">
                                          <p:stCondLst>
                                            <p:cond delay="1834"/>
                                          </p:stCondLst>
                                        </p:cTn>
                                        <p:tgtEl>
                                          <p:spTgt spid="28569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85701"/>
                                        </p:tgtEl>
                                        <p:attrNameLst>
                                          <p:attrName>style.visibility</p:attrName>
                                        </p:attrNameLst>
                                      </p:cBhvr>
                                      <p:to>
                                        <p:strVal val="visible"/>
                                      </p:to>
                                    </p:set>
                                    <p:anim calcmode="lin" valueType="num">
                                      <p:cBhvr additive="base">
                                        <p:cTn id="25" dur="500" fill="hold"/>
                                        <p:tgtEl>
                                          <p:spTgt spid="285701"/>
                                        </p:tgtEl>
                                        <p:attrNameLst>
                                          <p:attrName>ppt_x</p:attrName>
                                        </p:attrNameLst>
                                      </p:cBhvr>
                                      <p:tavLst>
                                        <p:tav tm="0">
                                          <p:val>
                                            <p:strVal val="#ppt_x"/>
                                          </p:val>
                                        </p:tav>
                                        <p:tav tm="100000">
                                          <p:val>
                                            <p:strVal val="#ppt_x"/>
                                          </p:val>
                                        </p:tav>
                                      </p:tavLst>
                                    </p:anim>
                                    <p:anim calcmode="lin" valueType="num">
                                      <p:cBhvr additive="base">
                                        <p:cTn id="26" dur="500" fill="hold"/>
                                        <p:tgtEl>
                                          <p:spTgt spid="2857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5698" grpId="0"/>
      <p:bldP spid="285701"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ChangeArrowheads="1"/>
          </p:cNvSpPr>
          <p:nvPr/>
        </p:nvSpPr>
        <p:spPr bwMode="auto">
          <a:xfrm>
            <a:off x="46757" y="1146697"/>
            <a:ext cx="5400600" cy="227498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8100" cmpd="dbl">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8" tIns="44450" rIns="90488" bIns="44450">
            <a:spAutoFit/>
          </a:bodyPr>
          <a:lstStyle/>
          <a:p>
            <a:pPr algn="just" eaLnBrk="0" fontAlgn="base" hangingPunct="0">
              <a:spcBef>
                <a:spcPct val="0"/>
              </a:spcBef>
              <a:spcAft>
                <a:spcPct val="0"/>
              </a:spcAft>
            </a:pPr>
            <a:r>
              <a:rPr lang="el-GR" altLang="el-GR" sz="2400" b="1" u="sng" dirty="0">
                <a:solidFill>
                  <a:srgbClr val="00B050"/>
                </a:solidFill>
                <a:latin typeface="Arial" pitchFamily="34" charset="0"/>
              </a:rPr>
              <a:t>ΣΥΜΠΤΩΜΑΤΑ </a:t>
            </a:r>
            <a:r>
              <a:rPr lang="el-GR" altLang="el-GR" sz="2400" b="1" u="sng" dirty="0" smtClean="0">
                <a:solidFill>
                  <a:srgbClr val="00B050"/>
                </a:solidFill>
                <a:latin typeface="Arial" pitchFamily="34" charset="0"/>
              </a:rPr>
              <a:t>&amp; </a:t>
            </a:r>
            <a:r>
              <a:rPr lang="el-GR" altLang="el-GR" sz="2400" b="1" u="sng" dirty="0">
                <a:solidFill>
                  <a:srgbClr val="00B050"/>
                </a:solidFill>
                <a:latin typeface="Arial" pitchFamily="34" charset="0"/>
              </a:rPr>
              <a:t>ΣΗΜΕΙΑ</a:t>
            </a:r>
            <a:r>
              <a:rPr lang="el-GR" altLang="el-GR" dirty="0">
                <a:solidFill>
                  <a:srgbClr val="000000"/>
                </a:solidFill>
                <a:latin typeface="Arial" pitchFamily="34" charset="0"/>
              </a:rPr>
              <a:t>	</a:t>
            </a:r>
          </a:p>
          <a:p>
            <a:pPr algn="just" eaLnBrk="0" fontAlgn="base" hangingPunct="0">
              <a:spcBef>
                <a:spcPct val="0"/>
              </a:spcBef>
              <a:spcAft>
                <a:spcPct val="0"/>
              </a:spcAft>
            </a:pPr>
            <a:endParaRPr lang="el-GR" altLang="el-GR" sz="800" dirty="0">
              <a:solidFill>
                <a:srgbClr val="000000"/>
              </a:solidFill>
              <a:latin typeface="Arial" pitchFamily="34" charset="0"/>
            </a:endParaRPr>
          </a:p>
          <a:p>
            <a:pPr marL="285750" indent="-285750" algn="just" eaLnBrk="0" fontAlgn="base" hangingPunct="0">
              <a:spcBef>
                <a:spcPct val="0"/>
              </a:spcBef>
              <a:spcAft>
                <a:spcPct val="0"/>
              </a:spcAft>
              <a:buClr>
                <a:srgbClr val="FC0128"/>
              </a:buClr>
              <a:buFont typeface="Wingdings" panose="05000000000000000000" pitchFamily="2" charset="2"/>
              <a:buChar char="ü"/>
            </a:pPr>
            <a:r>
              <a:rPr lang="el-GR" altLang="el-GR" dirty="0">
                <a:solidFill>
                  <a:srgbClr val="000000"/>
                </a:solidFill>
                <a:latin typeface="Arial" pitchFamily="34" charset="0"/>
              </a:rPr>
              <a:t> </a:t>
            </a:r>
            <a:r>
              <a:rPr lang="el-GR" altLang="el-GR" sz="2200" dirty="0">
                <a:latin typeface="Arial" pitchFamily="34" charset="0"/>
              </a:rPr>
              <a:t>Πόνος πολύ δυνατός</a:t>
            </a:r>
          </a:p>
          <a:p>
            <a:pPr marL="285750" indent="-285750" algn="just" eaLnBrk="0" fontAlgn="base" hangingPunct="0">
              <a:spcBef>
                <a:spcPct val="0"/>
              </a:spcBef>
              <a:spcAft>
                <a:spcPct val="0"/>
              </a:spcAft>
              <a:buClr>
                <a:srgbClr val="FC0128"/>
              </a:buClr>
              <a:buFont typeface="Wingdings" panose="05000000000000000000" pitchFamily="2" charset="2"/>
              <a:buChar char="ü"/>
            </a:pPr>
            <a:r>
              <a:rPr lang="el-GR" altLang="el-GR" sz="2200" dirty="0">
                <a:latin typeface="Arial" pitchFamily="34" charset="0"/>
              </a:rPr>
              <a:t> Οίδημα και εκχύμωση</a:t>
            </a:r>
          </a:p>
          <a:p>
            <a:pPr marL="285750" indent="-285750" algn="just" eaLnBrk="0" fontAlgn="base" hangingPunct="0">
              <a:spcBef>
                <a:spcPct val="0"/>
              </a:spcBef>
              <a:spcAft>
                <a:spcPct val="0"/>
              </a:spcAft>
              <a:buClr>
                <a:srgbClr val="FC0128"/>
              </a:buClr>
              <a:buFont typeface="Wingdings" panose="05000000000000000000" pitchFamily="2" charset="2"/>
              <a:buChar char="ü"/>
            </a:pPr>
            <a:r>
              <a:rPr lang="el-GR" altLang="el-GR" sz="2200" dirty="0">
                <a:latin typeface="Arial" pitchFamily="34" charset="0"/>
              </a:rPr>
              <a:t> Παραμόρφωση </a:t>
            </a:r>
          </a:p>
          <a:p>
            <a:pPr marL="285750" indent="-285750" algn="just" eaLnBrk="0" fontAlgn="base" hangingPunct="0">
              <a:spcBef>
                <a:spcPct val="0"/>
              </a:spcBef>
              <a:spcAft>
                <a:spcPct val="0"/>
              </a:spcAft>
              <a:buClr>
                <a:srgbClr val="FC0128"/>
              </a:buClr>
              <a:buFont typeface="Wingdings" panose="05000000000000000000" pitchFamily="2" charset="2"/>
              <a:buChar char="ü"/>
            </a:pPr>
            <a:r>
              <a:rPr lang="el-GR" altLang="el-GR" sz="2200" dirty="0">
                <a:latin typeface="Arial" pitchFamily="34" charset="0"/>
              </a:rPr>
              <a:t> </a:t>
            </a:r>
            <a:r>
              <a:rPr lang="el-GR" altLang="el-GR" sz="2200" dirty="0" err="1">
                <a:latin typeface="Arial" pitchFamily="34" charset="0"/>
              </a:rPr>
              <a:t>Παρα</a:t>
            </a:r>
            <a:r>
              <a:rPr lang="el-GR" altLang="el-GR" sz="2200" dirty="0">
                <a:latin typeface="Arial" pitchFamily="34" charset="0"/>
              </a:rPr>
              <a:t>-φύση κίνηση</a:t>
            </a:r>
          </a:p>
          <a:p>
            <a:pPr marL="285750" indent="-285750" algn="just" eaLnBrk="0" fontAlgn="base" hangingPunct="0">
              <a:spcBef>
                <a:spcPct val="0"/>
              </a:spcBef>
              <a:spcAft>
                <a:spcPct val="0"/>
              </a:spcAft>
              <a:buClr>
                <a:srgbClr val="FC0128"/>
              </a:buClr>
              <a:buFont typeface="Wingdings" panose="05000000000000000000" pitchFamily="2" charset="2"/>
              <a:buChar char="ü"/>
            </a:pPr>
            <a:r>
              <a:rPr lang="el-GR" altLang="el-GR" sz="2200" dirty="0">
                <a:latin typeface="Arial" pitchFamily="34" charset="0"/>
              </a:rPr>
              <a:t> </a:t>
            </a:r>
            <a:r>
              <a:rPr lang="el-GR" altLang="el-GR" sz="2200" dirty="0" err="1">
                <a:latin typeface="Arial" pitchFamily="34" charset="0"/>
              </a:rPr>
              <a:t>Κριγμός</a:t>
            </a:r>
            <a:r>
              <a:rPr lang="el-GR" altLang="el-GR" sz="2200" dirty="0">
                <a:latin typeface="Arial" pitchFamily="34" charset="0"/>
              </a:rPr>
              <a:t> κατά την εξέταση</a:t>
            </a:r>
            <a:r>
              <a:rPr lang="el-GR" altLang="el-GR" dirty="0">
                <a:solidFill>
                  <a:srgbClr val="000000"/>
                </a:solidFill>
                <a:latin typeface="Arial" pitchFamily="34" charset="0"/>
              </a:rPr>
              <a:t>	</a:t>
            </a:r>
          </a:p>
        </p:txBody>
      </p:sp>
      <p:sp>
        <p:nvSpPr>
          <p:cNvPr id="6" name="Rectangle 3"/>
          <p:cNvSpPr>
            <a:spLocks noChangeArrowheads="1"/>
          </p:cNvSpPr>
          <p:nvPr/>
        </p:nvSpPr>
        <p:spPr bwMode="auto">
          <a:xfrm>
            <a:off x="2185670" y="272842"/>
            <a:ext cx="449174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ltLang="el-GR" sz="4000" b="1" dirty="0">
                <a:solidFill>
                  <a:srgbClr val="000099"/>
                </a:solidFill>
              </a:rPr>
              <a:t>ΚΑΤΑΓΜΑΤΑ  ΑΚΡΩΝ</a:t>
            </a:r>
          </a:p>
        </p:txBody>
      </p:sp>
      <p:sp>
        <p:nvSpPr>
          <p:cNvPr id="8" name="Text Box 9"/>
          <p:cNvSpPr txBox="1">
            <a:spLocks noChangeArrowheads="1"/>
          </p:cNvSpPr>
          <p:nvPr/>
        </p:nvSpPr>
        <p:spPr bwMode="auto">
          <a:xfrm>
            <a:off x="2483768" y="3749457"/>
            <a:ext cx="6096000" cy="243143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8100" cmpd="dbl">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eaLnBrk="0" fontAlgn="base" hangingPunct="0">
              <a:spcBef>
                <a:spcPct val="0"/>
              </a:spcBef>
              <a:spcAft>
                <a:spcPct val="0"/>
              </a:spcAft>
            </a:pPr>
            <a:r>
              <a:rPr lang="el-GR" altLang="el-GR" sz="2400" b="1" u="sng" dirty="0">
                <a:solidFill>
                  <a:srgbClr val="00B050"/>
                </a:solidFill>
                <a:latin typeface="Arial" pitchFamily="34" charset="0"/>
              </a:rPr>
              <a:t>ΠΡΩΤΕΣ ΒΟΗΘΕΙΕΣ</a:t>
            </a:r>
          </a:p>
          <a:p>
            <a:pPr algn="just" eaLnBrk="0" fontAlgn="base" hangingPunct="0">
              <a:spcBef>
                <a:spcPct val="0"/>
              </a:spcBef>
              <a:spcAft>
                <a:spcPct val="0"/>
              </a:spcAft>
            </a:pPr>
            <a:r>
              <a:rPr lang="el-GR" altLang="el-GR" dirty="0">
                <a:solidFill>
                  <a:srgbClr val="000000"/>
                </a:solidFill>
                <a:latin typeface="Arial" pitchFamily="34" charset="0"/>
              </a:rPr>
              <a:t>	</a:t>
            </a:r>
          </a:p>
          <a:p>
            <a:pPr marL="285750" indent="-285750" algn="just" eaLnBrk="0" fontAlgn="base" hangingPunct="0">
              <a:spcBef>
                <a:spcPct val="0"/>
              </a:spcBef>
              <a:spcAft>
                <a:spcPct val="0"/>
              </a:spcAft>
              <a:buClr>
                <a:srgbClr val="FF0000"/>
              </a:buClr>
              <a:buFont typeface="Wingdings" panose="05000000000000000000" pitchFamily="2" charset="2"/>
              <a:buChar char="ü"/>
            </a:pPr>
            <a:r>
              <a:rPr lang="el-GR" altLang="el-GR" sz="2200" dirty="0">
                <a:latin typeface="Arial" pitchFamily="34" charset="0"/>
              </a:rPr>
              <a:t>Ψυχρά επιθέματα</a:t>
            </a:r>
          </a:p>
          <a:p>
            <a:pPr marL="285750" indent="-285750" algn="just" eaLnBrk="0" fontAlgn="base" hangingPunct="0">
              <a:spcBef>
                <a:spcPct val="0"/>
              </a:spcBef>
              <a:spcAft>
                <a:spcPct val="0"/>
              </a:spcAft>
              <a:buClr>
                <a:srgbClr val="FF0000"/>
              </a:buClr>
              <a:buFont typeface="Wingdings" panose="05000000000000000000" pitchFamily="2" charset="2"/>
              <a:buChar char="ü"/>
            </a:pPr>
            <a:r>
              <a:rPr lang="el-GR" altLang="el-GR" sz="2200" dirty="0">
                <a:latin typeface="Arial" pitchFamily="34" charset="0"/>
              </a:rPr>
              <a:t> Ακινησία της περιοχής με νάρθηκα</a:t>
            </a:r>
          </a:p>
          <a:p>
            <a:pPr marL="285750" indent="-285750" eaLnBrk="0" fontAlgn="base" hangingPunct="0">
              <a:spcBef>
                <a:spcPct val="0"/>
              </a:spcBef>
              <a:spcAft>
                <a:spcPct val="0"/>
              </a:spcAft>
              <a:buClr>
                <a:srgbClr val="FF0000"/>
              </a:buClr>
              <a:buFont typeface="Wingdings" panose="05000000000000000000" pitchFamily="2" charset="2"/>
              <a:buChar char="ü"/>
            </a:pPr>
            <a:r>
              <a:rPr lang="el-GR" altLang="el-GR" sz="2200" dirty="0">
                <a:latin typeface="Arial" pitchFamily="34" charset="0"/>
              </a:rPr>
              <a:t> Ακινησία και ανύψωση του μέλους σε αναπαυτική θέση</a:t>
            </a:r>
          </a:p>
          <a:p>
            <a:pPr marL="285750" indent="-285750" eaLnBrk="0" fontAlgn="base" hangingPunct="0">
              <a:spcBef>
                <a:spcPct val="0"/>
              </a:spcBef>
              <a:spcAft>
                <a:spcPct val="0"/>
              </a:spcAft>
              <a:buClr>
                <a:srgbClr val="FF0000"/>
              </a:buClr>
              <a:buFont typeface="Wingdings" panose="05000000000000000000" pitchFamily="2" charset="2"/>
              <a:buChar char="ü"/>
            </a:pPr>
            <a:r>
              <a:rPr lang="el-GR" altLang="el-GR" sz="2200" dirty="0">
                <a:latin typeface="Arial" pitchFamily="34" charset="0"/>
              </a:rPr>
              <a:t> Μεταφορά στο </a:t>
            </a:r>
            <a:r>
              <a:rPr lang="el-GR" altLang="el-GR" sz="2200" dirty="0" smtClean="0">
                <a:latin typeface="Arial" pitchFamily="34" charset="0"/>
              </a:rPr>
              <a:t>Νοσοκομείο</a:t>
            </a:r>
            <a:endParaRPr lang="el-GR" altLang="el-GR" sz="2200" dirty="0">
              <a:latin typeface="Arial" pitchFamily="34" charset="0"/>
            </a:endParaRPr>
          </a:p>
        </p:txBody>
      </p:sp>
      <p:pic>
        <p:nvPicPr>
          <p:cNvPr id="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11651"/>
          <a:stretch/>
        </p:blipFill>
        <p:spPr bwMode="auto">
          <a:xfrm>
            <a:off x="44053" y="-27384"/>
            <a:ext cx="1287587" cy="1137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7" descr="Αποτέλεσμα εικόνας για logo αθτη"/>
          <p:cNvPicPr>
            <a:picLocks noChangeAspect="1" noChangeArrowheads="1"/>
          </p:cNvPicPr>
          <p:nvPr/>
        </p:nvPicPr>
        <p:blipFill>
          <a:blip r:embed="rId3">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4469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80">
                                          <p:stCondLst>
                                            <p:cond delay="0"/>
                                          </p:stCondLst>
                                        </p:cTn>
                                        <p:tgtEl>
                                          <p:spTgt spid="6"/>
                                        </p:tgtEl>
                                      </p:cBhvr>
                                    </p:animEffect>
                                    <p:anim calcmode="lin" valueType="num">
                                      <p:cBhvr>
                                        <p:cTn id="1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9" dur="26">
                                          <p:stCondLst>
                                            <p:cond delay="650"/>
                                          </p:stCondLst>
                                        </p:cTn>
                                        <p:tgtEl>
                                          <p:spTgt spid="6"/>
                                        </p:tgtEl>
                                      </p:cBhvr>
                                      <p:to x="100000" y="60000"/>
                                    </p:animScale>
                                    <p:animScale>
                                      <p:cBhvr>
                                        <p:cTn id="20" dur="166" decel="50000">
                                          <p:stCondLst>
                                            <p:cond delay="676"/>
                                          </p:stCondLst>
                                        </p:cTn>
                                        <p:tgtEl>
                                          <p:spTgt spid="6"/>
                                        </p:tgtEl>
                                      </p:cBhvr>
                                      <p:to x="100000" y="100000"/>
                                    </p:animScale>
                                    <p:animScale>
                                      <p:cBhvr>
                                        <p:cTn id="21" dur="26">
                                          <p:stCondLst>
                                            <p:cond delay="1312"/>
                                          </p:stCondLst>
                                        </p:cTn>
                                        <p:tgtEl>
                                          <p:spTgt spid="6"/>
                                        </p:tgtEl>
                                      </p:cBhvr>
                                      <p:to x="100000" y="80000"/>
                                    </p:animScale>
                                    <p:animScale>
                                      <p:cBhvr>
                                        <p:cTn id="22" dur="166" decel="50000">
                                          <p:stCondLst>
                                            <p:cond delay="1338"/>
                                          </p:stCondLst>
                                        </p:cTn>
                                        <p:tgtEl>
                                          <p:spTgt spid="6"/>
                                        </p:tgtEl>
                                      </p:cBhvr>
                                      <p:to x="100000" y="100000"/>
                                    </p:animScale>
                                    <p:animScale>
                                      <p:cBhvr>
                                        <p:cTn id="23" dur="26">
                                          <p:stCondLst>
                                            <p:cond delay="1642"/>
                                          </p:stCondLst>
                                        </p:cTn>
                                        <p:tgtEl>
                                          <p:spTgt spid="6"/>
                                        </p:tgtEl>
                                      </p:cBhvr>
                                      <p:to x="100000" y="90000"/>
                                    </p:animScale>
                                    <p:animScale>
                                      <p:cBhvr>
                                        <p:cTn id="24" dur="166" decel="50000">
                                          <p:stCondLst>
                                            <p:cond delay="1668"/>
                                          </p:stCondLst>
                                        </p:cTn>
                                        <p:tgtEl>
                                          <p:spTgt spid="6"/>
                                        </p:tgtEl>
                                      </p:cBhvr>
                                      <p:to x="100000" y="100000"/>
                                    </p:animScale>
                                    <p:animScale>
                                      <p:cBhvr>
                                        <p:cTn id="25" dur="26">
                                          <p:stCondLst>
                                            <p:cond delay="1808"/>
                                          </p:stCondLst>
                                        </p:cTn>
                                        <p:tgtEl>
                                          <p:spTgt spid="6"/>
                                        </p:tgtEl>
                                      </p:cBhvr>
                                      <p:to x="100000" y="95000"/>
                                    </p:animScale>
                                    <p:animScale>
                                      <p:cBhvr>
                                        <p:cTn id="26" dur="166" decel="50000">
                                          <p:stCondLst>
                                            <p:cond delay="1834"/>
                                          </p:stCondLst>
                                        </p:cTn>
                                        <p:tgtEl>
                                          <p:spTgt spid="6"/>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ChangeArrowheads="1"/>
          </p:cNvSpPr>
          <p:nvPr/>
        </p:nvSpPr>
        <p:spPr bwMode="auto">
          <a:xfrm>
            <a:off x="827088" y="3"/>
            <a:ext cx="7772400" cy="811213"/>
          </a:xfrm>
          <a:prstGeom prst="rect">
            <a:avLst/>
          </a:prstGeom>
          <a:noFill/>
          <a:ln w="9525">
            <a:noFill/>
            <a:miter lim="800000"/>
            <a:headEnd/>
            <a:tailEnd/>
          </a:ln>
          <a:effectLst/>
        </p:spPr>
        <p:txBody>
          <a:bodyPr anchor="b" anchorCtr="1"/>
          <a:lstStyle/>
          <a:p>
            <a:pPr algn="ctr">
              <a:defRPr/>
            </a:pPr>
            <a:r>
              <a:rPr lang="el-GR" sz="4400" b="1">
                <a:solidFill>
                  <a:srgbClr val="CC0000"/>
                </a:solidFill>
                <a:effectLst>
                  <a:outerShdw blurRad="38100" dist="38100" dir="2700000" algn="tl">
                    <a:srgbClr val="C0C0C0"/>
                  </a:outerShdw>
                </a:effectLst>
              </a:rPr>
              <a:t>ΚΑΚΩΣΕΙΣ ΟΣΤΩΝ </a:t>
            </a:r>
          </a:p>
        </p:txBody>
      </p:sp>
      <p:pic>
        <p:nvPicPr>
          <p:cNvPr id="322563" name="Picture 4" descr="7-5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1412878"/>
            <a:ext cx="3124200"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2564" name="Picture 5" descr="7-5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9" y="1341438"/>
            <a:ext cx="3390900"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11651"/>
          <a:stretch/>
        </p:blipFill>
        <p:spPr bwMode="auto">
          <a:xfrm>
            <a:off x="44053" y="-27384"/>
            <a:ext cx="1287587" cy="1137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7" descr="Αποτέλεσμα εικόνας για logo αθτη"/>
          <p:cNvPicPr>
            <a:picLocks noChangeAspect="1" noChangeArrowheads="1"/>
          </p:cNvPicPr>
          <p:nvPr/>
        </p:nvPicPr>
        <p:blipFill>
          <a:blip r:embed="rId5">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722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86722"/>
                                        </p:tgtEl>
                                        <p:attrNameLst>
                                          <p:attrName>style.visibility</p:attrName>
                                        </p:attrNameLst>
                                      </p:cBhvr>
                                      <p:to>
                                        <p:strVal val="visible"/>
                                      </p:to>
                                    </p:set>
                                    <p:animEffect transition="in" filter="wipe(down)">
                                      <p:cBhvr>
                                        <p:cTn id="7" dur="580">
                                          <p:stCondLst>
                                            <p:cond delay="0"/>
                                          </p:stCondLst>
                                        </p:cTn>
                                        <p:tgtEl>
                                          <p:spTgt spid="286722"/>
                                        </p:tgtEl>
                                      </p:cBhvr>
                                    </p:animEffect>
                                    <p:anim calcmode="lin" valueType="num">
                                      <p:cBhvr>
                                        <p:cTn id="8" dur="1822" tmFilter="0,0; 0.14,0.36; 0.43,0.73; 0.71,0.91; 1.0,1.0">
                                          <p:stCondLst>
                                            <p:cond delay="0"/>
                                          </p:stCondLst>
                                        </p:cTn>
                                        <p:tgtEl>
                                          <p:spTgt spid="28672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8672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8672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8672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86722"/>
                                        </p:tgtEl>
                                        <p:attrNameLst>
                                          <p:attrName>ppt_y</p:attrName>
                                        </p:attrNameLst>
                                      </p:cBhvr>
                                      <p:tavLst>
                                        <p:tav tm="0" fmla="#ppt_y-sin(pi*$)/81">
                                          <p:val>
                                            <p:fltVal val="0"/>
                                          </p:val>
                                        </p:tav>
                                        <p:tav tm="100000">
                                          <p:val>
                                            <p:fltVal val="1"/>
                                          </p:val>
                                        </p:tav>
                                      </p:tavLst>
                                    </p:anim>
                                    <p:animScale>
                                      <p:cBhvr>
                                        <p:cTn id="13" dur="26">
                                          <p:stCondLst>
                                            <p:cond delay="650"/>
                                          </p:stCondLst>
                                        </p:cTn>
                                        <p:tgtEl>
                                          <p:spTgt spid="286722"/>
                                        </p:tgtEl>
                                      </p:cBhvr>
                                      <p:to x="100000" y="60000"/>
                                    </p:animScale>
                                    <p:animScale>
                                      <p:cBhvr>
                                        <p:cTn id="14" dur="166" decel="50000">
                                          <p:stCondLst>
                                            <p:cond delay="676"/>
                                          </p:stCondLst>
                                        </p:cTn>
                                        <p:tgtEl>
                                          <p:spTgt spid="286722"/>
                                        </p:tgtEl>
                                      </p:cBhvr>
                                      <p:to x="100000" y="100000"/>
                                    </p:animScale>
                                    <p:animScale>
                                      <p:cBhvr>
                                        <p:cTn id="15" dur="26">
                                          <p:stCondLst>
                                            <p:cond delay="1312"/>
                                          </p:stCondLst>
                                        </p:cTn>
                                        <p:tgtEl>
                                          <p:spTgt spid="286722"/>
                                        </p:tgtEl>
                                      </p:cBhvr>
                                      <p:to x="100000" y="80000"/>
                                    </p:animScale>
                                    <p:animScale>
                                      <p:cBhvr>
                                        <p:cTn id="16" dur="166" decel="50000">
                                          <p:stCondLst>
                                            <p:cond delay="1338"/>
                                          </p:stCondLst>
                                        </p:cTn>
                                        <p:tgtEl>
                                          <p:spTgt spid="286722"/>
                                        </p:tgtEl>
                                      </p:cBhvr>
                                      <p:to x="100000" y="100000"/>
                                    </p:animScale>
                                    <p:animScale>
                                      <p:cBhvr>
                                        <p:cTn id="17" dur="26">
                                          <p:stCondLst>
                                            <p:cond delay="1642"/>
                                          </p:stCondLst>
                                        </p:cTn>
                                        <p:tgtEl>
                                          <p:spTgt spid="286722"/>
                                        </p:tgtEl>
                                      </p:cBhvr>
                                      <p:to x="100000" y="90000"/>
                                    </p:animScale>
                                    <p:animScale>
                                      <p:cBhvr>
                                        <p:cTn id="18" dur="166" decel="50000">
                                          <p:stCondLst>
                                            <p:cond delay="1668"/>
                                          </p:stCondLst>
                                        </p:cTn>
                                        <p:tgtEl>
                                          <p:spTgt spid="286722"/>
                                        </p:tgtEl>
                                      </p:cBhvr>
                                      <p:to x="100000" y="100000"/>
                                    </p:animScale>
                                    <p:animScale>
                                      <p:cBhvr>
                                        <p:cTn id="19" dur="26">
                                          <p:stCondLst>
                                            <p:cond delay="1808"/>
                                          </p:stCondLst>
                                        </p:cTn>
                                        <p:tgtEl>
                                          <p:spTgt spid="286722"/>
                                        </p:tgtEl>
                                      </p:cBhvr>
                                      <p:to x="100000" y="95000"/>
                                    </p:animScale>
                                    <p:animScale>
                                      <p:cBhvr>
                                        <p:cTn id="20" dur="166" decel="50000">
                                          <p:stCondLst>
                                            <p:cond delay="1834"/>
                                          </p:stCondLst>
                                        </p:cTn>
                                        <p:tgtEl>
                                          <p:spTgt spid="28672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22563"/>
                                        </p:tgtEl>
                                        <p:attrNameLst>
                                          <p:attrName>style.visibility</p:attrName>
                                        </p:attrNameLst>
                                      </p:cBhvr>
                                      <p:to>
                                        <p:strVal val="visible"/>
                                      </p:to>
                                    </p:set>
                                    <p:animEffect transition="in" filter="fade">
                                      <p:cBhvr>
                                        <p:cTn id="25" dur="1000"/>
                                        <p:tgtEl>
                                          <p:spTgt spid="322563"/>
                                        </p:tgtEl>
                                      </p:cBhvr>
                                    </p:animEffect>
                                    <p:anim calcmode="lin" valueType="num">
                                      <p:cBhvr>
                                        <p:cTn id="26" dur="1000" fill="hold"/>
                                        <p:tgtEl>
                                          <p:spTgt spid="322563"/>
                                        </p:tgtEl>
                                        <p:attrNameLst>
                                          <p:attrName>ppt_x</p:attrName>
                                        </p:attrNameLst>
                                      </p:cBhvr>
                                      <p:tavLst>
                                        <p:tav tm="0">
                                          <p:val>
                                            <p:strVal val="#ppt_x"/>
                                          </p:val>
                                        </p:tav>
                                        <p:tav tm="100000">
                                          <p:val>
                                            <p:strVal val="#ppt_x"/>
                                          </p:val>
                                        </p:tav>
                                      </p:tavLst>
                                    </p:anim>
                                    <p:anim calcmode="lin" valueType="num">
                                      <p:cBhvr>
                                        <p:cTn id="27" dur="1000" fill="hold"/>
                                        <p:tgtEl>
                                          <p:spTgt spid="32256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22564"/>
                                        </p:tgtEl>
                                        <p:attrNameLst>
                                          <p:attrName>style.visibility</p:attrName>
                                        </p:attrNameLst>
                                      </p:cBhvr>
                                      <p:to>
                                        <p:strVal val="visible"/>
                                      </p:to>
                                    </p:set>
                                    <p:animEffect transition="in" filter="fade">
                                      <p:cBhvr>
                                        <p:cTn id="32" dur="1000"/>
                                        <p:tgtEl>
                                          <p:spTgt spid="322564"/>
                                        </p:tgtEl>
                                      </p:cBhvr>
                                    </p:animEffect>
                                    <p:anim calcmode="lin" valueType="num">
                                      <p:cBhvr>
                                        <p:cTn id="33" dur="1000" fill="hold"/>
                                        <p:tgtEl>
                                          <p:spTgt spid="322564"/>
                                        </p:tgtEl>
                                        <p:attrNameLst>
                                          <p:attrName>ppt_x</p:attrName>
                                        </p:attrNameLst>
                                      </p:cBhvr>
                                      <p:tavLst>
                                        <p:tav tm="0">
                                          <p:val>
                                            <p:strVal val="#ppt_x"/>
                                          </p:val>
                                        </p:tav>
                                        <p:tav tm="100000">
                                          <p:val>
                                            <p:strVal val="#ppt_x"/>
                                          </p:val>
                                        </p:tav>
                                      </p:tavLst>
                                    </p:anim>
                                    <p:anim calcmode="lin" valueType="num">
                                      <p:cBhvr>
                                        <p:cTn id="34" dur="1000" fill="hold"/>
                                        <p:tgtEl>
                                          <p:spTgt spid="32256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22"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p:cNvSpPr>
            <a:spLocks noChangeArrowheads="1"/>
          </p:cNvSpPr>
          <p:nvPr/>
        </p:nvSpPr>
        <p:spPr bwMode="auto">
          <a:xfrm>
            <a:off x="827088" y="3"/>
            <a:ext cx="7772400" cy="811213"/>
          </a:xfrm>
          <a:prstGeom prst="rect">
            <a:avLst/>
          </a:prstGeom>
          <a:noFill/>
          <a:ln w="9525">
            <a:noFill/>
            <a:miter lim="800000"/>
            <a:headEnd/>
            <a:tailEnd/>
          </a:ln>
          <a:effectLst/>
        </p:spPr>
        <p:txBody>
          <a:bodyPr anchor="b" anchorCtr="1"/>
          <a:lstStyle/>
          <a:p>
            <a:pPr algn="ctr">
              <a:defRPr/>
            </a:pPr>
            <a:r>
              <a:rPr lang="el-GR" sz="4400" b="1">
                <a:solidFill>
                  <a:srgbClr val="CC0000"/>
                </a:solidFill>
                <a:effectLst>
                  <a:outerShdw blurRad="38100" dist="38100" dir="2700000" algn="tl">
                    <a:srgbClr val="C0C0C0"/>
                  </a:outerShdw>
                </a:effectLst>
              </a:rPr>
              <a:t>ΚΑΚΩΣΕΙΣ ΟΣΤΩΝ </a:t>
            </a:r>
          </a:p>
        </p:txBody>
      </p:sp>
      <p:pic>
        <p:nvPicPr>
          <p:cNvPr id="323588" name="Picture 6" descr="7-5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752600"/>
            <a:ext cx="2590800"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3589" name="Picture 7" descr="7-5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1752600"/>
            <a:ext cx="49530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3590" name="Picture 8" descr="sling_cc_th">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1387" y="4509120"/>
            <a:ext cx="164941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t="11651"/>
          <a:stretch/>
        </p:blipFill>
        <p:spPr bwMode="auto">
          <a:xfrm>
            <a:off x="44053" y="-27384"/>
            <a:ext cx="1287587" cy="1137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7" descr="Αποτέλεσμα εικόνας για logo αθτη"/>
          <p:cNvPicPr>
            <a:picLocks noChangeAspect="1" noChangeArrowheads="1"/>
          </p:cNvPicPr>
          <p:nvPr/>
        </p:nvPicPr>
        <p:blipFill>
          <a:blip r:embed="rId7">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3942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88770"/>
                                        </p:tgtEl>
                                        <p:attrNameLst>
                                          <p:attrName>style.visibility</p:attrName>
                                        </p:attrNameLst>
                                      </p:cBhvr>
                                      <p:to>
                                        <p:strVal val="visible"/>
                                      </p:to>
                                    </p:set>
                                    <p:animEffect transition="in" filter="wipe(down)">
                                      <p:cBhvr>
                                        <p:cTn id="7" dur="580">
                                          <p:stCondLst>
                                            <p:cond delay="0"/>
                                          </p:stCondLst>
                                        </p:cTn>
                                        <p:tgtEl>
                                          <p:spTgt spid="288770"/>
                                        </p:tgtEl>
                                      </p:cBhvr>
                                    </p:animEffect>
                                    <p:anim calcmode="lin" valueType="num">
                                      <p:cBhvr>
                                        <p:cTn id="8" dur="1822" tmFilter="0,0; 0.14,0.36; 0.43,0.73; 0.71,0.91; 1.0,1.0">
                                          <p:stCondLst>
                                            <p:cond delay="0"/>
                                          </p:stCondLst>
                                        </p:cTn>
                                        <p:tgtEl>
                                          <p:spTgt spid="28877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8877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8877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8877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88770"/>
                                        </p:tgtEl>
                                        <p:attrNameLst>
                                          <p:attrName>ppt_y</p:attrName>
                                        </p:attrNameLst>
                                      </p:cBhvr>
                                      <p:tavLst>
                                        <p:tav tm="0" fmla="#ppt_y-sin(pi*$)/81">
                                          <p:val>
                                            <p:fltVal val="0"/>
                                          </p:val>
                                        </p:tav>
                                        <p:tav tm="100000">
                                          <p:val>
                                            <p:fltVal val="1"/>
                                          </p:val>
                                        </p:tav>
                                      </p:tavLst>
                                    </p:anim>
                                    <p:animScale>
                                      <p:cBhvr>
                                        <p:cTn id="13" dur="26">
                                          <p:stCondLst>
                                            <p:cond delay="650"/>
                                          </p:stCondLst>
                                        </p:cTn>
                                        <p:tgtEl>
                                          <p:spTgt spid="288770"/>
                                        </p:tgtEl>
                                      </p:cBhvr>
                                      <p:to x="100000" y="60000"/>
                                    </p:animScale>
                                    <p:animScale>
                                      <p:cBhvr>
                                        <p:cTn id="14" dur="166" decel="50000">
                                          <p:stCondLst>
                                            <p:cond delay="676"/>
                                          </p:stCondLst>
                                        </p:cTn>
                                        <p:tgtEl>
                                          <p:spTgt spid="288770"/>
                                        </p:tgtEl>
                                      </p:cBhvr>
                                      <p:to x="100000" y="100000"/>
                                    </p:animScale>
                                    <p:animScale>
                                      <p:cBhvr>
                                        <p:cTn id="15" dur="26">
                                          <p:stCondLst>
                                            <p:cond delay="1312"/>
                                          </p:stCondLst>
                                        </p:cTn>
                                        <p:tgtEl>
                                          <p:spTgt spid="288770"/>
                                        </p:tgtEl>
                                      </p:cBhvr>
                                      <p:to x="100000" y="80000"/>
                                    </p:animScale>
                                    <p:animScale>
                                      <p:cBhvr>
                                        <p:cTn id="16" dur="166" decel="50000">
                                          <p:stCondLst>
                                            <p:cond delay="1338"/>
                                          </p:stCondLst>
                                        </p:cTn>
                                        <p:tgtEl>
                                          <p:spTgt spid="288770"/>
                                        </p:tgtEl>
                                      </p:cBhvr>
                                      <p:to x="100000" y="100000"/>
                                    </p:animScale>
                                    <p:animScale>
                                      <p:cBhvr>
                                        <p:cTn id="17" dur="26">
                                          <p:stCondLst>
                                            <p:cond delay="1642"/>
                                          </p:stCondLst>
                                        </p:cTn>
                                        <p:tgtEl>
                                          <p:spTgt spid="288770"/>
                                        </p:tgtEl>
                                      </p:cBhvr>
                                      <p:to x="100000" y="90000"/>
                                    </p:animScale>
                                    <p:animScale>
                                      <p:cBhvr>
                                        <p:cTn id="18" dur="166" decel="50000">
                                          <p:stCondLst>
                                            <p:cond delay="1668"/>
                                          </p:stCondLst>
                                        </p:cTn>
                                        <p:tgtEl>
                                          <p:spTgt spid="288770"/>
                                        </p:tgtEl>
                                      </p:cBhvr>
                                      <p:to x="100000" y="100000"/>
                                    </p:animScale>
                                    <p:animScale>
                                      <p:cBhvr>
                                        <p:cTn id="19" dur="26">
                                          <p:stCondLst>
                                            <p:cond delay="1808"/>
                                          </p:stCondLst>
                                        </p:cTn>
                                        <p:tgtEl>
                                          <p:spTgt spid="288770"/>
                                        </p:tgtEl>
                                      </p:cBhvr>
                                      <p:to x="100000" y="95000"/>
                                    </p:animScale>
                                    <p:animScale>
                                      <p:cBhvr>
                                        <p:cTn id="20" dur="166" decel="50000">
                                          <p:stCondLst>
                                            <p:cond delay="1834"/>
                                          </p:stCondLst>
                                        </p:cTn>
                                        <p:tgtEl>
                                          <p:spTgt spid="288770"/>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23588"/>
                                        </p:tgtEl>
                                        <p:attrNameLst>
                                          <p:attrName>style.visibility</p:attrName>
                                        </p:attrNameLst>
                                      </p:cBhvr>
                                      <p:to>
                                        <p:strVal val="visible"/>
                                      </p:to>
                                    </p:set>
                                    <p:anim calcmode="lin" valueType="num">
                                      <p:cBhvr additive="base">
                                        <p:cTn id="25" dur="500" fill="hold"/>
                                        <p:tgtEl>
                                          <p:spTgt spid="323588"/>
                                        </p:tgtEl>
                                        <p:attrNameLst>
                                          <p:attrName>ppt_x</p:attrName>
                                        </p:attrNameLst>
                                      </p:cBhvr>
                                      <p:tavLst>
                                        <p:tav tm="0">
                                          <p:val>
                                            <p:strVal val="#ppt_x"/>
                                          </p:val>
                                        </p:tav>
                                        <p:tav tm="100000">
                                          <p:val>
                                            <p:strVal val="#ppt_x"/>
                                          </p:val>
                                        </p:tav>
                                      </p:tavLst>
                                    </p:anim>
                                    <p:anim calcmode="lin" valueType="num">
                                      <p:cBhvr additive="base">
                                        <p:cTn id="26" dur="500" fill="hold"/>
                                        <p:tgtEl>
                                          <p:spTgt spid="32358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23589"/>
                                        </p:tgtEl>
                                        <p:attrNameLst>
                                          <p:attrName>style.visibility</p:attrName>
                                        </p:attrNameLst>
                                      </p:cBhvr>
                                      <p:to>
                                        <p:strVal val="visible"/>
                                      </p:to>
                                    </p:set>
                                    <p:animEffect transition="in" filter="fade">
                                      <p:cBhvr>
                                        <p:cTn id="31" dur="1000"/>
                                        <p:tgtEl>
                                          <p:spTgt spid="323589"/>
                                        </p:tgtEl>
                                      </p:cBhvr>
                                    </p:animEffect>
                                    <p:anim calcmode="lin" valueType="num">
                                      <p:cBhvr>
                                        <p:cTn id="32" dur="1000" fill="hold"/>
                                        <p:tgtEl>
                                          <p:spTgt spid="323589"/>
                                        </p:tgtEl>
                                        <p:attrNameLst>
                                          <p:attrName>ppt_x</p:attrName>
                                        </p:attrNameLst>
                                      </p:cBhvr>
                                      <p:tavLst>
                                        <p:tav tm="0">
                                          <p:val>
                                            <p:strVal val="#ppt_x"/>
                                          </p:val>
                                        </p:tav>
                                        <p:tav tm="100000">
                                          <p:val>
                                            <p:strVal val="#ppt_x"/>
                                          </p:val>
                                        </p:tav>
                                      </p:tavLst>
                                    </p:anim>
                                    <p:anim calcmode="lin" valueType="num">
                                      <p:cBhvr>
                                        <p:cTn id="33" dur="1000" fill="hold"/>
                                        <p:tgtEl>
                                          <p:spTgt spid="32358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323590"/>
                                        </p:tgtEl>
                                        <p:attrNameLst>
                                          <p:attrName>style.visibility</p:attrName>
                                        </p:attrNameLst>
                                      </p:cBhvr>
                                      <p:to>
                                        <p:strVal val="visible"/>
                                      </p:to>
                                    </p:set>
                                    <p:animEffect transition="in" filter="barn(inVertical)">
                                      <p:cBhvr>
                                        <p:cTn id="38" dur="500"/>
                                        <p:tgtEl>
                                          <p:spTgt spid="3235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770"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2"/>
          <p:cNvSpPr>
            <a:spLocks noGrp="1" noChangeArrowheads="1"/>
          </p:cNvSpPr>
          <p:nvPr>
            <p:ph type="title" idx="4294967295"/>
          </p:nvPr>
        </p:nvSpPr>
        <p:spPr>
          <a:xfrm>
            <a:off x="457200" y="274638"/>
            <a:ext cx="8229600" cy="563562"/>
          </a:xfrm>
        </p:spPr>
        <p:txBody>
          <a:bodyPr>
            <a:normAutofit fontScale="90000"/>
          </a:bodyPr>
          <a:lstStyle/>
          <a:p>
            <a:pPr eaLnBrk="1" hangingPunct="1"/>
            <a:r>
              <a:rPr lang="el-GR" altLang="el-GR" sz="3200" b="1" dirty="0" smtClean="0">
                <a:solidFill>
                  <a:srgbClr val="CC0000"/>
                </a:solidFill>
              </a:rPr>
              <a:t>Σε υποψία κατάγματος</a:t>
            </a:r>
          </a:p>
        </p:txBody>
      </p:sp>
      <p:sp>
        <p:nvSpPr>
          <p:cNvPr id="325635" name="Rectangle 3"/>
          <p:cNvSpPr>
            <a:spLocks noGrp="1" noChangeArrowheads="1"/>
          </p:cNvSpPr>
          <p:nvPr>
            <p:ph type="body" idx="4294967295"/>
          </p:nvPr>
        </p:nvSpPr>
        <p:spPr>
          <a:xfrm>
            <a:off x="228600" y="1524000"/>
            <a:ext cx="8153400" cy="4800600"/>
          </a:xfrm>
          <a:noFill/>
        </p:spPr>
        <p:txBody>
          <a:bodyPr/>
          <a:lstStyle/>
          <a:p>
            <a:pPr eaLnBrk="1" hangingPunct="1">
              <a:lnSpc>
                <a:spcPct val="80000"/>
              </a:lnSpc>
              <a:buFont typeface="Wingdings" panose="05000000000000000000" pitchFamily="2" charset="2"/>
              <a:buChar char="Ø"/>
            </a:pPr>
            <a:r>
              <a:rPr lang="el-GR" altLang="el-GR" sz="2800" dirty="0" smtClean="0">
                <a:solidFill>
                  <a:srgbClr val="000099"/>
                </a:solidFill>
              </a:rPr>
              <a:t>Ακινητοποιήστε την τραυματισμένη περιοχή με έναν νάρθηκα.  Η ακινητοποίηση μειώνει τον πόνο και αποτρέπει την καταπληξία</a:t>
            </a:r>
          </a:p>
        </p:txBody>
      </p:sp>
      <p:graphicFrame>
        <p:nvGraphicFramePr>
          <p:cNvPr id="325636" name="Object 4"/>
          <p:cNvGraphicFramePr>
            <a:graphicFrameLocks noChangeAspect="1"/>
          </p:cNvGraphicFramePr>
          <p:nvPr/>
        </p:nvGraphicFramePr>
        <p:xfrm>
          <a:off x="5181604" y="3124200"/>
          <a:ext cx="2449513" cy="3276600"/>
        </p:xfrm>
        <a:graphic>
          <a:graphicData uri="http://schemas.openxmlformats.org/presentationml/2006/ole">
            <mc:AlternateContent xmlns:mc="http://schemas.openxmlformats.org/markup-compatibility/2006">
              <mc:Choice xmlns:v="urn:schemas-microsoft-com:vml" Requires="v">
                <p:oleObj spid="_x0000_s8227" name="Εικόνα bitmap" r:id="rId3" imgW="2991268" imgH="4001058" progId="Paint.Picture">
                  <p:embed/>
                </p:oleObj>
              </mc:Choice>
              <mc:Fallback>
                <p:oleObj name="Εικόνα bitmap" r:id="rId3" imgW="2991268" imgH="4001058"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4" y="3124200"/>
                        <a:ext cx="2449513"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25637" name="Picture 5" descr="nar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4" y="4038601"/>
            <a:ext cx="3781425" cy="236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t="11651"/>
          <a:stretch/>
        </p:blipFill>
        <p:spPr bwMode="auto">
          <a:xfrm>
            <a:off x="44053" y="-27384"/>
            <a:ext cx="1287587" cy="1137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7" descr="Αποτέλεσμα εικόνας για logo αθτη"/>
          <p:cNvPicPr>
            <a:picLocks noChangeAspect="1" noChangeArrowheads="1"/>
          </p:cNvPicPr>
          <p:nvPr/>
        </p:nvPicPr>
        <p:blipFill>
          <a:blip r:embed="rId7">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1691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25634"/>
                                        </p:tgtEl>
                                        <p:attrNameLst>
                                          <p:attrName>style.visibility</p:attrName>
                                        </p:attrNameLst>
                                      </p:cBhvr>
                                      <p:to>
                                        <p:strVal val="visible"/>
                                      </p:to>
                                    </p:set>
                                    <p:animEffect transition="in" filter="wipe(down)">
                                      <p:cBhvr>
                                        <p:cTn id="7" dur="580">
                                          <p:stCondLst>
                                            <p:cond delay="0"/>
                                          </p:stCondLst>
                                        </p:cTn>
                                        <p:tgtEl>
                                          <p:spTgt spid="325634"/>
                                        </p:tgtEl>
                                      </p:cBhvr>
                                    </p:animEffect>
                                    <p:anim calcmode="lin" valueType="num">
                                      <p:cBhvr>
                                        <p:cTn id="8" dur="1822" tmFilter="0,0; 0.14,0.36; 0.43,0.73; 0.71,0.91; 1.0,1.0">
                                          <p:stCondLst>
                                            <p:cond delay="0"/>
                                          </p:stCondLst>
                                        </p:cTn>
                                        <p:tgtEl>
                                          <p:spTgt spid="32563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2563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2563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2563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25634"/>
                                        </p:tgtEl>
                                        <p:attrNameLst>
                                          <p:attrName>ppt_y</p:attrName>
                                        </p:attrNameLst>
                                      </p:cBhvr>
                                      <p:tavLst>
                                        <p:tav tm="0" fmla="#ppt_y-sin(pi*$)/81">
                                          <p:val>
                                            <p:fltVal val="0"/>
                                          </p:val>
                                        </p:tav>
                                        <p:tav tm="100000">
                                          <p:val>
                                            <p:fltVal val="1"/>
                                          </p:val>
                                        </p:tav>
                                      </p:tavLst>
                                    </p:anim>
                                    <p:animScale>
                                      <p:cBhvr>
                                        <p:cTn id="13" dur="26">
                                          <p:stCondLst>
                                            <p:cond delay="650"/>
                                          </p:stCondLst>
                                        </p:cTn>
                                        <p:tgtEl>
                                          <p:spTgt spid="325634"/>
                                        </p:tgtEl>
                                      </p:cBhvr>
                                      <p:to x="100000" y="60000"/>
                                    </p:animScale>
                                    <p:animScale>
                                      <p:cBhvr>
                                        <p:cTn id="14" dur="166" decel="50000">
                                          <p:stCondLst>
                                            <p:cond delay="676"/>
                                          </p:stCondLst>
                                        </p:cTn>
                                        <p:tgtEl>
                                          <p:spTgt spid="325634"/>
                                        </p:tgtEl>
                                      </p:cBhvr>
                                      <p:to x="100000" y="100000"/>
                                    </p:animScale>
                                    <p:animScale>
                                      <p:cBhvr>
                                        <p:cTn id="15" dur="26">
                                          <p:stCondLst>
                                            <p:cond delay="1312"/>
                                          </p:stCondLst>
                                        </p:cTn>
                                        <p:tgtEl>
                                          <p:spTgt spid="325634"/>
                                        </p:tgtEl>
                                      </p:cBhvr>
                                      <p:to x="100000" y="80000"/>
                                    </p:animScale>
                                    <p:animScale>
                                      <p:cBhvr>
                                        <p:cTn id="16" dur="166" decel="50000">
                                          <p:stCondLst>
                                            <p:cond delay="1338"/>
                                          </p:stCondLst>
                                        </p:cTn>
                                        <p:tgtEl>
                                          <p:spTgt spid="325634"/>
                                        </p:tgtEl>
                                      </p:cBhvr>
                                      <p:to x="100000" y="100000"/>
                                    </p:animScale>
                                    <p:animScale>
                                      <p:cBhvr>
                                        <p:cTn id="17" dur="26">
                                          <p:stCondLst>
                                            <p:cond delay="1642"/>
                                          </p:stCondLst>
                                        </p:cTn>
                                        <p:tgtEl>
                                          <p:spTgt spid="325634"/>
                                        </p:tgtEl>
                                      </p:cBhvr>
                                      <p:to x="100000" y="90000"/>
                                    </p:animScale>
                                    <p:animScale>
                                      <p:cBhvr>
                                        <p:cTn id="18" dur="166" decel="50000">
                                          <p:stCondLst>
                                            <p:cond delay="1668"/>
                                          </p:stCondLst>
                                        </p:cTn>
                                        <p:tgtEl>
                                          <p:spTgt spid="325634"/>
                                        </p:tgtEl>
                                      </p:cBhvr>
                                      <p:to x="100000" y="100000"/>
                                    </p:animScale>
                                    <p:animScale>
                                      <p:cBhvr>
                                        <p:cTn id="19" dur="26">
                                          <p:stCondLst>
                                            <p:cond delay="1808"/>
                                          </p:stCondLst>
                                        </p:cTn>
                                        <p:tgtEl>
                                          <p:spTgt spid="325634"/>
                                        </p:tgtEl>
                                      </p:cBhvr>
                                      <p:to x="100000" y="95000"/>
                                    </p:animScale>
                                    <p:animScale>
                                      <p:cBhvr>
                                        <p:cTn id="20" dur="166" decel="50000">
                                          <p:stCondLst>
                                            <p:cond delay="1834"/>
                                          </p:stCondLst>
                                        </p:cTn>
                                        <p:tgtEl>
                                          <p:spTgt spid="32563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25635">
                                            <p:txEl>
                                              <p:pRg st="0" end="0"/>
                                            </p:txEl>
                                          </p:spTgt>
                                        </p:tgtEl>
                                        <p:attrNameLst>
                                          <p:attrName>style.visibility</p:attrName>
                                        </p:attrNameLst>
                                      </p:cBhvr>
                                      <p:to>
                                        <p:strVal val="visible"/>
                                      </p:to>
                                    </p:set>
                                    <p:anim calcmode="lin" valueType="num">
                                      <p:cBhvr additive="base">
                                        <p:cTn id="25" dur="500" fill="hold"/>
                                        <p:tgtEl>
                                          <p:spTgt spid="325635">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2563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25637"/>
                                        </p:tgtEl>
                                        <p:attrNameLst>
                                          <p:attrName>style.visibility</p:attrName>
                                        </p:attrNameLst>
                                      </p:cBhvr>
                                      <p:to>
                                        <p:strVal val="visible"/>
                                      </p:to>
                                    </p:set>
                                    <p:animEffect transition="in" filter="fade">
                                      <p:cBhvr>
                                        <p:cTn id="31" dur="1000"/>
                                        <p:tgtEl>
                                          <p:spTgt spid="325637"/>
                                        </p:tgtEl>
                                      </p:cBhvr>
                                    </p:animEffect>
                                    <p:anim calcmode="lin" valueType="num">
                                      <p:cBhvr>
                                        <p:cTn id="32" dur="1000" fill="hold"/>
                                        <p:tgtEl>
                                          <p:spTgt spid="325637"/>
                                        </p:tgtEl>
                                        <p:attrNameLst>
                                          <p:attrName>ppt_x</p:attrName>
                                        </p:attrNameLst>
                                      </p:cBhvr>
                                      <p:tavLst>
                                        <p:tav tm="0">
                                          <p:val>
                                            <p:strVal val="#ppt_x"/>
                                          </p:val>
                                        </p:tav>
                                        <p:tav tm="100000">
                                          <p:val>
                                            <p:strVal val="#ppt_x"/>
                                          </p:val>
                                        </p:tav>
                                      </p:tavLst>
                                    </p:anim>
                                    <p:anim calcmode="lin" valueType="num">
                                      <p:cBhvr>
                                        <p:cTn id="33" dur="1000" fill="hold"/>
                                        <p:tgtEl>
                                          <p:spTgt spid="32563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325636"/>
                                        </p:tgtEl>
                                        <p:attrNameLst>
                                          <p:attrName>style.visibility</p:attrName>
                                        </p:attrNameLst>
                                      </p:cBhvr>
                                      <p:to>
                                        <p:strVal val="visible"/>
                                      </p:to>
                                    </p:set>
                                    <p:anim calcmode="lin" valueType="num">
                                      <p:cBhvr additive="base">
                                        <p:cTn id="38" dur="500" fill="hold"/>
                                        <p:tgtEl>
                                          <p:spTgt spid="325636"/>
                                        </p:tgtEl>
                                        <p:attrNameLst>
                                          <p:attrName>ppt_x</p:attrName>
                                        </p:attrNameLst>
                                      </p:cBhvr>
                                      <p:tavLst>
                                        <p:tav tm="0">
                                          <p:val>
                                            <p:strVal val="#ppt_x"/>
                                          </p:val>
                                        </p:tav>
                                        <p:tav tm="100000">
                                          <p:val>
                                            <p:strVal val="#ppt_x"/>
                                          </p:val>
                                        </p:tav>
                                      </p:tavLst>
                                    </p:anim>
                                    <p:anim calcmode="lin" valueType="num">
                                      <p:cBhvr additive="base">
                                        <p:cTn id="39" dur="500" fill="hold"/>
                                        <p:tgtEl>
                                          <p:spTgt spid="3256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5634" grpId="0"/>
      <p:bldP spid="325635" grpId="0" build="p"/>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2"/>
          <p:cNvSpPr>
            <a:spLocks noGrp="1" noChangeArrowheads="1"/>
          </p:cNvSpPr>
          <p:nvPr>
            <p:ph type="body" idx="4294967295"/>
          </p:nvPr>
        </p:nvSpPr>
        <p:spPr>
          <a:xfrm>
            <a:off x="35496" y="1828800"/>
            <a:ext cx="6553200" cy="3328988"/>
          </a:xfrm>
          <a:noFill/>
        </p:spPr>
        <p:txBody>
          <a:bodyPr/>
          <a:lstStyle/>
          <a:p>
            <a:pPr marL="609600" indent="-609600" algn="just" eaLnBrk="1" hangingPunct="1">
              <a:lnSpc>
                <a:spcPct val="80000"/>
              </a:lnSpc>
              <a:buFont typeface="Wingdings" pitchFamily="2" charset="2"/>
              <a:buChar char="ü"/>
            </a:pPr>
            <a:r>
              <a:rPr lang="el-GR" altLang="el-GR" sz="2800" dirty="0" smtClean="0">
                <a:solidFill>
                  <a:srgbClr val="000099"/>
                </a:solidFill>
              </a:rPr>
              <a:t>Για ένα αποτελεσματικό νάρθηκα μπορεί να είναι κατάλληλες οι εφημερίδες και τα περιοδικά ή και μια ομπρέλα, μετά το τύλιγμα με έναν επίδεσμο. </a:t>
            </a:r>
          </a:p>
          <a:p>
            <a:pPr marL="609600" indent="-609600" algn="just" eaLnBrk="1" hangingPunct="1">
              <a:lnSpc>
                <a:spcPct val="80000"/>
              </a:lnSpc>
              <a:buFont typeface="Wingdings" pitchFamily="2" charset="2"/>
              <a:buChar char="ü"/>
            </a:pPr>
            <a:r>
              <a:rPr lang="el-GR" altLang="el-GR" sz="2800" dirty="0" smtClean="0">
                <a:solidFill>
                  <a:srgbClr val="000099"/>
                </a:solidFill>
              </a:rPr>
              <a:t>Τοποθετήστε τον νάρθηκα πάνω από το τραυματισμένο μέρος και δέστε το ήπια με μια λουρίδα υφάσματος. </a:t>
            </a:r>
          </a:p>
        </p:txBody>
      </p:sp>
      <p:pic>
        <p:nvPicPr>
          <p:cNvPr id="326659" name="Picture 3" descr="nar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05629" y="1981202"/>
            <a:ext cx="2162175" cy="347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6660" name="Rectangle 4"/>
          <p:cNvSpPr>
            <a:spLocks noGrp="1" noChangeArrowheads="1"/>
          </p:cNvSpPr>
          <p:nvPr>
            <p:ph type="title" idx="4294967295"/>
          </p:nvPr>
        </p:nvSpPr>
        <p:spPr>
          <a:xfrm>
            <a:off x="457200" y="274638"/>
            <a:ext cx="8229600" cy="563562"/>
          </a:xfrm>
          <a:noFill/>
        </p:spPr>
        <p:txBody>
          <a:bodyPr>
            <a:normAutofit fontScale="90000"/>
          </a:bodyPr>
          <a:lstStyle/>
          <a:p>
            <a:pPr eaLnBrk="1" hangingPunct="1"/>
            <a:r>
              <a:rPr lang="el-GR" altLang="el-GR" sz="3600" b="1" smtClean="0">
                <a:solidFill>
                  <a:srgbClr val="CC0000"/>
                </a:solidFill>
              </a:rPr>
              <a:t>Ακινητοποίηση</a:t>
            </a:r>
          </a:p>
        </p:txBody>
      </p:sp>
      <p:pic>
        <p:nvPicPr>
          <p:cNvPr id="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1651"/>
          <a:stretch/>
        </p:blipFill>
        <p:spPr bwMode="auto">
          <a:xfrm>
            <a:off x="44053" y="-27384"/>
            <a:ext cx="1287587" cy="1137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7" descr="Αποτέλεσμα εικόνας για logo αθτη"/>
          <p:cNvPicPr>
            <a:picLocks noChangeAspect="1" noChangeArrowheads="1"/>
          </p:cNvPicPr>
          <p:nvPr/>
        </p:nvPicPr>
        <p:blipFill>
          <a:blip r:embed="rId4">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8550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26660"/>
                                        </p:tgtEl>
                                        <p:attrNameLst>
                                          <p:attrName>style.visibility</p:attrName>
                                        </p:attrNameLst>
                                      </p:cBhvr>
                                      <p:to>
                                        <p:strVal val="visible"/>
                                      </p:to>
                                    </p:set>
                                    <p:animEffect transition="in" filter="wipe(down)">
                                      <p:cBhvr>
                                        <p:cTn id="7" dur="580">
                                          <p:stCondLst>
                                            <p:cond delay="0"/>
                                          </p:stCondLst>
                                        </p:cTn>
                                        <p:tgtEl>
                                          <p:spTgt spid="326660"/>
                                        </p:tgtEl>
                                      </p:cBhvr>
                                    </p:animEffect>
                                    <p:anim calcmode="lin" valueType="num">
                                      <p:cBhvr>
                                        <p:cTn id="8" dur="1822" tmFilter="0,0; 0.14,0.36; 0.43,0.73; 0.71,0.91; 1.0,1.0">
                                          <p:stCondLst>
                                            <p:cond delay="0"/>
                                          </p:stCondLst>
                                        </p:cTn>
                                        <p:tgtEl>
                                          <p:spTgt spid="32666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2666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2666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2666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26660"/>
                                        </p:tgtEl>
                                        <p:attrNameLst>
                                          <p:attrName>ppt_y</p:attrName>
                                        </p:attrNameLst>
                                      </p:cBhvr>
                                      <p:tavLst>
                                        <p:tav tm="0" fmla="#ppt_y-sin(pi*$)/81">
                                          <p:val>
                                            <p:fltVal val="0"/>
                                          </p:val>
                                        </p:tav>
                                        <p:tav tm="100000">
                                          <p:val>
                                            <p:fltVal val="1"/>
                                          </p:val>
                                        </p:tav>
                                      </p:tavLst>
                                    </p:anim>
                                    <p:animScale>
                                      <p:cBhvr>
                                        <p:cTn id="13" dur="26">
                                          <p:stCondLst>
                                            <p:cond delay="650"/>
                                          </p:stCondLst>
                                        </p:cTn>
                                        <p:tgtEl>
                                          <p:spTgt spid="326660"/>
                                        </p:tgtEl>
                                      </p:cBhvr>
                                      <p:to x="100000" y="60000"/>
                                    </p:animScale>
                                    <p:animScale>
                                      <p:cBhvr>
                                        <p:cTn id="14" dur="166" decel="50000">
                                          <p:stCondLst>
                                            <p:cond delay="676"/>
                                          </p:stCondLst>
                                        </p:cTn>
                                        <p:tgtEl>
                                          <p:spTgt spid="326660"/>
                                        </p:tgtEl>
                                      </p:cBhvr>
                                      <p:to x="100000" y="100000"/>
                                    </p:animScale>
                                    <p:animScale>
                                      <p:cBhvr>
                                        <p:cTn id="15" dur="26">
                                          <p:stCondLst>
                                            <p:cond delay="1312"/>
                                          </p:stCondLst>
                                        </p:cTn>
                                        <p:tgtEl>
                                          <p:spTgt spid="326660"/>
                                        </p:tgtEl>
                                      </p:cBhvr>
                                      <p:to x="100000" y="80000"/>
                                    </p:animScale>
                                    <p:animScale>
                                      <p:cBhvr>
                                        <p:cTn id="16" dur="166" decel="50000">
                                          <p:stCondLst>
                                            <p:cond delay="1338"/>
                                          </p:stCondLst>
                                        </p:cTn>
                                        <p:tgtEl>
                                          <p:spTgt spid="326660"/>
                                        </p:tgtEl>
                                      </p:cBhvr>
                                      <p:to x="100000" y="100000"/>
                                    </p:animScale>
                                    <p:animScale>
                                      <p:cBhvr>
                                        <p:cTn id="17" dur="26">
                                          <p:stCondLst>
                                            <p:cond delay="1642"/>
                                          </p:stCondLst>
                                        </p:cTn>
                                        <p:tgtEl>
                                          <p:spTgt spid="326660"/>
                                        </p:tgtEl>
                                      </p:cBhvr>
                                      <p:to x="100000" y="90000"/>
                                    </p:animScale>
                                    <p:animScale>
                                      <p:cBhvr>
                                        <p:cTn id="18" dur="166" decel="50000">
                                          <p:stCondLst>
                                            <p:cond delay="1668"/>
                                          </p:stCondLst>
                                        </p:cTn>
                                        <p:tgtEl>
                                          <p:spTgt spid="326660"/>
                                        </p:tgtEl>
                                      </p:cBhvr>
                                      <p:to x="100000" y="100000"/>
                                    </p:animScale>
                                    <p:animScale>
                                      <p:cBhvr>
                                        <p:cTn id="19" dur="26">
                                          <p:stCondLst>
                                            <p:cond delay="1808"/>
                                          </p:stCondLst>
                                        </p:cTn>
                                        <p:tgtEl>
                                          <p:spTgt spid="326660"/>
                                        </p:tgtEl>
                                      </p:cBhvr>
                                      <p:to x="100000" y="95000"/>
                                    </p:animScale>
                                    <p:animScale>
                                      <p:cBhvr>
                                        <p:cTn id="20" dur="166" decel="50000">
                                          <p:stCondLst>
                                            <p:cond delay="1834"/>
                                          </p:stCondLst>
                                        </p:cTn>
                                        <p:tgtEl>
                                          <p:spTgt spid="326660"/>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26658">
                                            <p:txEl>
                                              <p:pRg st="0" end="0"/>
                                            </p:txEl>
                                          </p:spTgt>
                                        </p:tgtEl>
                                        <p:attrNameLst>
                                          <p:attrName>style.visibility</p:attrName>
                                        </p:attrNameLst>
                                      </p:cBhvr>
                                      <p:to>
                                        <p:strVal val="visible"/>
                                      </p:to>
                                    </p:set>
                                    <p:anim calcmode="lin" valueType="num">
                                      <p:cBhvr additive="base">
                                        <p:cTn id="25" dur="500" fill="hold"/>
                                        <p:tgtEl>
                                          <p:spTgt spid="326658">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2665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26658">
                                            <p:txEl>
                                              <p:pRg st="1" end="1"/>
                                            </p:txEl>
                                          </p:spTgt>
                                        </p:tgtEl>
                                        <p:attrNameLst>
                                          <p:attrName>style.visibility</p:attrName>
                                        </p:attrNameLst>
                                      </p:cBhvr>
                                      <p:to>
                                        <p:strVal val="visible"/>
                                      </p:to>
                                    </p:set>
                                    <p:anim calcmode="lin" valueType="num">
                                      <p:cBhvr additive="base">
                                        <p:cTn id="31" dur="500" fill="hold"/>
                                        <p:tgtEl>
                                          <p:spTgt spid="326658">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2665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326659"/>
                                        </p:tgtEl>
                                        <p:attrNameLst>
                                          <p:attrName>style.visibility</p:attrName>
                                        </p:attrNameLst>
                                      </p:cBhvr>
                                      <p:to>
                                        <p:strVal val="visible"/>
                                      </p:to>
                                    </p:set>
                                    <p:animEffect transition="in" filter="fade">
                                      <p:cBhvr>
                                        <p:cTn id="37" dur="1000"/>
                                        <p:tgtEl>
                                          <p:spTgt spid="326659"/>
                                        </p:tgtEl>
                                      </p:cBhvr>
                                    </p:animEffect>
                                    <p:anim calcmode="lin" valueType="num">
                                      <p:cBhvr>
                                        <p:cTn id="38" dur="1000" fill="hold"/>
                                        <p:tgtEl>
                                          <p:spTgt spid="326659"/>
                                        </p:tgtEl>
                                        <p:attrNameLst>
                                          <p:attrName>ppt_x</p:attrName>
                                        </p:attrNameLst>
                                      </p:cBhvr>
                                      <p:tavLst>
                                        <p:tav tm="0">
                                          <p:val>
                                            <p:strVal val="#ppt_x"/>
                                          </p:val>
                                        </p:tav>
                                        <p:tav tm="100000">
                                          <p:val>
                                            <p:strVal val="#ppt_x"/>
                                          </p:val>
                                        </p:tav>
                                      </p:tavLst>
                                    </p:anim>
                                    <p:anim calcmode="lin" valueType="num">
                                      <p:cBhvr>
                                        <p:cTn id="39" dur="1000" fill="hold"/>
                                        <p:tgtEl>
                                          <p:spTgt spid="3266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6658" grpId="0" build="p"/>
      <p:bldP spid="326660" grpId="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11651"/>
          <a:stretch/>
        </p:blipFill>
        <p:spPr bwMode="auto">
          <a:xfrm>
            <a:off x="44053" y="27293"/>
            <a:ext cx="1287587" cy="1137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9794" name="Rectangle 2"/>
          <p:cNvSpPr>
            <a:spLocks noChangeArrowheads="1"/>
          </p:cNvSpPr>
          <p:nvPr/>
        </p:nvSpPr>
        <p:spPr bwMode="auto">
          <a:xfrm>
            <a:off x="729853" y="704577"/>
            <a:ext cx="7772400" cy="811213"/>
          </a:xfrm>
          <a:prstGeom prst="rect">
            <a:avLst/>
          </a:prstGeom>
          <a:noFill/>
          <a:ln w="9525">
            <a:noFill/>
            <a:miter lim="800000"/>
            <a:headEnd/>
            <a:tailEnd/>
          </a:ln>
          <a:effectLst/>
        </p:spPr>
        <p:txBody>
          <a:bodyPr anchor="b" anchorCtr="1"/>
          <a:lstStyle/>
          <a:p>
            <a:pPr algn="ctr">
              <a:defRPr/>
            </a:pPr>
            <a:r>
              <a:rPr lang="el-GR" sz="4400" b="1" dirty="0">
                <a:solidFill>
                  <a:srgbClr val="CC0000"/>
                </a:solidFill>
                <a:effectLst>
                  <a:outerShdw blurRad="38100" dist="38100" dir="2700000" algn="tl">
                    <a:srgbClr val="C0C0C0"/>
                  </a:outerShdw>
                </a:effectLst>
              </a:rPr>
              <a:t>ΚΑΚΩΣΕΙΣ ΟΣΤΩΝ- επίδεσμοι </a:t>
            </a:r>
          </a:p>
        </p:txBody>
      </p:sp>
      <p:sp>
        <p:nvSpPr>
          <p:cNvPr id="324612" name="Rectangle 4"/>
          <p:cNvSpPr>
            <a:spLocks noChangeArrowheads="1"/>
          </p:cNvSpPr>
          <p:nvPr/>
        </p:nvSpPr>
        <p:spPr bwMode="auto">
          <a:xfrm>
            <a:off x="44053" y="1844824"/>
            <a:ext cx="9144000" cy="374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20000"/>
              </a:spcBef>
              <a:buFont typeface="Wingdings" pitchFamily="2" charset="2"/>
              <a:buChar char="ü"/>
            </a:pPr>
            <a:r>
              <a:rPr lang="el-GR" altLang="el-GR" sz="2700" dirty="0">
                <a:solidFill>
                  <a:srgbClr val="000099"/>
                </a:solidFill>
                <a:latin typeface="Calibri"/>
              </a:rPr>
              <a:t>Οι επίδεσμοι πρέπει να εφαρμόζονται κατά τέτοιο τρόπο ώστε </a:t>
            </a:r>
            <a:r>
              <a:rPr lang="el-GR" altLang="el-GR" sz="2700" b="1" dirty="0">
                <a:solidFill>
                  <a:srgbClr val="00B050"/>
                </a:solidFill>
                <a:latin typeface="Calibri"/>
              </a:rPr>
              <a:t>να μην παρακωλύεται η αιματική κυκλοφορία </a:t>
            </a:r>
            <a:r>
              <a:rPr lang="el-GR" altLang="el-GR" sz="2700" dirty="0">
                <a:solidFill>
                  <a:srgbClr val="000099"/>
                </a:solidFill>
                <a:latin typeface="Calibri"/>
              </a:rPr>
              <a:t>του τραυματισμένου σκέλους</a:t>
            </a:r>
          </a:p>
          <a:p>
            <a:pPr eaLnBrk="1" hangingPunct="1">
              <a:spcBef>
                <a:spcPct val="20000"/>
              </a:spcBef>
              <a:buFont typeface="Wingdings" pitchFamily="2" charset="2"/>
              <a:buChar char="ü"/>
            </a:pPr>
            <a:r>
              <a:rPr lang="el-GR" altLang="el-GR" sz="2700" dirty="0">
                <a:solidFill>
                  <a:srgbClr val="000099"/>
                </a:solidFill>
                <a:latin typeface="Calibri"/>
              </a:rPr>
              <a:t>Οι κόμποι των επιδέσμων πρέπει να τοποθετούνται στην πρόσθια επιφάνεια του σώματος ώστε να μην ενοχλούν τον τραυματία </a:t>
            </a:r>
          </a:p>
          <a:p>
            <a:pPr eaLnBrk="1" hangingPunct="1">
              <a:spcBef>
                <a:spcPct val="20000"/>
              </a:spcBef>
              <a:buFont typeface="Wingdings" pitchFamily="2" charset="2"/>
              <a:buChar char="ü"/>
            </a:pPr>
            <a:r>
              <a:rPr lang="el-GR" altLang="el-GR" sz="2700" dirty="0">
                <a:solidFill>
                  <a:srgbClr val="000099"/>
                </a:solidFill>
                <a:latin typeface="Calibri"/>
              </a:rPr>
              <a:t>Έλεγχος της κυκλοφορίας του αίματος </a:t>
            </a:r>
            <a:r>
              <a:rPr lang="el-GR" altLang="el-GR" sz="2700" dirty="0" err="1">
                <a:solidFill>
                  <a:srgbClr val="000099"/>
                </a:solidFill>
                <a:latin typeface="Calibri"/>
              </a:rPr>
              <a:t>περιφερικότερα</a:t>
            </a:r>
            <a:r>
              <a:rPr lang="el-GR" altLang="el-GR" sz="2700" dirty="0">
                <a:solidFill>
                  <a:srgbClr val="000099"/>
                </a:solidFill>
                <a:latin typeface="Calibri"/>
              </a:rPr>
              <a:t> </a:t>
            </a:r>
            <a:endParaRPr lang="en-US" altLang="el-GR" sz="2700" dirty="0">
              <a:solidFill>
                <a:srgbClr val="000099"/>
              </a:solidFill>
              <a:latin typeface="Calibri"/>
            </a:endParaRPr>
          </a:p>
          <a:p>
            <a:pPr eaLnBrk="1" hangingPunct="1">
              <a:spcBef>
                <a:spcPct val="20000"/>
              </a:spcBef>
              <a:buFont typeface="Wingdings" pitchFamily="2" charset="2"/>
              <a:buNone/>
            </a:pPr>
            <a:r>
              <a:rPr lang="en-US" altLang="el-GR" sz="2700" dirty="0">
                <a:solidFill>
                  <a:srgbClr val="000099"/>
                </a:solidFill>
                <a:latin typeface="Calibri"/>
              </a:rPr>
              <a:t>    </a:t>
            </a:r>
            <a:r>
              <a:rPr lang="el-GR" altLang="el-GR" sz="2700" dirty="0">
                <a:solidFill>
                  <a:srgbClr val="000099"/>
                </a:solidFill>
                <a:latin typeface="Calibri"/>
              </a:rPr>
              <a:t>της περίδεσης</a:t>
            </a:r>
          </a:p>
          <a:p>
            <a:pPr eaLnBrk="1" hangingPunct="1">
              <a:spcBef>
                <a:spcPct val="20000"/>
              </a:spcBef>
              <a:buFont typeface="Wingdings" pitchFamily="2" charset="2"/>
              <a:buChar char="ü"/>
            </a:pPr>
            <a:endParaRPr lang="el-GR" altLang="el-GR" sz="2700" dirty="0">
              <a:solidFill>
                <a:srgbClr val="000099"/>
              </a:solidFill>
              <a:latin typeface="Calibri"/>
            </a:endParaRPr>
          </a:p>
        </p:txBody>
      </p:sp>
      <p:pic>
        <p:nvPicPr>
          <p:cNvPr id="5" name="Picture 7" descr="Αποτέλεσμα εικόνας για logo αθτη"/>
          <p:cNvPicPr>
            <a:picLocks noChangeAspect="1" noChangeArrowheads="1"/>
          </p:cNvPicPr>
          <p:nvPr/>
        </p:nvPicPr>
        <p:blipFill>
          <a:blip r:embed="rId3">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4480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89794"/>
                                        </p:tgtEl>
                                        <p:attrNameLst>
                                          <p:attrName>style.visibility</p:attrName>
                                        </p:attrNameLst>
                                      </p:cBhvr>
                                      <p:to>
                                        <p:strVal val="visible"/>
                                      </p:to>
                                    </p:set>
                                    <p:animEffect transition="in" filter="wipe(down)">
                                      <p:cBhvr>
                                        <p:cTn id="7" dur="580">
                                          <p:stCondLst>
                                            <p:cond delay="0"/>
                                          </p:stCondLst>
                                        </p:cTn>
                                        <p:tgtEl>
                                          <p:spTgt spid="289794"/>
                                        </p:tgtEl>
                                      </p:cBhvr>
                                    </p:animEffect>
                                    <p:anim calcmode="lin" valueType="num">
                                      <p:cBhvr>
                                        <p:cTn id="8" dur="1822" tmFilter="0,0; 0.14,0.36; 0.43,0.73; 0.71,0.91; 1.0,1.0">
                                          <p:stCondLst>
                                            <p:cond delay="0"/>
                                          </p:stCondLst>
                                        </p:cTn>
                                        <p:tgtEl>
                                          <p:spTgt spid="28979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8979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8979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8979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89794"/>
                                        </p:tgtEl>
                                        <p:attrNameLst>
                                          <p:attrName>ppt_y</p:attrName>
                                        </p:attrNameLst>
                                      </p:cBhvr>
                                      <p:tavLst>
                                        <p:tav tm="0" fmla="#ppt_y-sin(pi*$)/81">
                                          <p:val>
                                            <p:fltVal val="0"/>
                                          </p:val>
                                        </p:tav>
                                        <p:tav tm="100000">
                                          <p:val>
                                            <p:fltVal val="1"/>
                                          </p:val>
                                        </p:tav>
                                      </p:tavLst>
                                    </p:anim>
                                    <p:animScale>
                                      <p:cBhvr>
                                        <p:cTn id="13" dur="26">
                                          <p:stCondLst>
                                            <p:cond delay="650"/>
                                          </p:stCondLst>
                                        </p:cTn>
                                        <p:tgtEl>
                                          <p:spTgt spid="289794"/>
                                        </p:tgtEl>
                                      </p:cBhvr>
                                      <p:to x="100000" y="60000"/>
                                    </p:animScale>
                                    <p:animScale>
                                      <p:cBhvr>
                                        <p:cTn id="14" dur="166" decel="50000">
                                          <p:stCondLst>
                                            <p:cond delay="676"/>
                                          </p:stCondLst>
                                        </p:cTn>
                                        <p:tgtEl>
                                          <p:spTgt spid="289794"/>
                                        </p:tgtEl>
                                      </p:cBhvr>
                                      <p:to x="100000" y="100000"/>
                                    </p:animScale>
                                    <p:animScale>
                                      <p:cBhvr>
                                        <p:cTn id="15" dur="26">
                                          <p:stCondLst>
                                            <p:cond delay="1312"/>
                                          </p:stCondLst>
                                        </p:cTn>
                                        <p:tgtEl>
                                          <p:spTgt spid="289794"/>
                                        </p:tgtEl>
                                      </p:cBhvr>
                                      <p:to x="100000" y="80000"/>
                                    </p:animScale>
                                    <p:animScale>
                                      <p:cBhvr>
                                        <p:cTn id="16" dur="166" decel="50000">
                                          <p:stCondLst>
                                            <p:cond delay="1338"/>
                                          </p:stCondLst>
                                        </p:cTn>
                                        <p:tgtEl>
                                          <p:spTgt spid="289794"/>
                                        </p:tgtEl>
                                      </p:cBhvr>
                                      <p:to x="100000" y="100000"/>
                                    </p:animScale>
                                    <p:animScale>
                                      <p:cBhvr>
                                        <p:cTn id="17" dur="26">
                                          <p:stCondLst>
                                            <p:cond delay="1642"/>
                                          </p:stCondLst>
                                        </p:cTn>
                                        <p:tgtEl>
                                          <p:spTgt spid="289794"/>
                                        </p:tgtEl>
                                      </p:cBhvr>
                                      <p:to x="100000" y="90000"/>
                                    </p:animScale>
                                    <p:animScale>
                                      <p:cBhvr>
                                        <p:cTn id="18" dur="166" decel="50000">
                                          <p:stCondLst>
                                            <p:cond delay="1668"/>
                                          </p:stCondLst>
                                        </p:cTn>
                                        <p:tgtEl>
                                          <p:spTgt spid="289794"/>
                                        </p:tgtEl>
                                      </p:cBhvr>
                                      <p:to x="100000" y="100000"/>
                                    </p:animScale>
                                    <p:animScale>
                                      <p:cBhvr>
                                        <p:cTn id="19" dur="26">
                                          <p:stCondLst>
                                            <p:cond delay="1808"/>
                                          </p:stCondLst>
                                        </p:cTn>
                                        <p:tgtEl>
                                          <p:spTgt spid="289794"/>
                                        </p:tgtEl>
                                      </p:cBhvr>
                                      <p:to x="100000" y="95000"/>
                                    </p:animScale>
                                    <p:animScale>
                                      <p:cBhvr>
                                        <p:cTn id="20" dur="166" decel="50000">
                                          <p:stCondLst>
                                            <p:cond delay="1834"/>
                                          </p:stCondLst>
                                        </p:cTn>
                                        <p:tgtEl>
                                          <p:spTgt spid="28979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24612"/>
                                        </p:tgtEl>
                                        <p:attrNameLst>
                                          <p:attrName>style.visibility</p:attrName>
                                        </p:attrNameLst>
                                      </p:cBhvr>
                                      <p:to>
                                        <p:strVal val="visible"/>
                                      </p:to>
                                    </p:set>
                                    <p:anim calcmode="lin" valueType="num">
                                      <p:cBhvr additive="base">
                                        <p:cTn id="25" dur="500" fill="hold"/>
                                        <p:tgtEl>
                                          <p:spTgt spid="324612"/>
                                        </p:tgtEl>
                                        <p:attrNameLst>
                                          <p:attrName>ppt_x</p:attrName>
                                        </p:attrNameLst>
                                      </p:cBhvr>
                                      <p:tavLst>
                                        <p:tav tm="0">
                                          <p:val>
                                            <p:strVal val="#ppt_x"/>
                                          </p:val>
                                        </p:tav>
                                        <p:tav tm="100000">
                                          <p:val>
                                            <p:strVal val="#ppt_x"/>
                                          </p:val>
                                        </p:tav>
                                      </p:tavLst>
                                    </p:anim>
                                    <p:anim calcmode="lin" valueType="num">
                                      <p:cBhvr additive="base">
                                        <p:cTn id="26" dur="500" fill="hold"/>
                                        <p:tgtEl>
                                          <p:spTgt spid="3246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794" grpId="0"/>
      <p:bldP spid="324612" grpId="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2"/>
          <p:cNvSpPr>
            <a:spLocks noGrp="1" noChangeArrowheads="1"/>
          </p:cNvSpPr>
          <p:nvPr>
            <p:ph type="body" idx="4294967295"/>
          </p:nvPr>
        </p:nvSpPr>
        <p:spPr>
          <a:xfrm>
            <a:off x="44053" y="1319213"/>
            <a:ext cx="8532813" cy="2159000"/>
          </a:xfrm>
          <a:noFill/>
        </p:spPr>
        <p:txBody>
          <a:bodyPr>
            <a:normAutofit lnSpcReduction="10000"/>
          </a:bodyPr>
          <a:lstStyle/>
          <a:p>
            <a:pPr marL="609600" indent="-609600" algn="just" eaLnBrk="1" hangingPunct="1">
              <a:lnSpc>
                <a:spcPct val="80000"/>
              </a:lnSpc>
              <a:buFont typeface="Wingdings" pitchFamily="2" charset="2"/>
              <a:buChar char="ü"/>
            </a:pPr>
            <a:r>
              <a:rPr lang="el-GR" altLang="el-GR" sz="2800" dirty="0" smtClean="0">
                <a:solidFill>
                  <a:srgbClr val="000099"/>
                </a:solidFill>
              </a:rPr>
              <a:t>Ο γενικός κανόνας είναι να περιδένεται ο νάρθηκας </a:t>
            </a:r>
            <a:r>
              <a:rPr lang="el-GR" altLang="el-GR" sz="2800" dirty="0" smtClean="0">
                <a:solidFill>
                  <a:srgbClr val="00B050"/>
                </a:solidFill>
              </a:rPr>
              <a:t>πάνω και κάτω </a:t>
            </a:r>
            <a:r>
              <a:rPr lang="el-GR" altLang="el-GR" sz="2800" dirty="0" smtClean="0">
                <a:solidFill>
                  <a:srgbClr val="000099"/>
                </a:solidFill>
              </a:rPr>
              <a:t>από το κάταγμα ή</a:t>
            </a:r>
          </a:p>
          <a:p>
            <a:pPr marL="609600" indent="-609600" algn="just" eaLnBrk="1" hangingPunct="1">
              <a:lnSpc>
                <a:spcPct val="80000"/>
              </a:lnSpc>
              <a:buFont typeface="Wingdings" pitchFamily="2" charset="2"/>
              <a:buNone/>
            </a:pPr>
            <a:endParaRPr lang="el-GR" altLang="el-GR" sz="2800" dirty="0" smtClean="0">
              <a:solidFill>
                <a:srgbClr val="000099"/>
              </a:solidFill>
            </a:endParaRPr>
          </a:p>
          <a:p>
            <a:pPr marL="609600" indent="-609600" algn="just" eaLnBrk="1" hangingPunct="1">
              <a:lnSpc>
                <a:spcPct val="80000"/>
              </a:lnSpc>
              <a:buFont typeface="Wingdings" pitchFamily="2" charset="2"/>
              <a:buChar char="ü"/>
            </a:pPr>
            <a:r>
              <a:rPr lang="el-GR" altLang="el-GR" sz="2800" dirty="0" smtClean="0">
                <a:solidFill>
                  <a:srgbClr val="000099"/>
                </a:solidFill>
              </a:rPr>
              <a:t>Μπορεί να δένεται το τραυματισμένο κάτω άκρο με ταινία στο άλλο άκρο, γεμίζοντας το χάσμα ενδιάμεσα με ύφασμα ή άλλο υλικό.</a:t>
            </a:r>
          </a:p>
          <a:p>
            <a:pPr marL="609600" indent="-609600" algn="just" eaLnBrk="1" hangingPunct="1">
              <a:lnSpc>
                <a:spcPct val="80000"/>
              </a:lnSpc>
              <a:buFont typeface="Wingdings" pitchFamily="2" charset="2"/>
              <a:buChar char="ü"/>
            </a:pPr>
            <a:endParaRPr lang="el-GR" altLang="el-GR" sz="2800" dirty="0" smtClean="0">
              <a:solidFill>
                <a:srgbClr val="000099"/>
              </a:solidFill>
            </a:endParaRPr>
          </a:p>
        </p:txBody>
      </p:sp>
      <p:graphicFrame>
        <p:nvGraphicFramePr>
          <p:cNvPr id="327683" name="Object 3"/>
          <p:cNvGraphicFramePr>
            <a:graphicFrameLocks noChangeAspect="1"/>
          </p:cNvGraphicFramePr>
          <p:nvPr/>
        </p:nvGraphicFramePr>
        <p:xfrm>
          <a:off x="0" y="3860800"/>
          <a:ext cx="2879725" cy="2833688"/>
        </p:xfrm>
        <a:graphic>
          <a:graphicData uri="http://schemas.openxmlformats.org/presentationml/2006/ole">
            <mc:AlternateContent xmlns:mc="http://schemas.openxmlformats.org/markup-compatibility/2006">
              <mc:Choice xmlns:v="urn:schemas-microsoft-com:vml" Requires="v">
                <p:oleObj spid="_x0000_s9252" name="Εικόνα bitmap" r:id="rId3" imgW="3019048" imgH="2971429" progId="Paint.Picture">
                  <p:embed/>
                </p:oleObj>
              </mc:Choice>
              <mc:Fallback>
                <p:oleObj name="Εικόνα bitmap" r:id="rId3" imgW="3019048" imgH="2971429"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860800"/>
                        <a:ext cx="2879725" cy="283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27684" name="Rectangle 4"/>
          <p:cNvSpPr>
            <a:spLocks noGrp="1" noChangeArrowheads="1"/>
          </p:cNvSpPr>
          <p:nvPr>
            <p:ph type="title" idx="4294967295"/>
          </p:nvPr>
        </p:nvSpPr>
        <p:spPr>
          <a:xfrm>
            <a:off x="457200" y="274638"/>
            <a:ext cx="8229600" cy="563562"/>
          </a:xfrm>
          <a:noFill/>
        </p:spPr>
        <p:txBody>
          <a:bodyPr>
            <a:normAutofit fontScale="90000"/>
          </a:bodyPr>
          <a:lstStyle/>
          <a:p>
            <a:pPr eaLnBrk="1" hangingPunct="1"/>
            <a:r>
              <a:rPr lang="el-GR" altLang="el-GR" sz="3600" b="1" smtClean="0">
                <a:solidFill>
                  <a:srgbClr val="CC0000"/>
                </a:solidFill>
              </a:rPr>
              <a:t>Ακινητοποίηση</a:t>
            </a:r>
          </a:p>
        </p:txBody>
      </p:sp>
      <p:pic>
        <p:nvPicPr>
          <p:cNvPr id="5"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t="11651"/>
          <a:stretch/>
        </p:blipFill>
        <p:spPr bwMode="auto">
          <a:xfrm>
            <a:off x="44053" y="-27384"/>
            <a:ext cx="1287587" cy="1137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7" descr="Αποτέλεσμα εικόνας για logo αθτη"/>
          <p:cNvPicPr>
            <a:picLocks noChangeAspect="1" noChangeArrowheads="1"/>
          </p:cNvPicPr>
          <p:nvPr/>
        </p:nvPicPr>
        <p:blipFill>
          <a:blip r:embed="rId6">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4131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27683"/>
                                        </p:tgtEl>
                                        <p:attrNameLst>
                                          <p:attrName>style.visibility</p:attrName>
                                        </p:attrNameLst>
                                      </p:cBhvr>
                                      <p:to>
                                        <p:strVal val="visible"/>
                                      </p:to>
                                    </p:set>
                                    <p:animEffect transition="in" filter="circle(in)">
                                      <p:cBhvr>
                                        <p:cTn id="7" dur="2000"/>
                                        <p:tgtEl>
                                          <p:spTgt spid="32768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27682">
                                            <p:txEl>
                                              <p:pRg st="0" end="0"/>
                                            </p:txEl>
                                          </p:spTgt>
                                        </p:tgtEl>
                                        <p:attrNameLst>
                                          <p:attrName>style.visibility</p:attrName>
                                        </p:attrNameLst>
                                      </p:cBhvr>
                                      <p:to>
                                        <p:strVal val="visible"/>
                                      </p:to>
                                    </p:set>
                                    <p:anim calcmode="lin" valueType="num">
                                      <p:cBhvr additive="base">
                                        <p:cTn id="12" dur="500" fill="hold"/>
                                        <p:tgtEl>
                                          <p:spTgt spid="327682">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2768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27682">
                                            <p:txEl>
                                              <p:pRg st="2" end="2"/>
                                            </p:txEl>
                                          </p:spTgt>
                                        </p:tgtEl>
                                        <p:attrNameLst>
                                          <p:attrName>style.visibility</p:attrName>
                                        </p:attrNameLst>
                                      </p:cBhvr>
                                      <p:to>
                                        <p:strVal val="visible"/>
                                      </p:to>
                                    </p:set>
                                    <p:anim calcmode="lin" valueType="num">
                                      <p:cBhvr additive="base">
                                        <p:cTn id="18" dur="500" fill="hold"/>
                                        <p:tgtEl>
                                          <p:spTgt spid="327682">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2768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682"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267744" y="857250"/>
            <a:ext cx="4464496" cy="5143500"/>
          </a:xfrm>
          <a:prstGeom prst="rect">
            <a:avLst/>
          </a:prstGeom>
        </p:spPr>
      </p:pic>
    </p:spTree>
    <p:extLst>
      <p:ext uri="{BB962C8B-B14F-4D97-AF65-F5344CB8AC3E}">
        <p14:creationId xmlns:p14="http://schemas.microsoft.com/office/powerpoint/2010/main" val="4188208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tangle 2"/>
          <p:cNvSpPr>
            <a:spLocks noGrp="1" noChangeArrowheads="1"/>
          </p:cNvSpPr>
          <p:nvPr>
            <p:ph type="body" idx="4294967295"/>
          </p:nvPr>
        </p:nvSpPr>
        <p:spPr>
          <a:xfrm>
            <a:off x="179512" y="1844354"/>
            <a:ext cx="6516216" cy="3528862"/>
          </a:xfrm>
          <a:noFill/>
        </p:spPr>
        <p:txBody>
          <a:bodyPr>
            <a:normAutofit/>
          </a:bodyPr>
          <a:lstStyle/>
          <a:p>
            <a:pPr marL="609600" indent="-609600" algn="just" eaLnBrk="1" hangingPunct="1">
              <a:lnSpc>
                <a:spcPct val="80000"/>
              </a:lnSpc>
              <a:buFont typeface="Wingdings" pitchFamily="2" charset="2"/>
              <a:buChar char="ü"/>
            </a:pPr>
            <a:r>
              <a:rPr lang="el-GR" altLang="el-GR" sz="2300" dirty="0" smtClean="0">
                <a:solidFill>
                  <a:srgbClr val="000099"/>
                </a:solidFill>
              </a:rPr>
              <a:t>Δέστε το τραυματισμένο βραχίονα με ταινία στο στήθος, εάν κάμπτεται ο αγκώνας, ή στην πλευρά εάν ο αγκώνας είναι ευθύς, γεμίζοντας το χάσμα μεταξύ του σώματος και του βραχίονα. </a:t>
            </a:r>
          </a:p>
          <a:p>
            <a:pPr marL="0" indent="0" algn="just" eaLnBrk="1" hangingPunct="1">
              <a:lnSpc>
                <a:spcPct val="80000"/>
              </a:lnSpc>
              <a:buNone/>
            </a:pPr>
            <a:endParaRPr lang="el-GR" altLang="el-GR" sz="2300" dirty="0" smtClean="0">
              <a:solidFill>
                <a:srgbClr val="000099"/>
              </a:solidFill>
            </a:endParaRPr>
          </a:p>
          <a:p>
            <a:pPr marL="609600" indent="-609600" algn="just" eaLnBrk="1" hangingPunct="1">
              <a:lnSpc>
                <a:spcPct val="80000"/>
              </a:lnSpc>
              <a:buFont typeface="Wingdings" pitchFamily="2" charset="2"/>
              <a:buChar char="ü"/>
            </a:pPr>
            <a:r>
              <a:rPr lang="el-GR" altLang="el-GR" sz="2300" dirty="0" smtClean="0">
                <a:solidFill>
                  <a:srgbClr val="000099"/>
                </a:solidFill>
              </a:rPr>
              <a:t>Για το κάταγμα του βραχίονα, κάνετε μια θήκη από ένα τριγωνικό κομμάτι υφάσματος, το οποίο δένεται στις άκρες γύρω από το λαιμό έτσι, ώστε ο βραχίονας να στηρίζεται σε μια γωνία 90 </a:t>
            </a:r>
          </a:p>
        </p:txBody>
      </p:sp>
      <p:graphicFrame>
        <p:nvGraphicFramePr>
          <p:cNvPr id="328707" name="Object 3"/>
          <p:cNvGraphicFramePr>
            <a:graphicFrameLocks noChangeAspect="1"/>
          </p:cNvGraphicFramePr>
          <p:nvPr>
            <p:extLst>
              <p:ext uri="{D42A27DB-BD31-4B8C-83A1-F6EECF244321}">
                <p14:modId xmlns:p14="http://schemas.microsoft.com/office/powerpoint/2010/main" val="2259897606"/>
              </p:ext>
            </p:extLst>
          </p:nvPr>
        </p:nvGraphicFramePr>
        <p:xfrm>
          <a:off x="6948489" y="1440904"/>
          <a:ext cx="1898651" cy="4724400"/>
        </p:xfrm>
        <a:graphic>
          <a:graphicData uri="http://schemas.openxmlformats.org/presentationml/2006/ole">
            <mc:AlternateContent xmlns:mc="http://schemas.openxmlformats.org/markup-compatibility/2006">
              <mc:Choice xmlns:v="urn:schemas-microsoft-com:vml" Requires="v">
                <p:oleObj spid="_x0000_s10275" name="Εικόνα bitmap" r:id="rId3" imgW="2029108" imgH="5047619" progId="Paint.Picture">
                  <p:embed/>
                </p:oleObj>
              </mc:Choice>
              <mc:Fallback>
                <p:oleObj name="Εικόνα bitmap" r:id="rId3" imgW="2029108" imgH="5047619"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8489" y="1440904"/>
                        <a:ext cx="1898651"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28708" name="Rectangle 4"/>
          <p:cNvSpPr>
            <a:spLocks noGrp="1" noChangeArrowheads="1"/>
          </p:cNvSpPr>
          <p:nvPr>
            <p:ph type="title" idx="4294967295"/>
          </p:nvPr>
        </p:nvSpPr>
        <p:spPr>
          <a:xfrm>
            <a:off x="2267744" y="692696"/>
            <a:ext cx="4186808" cy="563562"/>
          </a:xfrm>
          <a:noFill/>
        </p:spPr>
        <p:txBody>
          <a:bodyPr>
            <a:normAutofit fontScale="90000"/>
          </a:bodyPr>
          <a:lstStyle/>
          <a:p>
            <a:pPr algn="l" eaLnBrk="1" hangingPunct="1"/>
            <a:r>
              <a:rPr lang="el-GR" altLang="el-GR" sz="3600" dirty="0" smtClean="0">
                <a:solidFill>
                  <a:srgbClr val="CC0000"/>
                </a:solidFill>
              </a:rPr>
              <a:t>Ακινητοποίηση</a:t>
            </a:r>
          </a:p>
        </p:txBody>
      </p:sp>
      <p:pic>
        <p:nvPicPr>
          <p:cNvPr id="5"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t="11651"/>
          <a:stretch/>
        </p:blipFill>
        <p:spPr bwMode="auto">
          <a:xfrm>
            <a:off x="44053" y="-27384"/>
            <a:ext cx="1287587" cy="1137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7" descr="Αποτέλεσμα εικόνας για logo αθτη"/>
          <p:cNvPicPr>
            <a:picLocks noChangeAspect="1" noChangeArrowheads="1"/>
          </p:cNvPicPr>
          <p:nvPr/>
        </p:nvPicPr>
        <p:blipFill>
          <a:blip r:embed="rId6">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434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28708"/>
                                        </p:tgtEl>
                                        <p:attrNameLst>
                                          <p:attrName>style.visibility</p:attrName>
                                        </p:attrNameLst>
                                      </p:cBhvr>
                                      <p:to>
                                        <p:strVal val="visible"/>
                                      </p:to>
                                    </p:set>
                                    <p:animEffect transition="in" filter="wipe(down)">
                                      <p:cBhvr>
                                        <p:cTn id="7" dur="580">
                                          <p:stCondLst>
                                            <p:cond delay="0"/>
                                          </p:stCondLst>
                                        </p:cTn>
                                        <p:tgtEl>
                                          <p:spTgt spid="328708"/>
                                        </p:tgtEl>
                                      </p:cBhvr>
                                    </p:animEffect>
                                    <p:anim calcmode="lin" valueType="num">
                                      <p:cBhvr>
                                        <p:cTn id="8" dur="1822" tmFilter="0,0; 0.14,0.36; 0.43,0.73; 0.71,0.91; 1.0,1.0">
                                          <p:stCondLst>
                                            <p:cond delay="0"/>
                                          </p:stCondLst>
                                        </p:cTn>
                                        <p:tgtEl>
                                          <p:spTgt spid="32870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2870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2870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2870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28708"/>
                                        </p:tgtEl>
                                        <p:attrNameLst>
                                          <p:attrName>ppt_y</p:attrName>
                                        </p:attrNameLst>
                                      </p:cBhvr>
                                      <p:tavLst>
                                        <p:tav tm="0" fmla="#ppt_y-sin(pi*$)/81">
                                          <p:val>
                                            <p:fltVal val="0"/>
                                          </p:val>
                                        </p:tav>
                                        <p:tav tm="100000">
                                          <p:val>
                                            <p:fltVal val="1"/>
                                          </p:val>
                                        </p:tav>
                                      </p:tavLst>
                                    </p:anim>
                                    <p:animScale>
                                      <p:cBhvr>
                                        <p:cTn id="13" dur="26">
                                          <p:stCondLst>
                                            <p:cond delay="650"/>
                                          </p:stCondLst>
                                        </p:cTn>
                                        <p:tgtEl>
                                          <p:spTgt spid="328708"/>
                                        </p:tgtEl>
                                      </p:cBhvr>
                                      <p:to x="100000" y="60000"/>
                                    </p:animScale>
                                    <p:animScale>
                                      <p:cBhvr>
                                        <p:cTn id="14" dur="166" decel="50000">
                                          <p:stCondLst>
                                            <p:cond delay="676"/>
                                          </p:stCondLst>
                                        </p:cTn>
                                        <p:tgtEl>
                                          <p:spTgt spid="328708"/>
                                        </p:tgtEl>
                                      </p:cBhvr>
                                      <p:to x="100000" y="100000"/>
                                    </p:animScale>
                                    <p:animScale>
                                      <p:cBhvr>
                                        <p:cTn id="15" dur="26">
                                          <p:stCondLst>
                                            <p:cond delay="1312"/>
                                          </p:stCondLst>
                                        </p:cTn>
                                        <p:tgtEl>
                                          <p:spTgt spid="328708"/>
                                        </p:tgtEl>
                                      </p:cBhvr>
                                      <p:to x="100000" y="80000"/>
                                    </p:animScale>
                                    <p:animScale>
                                      <p:cBhvr>
                                        <p:cTn id="16" dur="166" decel="50000">
                                          <p:stCondLst>
                                            <p:cond delay="1338"/>
                                          </p:stCondLst>
                                        </p:cTn>
                                        <p:tgtEl>
                                          <p:spTgt spid="328708"/>
                                        </p:tgtEl>
                                      </p:cBhvr>
                                      <p:to x="100000" y="100000"/>
                                    </p:animScale>
                                    <p:animScale>
                                      <p:cBhvr>
                                        <p:cTn id="17" dur="26">
                                          <p:stCondLst>
                                            <p:cond delay="1642"/>
                                          </p:stCondLst>
                                        </p:cTn>
                                        <p:tgtEl>
                                          <p:spTgt spid="328708"/>
                                        </p:tgtEl>
                                      </p:cBhvr>
                                      <p:to x="100000" y="90000"/>
                                    </p:animScale>
                                    <p:animScale>
                                      <p:cBhvr>
                                        <p:cTn id="18" dur="166" decel="50000">
                                          <p:stCondLst>
                                            <p:cond delay="1668"/>
                                          </p:stCondLst>
                                        </p:cTn>
                                        <p:tgtEl>
                                          <p:spTgt spid="328708"/>
                                        </p:tgtEl>
                                      </p:cBhvr>
                                      <p:to x="100000" y="100000"/>
                                    </p:animScale>
                                    <p:animScale>
                                      <p:cBhvr>
                                        <p:cTn id="19" dur="26">
                                          <p:stCondLst>
                                            <p:cond delay="1808"/>
                                          </p:stCondLst>
                                        </p:cTn>
                                        <p:tgtEl>
                                          <p:spTgt spid="328708"/>
                                        </p:tgtEl>
                                      </p:cBhvr>
                                      <p:to x="100000" y="95000"/>
                                    </p:animScale>
                                    <p:animScale>
                                      <p:cBhvr>
                                        <p:cTn id="20" dur="166" decel="50000">
                                          <p:stCondLst>
                                            <p:cond delay="1834"/>
                                          </p:stCondLst>
                                        </p:cTn>
                                        <p:tgtEl>
                                          <p:spTgt spid="32870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328707"/>
                                        </p:tgtEl>
                                        <p:attrNameLst>
                                          <p:attrName>style.visibility</p:attrName>
                                        </p:attrNameLst>
                                      </p:cBhvr>
                                      <p:to>
                                        <p:strVal val="visible"/>
                                      </p:to>
                                    </p:set>
                                    <p:animEffect transition="in" filter="circle(in)">
                                      <p:cBhvr>
                                        <p:cTn id="25" dur="2000"/>
                                        <p:tgtEl>
                                          <p:spTgt spid="328707"/>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28706">
                                            <p:txEl>
                                              <p:pRg st="0" end="0"/>
                                            </p:txEl>
                                          </p:spTgt>
                                        </p:tgtEl>
                                        <p:attrNameLst>
                                          <p:attrName>style.visibility</p:attrName>
                                        </p:attrNameLst>
                                      </p:cBhvr>
                                      <p:to>
                                        <p:strVal val="visible"/>
                                      </p:to>
                                    </p:set>
                                    <p:anim calcmode="lin" valueType="num">
                                      <p:cBhvr additive="base">
                                        <p:cTn id="30" dur="500" fill="hold"/>
                                        <p:tgtEl>
                                          <p:spTgt spid="328706">
                                            <p:txEl>
                                              <p:pRg st="0" end="0"/>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2870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328706">
                                            <p:txEl>
                                              <p:pRg st="2" end="2"/>
                                            </p:txEl>
                                          </p:spTgt>
                                        </p:tgtEl>
                                        <p:attrNameLst>
                                          <p:attrName>style.visibility</p:attrName>
                                        </p:attrNameLst>
                                      </p:cBhvr>
                                      <p:to>
                                        <p:strVal val="visible"/>
                                      </p:to>
                                    </p:set>
                                    <p:anim calcmode="lin" valueType="num">
                                      <p:cBhvr additive="base">
                                        <p:cTn id="36" dur="500" fill="hold"/>
                                        <p:tgtEl>
                                          <p:spTgt spid="328706">
                                            <p:txEl>
                                              <p:pRg st="2" end="2"/>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2870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706" grpId="0" build="p"/>
      <p:bldP spid="328708" grpId="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2"/>
          <p:cNvSpPr>
            <a:spLocks noGrp="1" noChangeArrowheads="1"/>
          </p:cNvSpPr>
          <p:nvPr>
            <p:ph type="body" idx="4294967295"/>
          </p:nvPr>
        </p:nvSpPr>
        <p:spPr>
          <a:xfrm>
            <a:off x="44053" y="1319213"/>
            <a:ext cx="8848427" cy="3333923"/>
          </a:xfrm>
          <a:noFill/>
        </p:spPr>
        <p:txBody>
          <a:bodyPr>
            <a:noAutofit/>
          </a:bodyPr>
          <a:lstStyle/>
          <a:p>
            <a:pPr marL="609600" indent="-609600" algn="just" eaLnBrk="1" hangingPunct="1">
              <a:lnSpc>
                <a:spcPct val="90000"/>
              </a:lnSpc>
              <a:buFont typeface="Wingdings" pitchFamily="2" charset="2"/>
              <a:buChar char="ü"/>
            </a:pPr>
            <a:r>
              <a:rPr lang="el-GR" altLang="el-GR" sz="2300" dirty="0" smtClean="0">
                <a:solidFill>
                  <a:srgbClr val="000099"/>
                </a:solidFill>
              </a:rPr>
              <a:t>Ελέγξτε το σφυγμό στο άκρο μετά την τοποθέτηση του νάρθηκα. Εάν δεν μπορείτε να το βρείτε, ο νάρθηκας είναι πάρα πολύ σφιχτός και πρέπει να το χαλαρώσετε αμέσως. 	</a:t>
            </a:r>
          </a:p>
          <a:p>
            <a:pPr marL="609600" indent="-609600" algn="just" eaLnBrk="1" hangingPunct="1">
              <a:lnSpc>
                <a:spcPct val="90000"/>
              </a:lnSpc>
              <a:buFont typeface="Wingdings" pitchFamily="2" charset="2"/>
              <a:buNone/>
            </a:pPr>
            <a:endParaRPr lang="el-GR" altLang="el-GR" sz="2300" dirty="0" smtClean="0">
              <a:solidFill>
                <a:srgbClr val="000099"/>
              </a:solidFill>
            </a:endParaRPr>
          </a:p>
          <a:p>
            <a:pPr marL="609600" indent="-609600" algn="just" eaLnBrk="1" hangingPunct="1">
              <a:lnSpc>
                <a:spcPct val="90000"/>
              </a:lnSpc>
              <a:buFont typeface="Wingdings" pitchFamily="2" charset="2"/>
              <a:buChar char="ü"/>
            </a:pPr>
            <a:r>
              <a:rPr lang="el-GR" altLang="el-GR" sz="2300" dirty="0" smtClean="0">
                <a:solidFill>
                  <a:srgbClr val="000099"/>
                </a:solidFill>
              </a:rPr>
              <a:t>Ελέγξτε το άκρο για οίδημα, μούδιασμα, τσούξιμο ή          μελάνιασμα  του δέρματος. </a:t>
            </a:r>
          </a:p>
          <a:p>
            <a:pPr marL="609600" indent="-609600" algn="just" eaLnBrk="1" hangingPunct="1">
              <a:lnSpc>
                <a:spcPct val="90000"/>
              </a:lnSpc>
              <a:buFont typeface="Wingdings" pitchFamily="2" charset="2"/>
              <a:buNone/>
            </a:pPr>
            <a:endParaRPr lang="en-US" altLang="el-GR" sz="800" dirty="0" smtClean="0">
              <a:solidFill>
                <a:srgbClr val="000099"/>
              </a:solidFill>
            </a:endParaRPr>
          </a:p>
          <a:p>
            <a:pPr marL="609600" indent="-609600" algn="just" eaLnBrk="1" hangingPunct="1">
              <a:lnSpc>
                <a:spcPct val="90000"/>
              </a:lnSpc>
              <a:buFont typeface="Wingdings" pitchFamily="2" charset="2"/>
              <a:buChar char="ü"/>
            </a:pPr>
            <a:r>
              <a:rPr lang="el-GR" altLang="el-GR" sz="2300" dirty="0" smtClean="0">
                <a:solidFill>
                  <a:srgbClr val="000099"/>
                </a:solidFill>
              </a:rPr>
              <a:t>Οποιοδήποτε από αυτά τα σημεία δείχνει ότι ο νάρθηκας είναι πολύ σφιχτός και πρέπει να το χαλαρώσετε, αποτρέποντας κάποια μόνιμη βλάβη</a:t>
            </a:r>
          </a:p>
        </p:txBody>
      </p:sp>
      <p:graphicFrame>
        <p:nvGraphicFramePr>
          <p:cNvPr id="329731" name="Object 3"/>
          <p:cNvGraphicFramePr>
            <a:graphicFrameLocks noChangeAspect="1"/>
          </p:cNvGraphicFramePr>
          <p:nvPr>
            <p:extLst>
              <p:ext uri="{D42A27DB-BD31-4B8C-83A1-F6EECF244321}">
                <p14:modId xmlns:p14="http://schemas.microsoft.com/office/powerpoint/2010/main" val="3992577105"/>
              </p:ext>
            </p:extLst>
          </p:nvPr>
        </p:nvGraphicFramePr>
        <p:xfrm>
          <a:off x="7524328" y="4293096"/>
          <a:ext cx="1476375" cy="2349500"/>
        </p:xfrm>
        <a:graphic>
          <a:graphicData uri="http://schemas.openxmlformats.org/presentationml/2006/ole">
            <mc:AlternateContent xmlns:mc="http://schemas.openxmlformats.org/markup-compatibility/2006">
              <mc:Choice xmlns:v="urn:schemas-microsoft-com:vml" Requires="v">
                <p:oleObj spid="_x0000_s11300" name="Εικόνα bitmap" r:id="rId3" imgW="1467055" imgH="2333333" progId="Paint.Picture">
                  <p:embed/>
                </p:oleObj>
              </mc:Choice>
              <mc:Fallback>
                <p:oleObj name="Εικόνα bitmap" r:id="rId3" imgW="1467055" imgH="2333333"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4328" y="4293096"/>
                        <a:ext cx="1476375" cy="234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29732" name="Rectangle 4"/>
          <p:cNvSpPr>
            <a:spLocks noGrp="1" noChangeArrowheads="1"/>
          </p:cNvSpPr>
          <p:nvPr>
            <p:ph type="title" idx="4294967295"/>
          </p:nvPr>
        </p:nvSpPr>
        <p:spPr>
          <a:xfrm>
            <a:off x="395288" y="129133"/>
            <a:ext cx="8229600" cy="563563"/>
          </a:xfrm>
          <a:noFill/>
        </p:spPr>
        <p:txBody>
          <a:bodyPr>
            <a:normAutofit fontScale="90000"/>
          </a:bodyPr>
          <a:lstStyle/>
          <a:p>
            <a:pPr eaLnBrk="1" hangingPunct="1"/>
            <a:r>
              <a:rPr lang="el-GR" altLang="el-GR" sz="3600" b="1" smtClean="0">
                <a:solidFill>
                  <a:srgbClr val="CC0000"/>
                </a:solidFill>
              </a:rPr>
              <a:t>Μετά την ακινητοποίηση</a:t>
            </a:r>
          </a:p>
        </p:txBody>
      </p:sp>
      <p:pic>
        <p:nvPicPr>
          <p:cNvPr id="5"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t="11651"/>
          <a:stretch/>
        </p:blipFill>
        <p:spPr bwMode="auto">
          <a:xfrm>
            <a:off x="44053" y="-27384"/>
            <a:ext cx="1287587" cy="1137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7" descr="Αποτέλεσμα εικόνας για logo αθτη"/>
          <p:cNvPicPr>
            <a:picLocks noChangeAspect="1" noChangeArrowheads="1"/>
          </p:cNvPicPr>
          <p:nvPr/>
        </p:nvPicPr>
        <p:blipFill>
          <a:blip r:embed="rId6">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9595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29732"/>
                                        </p:tgtEl>
                                        <p:attrNameLst>
                                          <p:attrName>style.visibility</p:attrName>
                                        </p:attrNameLst>
                                      </p:cBhvr>
                                      <p:to>
                                        <p:strVal val="visible"/>
                                      </p:to>
                                    </p:set>
                                    <p:animEffect transition="in" filter="wipe(down)">
                                      <p:cBhvr>
                                        <p:cTn id="7" dur="580">
                                          <p:stCondLst>
                                            <p:cond delay="0"/>
                                          </p:stCondLst>
                                        </p:cTn>
                                        <p:tgtEl>
                                          <p:spTgt spid="329732"/>
                                        </p:tgtEl>
                                      </p:cBhvr>
                                    </p:animEffect>
                                    <p:anim calcmode="lin" valueType="num">
                                      <p:cBhvr>
                                        <p:cTn id="8" dur="1822" tmFilter="0,0; 0.14,0.36; 0.43,0.73; 0.71,0.91; 1.0,1.0">
                                          <p:stCondLst>
                                            <p:cond delay="0"/>
                                          </p:stCondLst>
                                        </p:cTn>
                                        <p:tgtEl>
                                          <p:spTgt spid="32973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2973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2973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2973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29732"/>
                                        </p:tgtEl>
                                        <p:attrNameLst>
                                          <p:attrName>ppt_y</p:attrName>
                                        </p:attrNameLst>
                                      </p:cBhvr>
                                      <p:tavLst>
                                        <p:tav tm="0" fmla="#ppt_y-sin(pi*$)/81">
                                          <p:val>
                                            <p:fltVal val="0"/>
                                          </p:val>
                                        </p:tav>
                                        <p:tav tm="100000">
                                          <p:val>
                                            <p:fltVal val="1"/>
                                          </p:val>
                                        </p:tav>
                                      </p:tavLst>
                                    </p:anim>
                                    <p:animScale>
                                      <p:cBhvr>
                                        <p:cTn id="13" dur="26">
                                          <p:stCondLst>
                                            <p:cond delay="650"/>
                                          </p:stCondLst>
                                        </p:cTn>
                                        <p:tgtEl>
                                          <p:spTgt spid="329732"/>
                                        </p:tgtEl>
                                      </p:cBhvr>
                                      <p:to x="100000" y="60000"/>
                                    </p:animScale>
                                    <p:animScale>
                                      <p:cBhvr>
                                        <p:cTn id="14" dur="166" decel="50000">
                                          <p:stCondLst>
                                            <p:cond delay="676"/>
                                          </p:stCondLst>
                                        </p:cTn>
                                        <p:tgtEl>
                                          <p:spTgt spid="329732"/>
                                        </p:tgtEl>
                                      </p:cBhvr>
                                      <p:to x="100000" y="100000"/>
                                    </p:animScale>
                                    <p:animScale>
                                      <p:cBhvr>
                                        <p:cTn id="15" dur="26">
                                          <p:stCondLst>
                                            <p:cond delay="1312"/>
                                          </p:stCondLst>
                                        </p:cTn>
                                        <p:tgtEl>
                                          <p:spTgt spid="329732"/>
                                        </p:tgtEl>
                                      </p:cBhvr>
                                      <p:to x="100000" y="80000"/>
                                    </p:animScale>
                                    <p:animScale>
                                      <p:cBhvr>
                                        <p:cTn id="16" dur="166" decel="50000">
                                          <p:stCondLst>
                                            <p:cond delay="1338"/>
                                          </p:stCondLst>
                                        </p:cTn>
                                        <p:tgtEl>
                                          <p:spTgt spid="329732"/>
                                        </p:tgtEl>
                                      </p:cBhvr>
                                      <p:to x="100000" y="100000"/>
                                    </p:animScale>
                                    <p:animScale>
                                      <p:cBhvr>
                                        <p:cTn id="17" dur="26">
                                          <p:stCondLst>
                                            <p:cond delay="1642"/>
                                          </p:stCondLst>
                                        </p:cTn>
                                        <p:tgtEl>
                                          <p:spTgt spid="329732"/>
                                        </p:tgtEl>
                                      </p:cBhvr>
                                      <p:to x="100000" y="90000"/>
                                    </p:animScale>
                                    <p:animScale>
                                      <p:cBhvr>
                                        <p:cTn id="18" dur="166" decel="50000">
                                          <p:stCondLst>
                                            <p:cond delay="1668"/>
                                          </p:stCondLst>
                                        </p:cTn>
                                        <p:tgtEl>
                                          <p:spTgt spid="329732"/>
                                        </p:tgtEl>
                                      </p:cBhvr>
                                      <p:to x="100000" y="100000"/>
                                    </p:animScale>
                                    <p:animScale>
                                      <p:cBhvr>
                                        <p:cTn id="19" dur="26">
                                          <p:stCondLst>
                                            <p:cond delay="1808"/>
                                          </p:stCondLst>
                                        </p:cTn>
                                        <p:tgtEl>
                                          <p:spTgt spid="329732"/>
                                        </p:tgtEl>
                                      </p:cBhvr>
                                      <p:to x="100000" y="95000"/>
                                    </p:animScale>
                                    <p:animScale>
                                      <p:cBhvr>
                                        <p:cTn id="20" dur="166" decel="50000">
                                          <p:stCondLst>
                                            <p:cond delay="1834"/>
                                          </p:stCondLst>
                                        </p:cTn>
                                        <p:tgtEl>
                                          <p:spTgt spid="32973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29730">
                                            <p:txEl>
                                              <p:pRg st="0" end="0"/>
                                            </p:txEl>
                                          </p:spTgt>
                                        </p:tgtEl>
                                        <p:attrNameLst>
                                          <p:attrName>style.visibility</p:attrName>
                                        </p:attrNameLst>
                                      </p:cBhvr>
                                      <p:to>
                                        <p:strVal val="visible"/>
                                      </p:to>
                                    </p:set>
                                    <p:anim calcmode="lin" valueType="num">
                                      <p:cBhvr additive="base">
                                        <p:cTn id="25" dur="500" fill="hold"/>
                                        <p:tgtEl>
                                          <p:spTgt spid="329730">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2973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29730">
                                            <p:txEl>
                                              <p:pRg st="2" end="2"/>
                                            </p:txEl>
                                          </p:spTgt>
                                        </p:tgtEl>
                                        <p:attrNameLst>
                                          <p:attrName>style.visibility</p:attrName>
                                        </p:attrNameLst>
                                      </p:cBhvr>
                                      <p:to>
                                        <p:strVal val="visible"/>
                                      </p:to>
                                    </p:set>
                                    <p:anim calcmode="lin" valueType="num">
                                      <p:cBhvr additive="base">
                                        <p:cTn id="31" dur="500" fill="hold"/>
                                        <p:tgtEl>
                                          <p:spTgt spid="329730">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2973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29730">
                                            <p:txEl>
                                              <p:pRg st="4" end="4"/>
                                            </p:txEl>
                                          </p:spTgt>
                                        </p:tgtEl>
                                        <p:attrNameLst>
                                          <p:attrName>style.visibility</p:attrName>
                                        </p:attrNameLst>
                                      </p:cBhvr>
                                      <p:to>
                                        <p:strVal val="visible"/>
                                      </p:to>
                                    </p:set>
                                    <p:anim calcmode="lin" valueType="num">
                                      <p:cBhvr additive="base">
                                        <p:cTn id="37" dur="500" fill="hold"/>
                                        <p:tgtEl>
                                          <p:spTgt spid="329730">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29730">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730" grpId="0" build="p"/>
      <p:bldP spid="329732" grpId="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κειμένου 2"/>
          <p:cNvSpPr>
            <a:spLocks noGrp="1"/>
          </p:cNvSpPr>
          <p:nvPr>
            <p:ph type="body" idx="1"/>
          </p:nvPr>
        </p:nvSpPr>
        <p:spPr>
          <a:xfrm>
            <a:off x="468313" y="5373217"/>
            <a:ext cx="8183563" cy="671984"/>
          </a:xfrm>
        </p:spPr>
        <p:txBody>
          <a:bodyPr>
            <a:noAutofit/>
          </a:bodyPr>
          <a:lstStyle/>
          <a:p>
            <a:pPr marR="0">
              <a:spcBef>
                <a:spcPct val="0"/>
              </a:spcBef>
              <a:spcAft>
                <a:spcPct val="0"/>
              </a:spcAft>
            </a:pPr>
            <a:r>
              <a:rPr lang="el-GR" altLang="el-GR" sz="4400" b="1" dirty="0" smtClean="0">
                <a:solidFill>
                  <a:srgbClr val="003300"/>
                </a:solidFill>
              </a:rPr>
              <a:t>Εγκαύματα</a:t>
            </a:r>
          </a:p>
        </p:txBody>
      </p:sp>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8" y="908720"/>
            <a:ext cx="6627143" cy="3197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1651"/>
          <a:stretch/>
        </p:blipFill>
        <p:spPr bwMode="auto">
          <a:xfrm>
            <a:off x="44053" y="-5829"/>
            <a:ext cx="1287587" cy="1137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7" descr="Αποτέλεσμα εικόνας για logo αθτη"/>
          <p:cNvPicPr>
            <a:picLocks noChangeAspect="1" noChangeArrowheads="1"/>
          </p:cNvPicPr>
          <p:nvPr/>
        </p:nvPicPr>
        <p:blipFill>
          <a:blip r:embed="rId4">
            <a:extLst>
              <a:ext uri="{28A0092B-C50C-407E-A947-70E740481C1C}">
                <a14:useLocalDpi xmlns:a14="http://schemas.microsoft.com/office/drawing/2010/main" val="0"/>
              </a:ext>
            </a:extLst>
          </a:blip>
          <a:srcRect l="33031" r="29597" b="37775"/>
          <a:stretch>
            <a:fillRect/>
          </a:stretch>
        </p:blipFill>
        <p:spPr bwMode="auto">
          <a:xfrm>
            <a:off x="7672387" y="21555"/>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174694"/>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8"/>
          <p:cNvGraphicFramePr>
            <a:graphicFrameLocks noChangeAspect="1"/>
          </p:cNvGraphicFramePr>
          <p:nvPr>
            <p:extLst>
              <p:ext uri="{D42A27DB-BD31-4B8C-83A1-F6EECF244321}">
                <p14:modId xmlns:p14="http://schemas.microsoft.com/office/powerpoint/2010/main" val="649826371"/>
              </p:ext>
            </p:extLst>
          </p:nvPr>
        </p:nvGraphicFramePr>
        <p:xfrm>
          <a:off x="304914" y="1152488"/>
          <a:ext cx="4915158" cy="5660888"/>
        </p:xfrm>
        <a:graphic>
          <a:graphicData uri="http://schemas.openxmlformats.org/presentationml/2006/ole">
            <mc:AlternateContent xmlns:mc="http://schemas.openxmlformats.org/markup-compatibility/2006">
              <mc:Choice xmlns:v="urn:schemas-microsoft-com:vml" Requires="v">
                <p:oleObj spid="_x0000_s12321" name="Image" r:id="rId3" imgW="5858101" imgH="6747617" progId="Photoshop.Image.5">
                  <p:embed/>
                </p:oleObj>
              </mc:Choice>
              <mc:Fallback>
                <p:oleObj name="Image" r:id="rId3" imgW="5858101" imgH="6747617" progId="Photoshop.Image.5">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914" y="1152488"/>
                        <a:ext cx="4915158" cy="5660888"/>
                      </a:xfrm>
                      <a:prstGeom prst="rect">
                        <a:avLst/>
                      </a:prstGeom>
                      <a:noFill/>
                      <a:ln>
                        <a:noFill/>
                      </a:ln>
                      <a:effectLst/>
                    </p:spPr>
                  </p:pic>
                </p:oleObj>
              </mc:Fallback>
            </mc:AlternateContent>
          </a:graphicData>
        </a:graphic>
      </p:graphicFrame>
      <p:sp>
        <p:nvSpPr>
          <p:cNvPr id="3" name="Rectangle 10"/>
          <p:cNvSpPr>
            <a:spLocks noChangeArrowheads="1"/>
          </p:cNvSpPr>
          <p:nvPr/>
        </p:nvSpPr>
        <p:spPr bwMode="auto">
          <a:xfrm>
            <a:off x="2051720" y="510019"/>
            <a:ext cx="4389022" cy="120032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8100" cmpd="dbl">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l-GR" altLang="el-GR" sz="3600" b="1" dirty="0">
                <a:solidFill>
                  <a:schemeClr val="hlink"/>
                </a:solidFill>
                <a:latin typeface="Arial" pitchFamily="34" charset="0"/>
              </a:rPr>
              <a:t>ΕΓΚΑΥΜΑΤΑ </a:t>
            </a:r>
            <a:r>
              <a:rPr lang="el-GR" altLang="el-GR" sz="3600" b="1" dirty="0" smtClean="0">
                <a:solidFill>
                  <a:schemeClr val="hlink"/>
                </a:solidFill>
                <a:latin typeface="Arial" pitchFamily="34" charset="0"/>
              </a:rPr>
              <a:t>– </a:t>
            </a:r>
          </a:p>
          <a:p>
            <a:pPr algn="ctr"/>
            <a:r>
              <a:rPr lang="el-GR" altLang="el-GR" sz="3600" b="1" dirty="0" smtClean="0">
                <a:solidFill>
                  <a:schemeClr val="hlink"/>
                </a:solidFill>
                <a:latin typeface="Arial" pitchFamily="34" charset="0"/>
              </a:rPr>
              <a:t>ΚΑΝΟΝΑΣ </a:t>
            </a:r>
            <a:r>
              <a:rPr lang="el-GR" altLang="el-GR" sz="3600" b="1" dirty="0">
                <a:solidFill>
                  <a:schemeClr val="hlink"/>
                </a:solidFill>
                <a:latin typeface="Arial" pitchFamily="34" charset="0"/>
              </a:rPr>
              <a:t>ΤΩΝ 9%</a:t>
            </a:r>
          </a:p>
        </p:txBody>
      </p:sp>
      <p:pic>
        <p:nvPicPr>
          <p:cNvPr id="4"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t="11651"/>
          <a:stretch/>
        </p:blipFill>
        <p:spPr bwMode="auto">
          <a:xfrm>
            <a:off x="44053" y="-27384"/>
            <a:ext cx="1287587" cy="1137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7" descr="Αποτέλεσμα εικόνας για logo αθτη"/>
          <p:cNvPicPr>
            <a:picLocks noChangeAspect="1" noChangeArrowheads="1"/>
          </p:cNvPicPr>
          <p:nvPr/>
        </p:nvPicPr>
        <p:blipFill>
          <a:blip r:embed="rId6">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2178869"/>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503237" y="5544840"/>
            <a:ext cx="8183563" cy="1052512"/>
          </a:xfrm>
        </p:spPr>
        <p:txBody>
          <a:bodyPr/>
          <a:lstStyle/>
          <a:p>
            <a:pPr fontAlgn="auto">
              <a:spcAft>
                <a:spcPts val="0"/>
              </a:spcAft>
              <a:defRPr/>
            </a:pPr>
            <a:r>
              <a:rPr lang="el-GR" b="1" dirty="0" smtClean="0">
                <a:solidFill>
                  <a:srgbClr val="003300"/>
                </a:solidFill>
              </a:rPr>
              <a:t>Είδη εγκαυμάτων</a:t>
            </a:r>
            <a:endParaRPr lang="el-GR" b="1" dirty="0">
              <a:solidFill>
                <a:srgbClr val="003300"/>
              </a:solidFill>
            </a:endParaRPr>
          </a:p>
        </p:txBody>
      </p:sp>
      <p:sp>
        <p:nvSpPr>
          <p:cNvPr id="3" name="Θέση περιεχομένου 2"/>
          <p:cNvSpPr>
            <a:spLocks noGrp="1"/>
          </p:cNvSpPr>
          <p:nvPr>
            <p:ph idx="1"/>
          </p:nvPr>
        </p:nvSpPr>
        <p:spPr>
          <a:xfrm>
            <a:off x="179512" y="1106512"/>
            <a:ext cx="5303837" cy="5130800"/>
          </a:xfrm>
        </p:spPr>
        <p:txBody>
          <a:bodyPr>
            <a:normAutofit lnSpcReduction="10000"/>
          </a:bodyPr>
          <a:lstStyle/>
          <a:p>
            <a:pPr fontAlgn="auto">
              <a:spcAft>
                <a:spcPts val="0"/>
              </a:spcAft>
              <a:buFont typeface="Wingdings" panose="05000000000000000000" pitchFamily="2" charset="2"/>
              <a:buChar char="Ø"/>
              <a:defRPr/>
            </a:pPr>
            <a:r>
              <a:rPr lang="el-GR" dirty="0" smtClean="0"/>
              <a:t>Θερμικά </a:t>
            </a:r>
            <a:r>
              <a:rPr lang="el-GR" dirty="0"/>
              <a:t>(80,2%)</a:t>
            </a:r>
          </a:p>
          <a:p>
            <a:pPr fontAlgn="auto">
              <a:spcAft>
                <a:spcPts val="0"/>
              </a:spcAft>
              <a:buFont typeface="Wingdings" panose="05000000000000000000" pitchFamily="2" charset="2"/>
              <a:buChar char="Ø"/>
              <a:defRPr/>
            </a:pPr>
            <a:r>
              <a:rPr lang="el-GR" dirty="0" smtClean="0"/>
              <a:t>Ηλεκτρικά </a:t>
            </a:r>
            <a:r>
              <a:rPr lang="el-GR" dirty="0"/>
              <a:t>(6,2%) </a:t>
            </a:r>
          </a:p>
          <a:p>
            <a:pPr fontAlgn="auto">
              <a:spcAft>
                <a:spcPts val="0"/>
              </a:spcAft>
              <a:buFont typeface="Wingdings" panose="05000000000000000000" pitchFamily="2" charset="2"/>
              <a:buChar char="Ø"/>
              <a:defRPr/>
            </a:pPr>
            <a:r>
              <a:rPr lang="el-GR" dirty="0" smtClean="0"/>
              <a:t>Χημικά </a:t>
            </a:r>
            <a:r>
              <a:rPr lang="el-GR" dirty="0"/>
              <a:t>(6,18%) </a:t>
            </a:r>
            <a:endParaRPr lang="el-GR" dirty="0" smtClean="0"/>
          </a:p>
          <a:p>
            <a:pPr fontAlgn="auto">
              <a:spcAft>
                <a:spcPts val="0"/>
              </a:spcAft>
              <a:buFont typeface="Wingdings" panose="05000000000000000000" pitchFamily="2" charset="2"/>
              <a:buChar char="Ø"/>
              <a:defRPr/>
            </a:pPr>
            <a:endParaRPr lang="el-GR" sz="900" dirty="0"/>
          </a:p>
          <a:p>
            <a:pPr marL="0" indent="0" fontAlgn="auto">
              <a:spcAft>
                <a:spcPts val="0"/>
              </a:spcAft>
              <a:buNone/>
              <a:defRPr/>
            </a:pPr>
            <a:r>
              <a:rPr lang="el-GR" b="1" dirty="0" smtClean="0">
                <a:solidFill>
                  <a:srgbClr val="0070C0"/>
                </a:solidFill>
              </a:rPr>
              <a:t>Κανόνας </a:t>
            </a:r>
            <a:r>
              <a:rPr lang="el-GR" b="1" dirty="0">
                <a:solidFill>
                  <a:srgbClr val="0070C0"/>
                </a:solidFill>
              </a:rPr>
              <a:t>των εννέα:</a:t>
            </a:r>
          </a:p>
          <a:p>
            <a:pPr marL="457200" lvl="1" indent="-457200" fontAlgn="auto">
              <a:spcAft>
                <a:spcPts val="0"/>
              </a:spcAft>
              <a:buSzPct val="80000"/>
              <a:buFont typeface="Wingdings" panose="05000000000000000000" pitchFamily="2" charset="2"/>
              <a:buChar char="ü"/>
              <a:defRPr/>
            </a:pPr>
            <a:r>
              <a:rPr lang="el-GR" sz="2800" dirty="0"/>
              <a:t>Το κεφάλι και κάθε ένα από τα </a:t>
            </a:r>
            <a:r>
              <a:rPr lang="el-GR" sz="2800" dirty="0" smtClean="0"/>
              <a:t>   χέρια </a:t>
            </a:r>
            <a:r>
              <a:rPr lang="el-GR" sz="2800" dirty="0"/>
              <a:t>είναι 9%</a:t>
            </a:r>
          </a:p>
          <a:p>
            <a:pPr marL="457200" lvl="1" indent="-457200" fontAlgn="auto">
              <a:spcAft>
                <a:spcPts val="0"/>
              </a:spcAft>
              <a:buSzPct val="80000"/>
              <a:buFont typeface="Wingdings" panose="05000000000000000000" pitchFamily="2" charset="2"/>
              <a:buChar char="ü"/>
              <a:defRPr/>
            </a:pPr>
            <a:r>
              <a:rPr lang="el-GR" sz="2800" dirty="0"/>
              <a:t>Τα κάτω άκρα είναι 18% το καθένα</a:t>
            </a:r>
          </a:p>
          <a:p>
            <a:pPr marL="457200" lvl="1" indent="-457200" fontAlgn="auto">
              <a:spcAft>
                <a:spcPts val="0"/>
              </a:spcAft>
              <a:buSzPct val="80000"/>
              <a:buFont typeface="Wingdings" panose="05000000000000000000" pitchFamily="2" charset="2"/>
              <a:buChar char="ü"/>
              <a:defRPr/>
            </a:pPr>
            <a:r>
              <a:rPr lang="el-GR" sz="2800" dirty="0"/>
              <a:t>Ο κορμός είναι 36%</a:t>
            </a:r>
          </a:p>
          <a:p>
            <a:pPr marL="457200" lvl="1" indent="-457200" fontAlgn="auto">
              <a:spcAft>
                <a:spcPts val="0"/>
              </a:spcAft>
              <a:buSzPct val="80000"/>
              <a:buFont typeface="Wingdings" panose="05000000000000000000" pitchFamily="2" charset="2"/>
              <a:buChar char="ü"/>
              <a:defRPr/>
            </a:pPr>
            <a:r>
              <a:rPr lang="el-GR" sz="2800" dirty="0"/>
              <a:t>Περίνεο 1%</a:t>
            </a:r>
          </a:p>
          <a:p>
            <a:pPr fontAlgn="auto">
              <a:spcAft>
                <a:spcPts val="0"/>
              </a:spcAft>
              <a:buFont typeface="Wingdings" panose="05000000000000000000" pitchFamily="2" charset="2"/>
              <a:buChar char="Ø"/>
              <a:defRPr/>
            </a:pPr>
            <a:endParaRPr lang="el-GR" dirty="0"/>
          </a:p>
          <a:p>
            <a:pPr fontAlgn="auto">
              <a:spcAft>
                <a:spcPts val="0"/>
              </a:spcAft>
              <a:buFont typeface="Wingdings" panose="05000000000000000000" pitchFamily="2" charset="2"/>
              <a:buChar char="Ø"/>
              <a:defRPr/>
            </a:pPr>
            <a:endParaRPr lang="el-GR" dirty="0"/>
          </a:p>
        </p:txBody>
      </p:sp>
      <p:pic>
        <p:nvPicPr>
          <p:cNvPr id="55300" name="Picture 9" descr="σάρωση0030"/>
          <p:cNvPicPr>
            <a:picLocks noChangeAspect="1" noChangeArrowheads="1"/>
          </p:cNvPicPr>
          <p:nvPr/>
        </p:nvPicPr>
        <p:blipFill>
          <a:blip r:embed="rId2">
            <a:lum bright="-12000"/>
            <a:extLst>
              <a:ext uri="{28A0092B-C50C-407E-A947-70E740481C1C}">
                <a14:useLocalDpi xmlns:a14="http://schemas.microsoft.com/office/drawing/2010/main" val="0"/>
              </a:ext>
            </a:extLst>
          </a:blip>
          <a:srcRect l="59801" t="53786" r="6343" b="7913"/>
          <a:stretch>
            <a:fillRect/>
          </a:stretch>
        </p:blipFill>
        <p:spPr bwMode="auto">
          <a:xfrm>
            <a:off x="5508104" y="1772816"/>
            <a:ext cx="2789239" cy="378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1651"/>
          <a:stretch/>
        </p:blipFill>
        <p:spPr bwMode="auto">
          <a:xfrm>
            <a:off x="44053" y="-27384"/>
            <a:ext cx="1287587" cy="1137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7" descr="Αποτέλεσμα εικόνας για logo αθτη"/>
          <p:cNvPicPr>
            <a:picLocks noChangeAspect="1" noChangeArrowheads="1"/>
          </p:cNvPicPr>
          <p:nvPr/>
        </p:nvPicPr>
        <p:blipFill>
          <a:blip r:embed="rId4">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6903546"/>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11651"/>
          <a:stretch/>
        </p:blipFill>
        <p:spPr bwMode="auto">
          <a:xfrm>
            <a:off x="44053" y="-27384"/>
            <a:ext cx="1287587" cy="1137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Τίτλος 1"/>
          <p:cNvSpPr>
            <a:spLocks noGrp="1"/>
          </p:cNvSpPr>
          <p:nvPr>
            <p:ph type="title"/>
          </p:nvPr>
        </p:nvSpPr>
        <p:spPr>
          <a:xfrm>
            <a:off x="467544" y="5821806"/>
            <a:ext cx="8183563" cy="1052512"/>
          </a:xfrm>
        </p:spPr>
        <p:txBody>
          <a:bodyPr/>
          <a:lstStyle/>
          <a:p>
            <a:pPr fontAlgn="auto">
              <a:spcAft>
                <a:spcPts val="0"/>
              </a:spcAft>
              <a:defRPr/>
            </a:pPr>
            <a:r>
              <a:rPr lang="el-GR" b="1" dirty="0" smtClean="0">
                <a:solidFill>
                  <a:srgbClr val="0070C0"/>
                </a:solidFill>
              </a:rPr>
              <a:t>Πώς προκαλούνται </a:t>
            </a:r>
            <a:endParaRPr lang="el-GR" b="1" dirty="0">
              <a:solidFill>
                <a:srgbClr val="0070C0"/>
              </a:solidFill>
            </a:endParaRPr>
          </a:p>
        </p:txBody>
      </p:sp>
      <p:graphicFrame>
        <p:nvGraphicFramePr>
          <p:cNvPr id="4" name="Θέση περιεχομένου 3"/>
          <p:cNvGraphicFramePr>
            <a:graphicFrameLocks noGrp="1"/>
          </p:cNvGraphicFramePr>
          <p:nvPr>
            <p:ph idx="1"/>
            <p:extLst>
              <p:ext uri="{D42A27DB-BD31-4B8C-83A1-F6EECF244321}">
                <p14:modId xmlns:p14="http://schemas.microsoft.com/office/powerpoint/2010/main" val="41746305"/>
              </p:ext>
            </p:extLst>
          </p:nvPr>
        </p:nvGraphicFramePr>
        <p:xfrm>
          <a:off x="1152128" y="490946"/>
          <a:ext cx="6948264" cy="5530342"/>
        </p:xfrm>
        <a:graphic>
          <a:graphicData uri="http://schemas.openxmlformats.org/drawingml/2006/table">
            <a:tbl>
              <a:tblPr firstRow="1" bandRow="1">
                <a:tableStyleId>{5C22544A-7EE6-4342-B048-85BDC9FD1C3A}</a:tableStyleId>
              </a:tblPr>
              <a:tblGrid>
                <a:gridCol w="1683385"/>
                <a:gridCol w="5264879"/>
              </a:tblGrid>
              <a:tr h="36004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1" i="0" u="none" strike="noStrike" cap="none" normalizeH="0" baseline="0" dirty="0" smtClean="0">
                          <a:ln>
                            <a:noFill/>
                          </a:ln>
                          <a:solidFill>
                            <a:schemeClr val="bg1"/>
                          </a:solidFill>
                          <a:effectLst>
                            <a:outerShdw blurRad="38100" dist="38100" dir="2700000" algn="tl">
                              <a:srgbClr val="C0C0C0"/>
                            </a:outerShdw>
                          </a:effectLst>
                          <a:latin typeface="Arial" charset="0"/>
                        </a:rPr>
                        <a:t>Είδος εγκαύματος</a:t>
                      </a:r>
                    </a:p>
                  </a:txBody>
                  <a:tcPr marT="45715" marB="45715"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1" i="0" u="none" strike="noStrike" cap="none" normalizeH="0" baseline="0" dirty="0" smtClean="0">
                          <a:ln>
                            <a:noFill/>
                          </a:ln>
                          <a:solidFill>
                            <a:schemeClr val="bg1"/>
                          </a:solidFill>
                          <a:effectLst>
                            <a:outerShdw blurRad="38100" dist="38100" dir="2700000" algn="tl">
                              <a:srgbClr val="C0C0C0"/>
                            </a:outerShdw>
                          </a:effectLst>
                          <a:latin typeface="Arial" charset="0"/>
                        </a:rPr>
                        <a:t>Αιτίες </a:t>
                      </a:r>
                    </a:p>
                  </a:txBody>
                  <a:tcPr marT="45715" marB="45715" horzOverflow="overflow"/>
                </a:tc>
              </a:tr>
              <a:tr h="43823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0" i="0" u="none" strike="noStrike" cap="none" normalizeH="0" baseline="0" smtClean="0">
                          <a:ln>
                            <a:noFill/>
                          </a:ln>
                          <a:solidFill>
                            <a:schemeClr val="tx1"/>
                          </a:solidFill>
                          <a:effectLst/>
                          <a:latin typeface="Arial" charset="0"/>
                        </a:rPr>
                        <a:t>Ξηρό έγκαυμα</a:t>
                      </a:r>
                    </a:p>
                  </a:txBody>
                  <a:tcPr marT="45715" marB="45715"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0" i="0" u="none" strike="noStrike" cap="none" normalizeH="0" baseline="0" dirty="0" smtClean="0">
                          <a:ln>
                            <a:noFill/>
                          </a:ln>
                          <a:solidFill>
                            <a:schemeClr val="tx1"/>
                          </a:solidFill>
                          <a:effectLst/>
                          <a:latin typeface="Arial" charset="0"/>
                        </a:rPr>
                        <a:t>Φλόγες-επαφή με καυτά αντικείμενα</a:t>
                      </a:r>
                    </a:p>
                  </a:txBody>
                  <a:tcPr marT="45715" marB="45715" horzOverflow="overflow"/>
                </a:tc>
              </a:tr>
              <a:tr h="50099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0" i="0" u="none" strike="noStrike" cap="none" normalizeH="0" baseline="0" smtClean="0">
                          <a:ln>
                            <a:noFill/>
                          </a:ln>
                          <a:solidFill>
                            <a:schemeClr val="tx1"/>
                          </a:solidFill>
                          <a:effectLst/>
                          <a:latin typeface="Arial" charset="0"/>
                        </a:rPr>
                        <a:t>Υγρό έγκαυμα</a:t>
                      </a:r>
                    </a:p>
                  </a:txBody>
                  <a:tcPr marT="45715" marB="45715"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0" i="0" u="none" strike="noStrike" cap="none" normalizeH="0" baseline="0" dirty="0" smtClean="0">
                          <a:ln>
                            <a:noFill/>
                          </a:ln>
                          <a:solidFill>
                            <a:schemeClr val="tx1"/>
                          </a:solidFill>
                          <a:effectLst/>
                          <a:latin typeface="Arial" charset="0"/>
                        </a:rPr>
                        <a:t>Ατμός-ζεστά υγρά όπως καφές, τσάι, ζεστό λάδι</a:t>
                      </a:r>
                    </a:p>
                  </a:txBody>
                  <a:tcPr marT="45715" marB="45715" horzOverflow="overflow"/>
                </a:tc>
              </a:tr>
              <a:tr h="62605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0" i="0" u="none" strike="noStrike" cap="none" normalizeH="0" baseline="0" dirty="0" smtClean="0">
                          <a:ln>
                            <a:noFill/>
                          </a:ln>
                          <a:solidFill>
                            <a:schemeClr val="tx1"/>
                          </a:solidFill>
                          <a:effectLst/>
                          <a:latin typeface="Arial" charset="0"/>
                        </a:rPr>
                        <a:t>Ηλεκτρικό έγκαυμα</a:t>
                      </a:r>
                    </a:p>
                  </a:txBody>
                  <a:tcPr marT="45715" marB="45715"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0" i="0" u="none" strike="noStrike" cap="none" normalizeH="0" baseline="0" dirty="0" smtClean="0">
                          <a:ln>
                            <a:noFill/>
                          </a:ln>
                          <a:solidFill>
                            <a:schemeClr val="tx1"/>
                          </a:solidFill>
                          <a:effectLst/>
                          <a:latin typeface="Arial" charset="0"/>
                        </a:rPr>
                        <a:t>Χαμηλής τάσης ρεύμα αυτό των οικιακών συσκευών-βολταϊκό </a:t>
                      </a:r>
                    </a:p>
                  </a:txBody>
                  <a:tcPr marT="45715" marB="45715" horzOverflow="overflow"/>
                </a:tc>
              </a:tr>
              <a:tr h="100722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0" i="0" u="none" strike="noStrike" cap="none" normalizeH="0" baseline="0" dirty="0" smtClean="0">
                          <a:ln>
                            <a:noFill/>
                          </a:ln>
                          <a:solidFill>
                            <a:schemeClr val="tx1"/>
                          </a:solidFill>
                          <a:effectLst/>
                          <a:latin typeface="Arial" charset="0"/>
                        </a:rPr>
                        <a:t>Ψυχρό έγκαυμα</a:t>
                      </a:r>
                    </a:p>
                  </a:txBody>
                  <a:tcPr marT="45715" marB="45715"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0" i="0" u="none" strike="noStrike" cap="none" normalizeH="0" baseline="0" dirty="0" smtClean="0">
                          <a:ln>
                            <a:noFill/>
                          </a:ln>
                          <a:solidFill>
                            <a:schemeClr val="tx1"/>
                          </a:solidFill>
                          <a:effectLst/>
                          <a:latin typeface="Arial" charset="0"/>
                        </a:rPr>
                        <a:t>Κρυοπαγήματα, επαφή με παγωμένα μέταλλα ,επαφή με παγωμένους ατμούς όπως του υγρού οξυγόνου ή του υγρού αζώτου</a:t>
                      </a:r>
                    </a:p>
                  </a:txBody>
                  <a:tcPr marT="45715" marB="45715" horzOverflow="overflow"/>
                </a:tc>
              </a:tr>
              <a:tr h="160271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0" i="0" u="none" strike="noStrike" cap="none" normalizeH="0" baseline="0" dirty="0" smtClean="0">
                          <a:ln>
                            <a:noFill/>
                          </a:ln>
                          <a:solidFill>
                            <a:schemeClr val="tx1"/>
                          </a:solidFill>
                          <a:effectLst/>
                          <a:latin typeface="Arial" charset="0"/>
                        </a:rPr>
                        <a:t>Χημικό έγκαυμα</a:t>
                      </a:r>
                    </a:p>
                  </a:txBody>
                  <a:tcPr marT="45715" marB="45715"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0" i="0" u="none" strike="noStrike" cap="none" normalizeH="0" baseline="0" dirty="0" err="1" smtClean="0">
                          <a:ln>
                            <a:noFill/>
                          </a:ln>
                          <a:solidFill>
                            <a:schemeClr val="tx1"/>
                          </a:solidFill>
                          <a:effectLst/>
                          <a:latin typeface="Arial" charset="0"/>
                        </a:rPr>
                        <a:t>Βιομηχ</a:t>
                      </a:r>
                      <a:r>
                        <a:rPr kumimoji="0" lang="el-GR" sz="1800" b="0" i="0" u="none" strike="noStrike" cap="none" normalizeH="0" baseline="0" dirty="0" smtClean="0">
                          <a:ln>
                            <a:noFill/>
                          </a:ln>
                          <a:solidFill>
                            <a:schemeClr val="tx1"/>
                          </a:solidFill>
                          <a:effectLst/>
                          <a:latin typeface="Arial" charset="0"/>
                        </a:rPr>
                        <a:t>. χημικά προϊόντα, εισπνοή καπνών και τοξικών αερίων.</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0" i="0" u="none" strike="noStrike" cap="none" normalizeH="0" baseline="0" dirty="0" smtClean="0">
                          <a:ln>
                            <a:noFill/>
                          </a:ln>
                          <a:solidFill>
                            <a:schemeClr val="tx1"/>
                          </a:solidFill>
                          <a:effectLst/>
                          <a:latin typeface="Arial" charset="0"/>
                        </a:rPr>
                        <a:t>Οικιακά χημικά όπως διαλύτες μπογιές, καυστική σόδα, </a:t>
                      </a:r>
                      <a:r>
                        <a:rPr kumimoji="0" lang="el-GR" sz="1800" b="0" i="0" u="none" strike="noStrike" cap="none" normalizeH="0" baseline="0" dirty="0" err="1" smtClean="0">
                          <a:ln>
                            <a:noFill/>
                          </a:ln>
                          <a:solidFill>
                            <a:schemeClr val="tx1"/>
                          </a:solidFill>
                          <a:effectLst/>
                          <a:latin typeface="Arial" charset="0"/>
                        </a:rPr>
                        <a:t>εντομοκτόνα,λευκαντικά</a:t>
                      </a:r>
                      <a:r>
                        <a:rPr kumimoji="0" lang="el-GR" sz="1800" b="0" i="0" u="none" strike="noStrike" cap="none" normalizeH="0" baseline="0" dirty="0" smtClean="0">
                          <a:ln>
                            <a:noFill/>
                          </a:ln>
                          <a:solidFill>
                            <a:schemeClr val="tx1"/>
                          </a:solidFill>
                          <a:effectLst/>
                          <a:latin typeface="Arial" charset="0"/>
                        </a:rPr>
                        <a:t>, καθαριστικά ή άλλο ισχυρό οξύ ή αλκαλικό</a:t>
                      </a:r>
                    </a:p>
                  </a:txBody>
                  <a:tcPr marT="45715" marB="45715" horzOverflow="overflow"/>
                </a:tc>
              </a:tr>
              <a:tr h="43823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0" i="0" u="none" strike="noStrike" cap="none" normalizeH="0" baseline="0" smtClean="0">
                          <a:ln>
                            <a:noFill/>
                          </a:ln>
                          <a:solidFill>
                            <a:schemeClr val="tx1"/>
                          </a:solidFill>
                          <a:effectLst/>
                          <a:latin typeface="Arial" charset="0"/>
                        </a:rPr>
                        <a:t>Εγκ. ακτινοβολίας</a:t>
                      </a:r>
                    </a:p>
                  </a:txBody>
                  <a:tcPr marT="45715" marB="45715"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0" i="0" u="none" strike="noStrike" cap="none" normalizeH="0" baseline="0" dirty="0" err="1" smtClean="0">
                          <a:ln>
                            <a:noFill/>
                          </a:ln>
                          <a:solidFill>
                            <a:schemeClr val="tx1"/>
                          </a:solidFill>
                          <a:effectLst/>
                          <a:latin typeface="Arial" charset="0"/>
                        </a:rPr>
                        <a:t>Ήλιος.Έκθεση</a:t>
                      </a:r>
                      <a:r>
                        <a:rPr kumimoji="0" lang="el-GR" sz="1800" b="0" i="0" u="none" strike="noStrike" cap="none" normalizeH="0" baseline="0" dirty="0" smtClean="0">
                          <a:ln>
                            <a:noFill/>
                          </a:ln>
                          <a:solidFill>
                            <a:schemeClr val="tx1"/>
                          </a:solidFill>
                          <a:effectLst/>
                          <a:latin typeface="Arial" charset="0"/>
                        </a:rPr>
                        <a:t> σε πηγή ραδιενέργειας</a:t>
                      </a:r>
                    </a:p>
                  </a:txBody>
                  <a:tcPr marT="45715" marB="45715" horzOverflow="overflow"/>
                </a:tc>
              </a:tr>
            </a:tbl>
          </a:graphicData>
        </a:graphic>
      </p:graphicFrame>
      <p:pic>
        <p:nvPicPr>
          <p:cNvPr id="6" name="Picture 7" descr="Αποτέλεσμα εικόνας για logo αθτη"/>
          <p:cNvPicPr>
            <a:picLocks noChangeAspect="1" noChangeArrowheads="1"/>
          </p:cNvPicPr>
          <p:nvPr/>
        </p:nvPicPr>
        <p:blipFill>
          <a:blip r:embed="rId3">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9249195"/>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503237" y="5616848"/>
            <a:ext cx="8183563" cy="1052512"/>
          </a:xfrm>
        </p:spPr>
        <p:txBody>
          <a:bodyPr/>
          <a:lstStyle/>
          <a:p>
            <a:pPr fontAlgn="auto">
              <a:spcAft>
                <a:spcPts val="0"/>
              </a:spcAft>
              <a:defRPr/>
            </a:pPr>
            <a:r>
              <a:rPr lang="el-GR" b="1" dirty="0" smtClean="0">
                <a:solidFill>
                  <a:schemeClr val="accent1">
                    <a:tint val="88000"/>
                    <a:satMod val="150000"/>
                  </a:schemeClr>
                </a:solidFill>
              </a:rPr>
              <a:t>Βαθμός εγκαύματος</a:t>
            </a:r>
            <a:endParaRPr lang="el-GR" b="1" dirty="0">
              <a:solidFill>
                <a:schemeClr val="accent1">
                  <a:tint val="88000"/>
                  <a:satMod val="150000"/>
                </a:schemeClr>
              </a:solidFill>
            </a:endParaRPr>
          </a:p>
        </p:txBody>
      </p:sp>
      <p:sp>
        <p:nvSpPr>
          <p:cNvPr id="57347" name="Θέση περιεχομένου 2"/>
          <p:cNvSpPr>
            <a:spLocks noGrp="1"/>
          </p:cNvSpPr>
          <p:nvPr>
            <p:ph idx="1"/>
          </p:nvPr>
        </p:nvSpPr>
        <p:spPr>
          <a:xfrm>
            <a:off x="1140965" y="746252"/>
            <a:ext cx="8183563" cy="2250700"/>
          </a:xfrm>
        </p:spPr>
        <p:txBody>
          <a:bodyPr/>
          <a:lstStyle/>
          <a:p>
            <a:pPr>
              <a:buFont typeface="Wingdings" panose="05000000000000000000" pitchFamily="2" charset="2"/>
              <a:buChar char="Ø"/>
            </a:pPr>
            <a:r>
              <a:rPr lang="el-GR" altLang="el-GR" dirty="0" smtClean="0"/>
              <a:t> Μερικού πάχους</a:t>
            </a:r>
          </a:p>
          <a:p>
            <a:pPr lvl="1"/>
            <a:r>
              <a:rPr lang="el-GR" altLang="el-GR" dirty="0" smtClean="0"/>
              <a:t>Έγκαυμα πρώτου και δευτέρου βαθμού</a:t>
            </a:r>
          </a:p>
          <a:p>
            <a:pPr>
              <a:buFont typeface="Wingdings" panose="05000000000000000000" pitchFamily="2" charset="2"/>
              <a:buChar char="Ø"/>
            </a:pPr>
            <a:r>
              <a:rPr lang="el-GR" altLang="el-GR" dirty="0" smtClean="0"/>
              <a:t> Ολικού πάχους</a:t>
            </a:r>
          </a:p>
          <a:p>
            <a:pPr lvl="1"/>
            <a:r>
              <a:rPr lang="el-GR" altLang="el-GR" dirty="0" smtClean="0"/>
              <a:t>Έγκαυμα τρίτου βαθμού</a:t>
            </a:r>
          </a:p>
        </p:txBody>
      </p:sp>
      <p:pic>
        <p:nvPicPr>
          <p:cNvPr id="57348" name="Picture 5" descr="σάρωση0030"/>
          <p:cNvPicPr>
            <a:picLocks noChangeAspect="1" noChangeArrowheads="1"/>
          </p:cNvPicPr>
          <p:nvPr/>
        </p:nvPicPr>
        <p:blipFill>
          <a:blip r:embed="rId2">
            <a:lum bright="-6000"/>
            <a:extLst>
              <a:ext uri="{28A0092B-C50C-407E-A947-70E740481C1C}">
                <a14:useLocalDpi xmlns:a14="http://schemas.microsoft.com/office/drawing/2010/main" val="0"/>
              </a:ext>
            </a:extLst>
          </a:blip>
          <a:srcRect l="21419" t="5055" r="8632" b="76155"/>
          <a:stretch>
            <a:fillRect/>
          </a:stretch>
        </p:blipFill>
        <p:spPr bwMode="auto">
          <a:xfrm>
            <a:off x="1042992" y="2991548"/>
            <a:ext cx="7362825"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1651"/>
          <a:stretch/>
        </p:blipFill>
        <p:spPr bwMode="auto">
          <a:xfrm>
            <a:off x="44053" y="-27384"/>
            <a:ext cx="1287587" cy="1137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7" descr="Αποτέλεσμα εικόνας για logo αθτη"/>
          <p:cNvPicPr>
            <a:picLocks noChangeAspect="1" noChangeArrowheads="1"/>
          </p:cNvPicPr>
          <p:nvPr/>
        </p:nvPicPr>
        <p:blipFill>
          <a:blip r:embed="rId4">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229176"/>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2 - Θέση περιεχομένου"/>
          <p:cNvSpPr>
            <a:spLocks noGrp="1"/>
          </p:cNvSpPr>
          <p:nvPr>
            <p:ph idx="4294967295"/>
          </p:nvPr>
        </p:nvSpPr>
        <p:spPr>
          <a:xfrm>
            <a:off x="457200" y="3825701"/>
            <a:ext cx="8229600" cy="2987675"/>
          </a:xfrm>
        </p:spPr>
        <p:txBody>
          <a:bodyPr/>
          <a:lstStyle/>
          <a:p>
            <a:pPr>
              <a:buFont typeface="Wingdings" panose="05000000000000000000" pitchFamily="2" charset="2"/>
              <a:buChar char="Ø"/>
            </a:pPr>
            <a:r>
              <a:rPr lang="el-GR" altLang="el-GR" dirty="0"/>
              <a:t>Εγκαύματα  είναι οι βλάβες του δέρματος οι οποίες προκαλούνται από υψηλή θερμότητα ή καυστικές ουσίες. </a:t>
            </a:r>
            <a:endParaRPr lang="el-GR" altLang="el-GR" dirty="0" smtClean="0"/>
          </a:p>
          <a:p>
            <a:pPr>
              <a:buFont typeface="Wingdings" panose="05000000000000000000" pitchFamily="2" charset="2"/>
              <a:buChar char="Ø"/>
            </a:pPr>
            <a:r>
              <a:rPr lang="el-GR" altLang="el-GR" dirty="0" smtClean="0"/>
              <a:t>Τα </a:t>
            </a:r>
            <a:r>
              <a:rPr lang="el-GR" altLang="el-GR" dirty="0"/>
              <a:t>εγκαύματα διακρίνονται σε </a:t>
            </a:r>
            <a:r>
              <a:rPr lang="el-GR" altLang="el-GR" dirty="0" smtClean="0"/>
              <a:t>1</a:t>
            </a:r>
            <a:r>
              <a:rPr lang="el-GR" altLang="el-GR" baseline="30000" dirty="0" smtClean="0"/>
              <a:t>ου</a:t>
            </a:r>
            <a:r>
              <a:rPr lang="el-GR" altLang="el-GR" dirty="0" smtClean="0"/>
              <a:t> , 2</a:t>
            </a:r>
            <a:r>
              <a:rPr lang="el-GR" altLang="el-GR" baseline="30000" dirty="0" smtClean="0"/>
              <a:t>ου</a:t>
            </a:r>
            <a:r>
              <a:rPr lang="el-GR" altLang="el-GR" dirty="0" smtClean="0"/>
              <a:t>  </a:t>
            </a:r>
            <a:r>
              <a:rPr lang="el-GR" altLang="el-GR" dirty="0"/>
              <a:t>και </a:t>
            </a:r>
            <a:r>
              <a:rPr lang="el-GR" altLang="el-GR" dirty="0" smtClean="0"/>
              <a:t>3</a:t>
            </a:r>
            <a:r>
              <a:rPr lang="el-GR" altLang="el-GR" baseline="30000" dirty="0" smtClean="0"/>
              <a:t>ου</a:t>
            </a:r>
            <a:r>
              <a:rPr lang="el-GR" altLang="el-GR" dirty="0" smtClean="0"/>
              <a:t> βαθμού</a:t>
            </a:r>
            <a:r>
              <a:rPr lang="el-GR" altLang="el-GR" dirty="0"/>
              <a:t>.</a:t>
            </a:r>
          </a:p>
        </p:txBody>
      </p:sp>
      <p:sp>
        <p:nvSpPr>
          <p:cNvPr id="4" name="3 - Θέση αριθμού διαφάνειας"/>
          <p:cNvSpPr txBox="1">
            <a:spLocks noGrp="1"/>
          </p:cNvSpPr>
          <p:nvPr/>
        </p:nvSpPr>
        <p:spPr>
          <a:xfrm>
            <a:off x="6553200" y="6356352"/>
            <a:ext cx="2133600" cy="365125"/>
          </a:xfrm>
          <a:prstGeom prst="rect">
            <a:avLst/>
          </a:prstGeom>
          <a:noFill/>
        </p:spPr>
        <p:txBody>
          <a:bodyPr anchor="ctr"/>
          <a:lstStyle/>
          <a:p>
            <a:pPr algn="r" fontAlgn="auto">
              <a:spcBef>
                <a:spcPts val="0"/>
              </a:spcBef>
              <a:spcAft>
                <a:spcPts val="0"/>
              </a:spcAft>
              <a:defRPr/>
            </a:pPr>
            <a:fld id="{22DDA279-CBF0-4E63-A13C-853CFF1FE7BD}" type="slidenum">
              <a:rPr lang="el-GR" sz="1200">
                <a:solidFill>
                  <a:schemeClr val="tx1">
                    <a:tint val="75000"/>
                  </a:schemeClr>
                </a:solidFill>
                <a:latin typeface="+mn-lt"/>
              </a:rPr>
              <a:pPr algn="r" fontAlgn="auto">
                <a:spcBef>
                  <a:spcPts val="0"/>
                </a:spcBef>
                <a:spcAft>
                  <a:spcPts val="0"/>
                </a:spcAft>
                <a:defRPr/>
              </a:pPr>
              <a:t>167</a:t>
            </a:fld>
            <a:endParaRPr lang="el-GR" sz="1200">
              <a:solidFill>
                <a:schemeClr val="tx1">
                  <a:tint val="75000"/>
                </a:schemeClr>
              </a:solidFill>
              <a:latin typeface="+mn-lt"/>
            </a:endParaRPr>
          </a:p>
        </p:txBody>
      </p:sp>
      <p:pic>
        <p:nvPicPr>
          <p:cNvPr id="35845" name="Picture 3" descr="F:\images (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119505"/>
            <a:ext cx="7632080" cy="2344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1651"/>
          <a:stretch/>
        </p:blipFill>
        <p:spPr bwMode="auto">
          <a:xfrm>
            <a:off x="44053" y="-27384"/>
            <a:ext cx="1287587" cy="1137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7" descr="Αποτέλεσμα εικόνας για logo αθτη"/>
          <p:cNvPicPr>
            <a:picLocks noChangeAspect="1" noChangeArrowheads="1"/>
          </p:cNvPicPr>
          <p:nvPr/>
        </p:nvPicPr>
        <p:blipFill>
          <a:blip r:embed="rId4">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6994216"/>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1 - Τίτλος"/>
          <p:cNvSpPr>
            <a:spLocks noGrp="1"/>
          </p:cNvSpPr>
          <p:nvPr>
            <p:ph type="title" idx="4294967295"/>
          </p:nvPr>
        </p:nvSpPr>
        <p:spPr>
          <a:xfrm>
            <a:off x="457200" y="5184839"/>
            <a:ext cx="8229600" cy="1143000"/>
          </a:xfrm>
        </p:spPr>
        <p:txBody>
          <a:bodyPr/>
          <a:lstStyle/>
          <a:p>
            <a:pPr marL="514350" indent="-514350" algn="l">
              <a:buFont typeface="Wingdings" panose="05000000000000000000" pitchFamily="2" charset="2"/>
              <a:buChar char="Ø"/>
            </a:pPr>
            <a:r>
              <a:rPr lang="en-US" altLang="el-GR" sz="3200" dirty="0"/>
              <a:t>1</a:t>
            </a:r>
            <a:r>
              <a:rPr lang="el-GR" altLang="el-GR" sz="3200" baseline="30000" dirty="0"/>
              <a:t>ου</a:t>
            </a:r>
            <a:r>
              <a:rPr lang="el-GR" altLang="el-GR" sz="3200" dirty="0"/>
              <a:t> ΒΑΘΜΟΥ ΕΙΝΑΙ ΤΑ ΕΓΚΑΥΜΑΤΑ ΜΕ </a:t>
            </a:r>
            <a:r>
              <a:rPr lang="el-GR" altLang="el-GR" sz="3200" dirty="0" smtClean="0"/>
              <a:t>ΠΟΝΟ</a:t>
            </a:r>
            <a:br>
              <a:rPr lang="el-GR" altLang="el-GR" sz="3200" dirty="0" smtClean="0"/>
            </a:br>
            <a:r>
              <a:rPr lang="el-GR" altLang="el-GR" sz="3200" dirty="0" smtClean="0"/>
              <a:t>ΚΑΙ </a:t>
            </a:r>
            <a:r>
              <a:rPr lang="el-GR" altLang="el-GR" sz="3200" dirty="0"/>
              <a:t>ΕΡΥΘΡΟΤΗΤΑ</a:t>
            </a:r>
          </a:p>
        </p:txBody>
      </p:sp>
      <p:sp>
        <p:nvSpPr>
          <p:cNvPr id="4" name="3 - Θέση αριθμού διαφάνειας"/>
          <p:cNvSpPr txBox="1">
            <a:spLocks noGrp="1"/>
          </p:cNvSpPr>
          <p:nvPr/>
        </p:nvSpPr>
        <p:spPr>
          <a:xfrm>
            <a:off x="6553200" y="6356352"/>
            <a:ext cx="2133600" cy="365125"/>
          </a:xfrm>
          <a:prstGeom prst="rect">
            <a:avLst/>
          </a:prstGeom>
          <a:noFill/>
        </p:spPr>
        <p:txBody>
          <a:bodyPr anchor="ctr"/>
          <a:lstStyle/>
          <a:p>
            <a:pPr algn="r" fontAlgn="auto">
              <a:spcBef>
                <a:spcPts val="0"/>
              </a:spcBef>
              <a:spcAft>
                <a:spcPts val="0"/>
              </a:spcAft>
              <a:defRPr/>
            </a:pPr>
            <a:fld id="{3806685B-027F-44AD-8E5C-BD9A02DB4208}" type="slidenum">
              <a:rPr lang="el-GR" sz="1200">
                <a:solidFill>
                  <a:schemeClr val="tx1">
                    <a:tint val="75000"/>
                  </a:schemeClr>
                </a:solidFill>
                <a:latin typeface="+mn-lt"/>
              </a:rPr>
              <a:pPr algn="r" fontAlgn="auto">
                <a:spcBef>
                  <a:spcPts val="0"/>
                </a:spcBef>
                <a:spcAft>
                  <a:spcPts val="0"/>
                </a:spcAft>
                <a:defRPr/>
              </a:pPr>
              <a:t>168</a:t>
            </a:fld>
            <a:endParaRPr lang="el-GR" sz="1200">
              <a:solidFill>
                <a:schemeClr val="tx1">
                  <a:tint val="75000"/>
                </a:schemeClr>
              </a:solidFill>
              <a:latin typeface="+mn-lt"/>
            </a:endParaRPr>
          </a:p>
        </p:txBody>
      </p:sp>
      <p:pic>
        <p:nvPicPr>
          <p:cNvPr id="36868" name="Picture 3" descr="F:\A.jpg"/>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427312" y="620689"/>
            <a:ext cx="6192688" cy="4150508"/>
          </a:xfrm>
        </p:spPr>
      </p:pic>
      <p:pic>
        <p:nvPicPr>
          <p:cNvPr id="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1651"/>
          <a:stretch/>
        </p:blipFill>
        <p:spPr bwMode="auto">
          <a:xfrm>
            <a:off x="44053" y="-27384"/>
            <a:ext cx="1287587" cy="1137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7" descr="Αποτέλεσμα εικόνας για logo αθτη"/>
          <p:cNvPicPr>
            <a:picLocks noChangeAspect="1" noChangeArrowheads="1"/>
          </p:cNvPicPr>
          <p:nvPr/>
        </p:nvPicPr>
        <p:blipFill>
          <a:blip r:embed="rId4">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0972167"/>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2 - Θέση περιεχομένου"/>
          <p:cNvSpPr>
            <a:spLocks noGrp="1"/>
          </p:cNvSpPr>
          <p:nvPr>
            <p:ph idx="4294967295"/>
          </p:nvPr>
        </p:nvSpPr>
        <p:spPr>
          <a:xfrm>
            <a:off x="457200" y="5050110"/>
            <a:ext cx="8229600" cy="1619250"/>
          </a:xfrm>
        </p:spPr>
        <p:txBody>
          <a:bodyPr/>
          <a:lstStyle/>
          <a:p>
            <a:pPr>
              <a:buFont typeface="Wingdings" panose="05000000000000000000" pitchFamily="2" charset="2"/>
              <a:buChar char="Ø"/>
            </a:pPr>
            <a:r>
              <a:rPr lang="el-GR" altLang="el-GR" dirty="0" smtClean="0"/>
              <a:t>2</a:t>
            </a:r>
            <a:r>
              <a:rPr lang="el-GR" altLang="el-GR" baseline="30000" dirty="0" smtClean="0"/>
              <a:t>ου</a:t>
            </a:r>
            <a:r>
              <a:rPr lang="el-GR" altLang="el-GR" dirty="0" smtClean="0"/>
              <a:t>  </a:t>
            </a:r>
            <a:r>
              <a:rPr lang="el-GR" altLang="el-GR" dirty="0"/>
              <a:t>βαθμού είναι η προσβολή βαθύτερων ιστών του δέρματος, με πόνο οίδημα και φυσαλίδες. </a:t>
            </a:r>
          </a:p>
        </p:txBody>
      </p:sp>
      <p:sp>
        <p:nvSpPr>
          <p:cNvPr id="4" name="3 - Θέση αριθμού διαφάνειας"/>
          <p:cNvSpPr txBox="1">
            <a:spLocks noGrp="1"/>
          </p:cNvSpPr>
          <p:nvPr/>
        </p:nvSpPr>
        <p:spPr>
          <a:xfrm>
            <a:off x="6553200" y="6356352"/>
            <a:ext cx="2133600" cy="365125"/>
          </a:xfrm>
          <a:prstGeom prst="rect">
            <a:avLst/>
          </a:prstGeom>
          <a:noFill/>
        </p:spPr>
        <p:txBody>
          <a:bodyPr anchor="ctr"/>
          <a:lstStyle/>
          <a:p>
            <a:pPr algn="r" fontAlgn="auto">
              <a:spcBef>
                <a:spcPts val="0"/>
              </a:spcBef>
              <a:spcAft>
                <a:spcPts val="0"/>
              </a:spcAft>
              <a:defRPr/>
            </a:pPr>
            <a:fld id="{DB9F1656-7E09-4504-8DDE-464484F90B3F}" type="slidenum">
              <a:rPr lang="el-GR" sz="1200">
                <a:solidFill>
                  <a:schemeClr val="tx1">
                    <a:tint val="75000"/>
                  </a:schemeClr>
                </a:solidFill>
                <a:latin typeface="+mn-lt"/>
              </a:rPr>
              <a:pPr algn="r" fontAlgn="auto">
                <a:spcBef>
                  <a:spcPts val="0"/>
                </a:spcBef>
                <a:spcAft>
                  <a:spcPts val="0"/>
                </a:spcAft>
                <a:defRPr/>
              </a:pPr>
              <a:t>169</a:t>
            </a:fld>
            <a:endParaRPr lang="el-GR" sz="1200">
              <a:solidFill>
                <a:schemeClr val="tx1">
                  <a:tint val="75000"/>
                </a:schemeClr>
              </a:solidFill>
              <a:latin typeface="+mn-lt"/>
            </a:endParaRPr>
          </a:p>
        </p:txBody>
      </p:sp>
      <p:pic>
        <p:nvPicPr>
          <p:cNvPr id="37893" name="Picture 2" descr="F:\αρχείο λήψης.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192192"/>
            <a:ext cx="7344816" cy="3349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1651"/>
          <a:stretch/>
        </p:blipFill>
        <p:spPr bwMode="auto">
          <a:xfrm>
            <a:off x="44053" y="-27384"/>
            <a:ext cx="1287587" cy="1137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7" descr="Αποτέλεσμα εικόνας για logo αθτη"/>
          <p:cNvPicPr>
            <a:picLocks noChangeAspect="1" noChangeArrowheads="1"/>
          </p:cNvPicPr>
          <p:nvPr/>
        </p:nvPicPr>
        <p:blipFill>
          <a:blip r:embed="rId4">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451188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p:cNvSpPr>
            <a:spLocks noGrp="1"/>
          </p:cNvSpPr>
          <p:nvPr>
            <p:ph type="title"/>
          </p:nvPr>
        </p:nvSpPr>
        <p:spPr>
          <a:xfrm>
            <a:off x="1979712" y="2508866"/>
            <a:ext cx="5105570" cy="1323439"/>
          </a:xfrm>
          <a:prstGeom prst="rect">
            <a:avLst/>
          </a:prstGeom>
          <a:noFill/>
        </p:spPr>
        <p:txBody>
          <a:bodyPr wrap="square" lIns="91440" tIns="45720" rIns="91440" bIns="45720">
            <a:spAutoFit/>
          </a:bodyPr>
          <a:lstStyle/>
          <a:p>
            <a:pPr algn="ctr"/>
            <a:r>
              <a:rPr lang="el-GR" sz="80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Πυρκαγιά</a:t>
            </a:r>
            <a:endParaRPr lang="el-GR" sz="80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Tree>
    <p:extLst>
      <p:ext uri="{BB962C8B-B14F-4D97-AF65-F5344CB8AC3E}">
        <p14:creationId xmlns:p14="http://schemas.microsoft.com/office/powerpoint/2010/main" val="3419764511"/>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2 - Θέση περιεχομένου"/>
          <p:cNvSpPr>
            <a:spLocks noGrp="1"/>
          </p:cNvSpPr>
          <p:nvPr>
            <p:ph idx="4294967295"/>
          </p:nvPr>
        </p:nvSpPr>
        <p:spPr>
          <a:xfrm>
            <a:off x="457200" y="4979243"/>
            <a:ext cx="8229600" cy="1762125"/>
          </a:xfrm>
        </p:spPr>
        <p:txBody>
          <a:bodyPr/>
          <a:lstStyle/>
          <a:p>
            <a:pPr>
              <a:buFont typeface="Wingdings" panose="05000000000000000000" pitchFamily="2" charset="2"/>
              <a:buChar char="Ø"/>
            </a:pPr>
            <a:r>
              <a:rPr lang="el-GR" altLang="el-GR" dirty="0" smtClean="0"/>
              <a:t>3</a:t>
            </a:r>
            <a:r>
              <a:rPr lang="el-GR" altLang="el-GR" baseline="30000" dirty="0" smtClean="0"/>
              <a:t>ου</a:t>
            </a:r>
            <a:r>
              <a:rPr lang="el-GR" altLang="el-GR" dirty="0" smtClean="0"/>
              <a:t>  </a:t>
            </a:r>
            <a:r>
              <a:rPr lang="el-GR" altLang="el-GR" dirty="0"/>
              <a:t>Βαθμού είναι η καταστροφή του δέρματος και των νευρικών ινών σε μεγάλο βάθος.  </a:t>
            </a:r>
          </a:p>
        </p:txBody>
      </p:sp>
      <p:sp>
        <p:nvSpPr>
          <p:cNvPr id="4" name="3 - Θέση αριθμού διαφάνειας"/>
          <p:cNvSpPr txBox="1">
            <a:spLocks noGrp="1"/>
          </p:cNvSpPr>
          <p:nvPr/>
        </p:nvSpPr>
        <p:spPr>
          <a:xfrm>
            <a:off x="6553200" y="6356352"/>
            <a:ext cx="2133600" cy="365125"/>
          </a:xfrm>
          <a:prstGeom prst="rect">
            <a:avLst/>
          </a:prstGeom>
          <a:noFill/>
        </p:spPr>
        <p:txBody>
          <a:bodyPr anchor="ctr"/>
          <a:lstStyle/>
          <a:p>
            <a:pPr algn="r" fontAlgn="auto">
              <a:spcBef>
                <a:spcPts val="0"/>
              </a:spcBef>
              <a:spcAft>
                <a:spcPts val="0"/>
              </a:spcAft>
              <a:defRPr/>
            </a:pPr>
            <a:fld id="{25CADA2B-9FE3-4B5E-89A0-DCABF95365AE}" type="slidenum">
              <a:rPr lang="el-GR" sz="1200">
                <a:solidFill>
                  <a:schemeClr val="tx1">
                    <a:tint val="75000"/>
                  </a:schemeClr>
                </a:solidFill>
                <a:latin typeface="+mn-lt"/>
              </a:rPr>
              <a:pPr algn="r" fontAlgn="auto">
                <a:spcBef>
                  <a:spcPts val="0"/>
                </a:spcBef>
                <a:spcAft>
                  <a:spcPts val="0"/>
                </a:spcAft>
                <a:defRPr/>
              </a:pPr>
              <a:t>170</a:t>
            </a:fld>
            <a:endParaRPr lang="el-GR" sz="1200">
              <a:solidFill>
                <a:schemeClr val="tx1">
                  <a:tint val="75000"/>
                </a:schemeClr>
              </a:solidFill>
              <a:latin typeface="+mn-lt"/>
            </a:endParaRPr>
          </a:p>
        </p:txBody>
      </p:sp>
      <p:pic>
        <p:nvPicPr>
          <p:cNvPr id="38917" name="Picture 2" descr="F:\imag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375147"/>
            <a:ext cx="6912768" cy="3298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1651"/>
          <a:stretch/>
        </p:blipFill>
        <p:spPr bwMode="auto">
          <a:xfrm>
            <a:off x="44053" y="-27384"/>
            <a:ext cx="1287587" cy="1137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7" descr="Αποτέλεσμα εικόνας για logo αθτη"/>
          <p:cNvPicPr>
            <a:picLocks noChangeAspect="1" noChangeArrowheads="1"/>
          </p:cNvPicPr>
          <p:nvPr/>
        </p:nvPicPr>
        <p:blipFill>
          <a:blip r:embed="rId4">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154732"/>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611560" y="404664"/>
            <a:ext cx="5105400" cy="457200"/>
          </a:xfrm>
        </p:spPr>
        <p:txBody>
          <a:bodyPr>
            <a:normAutofit fontScale="90000"/>
          </a:bodyPr>
          <a:lstStyle/>
          <a:p>
            <a:r>
              <a:rPr lang="el-GR" altLang="el-GR" sz="4000" b="1" dirty="0"/>
              <a:t>Εγκαύματα</a:t>
            </a:r>
          </a:p>
        </p:txBody>
      </p:sp>
      <p:sp>
        <p:nvSpPr>
          <p:cNvPr id="4099" name="Rectangle 3"/>
          <p:cNvSpPr>
            <a:spLocks noGrp="1" noChangeArrowheads="1"/>
          </p:cNvSpPr>
          <p:nvPr>
            <p:ph type="subTitle" idx="1"/>
          </p:nvPr>
        </p:nvSpPr>
        <p:spPr>
          <a:xfrm>
            <a:off x="179512" y="1196752"/>
            <a:ext cx="4876800" cy="1371600"/>
          </a:xfrm>
        </p:spPr>
        <p:txBody>
          <a:bodyPr/>
          <a:lstStyle/>
          <a:p>
            <a:pPr algn="l"/>
            <a:r>
              <a:rPr lang="el-GR" altLang="el-GR" sz="2000" dirty="0"/>
              <a:t>Είναι βλάβες που προκαλούνται από την εφαρμογή θερμότητας χημικών ουσιών, ηλεκτρικού ρεύματος ή ακτινοβολίας στο σώμα. </a:t>
            </a:r>
          </a:p>
        </p:txBody>
      </p:sp>
      <p:sp>
        <p:nvSpPr>
          <p:cNvPr id="4100" name="Text Box 4"/>
          <p:cNvSpPr txBox="1">
            <a:spLocks noChangeArrowheads="1"/>
          </p:cNvSpPr>
          <p:nvPr/>
        </p:nvSpPr>
        <p:spPr bwMode="auto">
          <a:xfrm>
            <a:off x="0" y="2708920"/>
            <a:ext cx="9144000"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l-GR" altLang="el-GR" sz="2000" b="1" dirty="0"/>
              <a:t>Τα εγκαύματα :</a:t>
            </a:r>
            <a:endParaRPr lang="el-GR" altLang="el-GR" sz="2000" dirty="0"/>
          </a:p>
          <a:p>
            <a:r>
              <a:rPr lang="el-GR" altLang="el-GR" sz="2000" b="1" dirty="0"/>
              <a:t>Τα 1ου βαθμού</a:t>
            </a:r>
            <a:r>
              <a:rPr lang="el-GR" altLang="el-GR" sz="2000" dirty="0"/>
              <a:t> προσβάλλουν τις επιφανειακές στιβάδες της επιδερμίδας</a:t>
            </a:r>
          </a:p>
          <a:p>
            <a:r>
              <a:rPr lang="el-GR" altLang="el-GR" sz="2000" b="1" dirty="0"/>
              <a:t>Τα 2ου βαθμού</a:t>
            </a:r>
            <a:r>
              <a:rPr lang="el-GR" altLang="el-GR" sz="2000" dirty="0"/>
              <a:t> εκτείνονται σε διάφορο πάχος στην επιδερμίδα (με σχηματισμό φυσαλίδων)</a:t>
            </a:r>
            <a:br>
              <a:rPr lang="el-GR" altLang="el-GR" sz="2000" dirty="0"/>
            </a:br>
            <a:r>
              <a:rPr lang="el-GR" altLang="el-GR" sz="2000" b="1" dirty="0"/>
              <a:t>Τα 3ου βαθμού</a:t>
            </a:r>
            <a:r>
              <a:rPr lang="el-GR" altLang="el-GR" sz="2000" dirty="0"/>
              <a:t> χαρακτηρίζονται από καταστροφή όλων των στοιχείων του δέρματος και θρόμβωση του υποδορίου πλέγματος</a:t>
            </a:r>
          </a:p>
          <a:p>
            <a:endParaRPr lang="el-GR" altLang="el-GR" sz="2000" b="1" dirty="0"/>
          </a:p>
          <a:p>
            <a:r>
              <a:rPr lang="el-GR" altLang="el-GR" sz="2000" b="1" dirty="0"/>
              <a:t>Συμπτώματα – Σημεία :</a:t>
            </a:r>
          </a:p>
          <a:p>
            <a:r>
              <a:rPr lang="el-GR" altLang="el-GR" sz="2000" b="1" dirty="0"/>
              <a:t>1ου βαθμού:</a:t>
            </a:r>
            <a:r>
              <a:rPr lang="el-GR" altLang="el-GR" sz="2000" dirty="0"/>
              <a:t> Ερύθημα προσβεβλημένου ιστού το δέρμα ασπρίζει με την πίεση - ευαισθησία δέρματος </a:t>
            </a:r>
            <a:br>
              <a:rPr lang="el-GR" altLang="el-GR" sz="2000" dirty="0"/>
            </a:br>
            <a:r>
              <a:rPr lang="el-GR" altLang="el-GR" sz="2000" b="1" dirty="0"/>
              <a:t>2ου βαθμού:</a:t>
            </a:r>
            <a:r>
              <a:rPr lang="el-GR" altLang="el-GR" sz="2000" dirty="0"/>
              <a:t> Δέρμα ερυθρό με φυσαλίδες - πολύ ευαίσθητο </a:t>
            </a:r>
            <a:br>
              <a:rPr lang="el-GR" altLang="el-GR" sz="2000" dirty="0"/>
            </a:br>
            <a:r>
              <a:rPr lang="el-GR" altLang="el-GR" sz="2000" b="1" dirty="0"/>
              <a:t>3ου βαθμού:</a:t>
            </a:r>
            <a:r>
              <a:rPr lang="el-GR" altLang="el-GR" sz="2000" dirty="0"/>
              <a:t> Δέρμα σκληρό και ξηρό</a:t>
            </a:r>
          </a:p>
        </p:txBody>
      </p:sp>
      <p:pic>
        <p:nvPicPr>
          <p:cNvPr id="410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3525" y="0"/>
            <a:ext cx="3800475" cy="303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1651"/>
          <a:stretch/>
        </p:blipFill>
        <p:spPr bwMode="auto">
          <a:xfrm>
            <a:off x="44053" y="-27384"/>
            <a:ext cx="1287587" cy="1137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7" descr="Αποτέλεσμα εικόνας για logo αθτη"/>
          <p:cNvPicPr>
            <a:picLocks noChangeAspect="1" noChangeArrowheads="1"/>
          </p:cNvPicPr>
          <p:nvPr/>
        </p:nvPicPr>
        <p:blipFill>
          <a:blip r:embed="rId4">
            <a:extLst>
              <a:ext uri="{28A0092B-C50C-407E-A947-70E740481C1C}">
                <a14:useLocalDpi xmlns:a14="http://schemas.microsoft.com/office/drawing/2010/main" val="0"/>
              </a:ext>
            </a:extLst>
          </a:blip>
          <a:srcRect l="33031" r="29597" b="37775"/>
          <a:stretch>
            <a:fillRect/>
          </a:stretch>
        </p:blipFill>
        <p:spPr bwMode="auto">
          <a:xfrm>
            <a:off x="7673975" y="5586701"/>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391966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withEffect">
                                  <p:stCondLst>
                                    <p:cond delay="0"/>
                                  </p:stCondLst>
                                  <p:childTnLst>
                                    <p:set>
                                      <p:cBhvr>
                                        <p:cTn id="6" dur="1" fill="hold">
                                          <p:stCondLst>
                                            <p:cond delay="0"/>
                                          </p:stCondLst>
                                        </p:cTn>
                                        <p:tgtEl>
                                          <p:spTgt spid="4101"/>
                                        </p:tgtEl>
                                        <p:attrNameLst>
                                          <p:attrName>style.visibility</p:attrName>
                                        </p:attrNameLst>
                                      </p:cBhvr>
                                      <p:to>
                                        <p:strVal val="visible"/>
                                      </p:to>
                                    </p:set>
                                    <p:animEffect transition="in" filter="circle(in)">
                                      <p:cBhvr>
                                        <p:cTn id="7" dur="2000"/>
                                        <p:tgtEl>
                                          <p:spTgt spid="4101"/>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100"/>
                                        </p:tgtEl>
                                        <p:attrNameLst>
                                          <p:attrName>style.visibility</p:attrName>
                                        </p:attrNameLst>
                                      </p:cBhvr>
                                      <p:to>
                                        <p:strVal val="visible"/>
                                      </p:to>
                                    </p:set>
                                    <p:animEffect transition="in" filter="circle(in)">
                                      <p:cBhvr>
                                        <p:cTn id="10" dur="20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 Τίτλος"/>
          <p:cNvSpPr>
            <a:spLocks noGrp="1"/>
          </p:cNvSpPr>
          <p:nvPr>
            <p:ph type="title" idx="4294967295"/>
          </p:nvPr>
        </p:nvSpPr>
        <p:spPr/>
        <p:txBody>
          <a:bodyPr/>
          <a:lstStyle/>
          <a:p>
            <a:r>
              <a:rPr lang="el-GR" altLang="el-GR" b="1" dirty="0"/>
              <a:t>Πρόληψη εγκαυμάτων </a:t>
            </a:r>
          </a:p>
        </p:txBody>
      </p:sp>
      <p:sp>
        <p:nvSpPr>
          <p:cNvPr id="39939" name="2 - Θέση περιεχομένου"/>
          <p:cNvSpPr>
            <a:spLocks noGrp="1"/>
          </p:cNvSpPr>
          <p:nvPr>
            <p:ph idx="4294967295"/>
          </p:nvPr>
        </p:nvSpPr>
        <p:spPr/>
        <p:txBody>
          <a:bodyPr/>
          <a:lstStyle/>
          <a:p>
            <a:pPr>
              <a:buFont typeface="Wingdings" panose="05000000000000000000" pitchFamily="2" charset="2"/>
              <a:buChar char="ü"/>
            </a:pPr>
            <a:r>
              <a:rPr lang="el-GR" altLang="el-GR"/>
              <a:t>Αποφεύγουμε σπίρτα, αναπτήρες, ηλεκτρικές συσκευές, βεγγαλικά, καυτά ροφήματα ή φαγητά.</a:t>
            </a:r>
          </a:p>
          <a:p>
            <a:pPr>
              <a:buFont typeface="Wingdings" panose="05000000000000000000" pitchFamily="2" charset="2"/>
              <a:buChar char="ü"/>
            </a:pPr>
            <a:r>
              <a:rPr lang="el-GR" altLang="el-GR"/>
              <a:t>Ελέγχουμε πάντα την θερμοκρασία του νερού.</a:t>
            </a:r>
          </a:p>
          <a:p>
            <a:pPr>
              <a:buFont typeface="Wingdings" panose="05000000000000000000" pitchFamily="2" charset="2"/>
              <a:buChar char="ü"/>
            </a:pPr>
            <a:r>
              <a:rPr lang="el-GR" altLang="el-GR"/>
              <a:t>Ανοίγουμε πάντα πρώτα το κρύο και μετά το ζεστό νερό.</a:t>
            </a:r>
          </a:p>
        </p:txBody>
      </p:sp>
      <p:sp>
        <p:nvSpPr>
          <p:cNvPr id="4" name="3 - Θέση αριθμού διαφάνειας"/>
          <p:cNvSpPr txBox="1">
            <a:spLocks noGrp="1"/>
          </p:cNvSpPr>
          <p:nvPr/>
        </p:nvSpPr>
        <p:spPr>
          <a:xfrm>
            <a:off x="6553200" y="6356352"/>
            <a:ext cx="2133600" cy="365125"/>
          </a:xfrm>
          <a:prstGeom prst="rect">
            <a:avLst/>
          </a:prstGeom>
          <a:noFill/>
        </p:spPr>
        <p:txBody>
          <a:bodyPr anchor="ctr"/>
          <a:lstStyle/>
          <a:p>
            <a:pPr algn="r" fontAlgn="auto">
              <a:spcBef>
                <a:spcPts val="0"/>
              </a:spcBef>
              <a:spcAft>
                <a:spcPts val="0"/>
              </a:spcAft>
              <a:defRPr/>
            </a:pPr>
            <a:fld id="{07089D29-6D4A-4B54-B78A-900C06F96D92}" type="slidenum">
              <a:rPr lang="el-GR" sz="1200">
                <a:solidFill>
                  <a:schemeClr val="tx1">
                    <a:tint val="75000"/>
                  </a:schemeClr>
                </a:solidFill>
                <a:latin typeface="+mn-lt"/>
              </a:rPr>
              <a:pPr algn="r" fontAlgn="auto">
                <a:spcBef>
                  <a:spcPts val="0"/>
                </a:spcBef>
                <a:spcAft>
                  <a:spcPts val="0"/>
                </a:spcAft>
                <a:defRPr/>
              </a:pPr>
              <a:t>172</a:t>
            </a:fld>
            <a:endParaRPr lang="el-GR" sz="1200">
              <a:solidFill>
                <a:schemeClr val="tx1">
                  <a:tint val="75000"/>
                </a:schemeClr>
              </a:solidFill>
              <a:latin typeface="+mn-lt"/>
            </a:endParaRPr>
          </a:p>
        </p:txBody>
      </p:sp>
      <p:pic>
        <p:nvPicPr>
          <p:cNvPr id="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11651"/>
          <a:stretch/>
        </p:blipFill>
        <p:spPr bwMode="auto">
          <a:xfrm>
            <a:off x="44053" y="-27384"/>
            <a:ext cx="1287587" cy="1137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7" descr="Αποτέλεσμα εικόνας για logo αθτη"/>
          <p:cNvPicPr>
            <a:picLocks noChangeAspect="1" noChangeArrowheads="1"/>
          </p:cNvPicPr>
          <p:nvPr/>
        </p:nvPicPr>
        <p:blipFill>
          <a:blip r:embed="rId3">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2720873"/>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1 - Τίτλος"/>
          <p:cNvSpPr>
            <a:spLocks noGrp="1"/>
          </p:cNvSpPr>
          <p:nvPr>
            <p:ph type="title" idx="4294967295"/>
          </p:nvPr>
        </p:nvSpPr>
        <p:spPr/>
        <p:txBody>
          <a:bodyPr/>
          <a:lstStyle/>
          <a:p>
            <a:r>
              <a:rPr lang="el-GR" altLang="el-GR" b="1" u="sng" dirty="0">
                <a:solidFill>
                  <a:srgbClr val="FF0000"/>
                </a:solidFill>
              </a:rPr>
              <a:t>Πρώτες βοήθειες </a:t>
            </a:r>
          </a:p>
        </p:txBody>
      </p:sp>
      <p:sp>
        <p:nvSpPr>
          <p:cNvPr id="40963" name="2 - Θέση περιεχομένου"/>
          <p:cNvSpPr>
            <a:spLocks noGrp="1"/>
          </p:cNvSpPr>
          <p:nvPr>
            <p:ph idx="4294967295"/>
          </p:nvPr>
        </p:nvSpPr>
        <p:spPr>
          <a:xfrm>
            <a:off x="50800" y="1628801"/>
            <a:ext cx="8686800" cy="3960440"/>
          </a:xfrm>
        </p:spPr>
        <p:txBody>
          <a:bodyPr/>
          <a:lstStyle/>
          <a:p>
            <a:pPr>
              <a:buClr>
                <a:srgbClr val="FF0000"/>
              </a:buClr>
              <a:buFont typeface="Wingdings" panose="05000000000000000000" pitchFamily="2" charset="2"/>
              <a:buChar char="Ø"/>
            </a:pPr>
            <a:r>
              <a:rPr lang="el-GR" altLang="el-GR" dirty="0" smtClean="0"/>
              <a:t> </a:t>
            </a:r>
            <a:r>
              <a:rPr lang="el-GR" altLang="el-GR" b="1" dirty="0" smtClean="0">
                <a:solidFill>
                  <a:srgbClr val="00B050"/>
                </a:solidFill>
              </a:rPr>
              <a:t>Απομακρύνουμε</a:t>
            </a:r>
            <a:r>
              <a:rPr lang="el-GR" altLang="el-GR" dirty="0" smtClean="0"/>
              <a:t> τον  πάσχοντα </a:t>
            </a:r>
            <a:r>
              <a:rPr lang="el-GR" altLang="el-GR" dirty="0"/>
              <a:t>από την εστία </a:t>
            </a:r>
          </a:p>
          <a:p>
            <a:pPr marL="0" indent="0">
              <a:buClr>
                <a:srgbClr val="FF0000"/>
              </a:buClr>
              <a:buNone/>
            </a:pPr>
            <a:r>
              <a:rPr lang="el-GR" altLang="el-GR" dirty="0" smtClean="0"/>
              <a:t>     θερμότητας</a:t>
            </a:r>
            <a:r>
              <a:rPr lang="el-GR" altLang="el-GR" dirty="0"/>
              <a:t>.</a:t>
            </a:r>
          </a:p>
          <a:p>
            <a:pPr>
              <a:buClr>
                <a:srgbClr val="FF0000"/>
              </a:buClr>
              <a:buFont typeface="Wingdings" panose="05000000000000000000" pitchFamily="2" charset="2"/>
              <a:buChar char="Ø"/>
            </a:pPr>
            <a:r>
              <a:rPr lang="el-GR" altLang="el-GR" dirty="0"/>
              <a:t>Δεν βγάζουμε τα ρούχα από την καμένη περιοχή.</a:t>
            </a:r>
          </a:p>
          <a:p>
            <a:pPr>
              <a:buClr>
                <a:srgbClr val="FF0000"/>
              </a:buClr>
              <a:buFont typeface="Wingdings" panose="05000000000000000000" pitchFamily="2" charset="2"/>
              <a:buChar char="Ø"/>
            </a:pPr>
            <a:r>
              <a:rPr lang="el-GR" altLang="el-GR" dirty="0"/>
              <a:t>Ρίχνουμε άφθονο νερό στο έγκαυμα για </a:t>
            </a:r>
            <a:r>
              <a:rPr lang="el-GR" altLang="el-GR" dirty="0" smtClean="0"/>
              <a:t>3-5</a:t>
            </a:r>
            <a:r>
              <a:rPr lang="en-US" altLang="el-GR" dirty="0" smtClean="0"/>
              <a:t>min</a:t>
            </a:r>
            <a:r>
              <a:rPr lang="el-GR" altLang="el-GR" dirty="0" smtClean="0"/>
              <a:t>.</a:t>
            </a:r>
            <a:endParaRPr lang="el-GR" altLang="el-GR" dirty="0"/>
          </a:p>
          <a:p>
            <a:pPr>
              <a:buClr>
                <a:srgbClr val="FF0000"/>
              </a:buClr>
              <a:buFont typeface="Wingdings" panose="05000000000000000000" pitchFamily="2" charset="2"/>
              <a:buChar char="Ø"/>
            </a:pPr>
            <a:r>
              <a:rPr lang="el-GR" altLang="el-GR" i="1" dirty="0">
                <a:solidFill>
                  <a:srgbClr val="0070C0"/>
                </a:solidFill>
              </a:rPr>
              <a:t>Δεν απλώνουμε βούτυρο, λίπος ή κάτι άλλο γιατί αυξάνεται ο κίνδυνος μόλυνσης.</a:t>
            </a:r>
          </a:p>
          <a:p>
            <a:pPr>
              <a:buClr>
                <a:srgbClr val="FF0000"/>
              </a:buClr>
              <a:buFont typeface="Wingdings" panose="05000000000000000000" pitchFamily="2" charset="2"/>
              <a:buChar char="Ø"/>
            </a:pPr>
            <a:endParaRPr lang="el-GR" altLang="el-GR" i="1" dirty="0">
              <a:solidFill>
                <a:srgbClr val="0070C0"/>
              </a:solidFill>
            </a:endParaRPr>
          </a:p>
        </p:txBody>
      </p:sp>
      <p:sp>
        <p:nvSpPr>
          <p:cNvPr id="4" name="3 - Θέση αριθμού διαφάνειας"/>
          <p:cNvSpPr txBox="1">
            <a:spLocks noGrp="1"/>
          </p:cNvSpPr>
          <p:nvPr/>
        </p:nvSpPr>
        <p:spPr>
          <a:xfrm>
            <a:off x="6553200" y="6356352"/>
            <a:ext cx="2133600" cy="365125"/>
          </a:xfrm>
          <a:prstGeom prst="rect">
            <a:avLst/>
          </a:prstGeom>
          <a:noFill/>
        </p:spPr>
        <p:txBody>
          <a:bodyPr anchor="ctr"/>
          <a:lstStyle/>
          <a:p>
            <a:pPr algn="r" fontAlgn="auto">
              <a:spcBef>
                <a:spcPts val="0"/>
              </a:spcBef>
              <a:spcAft>
                <a:spcPts val="0"/>
              </a:spcAft>
              <a:defRPr/>
            </a:pPr>
            <a:fld id="{0EF7D01A-E671-4633-8FA4-B6222B4A75C2}" type="slidenum">
              <a:rPr lang="el-GR" sz="1200">
                <a:solidFill>
                  <a:schemeClr val="tx1">
                    <a:tint val="75000"/>
                  </a:schemeClr>
                </a:solidFill>
                <a:latin typeface="+mn-lt"/>
              </a:rPr>
              <a:pPr algn="r" fontAlgn="auto">
                <a:spcBef>
                  <a:spcPts val="0"/>
                </a:spcBef>
                <a:spcAft>
                  <a:spcPts val="0"/>
                </a:spcAft>
                <a:defRPr/>
              </a:pPr>
              <a:t>173</a:t>
            </a:fld>
            <a:endParaRPr lang="el-GR" sz="1200">
              <a:solidFill>
                <a:schemeClr val="tx1">
                  <a:tint val="75000"/>
                </a:schemeClr>
              </a:solidFill>
              <a:latin typeface="+mn-lt"/>
            </a:endParaRPr>
          </a:p>
        </p:txBody>
      </p:sp>
      <p:pic>
        <p:nvPicPr>
          <p:cNvPr id="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11651"/>
          <a:stretch/>
        </p:blipFill>
        <p:spPr bwMode="auto">
          <a:xfrm>
            <a:off x="44053" y="-27384"/>
            <a:ext cx="1287587" cy="1137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7" descr="Αποτέλεσμα εικόνας για logo αθτη"/>
          <p:cNvPicPr>
            <a:picLocks noChangeAspect="1" noChangeArrowheads="1"/>
          </p:cNvPicPr>
          <p:nvPr/>
        </p:nvPicPr>
        <p:blipFill>
          <a:blip r:embed="rId3">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0821045"/>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idx="4294967295"/>
          </p:nvPr>
        </p:nvSpPr>
        <p:spPr/>
        <p:txBody>
          <a:bodyPr>
            <a:normAutofit/>
          </a:bodyPr>
          <a:lstStyle/>
          <a:p>
            <a:r>
              <a:rPr lang="el-GR" altLang="el-GR" sz="4000" b="1" dirty="0"/>
              <a:t>ΧΗΜΙΚΑ ΕΓΚΑΥΜΑΤΑ </a:t>
            </a:r>
          </a:p>
        </p:txBody>
      </p:sp>
      <p:sp>
        <p:nvSpPr>
          <p:cNvPr id="41987" name="2 - Θέση περιεχομένου"/>
          <p:cNvSpPr>
            <a:spLocks noGrp="1"/>
          </p:cNvSpPr>
          <p:nvPr>
            <p:ph idx="4294967295"/>
          </p:nvPr>
        </p:nvSpPr>
        <p:spPr/>
        <p:txBody>
          <a:bodyPr/>
          <a:lstStyle/>
          <a:p>
            <a:pPr>
              <a:buFont typeface="Wingdings" panose="05000000000000000000" pitchFamily="2" charset="2"/>
              <a:buChar char="Ø"/>
            </a:pPr>
            <a:r>
              <a:rPr lang="el-GR" altLang="el-GR" dirty="0"/>
              <a:t>Είναι τα εγκαύματα που προκαλούν βλάβες στο δέρμα από </a:t>
            </a:r>
            <a:r>
              <a:rPr lang="el-GR" altLang="el-GR" dirty="0">
                <a:solidFill>
                  <a:srgbClr val="00B050"/>
                </a:solidFill>
              </a:rPr>
              <a:t>διαβρωτικές ουσίες</a:t>
            </a:r>
            <a:r>
              <a:rPr lang="el-GR" altLang="el-GR" dirty="0"/>
              <a:t>. </a:t>
            </a:r>
          </a:p>
          <a:p>
            <a:pPr>
              <a:buFont typeface="Wingdings" pitchFamily="2" charset="2"/>
              <a:buNone/>
            </a:pPr>
            <a:endParaRPr lang="el-GR" altLang="el-GR" dirty="0"/>
          </a:p>
        </p:txBody>
      </p:sp>
      <p:sp>
        <p:nvSpPr>
          <p:cNvPr id="4" name="3 - Θέση αριθμού διαφάνειας"/>
          <p:cNvSpPr txBox="1">
            <a:spLocks noGrp="1"/>
          </p:cNvSpPr>
          <p:nvPr/>
        </p:nvSpPr>
        <p:spPr>
          <a:xfrm>
            <a:off x="6553200" y="6356352"/>
            <a:ext cx="2133600" cy="365125"/>
          </a:xfrm>
          <a:prstGeom prst="rect">
            <a:avLst/>
          </a:prstGeom>
          <a:noFill/>
        </p:spPr>
        <p:txBody>
          <a:bodyPr anchor="ctr"/>
          <a:lstStyle/>
          <a:p>
            <a:pPr algn="r" fontAlgn="auto">
              <a:spcBef>
                <a:spcPts val="0"/>
              </a:spcBef>
              <a:spcAft>
                <a:spcPts val="0"/>
              </a:spcAft>
              <a:defRPr/>
            </a:pPr>
            <a:fld id="{CBF71D03-CBC1-47B5-ABC6-5EB3FCF52E61}" type="slidenum">
              <a:rPr lang="el-GR" sz="1200">
                <a:solidFill>
                  <a:schemeClr val="tx1">
                    <a:tint val="75000"/>
                  </a:schemeClr>
                </a:solidFill>
                <a:latin typeface="+mn-lt"/>
              </a:rPr>
              <a:pPr algn="r" fontAlgn="auto">
                <a:spcBef>
                  <a:spcPts val="0"/>
                </a:spcBef>
                <a:spcAft>
                  <a:spcPts val="0"/>
                </a:spcAft>
                <a:defRPr/>
              </a:pPr>
              <a:t>174</a:t>
            </a:fld>
            <a:endParaRPr lang="el-GR" sz="1200">
              <a:solidFill>
                <a:schemeClr val="tx1">
                  <a:tint val="75000"/>
                </a:schemeClr>
              </a:solidFill>
              <a:latin typeface="+mn-lt"/>
            </a:endParaRPr>
          </a:p>
        </p:txBody>
      </p:sp>
      <p:pic>
        <p:nvPicPr>
          <p:cNvPr id="41989" name="Picture 3" descr="F:\images (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4440" y="2997201"/>
            <a:ext cx="4751387"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1651"/>
          <a:stretch/>
        </p:blipFill>
        <p:spPr bwMode="auto">
          <a:xfrm>
            <a:off x="44053" y="-27384"/>
            <a:ext cx="1287587" cy="1137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7" descr="Αποτέλεσμα εικόνας για logo αθτη"/>
          <p:cNvPicPr>
            <a:picLocks noChangeAspect="1" noChangeArrowheads="1"/>
          </p:cNvPicPr>
          <p:nvPr/>
        </p:nvPicPr>
        <p:blipFill>
          <a:blip r:embed="rId4">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7253464"/>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idx="4294967295"/>
          </p:nvPr>
        </p:nvSpPr>
        <p:spPr>
          <a:xfrm>
            <a:off x="457200" y="1302641"/>
            <a:ext cx="8229600" cy="1143000"/>
          </a:xfrm>
        </p:spPr>
        <p:txBody>
          <a:bodyPr>
            <a:normAutofit fontScale="90000"/>
          </a:bodyPr>
          <a:lstStyle/>
          <a:p>
            <a:r>
              <a:rPr lang="el-GR" altLang="el-GR" sz="4000" b="1" dirty="0">
                <a:solidFill>
                  <a:srgbClr val="FF0000"/>
                </a:solidFill>
              </a:rPr>
              <a:t>Πρώτες βοήθειες στα χημικά εγκαύματα</a:t>
            </a:r>
          </a:p>
        </p:txBody>
      </p:sp>
      <p:sp>
        <p:nvSpPr>
          <p:cNvPr id="43011" name="2 - Θέση περιεχομένου"/>
          <p:cNvSpPr>
            <a:spLocks noGrp="1"/>
          </p:cNvSpPr>
          <p:nvPr>
            <p:ph idx="4294967295"/>
          </p:nvPr>
        </p:nvSpPr>
        <p:spPr>
          <a:xfrm>
            <a:off x="457200" y="2628206"/>
            <a:ext cx="9227368" cy="2764903"/>
          </a:xfrm>
        </p:spPr>
        <p:txBody>
          <a:bodyPr>
            <a:normAutofit lnSpcReduction="10000"/>
          </a:bodyPr>
          <a:lstStyle/>
          <a:p>
            <a:pPr>
              <a:buFont typeface="Wingdings" panose="05000000000000000000" pitchFamily="2" charset="2"/>
              <a:buChar char="ü"/>
            </a:pPr>
            <a:r>
              <a:rPr lang="el-GR" altLang="el-GR" dirty="0"/>
              <a:t>Καλούμε το κέντρο δηλητηριάσεων.</a:t>
            </a:r>
          </a:p>
          <a:p>
            <a:pPr>
              <a:buFont typeface="Wingdings" panose="05000000000000000000" pitchFamily="2" charset="2"/>
              <a:buChar char="ü"/>
            </a:pPr>
            <a:r>
              <a:rPr lang="el-GR" altLang="el-GR" dirty="0"/>
              <a:t>Παίρνουμε το χημικό προϊόν που κατάπιε </a:t>
            </a:r>
            <a:r>
              <a:rPr lang="el-GR" altLang="el-GR" dirty="0" smtClean="0"/>
              <a:t>μαζί.</a:t>
            </a:r>
            <a:endParaRPr lang="el-GR" altLang="el-GR" dirty="0"/>
          </a:p>
          <a:p>
            <a:pPr>
              <a:buFont typeface="Wingdings" panose="05000000000000000000" pitchFamily="2" charset="2"/>
              <a:buChar char="ü"/>
            </a:pPr>
            <a:r>
              <a:rPr lang="el-GR" altLang="el-GR" dirty="0"/>
              <a:t>Μεταφέρουμε </a:t>
            </a:r>
            <a:r>
              <a:rPr lang="el-GR" altLang="el-GR" dirty="0" smtClean="0"/>
              <a:t>τον πάσχοντα </a:t>
            </a:r>
            <a:r>
              <a:rPr lang="el-GR" altLang="el-GR" dirty="0"/>
              <a:t>άμεσα στο νοσοκομείο.  </a:t>
            </a:r>
          </a:p>
          <a:p>
            <a:pPr>
              <a:buFont typeface="Wingdings" panose="05000000000000000000" pitchFamily="2" charset="2"/>
              <a:buChar char="ü"/>
            </a:pPr>
            <a:r>
              <a:rPr lang="el-GR" altLang="el-GR" dirty="0"/>
              <a:t>Δεν αφαιρούμε τα ρούχα.</a:t>
            </a:r>
          </a:p>
        </p:txBody>
      </p:sp>
      <p:sp>
        <p:nvSpPr>
          <p:cNvPr id="4" name="3 - Θέση αριθμού διαφάνειας"/>
          <p:cNvSpPr txBox="1">
            <a:spLocks noGrp="1"/>
          </p:cNvSpPr>
          <p:nvPr/>
        </p:nvSpPr>
        <p:spPr>
          <a:xfrm>
            <a:off x="7008812" y="6309320"/>
            <a:ext cx="2133600" cy="365125"/>
          </a:xfrm>
          <a:prstGeom prst="rect">
            <a:avLst/>
          </a:prstGeom>
          <a:noFill/>
        </p:spPr>
        <p:txBody>
          <a:bodyPr anchor="ctr"/>
          <a:lstStyle/>
          <a:p>
            <a:pPr algn="ctr" fontAlgn="auto">
              <a:spcBef>
                <a:spcPts val="0"/>
              </a:spcBef>
              <a:spcAft>
                <a:spcPts val="0"/>
              </a:spcAft>
              <a:defRPr/>
            </a:pPr>
            <a:fld id="{63677558-812A-4367-B01B-8BBB5C846FF2}" type="slidenum">
              <a:rPr lang="el-GR" sz="1200">
                <a:solidFill>
                  <a:schemeClr val="tx1">
                    <a:tint val="75000"/>
                  </a:schemeClr>
                </a:solidFill>
                <a:latin typeface="+mn-lt"/>
              </a:rPr>
              <a:pPr algn="ctr" fontAlgn="auto">
                <a:spcBef>
                  <a:spcPts val="0"/>
                </a:spcBef>
                <a:spcAft>
                  <a:spcPts val="0"/>
                </a:spcAft>
                <a:defRPr/>
              </a:pPr>
              <a:t>175</a:t>
            </a:fld>
            <a:endParaRPr lang="el-GR" sz="1200">
              <a:solidFill>
                <a:schemeClr val="tx1">
                  <a:tint val="75000"/>
                </a:schemeClr>
              </a:solidFill>
              <a:latin typeface="+mn-lt"/>
            </a:endParaRPr>
          </a:p>
        </p:txBody>
      </p:sp>
      <p:pic>
        <p:nvPicPr>
          <p:cNvPr id="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11651"/>
          <a:stretch/>
        </p:blipFill>
        <p:spPr bwMode="auto">
          <a:xfrm>
            <a:off x="44053" y="-27384"/>
            <a:ext cx="1287587" cy="1137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7" descr="Αποτέλεσμα εικόνας για logo αθτη"/>
          <p:cNvPicPr>
            <a:picLocks noChangeAspect="1" noChangeArrowheads="1"/>
          </p:cNvPicPr>
          <p:nvPr/>
        </p:nvPicPr>
        <p:blipFill>
          <a:blip r:embed="rId3">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1804760"/>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4294967295"/>
          </p:nvPr>
        </p:nvSpPr>
        <p:spPr>
          <a:xfrm>
            <a:off x="457200" y="3719513"/>
            <a:ext cx="8229600" cy="2411412"/>
          </a:xfrm>
          <a:ln>
            <a:solidFill>
              <a:schemeClr val="bg2">
                <a:lumMod val="50000"/>
              </a:schemeClr>
            </a:solidFill>
          </a:ln>
        </p:spPr>
        <p:txBody>
          <a:bodyPr>
            <a:normAutofit/>
          </a:bodyPr>
          <a:lstStyle/>
          <a:p>
            <a:pPr>
              <a:buFont typeface="Wingdings" pitchFamily="2" charset="2"/>
              <a:buNone/>
            </a:pPr>
            <a:r>
              <a:rPr lang="el-GR" altLang="el-GR" b="1" i="1" dirty="0"/>
              <a:t>        </a:t>
            </a:r>
            <a:r>
              <a:rPr lang="el-GR" altLang="el-GR" b="1" dirty="0"/>
              <a:t>ΗΛΕΚΤΡΙΚΑ ΕΓΚΑΥΜΑΤΑ </a:t>
            </a:r>
          </a:p>
          <a:p>
            <a:pPr>
              <a:buFont typeface="Wingdings" panose="05000000000000000000" pitchFamily="2" charset="2"/>
              <a:buChar char="Ø"/>
            </a:pPr>
            <a:r>
              <a:rPr lang="el-GR" altLang="el-GR" dirty="0"/>
              <a:t>Όταν το σώμα έρθει σε επαφή με πηγή ηλεκτρισμού και είναι υψηλής τάσης ονομάζεται  </a:t>
            </a:r>
            <a:r>
              <a:rPr lang="el-GR" altLang="el-GR" u="sng" dirty="0">
                <a:solidFill>
                  <a:srgbClr val="FF0000"/>
                </a:solidFill>
              </a:rPr>
              <a:t>ηλεκτρικό έγκαυμα</a:t>
            </a:r>
            <a:r>
              <a:rPr lang="el-GR" altLang="el-GR" dirty="0"/>
              <a:t>.</a:t>
            </a:r>
          </a:p>
          <a:p>
            <a:endParaRPr lang="el-GR" altLang="el-GR" dirty="0"/>
          </a:p>
          <a:p>
            <a:pPr>
              <a:buFont typeface="Wingdings" pitchFamily="2" charset="2"/>
              <a:buNone/>
            </a:pPr>
            <a:endParaRPr lang="el-GR" altLang="el-GR" dirty="0"/>
          </a:p>
          <a:p>
            <a:endParaRPr lang="el-GR" altLang="el-GR" dirty="0"/>
          </a:p>
        </p:txBody>
      </p:sp>
      <p:sp>
        <p:nvSpPr>
          <p:cNvPr id="4" name="3 - Θέση αριθμού διαφάνειας"/>
          <p:cNvSpPr txBox="1">
            <a:spLocks noGrp="1"/>
          </p:cNvSpPr>
          <p:nvPr/>
        </p:nvSpPr>
        <p:spPr>
          <a:xfrm>
            <a:off x="6553200" y="6356352"/>
            <a:ext cx="2133600" cy="365125"/>
          </a:xfrm>
          <a:prstGeom prst="rect">
            <a:avLst/>
          </a:prstGeom>
          <a:noFill/>
        </p:spPr>
        <p:txBody>
          <a:bodyPr anchor="ctr"/>
          <a:lstStyle/>
          <a:p>
            <a:pPr algn="r" fontAlgn="auto">
              <a:spcBef>
                <a:spcPts val="0"/>
              </a:spcBef>
              <a:spcAft>
                <a:spcPts val="0"/>
              </a:spcAft>
              <a:defRPr/>
            </a:pPr>
            <a:fld id="{3C352C1B-5667-48E5-A346-522698750C69}" type="slidenum">
              <a:rPr lang="el-GR" sz="1200">
                <a:solidFill>
                  <a:schemeClr val="tx1">
                    <a:tint val="75000"/>
                  </a:schemeClr>
                </a:solidFill>
                <a:latin typeface="+mn-lt"/>
              </a:rPr>
              <a:pPr algn="r" fontAlgn="auto">
                <a:spcBef>
                  <a:spcPts val="0"/>
                </a:spcBef>
                <a:spcAft>
                  <a:spcPts val="0"/>
                </a:spcAft>
                <a:defRPr/>
              </a:pPr>
              <a:t>176</a:t>
            </a:fld>
            <a:endParaRPr lang="el-GR" sz="1200">
              <a:solidFill>
                <a:schemeClr val="tx1">
                  <a:tint val="75000"/>
                </a:schemeClr>
              </a:solidFill>
              <a:latin typeface="+mn-lt"/>
            </a:endParaRPr>
          </a:p>
        </p:txBody>
      </p:sp>
      <p:pic>
        <p:nvPicPr>
          <p:cNvPr id="44037" name="Picture 4" descr="F:\images (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9" y="188641"/>
            <a:ext cx="4661539" cy="3312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1651"/>
          <a:stretch/>
        </p:blipFill>
        <p:spPr bwMode="auto">
          <a:xfrm>
            <a:off x="44053" y="-27384"/>
            <a:ext cx="1287587" cy="1137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7" descr="Αποτέλεσμα εικόνας για logo αθτη"/>
          <p:cNvPicPr>
            <a:picLocks noChangeAspect="1" noChangeArrowheads="1"/>
          </p:cNvPicPr>
          <p:nvPr/>
        </p:nvPicPr>
        <p:blipFill>
          <a:blip r:embed="rId4">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2232190"/>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idx="4294967295"/>
          </p:nvPr>
        </p:nvSpPr>
        <p:spPr/>
        <p:txBody>
          <a:bodyPr>
            <a:normAutofit fontScale="90000"/>
          </a:bodyPr>
          <a:lstStyle/>
          <a:p>
            <a:r>
              <a:rPr lang="el-GR" altLang="el-GR" sz="4000" b="1" dirty="0">
                <a:solidFill>
                  <a:srgbClr val="FF0000"/>
                </a:solidFill>
              </a:rPr>
              <a:t>Πρώτες βοήθειες ηλεκτρικών εγκαυμάτων  </a:t>
            </a:r>
          </a:p>
        </p:txBody>
      </p:sp>
      <p:sp>
        <p:nvSpPr>
          <p:cNvPr id="45059" name="2 - Θέση περιεχομένου"/>
          <p:cNvSpPr>
            <a:spLocks noGrp="1"/>
          </p:cNvSpPr>
          <p:nvPr>
            <p:ph idx="4294967295"/>
          </p:nvPr>
        </p:nvSpPr>
        <p:spPr>
          <a:xfrm>
            <a:off x="457200" y="1600203"/>
            <a:ext cx="8229600" cy="3124943"/>
          </a:xfrm>
        </p:spPr>
        <p:txBody>
          <a:bodyPr/>
          <a:lstStyle/>
          <a:p>
            <a:pPr>
              <a:buClr>
                <a:srgbClr val="FF0000"/>
              </a:buClr>
              <a:buFont typeface="Wingdings" panose="05000000000000000000" pitchFamily="2" charset="2"/>
              <a:buChar char="ü"/>
            </a:pPr>
            <a:r>
              <a:rPr lang="el-GR" altLang="el-GR" dirty="0"/>
              <a:t>Βεβαιωνόμαστε πως το </a:t>
            </a:r>
            <a:r>
              <a:rPr lang="el-GR" altLang="el-GR" dirty="0" smtClean="0"/>
              <a:t>θύμα </a:t>
            </a:r>
            <a:r>
              <a:rPr lang="el-GR" altLang="el-GR" dirty="0"/>
              <a:t>δεν έχει επαφή με την ηλεκτρική συσκευή.</a:t>
            </a:r>
          </a:p>
          <a:p>
            <a:pPr>
              <a:buClr>
                <a:srgbClr val="FF0000"/>
              </a:buClr>
              <a:buFont typeface="Wingdings" panose="05000000000000000000" pitchFamily="2" charset="2"/>
              <a:buChar char="ü"/>
            </a:pPr>
            <a:r>
              <a:rPr lang="el-GR" altLang="el-GR" dirty="0"/>
              <a:t>Ξεπλένουμε την καμένη περιοχή.</a:t>
            </a:r>
          </a:p>
          <a:p>
            <a:pPr>
              <a:buClr>
                <a:srgbClr val="FF0000"/>
              </a:buClr>
              <a:buFont typeface="Wingdings" panose="05000000000000000000" pitchFamily="2" charset="2"/>
              <a:buChar char="ü"/>
            </a:pPr>
            <a:r>
              <a:rPr lang="el-GR" altLang="el-GR" dirty="0"/>
              <a:t>Δεν αφαιρούμε τα ρούχα του </a:t>
            </a:r>
            <a:r>
              <a:rPr lang="el-GR" altLang="el-GR" dirty="0" smtClean="0"/>
              <a:t>θύματος </a:t>
            </a:r>
            <a:r>
              <a:rPr lang="el-GR" altLang="el-GR" dirty="0"/>
              <a:t>πριν ρίξουμε νερό στην καμένη περιοχή.</a:t>
            </a:r>
          </a:p>
        </p:txBody>
      </p:sp>
      <p:sp>
        <p:nvSpPr>
          <p:cNvPr id="4" name="3 - Θέση αριθμού διαφάνειας"/>
          <p:cNvSpPr txBox="1">
            <a:spLocks noGrp="1"/>
          </p:cNvSpPr>
          <p:nvPr/>
        </p:nvSpPr>
        <p:spPr>
          <a:xfrm>
            <a:off x="6553200" y="6356352"/>
            <a:ext cx="2133600" cy="365125"/>
          </a:xfrm>
          <a:prstGeom prst="rect">
            <a:avLst/>
          </a:prstGeom>
          <a:noFill/>
        </p:spPr>
        <p:txBody>
          <a:bodyPr anchor="ctr"/>
          <a:lstStyle/>
          <a:p>
            <a:pPr algn="r" fontAlgn="auto">
              <a:spcBef>
                <a:spcPts val="0"/>
              </a:spcBef>
              <a:spcAft>
                <a:spcPts val="0"/>
              </a:spcAft>
              <a:defRPr/>
            </a:pPr>
            <a:fld id="{159652AB-BCD0-49B1-88EB-D2AF21E2285B}" type="slidenum">
              <a:rPr lang="el-GR" sz="1200">
                <a:solidFill>
                  <a:schemeClr val="tx1">
                    <a:tint val="75000"/>
                  </a:schemeClr>
                </a:solidFill>
                <a:latin typeface="+mn-lt"/>
              </a:rPr>
              <a:pPr algn="r" fontAlgn="auto">
                <a:spcBef>
                  <a:spcPts val="0"/>
                </a:spcBef>
                <a:spcAft>
                  <a:spcPts val="0"/>
                </a:spcAft>
                <a:defRPr/>
              </a:pPr>
              <a:t>177</a:t>
            </a:fld>
            <a:endParaRPr lang="el-GR" sz="1200">
              <a:solidFill>
                <a:schemeClr val="tx1">
                  <a:tint val="75000"/>
                </a:schemeClr>
              </a:solidFill>
              <a:latin typeface="+mn-lt"/>
            </a:endParaRPr>
          </a:p>
        </p:txBody>
      </p:sp>
      <p:pic>
        <p:nvPicPr>
          <p:cNvPr id="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11651"/>
          <a:stretch/>
        </p:blipFill>
        <p:spPr bwMode="auto">
          <a:xfrm>
            <a:off x="44053" y="-27384"/>
            <a:ext cx="1287587" cy="1137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7" descr="Αποτέλεσμα εικόνας για logo αθτη"/>
          <p:cNvPicPr>
            <a:picLocks noChangeAspect="1" noChangeArrowheads="1"/>
          </p:cNvPicPr>
          <p:nvPr/>
        </p:nvPicPr>
        <p:blipFill>
          <a:blip r:embed="rId3">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6088691"/>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11651"/>
          <a:stretch/>
        </p:blipFill>
        <p:spPr bwMode="auto">
          <a:xfrm>
            <a:off x="0" y="14482"/>
            <a:ext cx="1287587" cy="1137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122" name="Rectangle 2"/>
          <p:cNvSpPr>
            <a:spLocks noGrp="1" noChangeArrowheads="1"/>
          </p:cNvSpPr>
          <p:nvPr>
            <p:ph type="title"/>
          </p:nvPr>
        </p:nvSpPr>
        <p:spPr>
          <a:xfrm>
            <a:off x="457200" y="2"/>
            <a:ext cx="8229600" cy="563563"/>
          </a:xfrm>
        </p:spPr>
        <p:txBody>
          <a:bodyPr>
            <a:normAutofit fontScale="90000"/>
          </a:bodyPr>
          <a:lstStyle/>
          <a:p>
            <a:r>
              <a:rPr lang="el-GR" altLang="el-GR" sz="4000" b="1" dirty="0">
                <a:solidFill>
                  <a:srgbClr val="FF0000"/>
                </a:solidFill>
              </a:rPr>
              <a:t>Πρώτες Βοήθειες</a:t>
            </a:r>
          </a:p>
        </p:txBody>
      </p:sp>
      <p:sp>
        <p:nvSpPr>
          <p:cNvPr id="5123" name="Rectangle 3"/>
          <p:cNvSpPr>
            <a:spLocks noGrp="1" noChangeArrowheads="1"/>
          </p:cNvSpPr>
          <p:nvPr>
            <p:ph type="body" idx="1"/>
          </p:nvPr>
        </p:nvSpPr>
        <p:spPr>
          <a:xfrm>
            <a:off x="144016" y="836712"/>
            <a:ext cx="8999984" cy="4464496"/>
          </a:xfrm>
        </p:spPr>
        <p:txBody>
          <a:bodyPr>
            <a:normAutofit fontScale="92500"/>
          </a:bodyPr>
          <a:lstStyle/>
          <a:p>
            <a:pPr>
              <a:lnSpc>
                <a:spcPct val="80000"/>
              </a:lnSpc>
              <a:buClr>
                <a:srgbClr val="FF0000"/>
              </a:buClr>
              <a:buFont typeface="Wingdings" panose="05000000000000000000" pitchFamily="2" charset="2"/>
              <a:buChar char="ü"/>
            </a:pPr>
            <a:r>
              <a:rPr lang="el-GR" altLang="el-GR" sz="2000" dirty="0"/>
              <a:t>Να σταματήσετε τη διαδικασία του καψίματος και να </a:t>
            </a:r>
            <a:r>
              <a:rPr lang="el-GR" altLang="el-GR" sz="2000" dirty="0" smtClean="0"/>
              <a:t> </a:t>
            </a:r>
          </a:p>
          <a:p>
            <a:pPr marL="0" indent="0">
              <a:lnSpc>
                <a:spcPct val="80000"/>
              </a:lnSpc>
              <a:buClr>
                <a:srgbClr val="FF0000"/>
              </a:buClr>
              <a:buNone/>
            </a:pPr>
            <a:r>
              <a:rPr lang="el-GR" altLang="el-GR" sz="2000" dirty="0"/>
              <a:t> </a:t>
            </a:r>
            <a:r>
              <a:rPr lang="el-GR" altLang="el-GR" sz="2000" dirty="0" smtClean="0"/>
              <a:t>     ανακουφίσετε </a:t>
            </a:r>
            <a:r>
              <a:rPr lang="el-GR" altLang="el-GR" sz="2000" dirty="0"/>
              <a:t>τον πάσχοντα. </a:t>
            </a:r>
          </a:p>
          <a:p>
            <a:pPr>
              <a:lnSpc>
                <a:spcPct val="80000"/>
              </a:lnSpc>
              <a:buClr>
                <a:srgbClr val="FF0000"/>
              </a:buClr>
              <a:buFont typeface="Wingdings" panose="05000000000000000000" pitchFamily="2" charset="2"/>
              <a:buChar char="ü"/>
            </a:pPr>
            <a:r>
              <a:rPr lang="el-GR" altLang="el-GR" sz="2000" dirty="0"/>
              <a:t>Να τον επαναφέρετε στην ζωή αν χρειασθεί </a:t>
            </a:r>
          </a:p>
          <a:p>
            <a:pPr>
              <a:lnSpc>
                <a:spcPct val="80000"/>
              </a:lnSpc>
              <a:buClr>
                <a:srgbClr val="FF0000"/>
              </a:buClr>
              <a:buFont typeface="Wingdings" panose="05000000000000000000" pitchFamily="2" charset="2"/>
              <a:buChar char="ü"/>
            </a:pPr>
            <a:r>
              <a:rPr lang="el-GR" altLang="el-GR" sz="2000" dirty="0"/>
              <a:t>Να φροντίσετε τα σχετικά τραύματα </a:t>
            </a:r>
          </a:p>
          <a:p>
            <a:pPr>
              <a:lnSpc>
                <a:spcPct val="80000"/>
              </a:lnSpc>
              <a:buClr>
                <a:srgbClr val="FF0000"/>
              </a:buClr>
              <a:buFont typeface="Wingdings" panose="05000000000000000000" pitchFamily="2" charset="2"/>
              <a:buChar char="ü"/>
            </a:pPr>
            <a:r>
              <a:rPr lang="el-GR" altLang="el-GR" sz="2000" dirty="0"/>
              <a:t>Να μειώσετε στο ελάχιστο τον κίνδυνο μόλυνσης </a:t>
            </a:r>
          </a:p>
          <a:p>
            <a:pPr>
              <a:lnSpc>
                <a:spcPct val="80000"/>
              </a:lnSpc>
              <a:buClr>
                <a:srgbClr val="FF0000"/>
              </a:buClr>
              <a:buFont typeface="Wingdings" panose="05000000000000000000" pitchFamily="2" charset="2"/>
              <a:buChar char="ü"/>
            </a:pPr>
            <a:r>
              <a:rPr lang="el-GR" altLang="el-GR" sz="2000" dirty="0"/>
              <a:t>Να κανονίσετε την εσπευσμένη μεταφορά του πάσχοντα στο νοσοκομείο</a:t>
            </a:r>
          </a:p>
          <a:p>
            <a:pPr>
              <a:lnSpc>
                <a:spcPct val="80000"/>
              </a:lnSpc>
              <a:buClr>
                <a:srgbClr val="FF0000"/>
              </a:buClr>
              <a:buFont typeface="Wingdings" panose="05000000000000000000" pitchFamily="2" charset="2"/>
              <a:buChar char="ü"/>
            </a:pPr>
            <a:r>
              <a:rPr lang="el-GR" altLang="el-GR" sz="2000" dirty="0"/>
              <a:t>Ξαπλώστε τον πάσχοντα κάτω, προστατεύοντας την καμένη περιοχή από την </a:t>
            </a:r>
            <a:endParaRPr lang="el-GR" altLang="el-GR" sz="2000" dirty="0" smtClean="0"/>
          </a:p>
          <a:p>
            <a:pPr marL="0" indent="0">
              <a:lnSpc>
                <a:spcPct val="80000"/>
              </a:lnSpc>
              <a:buClr>
                <a:srgbClr val="FF0000"/>
              </a:buClr>
              <a:buNone/>
            </a:pPr>
            <a:r>
              <a:rPr lang="el-GR" altLang="el-GR" sz="2000" dirty="0"/>
              <a:t> </a:t>
            </a:r>
            <a:r>
              <a:rPr lang="el-GR" altLang="el-GR" sz="2000" dirty="0" smtClean="0"/>
              <a:t>     επαφή </a:t>
            </a:r>
            <a:r>
              <a:rPr lang="el-GR" altLang="el-GR" sz="2000" dirty="0"/>
              <a:t>με το έδαφος</a:t>
            </a:r>
          </a:p>
          <a:p>
            <a:pPr>
              <a:lnSpc>
                <a:spcPct val="80000"/>
              </a:lnSpc>
              <a:buClr>
                <a:srgbClr val="FF0000"/>
              </a:buClr>
              <a:buFont typeface="Wingdings" panose="05000000000000000000" pitchFamily="2" charset="2"/>
              <a:buChar char="ü"/>
            </a:pPr>
            <a:r>
              <a:rPr lang="el-GR" altLang="el-GR" sz="2000" dirty="0"/>
              <a:t>Ξεπλύνετε το έγκαυμα με μεγάλες ποσότητες κρύου υγρού για διάστημα 10’ μέχρι </a:t>
            </a:r>
            <a:endParaRPr lang="el-GR" altLang="el-GR" sz="2000" dirty="0" smtClean="0"/>
          </a:p>
          <a:p>
            <a:pPr marL="0" indent="0">
              <a:lnSpc>
                <a:spcPct val="80000"/>
              </a:lnSpc>
              <a:buClr>
                <a:srgbClr val="FF0000"/>
              </a:buClr>
              <a:buNone/>
            </a:pPr>
            <a:r>
              <a:rPr lang="el-GR" altLang="el-GR" sz="2000" dirty="0"/>
              <a:t> </a:t>
            </a:r>
            <a:r>
              <a:rPr lang="el-GR" altLang="el-GR" sz="2000" dirty="0" smtClean="0"/>
              <a:t>     να </a:t>
            </a:r>
            <a:r>
              <a:rPr lang="el-GR" altLang="el-GR" sz="2000" dirty="0"/>
              <a:t>μεταφερθεί ο πάσχων στο νοσοκομείο </a:t>
            </a:r>
          </a:p>
          <a:p>
            <a:pPr>
              <a:lnSpc>
                <a:spcPct val="80000"/>
              </a:lnSpc>
              <a:buClr>
                <a:srgbClr val="FF0000"/>
              </a:buClr>
              <a:buFont typeface="Wingdings" panose="05000000000000000000" pitchFamily="2" charset="2"/>
              <a:buChar char="ü"/>
            </a:pPr>
            <a:r>
              <a:rPr lang="el-GR" altLang="el-GR" sz="2000" dirty="0"/>
              <a:t>Ενώ ξεπλένετε το έγκαυμα ελέγξτε τραχεία αναπνοή </a:t>
            </a:r>
            <a:r>
              <a:rPr lang="el-GR" altLang="el-GR" sz="2000" dirty="0" smtClean="0"/>
              <a:t>και </a:t>
            </a:r>
            <a:r>
              <a:rPr lang="el-GR" altLang="el-GR" sz="2000" dirty="0"/>
              <a:t>να είστε έτοιμοι για ΚΑΡΠΑ</a:t>
            </a:r>
          </a:p>
          <a:p>
            <a:pPr>
              <a:lnSpc>
                <a:spcPct val="80000"/>
              </a:lnSpc>
              <a:buClr>
                <a:srgbClr val="FF0000"/>
              </a:buClr>
              <a:buFont typeface="Wingdings" panose="05000000000000000000" pitchFamily="2" charset="2"/>
              <a:buChar char="ü"/>
            </a:pPr>
            <a:r>
              <a:rPr lang="el-GR" altLang="el-GR" sz="2000" dirty="0"/>
              <a:t>Απαλά αφαιρέστε </a:t>
            </a:r>
            <a:r>
              <a:rPr lang="el-GR" altLang="el-GR" sz="2000" dirty="0" smtClean="0"/>
              <a:t>αντικείμενα όπως δακτυλίδια</a:t>
            </a:r>
            <a:r>
              <a:rPr lang="el-GR" altLang="el-GR" sz="2000" dirty="0"/>
              <a:t>, ρολόι, ζώνη, παπούτσια ή ρούχα </a:t>
            </a:r>
            <a:endParaRPr lang="el-GR" altLang="el-GR" sz="2000" dirty="0" smtClean="0"/>
          </a:p>
          <a:p>
            <a:pPr marL="0" indent="0">
              <a:lnSpc>
                <a:spcPct val="80000"/>
              </a:lnSpc>
              <a:buClr>
                <a:srgbClr val="FF0000"/>
              </a:buClr>
              <a:buNone/>
            </a:pPr>
            <a:r>
              <a:rPr lang="el-GR" altLang="el-GR" sz="2000" dirty="0"/>
              <a:t> </a:t>
            </a:r>
            <a:r>
              <a:rPr lang="el-GR" altLang="el-GR" sz="2000" dirty="0" smtClean="0"/>
              <a:t>     από </a:t>
            </a:r>
            <a:r>
              <a:rPr lang="el-GR" altLang="el-GR" sz="2000" dirty="0"/>
              <a:t>την τραυματισμένη περιοχή πριν αρχίσει να πρήζεται. Προσεκτικά </a:t>
            </a:r>
            <a:r>
              <a:rPr lang="el-GR" altLang="el-GR" sz="2000" dirty="0" smtClean="0"/>
              <a:t>αφαιρέστε</a:t>
            </a:r>
          </a:p>
          <a:p>
            <a:pPr marL="0" indent="0">
              <a:lnSpc>
                <a:spcPct val="80000"/>
              </a:lnSpc>
              <a:buClr>
                <a:srgbClr val="FF0000"/>
              </a:buClr>
              <a:buNone/>
            </a:pPr>
            <a:r>
              <a:rPr lang="el-GR" altLang="el-GR" sz="2000" dirty="0"/>
              <a:t> </a:t>
            </a:r>
            <a:r>
              <a:rPr lang="el-GR" altLang="el-GR" sz="2000" dirty="0" smtClean="0"/>
              <a:t>     τα </a:t>
            </a:r>
            <a:r>
              <a:rPr lang="el-GR" altLang="el-GR" sz="2000" dirty="0"/>
              <a:t>καμένα ρούχα, εκτός αν έχουν κολλήσει πάνω στο έγκαυμα</a:t>
            </a:r>
          </a:p>
          <a:p>
            <a:pPr>
              <a:lnSpc>
                <a:spcPct val="80000"/>
              </a:lnSpc>
              <a:buClr>
                <a:srgbClr val="FF0000"/>
              </a:buClr>
              <a:buFont typeface="Wingdings" panose="05000000000000000000" pitchFamily="2" charset="2"/>
              <a:buChar char="ü"/>
            </a:pPr>
            <a:r>
              <a:rPr lang="el-GR" altLang="el-GR" sz="2000" dirty="0"/>
              <a:t>Καλύψτε το τραύμα με ένα αποστειρωμένο ειδικό επίθεμα ή με ένα σεντόνι</a:t>
            </a:r>
          </a:p>
        </p:txBody>
      </p:sp>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960" y="5314950"/>
            <a:ext cx="22860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9396" y="5205412"/>
            <a:ext cx="1905000" cy="162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3051" y="5181600"/>
            <a:ext cx="16764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83768" y="5157192"/>
            <a:ext cx="1382713"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7" descr="Αποτέλεσμα εικόνας για logo αθτη"/>
          <p:cNvPicPr>
            <a:picLocks noChangeAspect="1" noChangeArrowheads="1"/>
          </p:cNvPicPr>
          <p:nvPr/>
        </p:nvPicPr>
        <p:blipFill>
          <a:blip r:embed="rId7">
            <a:extLst>
              <a:ext uri="{28A0092B-C50C-407E-A947-70E740481C1C}">
                <a14:useLocalDpi xmlns:a14="http://schemas.microsoft.com/office/drawing/2010/main" val="0"/>
              </a:ext>
            </a:extLst>
          </a:blip>
          <a:srcRect l="33031" r="29597" b="37775"/>
          <a:stretch>
            <a:fillRect/>
          </a:stretch>
        </p:blipFill>
        <p:spPr bwMode="auto">
          <a:xfrm>
            <a:off x="7791896" y="116632"/>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53490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withEffect">
                                  <p:stCondLst>
                                    <p:cond delay="0"/>
                                  </p:stCondLst>
                                  <p:childTnLst>
                                    <p:set>
                                      <p:cBhvr>
                                        <p:cTn id="6" dur="1" fill="hold">
                                          <p:stCondLst>
                                            <p:cond delay="0"/>
                                          </p:stCondLst>
                                        </p:cTn>
                                        <p:tgtEl>
                                          <p:spTgt spid="5125"/>
                                        </p:tgtEl>
                                        <p:attrNameLst>
                                          <p:attrName>style.visibility</p:attrName>
                                        </p:attrNameLst>
                                      </p:cBhvr>
                                      <p:to>
                                        <p:strVal val="visible"/>
                                      </p:to>
                                    </p:set>
                                    <p:animEffect transition="in" filter="circle(in)">
                                      <p:cBhvr>
                                        <p:cTn id="7" dur="2000"/>
                                        <p:tgtEl>
                                          <p:spTgt spid="5125"/>
                                        </p:tgtEl>
                                      </p:cBhvr>
                                    </p:animEffect>
                                  </p:childTnLst>
                                </p:cTn>
                              </p:par>
                              <p:par>
                                <p:cTn id="8" presetID="6" presetClass="entr" presetSubtype="16" fill="hold" nodeType="withEffect">
                                  <p:stCondLst>
                                    <p:cond delay="0"/>
                                  </p:stCondLst>
                                  <p:childTnLst>
                                    <p:set>
                                      <p:cBhvr>
                                        <p:cTn id="9" dur="1" fill="hold">
                                          <p:stCondLst>
                                            <p:cond delay="0"/>
                                          </p:stCondLst>
                                        </p:cTn>
                                        <p:tgtEl>
                                          <p:spTgt spid="5126"/>
                                        </p:tgtEl>
                                        <p:attrNameLst>
                                          <p:attrName>style.visibility</p:attrName>
                                        </p:attrNameLst>
                                      </p:cBhvr>
                                      <p:to>
                                        <p:strVal val="visible"/>
                                      </p:to>
                                    </p:set>
                                    <p:animEffect transition="in" filter="circle(in)">
                                      <p:cBhvr>
                                        <p:cTn id="10" dur="2000"/>
                                        <p:tgtEl>
                                          <p:spTgt spid="5126"/>
                                        </p:tgtEl>
                                      </p:cBhvr>
                                    </p:animEffect>
                                  </p:childTnLst>
                                </p:cTn>
                              </p:par>
                              <p:par>
                                <p:cTn id="11" presetID="6" presetClass="entr" presetSubtype="16" fill="hold" nodeType="withEffect">
                                  <p:stCondLst>
                                    <p:cond delay="0"/>
                                  </p:stCondLst>
                                  <p:childTnLst>
                                    <p:set>
                                      <p:cBhvr>
                                        <p:cTn id="12" dur="1" fill="hold">
                                          <p:stCondLst>
                                            <p:cond delay="0"/>
                                          </p:stCondLst>
                                        </p:cTn>
                                        <p:tgtEl>
                                          <p:spTgt spid="5127"/>
                                        </p:tgtEl>
                                        <p:attrNameLst>
                                          <p:attrName>style.visibility</p:attrName>
                                        </p:attrNameLst>
                                      </p:cBhvr>
                                      <p:to>
                                        <p:strVal val="visible"/>
                                      </p:to>
                                    </p:set>
                                    <p:animEffect transition="in" filter="circle(in)">
                                      <p:cBhvr>
                                        <p:cTn id="13" dur="2000"/>
                                        <p:tgtEl>
                                          <p:spTgt spid="5127"/>
                                        </p:tgtEl>
                                      </p:cBhvr>
                                    </p:animEffect>
                                  </p:childTnLst>
                                </p:cTn>
                              </p:par>
                              <p:par>
                                <p:cTn id="14" presetID="6" presetClass="entr" presetSubtype="16" fill="hold" nodeType="withEffect">
                                  <p:stCondLst>
                                    <p:cond delay="0"/>
                                  </p:stCondLst>
                                  <p:childTnLst>
                                    <p:set>
                                      <p:cBhvr>
                                        <p:cTn id="15" dur="1" fill="hold">
                                          <p:stCondLst>
                                            <p:cond delay="0"/>
                                          </p:stCondLst>
                                        </p:cTn>
                                        <p:tgtEl>
                                          <p:spTgt spid="5124"/>
                                        </p:tgtEl>
                                        <p:attrNameLst>
                                          <p:attrName>style.visibility</p:attrName>
                                        </p:attrNameLst>
                                      </p:cBhvr>
                                      <p:to>
                                        <p:strVal val="visible"/>
                                      </p:to>
                                    </p:set>
                                    <p:animEffect transition="in" filter="circle(in)">
                                      <p:cBhvr>
                                        <p:cTn id="16" dur="20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503237" y="5544840"/>
            <a:ext cx="8183563" cy="1052512"/>
          </a:xfrm>
        </p:spPr>
        <p:txBody>
          <a:bodyPr>
            <a:normAutofit fontScale="90000"/>
          </a:bodyPr>
          <a:lstStyle/>
          <a:p>
            <a:pPr fontAlgn="auto">
              <a:spcAft>
                <a:spcPts val="0"/>
              </a:spcAft>
              <a:defRPr/>
            </a:pPr>
            <a:r>
              <a:rPr lang="el-GR" b="1" dirty="0" smtClean="0">
                <a:solidFill>
                  <a:srgbClr val="0070C0"/>
                </a:solidFill>
              </a:rPr>
              <a:t>Αντιμετώπιση ελαφρών εγκαυμάτων </a:t>
            </a:r>
            <a:endParaRPr lang="el-GR" b="1" dirty="0">
              <a:solidFill>
                <a:srgbClr val="0070C0"/>
              </a:solidFill>
            </a:endParaRPr>
          </a:p>
        </p:txBody>
      </p:sp>
      <p:grpSp>
        <p:nvGrpSpPr>
          <p:cNvPr id="58372" name="Group 9"/>
          <p:cNvGrpSpPr>
            <a:grpSpLocks/>
          </p:cNvGrpSpPr>
          <p:nvPr/>
        </p:nvGrpSpPr>
        <p:grpSpPr bwMode="auto">
          <a:xfrm>
            <a:off x="742949" y="1198264"/>
            <a:ext cx="7704139" cy="4206684"/>
            <a:chOff x="0" y="1026"/>
            <a:chExt cx="2789" cy="2012"/>
          </a:xfrm>
        </p:grpSpPr>
        <p:pic>
          <p:nvPicPr>
            <p:cNvPr id="58373" name="Picture 3" descr="σάρωση0034"/>
            <p:cNvPicPr>
              <a:picLocks noChangeAspect="1" noChangeArrowheads="1"/>
            </p:cNvPicPr>
            <p:nvPr/>
          </p:nvPicPr>
          <p:blipFill>
            <a:blip r:embed="rId3">
              <a:extLst>
                <a:ext uri="{28A0092B-C50C-407E-A947-70E740481C1C}">
                  <a14:useLocalDpi xmlns:a14="http://schemas.microsoft.com/office/drawing/2010/main" val="0"/>
                </a:ext>
              </a:extLst>
            </a:blip>
            <a:srcRect l="33183" t="41287" r="7751" b="16266"/>
            <a:stretch>
              <a:fillRect/>
            </a:stretch>
          </p:blipFill>
          <p:spPr bwMode="auto">
            <a:xfrm rot="10800000">
              <a:off x="0" y="1026"/>
              <a:ext cx="2766" cy="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4" name="Text Box 8"/>
            <p:cNvSpPr txBox="1">
              <a:spLocks noChangeArrowheads="1"/>
            </p:cNvSpPr>
            <p:nvPr/>
          </p:nvSpPr>
          <p:spPr bwMode="auto">
            <a:xfrm>
              <a:off x="1429" y="2614"/>
              <a:ext cx="1360" cy="3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l-GR" altLang="el-GR"/>
            </a:p>
            <a:p>
              <a:pPr eaLnBrk="1" hangingPunct="1">
                <a:spcBef>
                  <a:spcPct val="50000"/>
                </a:spcBef>
              </a:pPr>
              <a:endParaRPr lang="el-GR" altLang="el-GR"/>
            </a:p>
          </p:txBody>
        </p:sp>
      </p:grpSp>
      <p:pic>
        <p:nvPicPr>
          <p:cNvPr id="6"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11651"/>
          <a:stretch/>
        </p:blipFill>
        <p:spPr bwMode="auto">
          <a:xfrm>
            <a:off x="44053" y="-27384"/>
            <a:ext cx="1287587" cy="1137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7" descr="Αποτέλεσμα εικόνας για logo αθτη"/>
          <p:cNvPicPr>
            <a:picLocks noChangeAspect="1" noChangeArrowheads="1"/>
          </p:cNvPicPr>
          <p:nvPr/>
        </p:nvPicPr>
        <p:blipFill>
          <a:blip r:embed="rId5">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663148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8439" y="188640"/>
            <a:ext cx="9097914" cy="6525344"/>
          </a:xfrm>
          <a:prstGeom prst="rect">
            <a:avLst/>
          </a:prstGeom>
        </p:spPr>
      </p:pic>
    </p:spTree>
    <p:extLst>
      <p:ext uri="{BB962C8B-B14F-4D97-AF65-F5344CB8AC3E}">
        <p14:creationId xmlns:p14="http://schemas.microsoft.com/office/powerpoint/2010/main" val="14909406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503237" y="5184801"/>
            <a:ext cx="8183563" cy="1052512"/>
          </a:xfrm>
        </p:spPr>
        <p:txBody>
          <a:bodyPr/>
          <a:lstStyle/>
          <a:p>
            <a:pPr fontAlgn="auto">
              <a:spcAft>
                <a:spcPts val="0"/>
              </a:spcAft>
              <a:defRPr/>
            </a:pPr>
            <a:r>
              <a:rPr lang="el-GR" b="1" dirty="0" smtClean="0">
                <a:solidFill>
                  <a:srgbClr val="0070C0"/>
                </a:solidFill>
              </a:rPr>
              <a:t>Χημικά εγκαύματα</a:t>
            </a:r>
            <a:endParaRPr lang="el-GR" b="1" dirty="0">
              <a:solidFill>
                <a:srgbClr val="0070C0"/>
              </a:solidFill>
            </a:endParaRPr>
          </a:p>
        </p:txBody>
      </p:sp>
      <p:pic>
        <p:nvPicPr>
          <p:cNvPr id="59395" name="Picture 7" descr="σάρωση0036"/>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7106" t="54779" r="57968" b="18404"/>
          <a:stretch>
            <a:fillRect/>
          </a:stretch>
        </p:blipFill>
        <p:spPr>
          <a:xfrm>
            <a:off x="2123728" y="2057400"/>
            <a:ext cx="2303463" cy="1955800"/>
          </a:xfrm>
          <a:noFill/>
        </p:spPr>
      </p:pic>
      <p:pic>
        <p:nvPicPr>
          <p:cNvPr id="59396" name="Picture 7" descr="σάρωση0036"/>
          <p:cNvPicPr>
            <a:picLocks noChangeAspect="1" noChangeArrowheads="1"/>
          </p:cNvPicPr>
          <p:nvPr/>
        </p:nvPicPr>
        <p:blipFill>
          <a:blip r:embed="rId3">
            <a:extLst>
              <a:ext uri="{28A0092B-C50C-407E-A947-70E740481C1C}">
                <a14:useLocalDpi xmlns:a14="http://schemas.microsoft.com/office/drawing/2010/main" val="0"/>
              </a:ext>
            </a:extLst>
          </a:blip>
          <a:srcRect l="44878" t="32344" r="21631" b="22780"/>
          <a:stretch>
            <a:fillRect/>
          </a:stretch>
        </p:blipFill>
        <p:spPr bwMode="auto">
          <a:xfrm>
            <a:off x="4787952" y="692150"/>
            <a:ext cx="3163887"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11651"/>
          <a:stretch/>
        </p:blipFill>
        <p:spPr bwMode="auto">
          <a:xfrm>
            <a:off x="44053" y="-27384"/>
            <a:ext cx="1287587" cy="1137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7" descr="Αποτέλεσμα εικόνας για logo αθτη"/>
          <p:cNvPicPr>
            <a:picLocks noChangeAspect="1" noChangeArrowheads="1"/>
          </p:cNvPicPr>
          <p:nvPr/>
        </p:nvPicPr>
        <p:blipFill>
          <a:blip r:embed="rId5">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8827966"/>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Θέση αριθμού διαφάνειας 5"/>
          <p:cNvSpPr>
            <a:spLocks noGrp="1"/>
          </p:cNvSpPr>
          <p:nvPr>
            <p:ph type="sldNum" sz="quarter" idx="12"/>
          </p:nvPr>
        </p:nvSpPr>
        <p:spPr/>
        <p:txBody>
          <a:bodyPr/>
          <a:lstStyle/>
          <a:p>
            <a:fld id="{5F29213F-A8F6-4897-ADF0-A386F5111FE7}" type="slidenum">
              <a:rPr lang="el-GR" altLang="el-GR"/>
              <a:pPr/>
              <a:t>181</a:t>
            </a:fld>
            <a:endParaRPr lang="el-GR" altLang="el-GR"/>
          </a:p>
        </p:txBody>
      </p:sp>
      <p:sp>
        <p:nvSpPr>
          <p:cNvPr id="148482" name="Rectangle 2"/>
          <p:cNvSpPr>
            <a:spLocks noGrp="1" noChangeArrowheads="1"/>
          </p:cNvSpPr>
          <p:nvPr>
            <p:ph type="title"/>
          </p:nvPr>
        </p:nvSpPr>
        <p:spPr>
          <a:xfrm>
            <a:off x="755653" y="228600"/>
            <a:ext cx="7245351" cy="896938"/>
          </a:xfrm>
          <a:noFill/>
          <a:ln cap="flat">
            <a:solidFill>
              <a:schemeClr val="bg1"/>
            </a:solidFill>
            <a:prstDash val="dash"/>
            <a:miter lim="800000"/>
            <a:headEnd/>
            <a:tailEnd/>
          </a:ln>
        </p:spPr>
        <p:txBody>
          <a:bodyPr/>
          <a:lstStyle/>
          <a:p>
            <a:r>
              <a:rPr lang="el-GR" altLang="el-GR" sz="3600" b="1" dirty="0">
                <a:solidFill>
                  <a:srgbClr val="0070C0"/>
                </a:solidFill>
              </a:rPr>
              <a:t>ΑΝΤΙΜΕΤΩΠΙΣΗ ΕΓΚΑΥΜΑΤΩΝ</a:t>
            </a:r>
          </a:p>
        </p:txBody>
      </p:sp>
      <p:sp>
        <p:nvSpPr>
          <p:cNvPr id="148483" name="Rectangle 3"/>
          <p:cNvSpPr>
            <a:spLocks noGrp="1" noChangeArrowheads="1"/>
          </p:cNvSpPr>
          <p:nvPr>
            <p:ph type="body" idx="1"/>
          </p:nvPr>
        </p:nvSpPr>
        <p:spPr>
          <a:xfrm>
            <a:off x="0" y="1124744"/>
            <a:ext cx="9142412" cy="5688632"/>
          </a:xfrm>
        </p:spPr>
        <p:txBody>
          <a:bodyPr>
            <a:noAutofit/>
          </a:bodyPr>
          <a:lstStyle/>
          <a:p>
            <a:pPr marL="0" indent="0">
              <a:lnSpc>
                <a:spcPct val="90000"/>
              </a:lnSpc>
              <a:buNone/>
            </a:pPr>
            <a:r>
              <a:rPr lang="el-GR" altLang="el-GR" sz="2100" b="1" dirty="0">
                <a:solidFill>
                  <a:srgbClr val="003300"/>
                </a:solidFill>
                <a:latin typeface="+mj-lt"/>
                <a:ea typeface="Arial Unicode MS" pitchFamily="34" charset="-128"/>
                <a:cs typeface="Arial Unicode MS" pitchFamily="34" charset="-128"/>
              </a:rPr>
              <a:t>1. </a:t>
            </a:r>
            <a:r>
              <a:rPr lang="en-US" altLang="el-GR" sz="2100" b="1" dirty="0" smtClean="0">
                <a:solidFill>
                  <a:srgbClr val="003300"/>
                </a:solidFill>
                <a:latin typeface="+mj-lt"/>
                <a:ea typeface="Arial Unicode MS" pitchFamily="34" charset="-128"/>
                <a:cs typeface="Arial Unicode MS" pitchFamily="34" charset="-128"/>
              </a:rPr>
              <a:t> </a:t>
            </a:r>
            <a:r>
              <a:rPr lang="el-GR" altLang="el-GR" sz="2100" b="1" dirty="0" smtClean="0">
                <a:solidFill>
                  <a:srgbClr val="003300"/>
                </a:solidFill>
                <a:latin typeface="+mj-lt"/>
                <a:ea typeface="Arial Unicode MS" pitchFamily="34" charset="-128"/>
                <a:cs typeface="Arial Unicode MS" pitchFamily="34" charset="-128"/>
              </a:rPr>
              <a:t>Καταπολεμάται ο </a:t>
            </a:r>
            <a:r>
              <a:rPr lang="el-GR" altLang="el-GR" sz="2100" b="1" dirty="0">
                <a:solidFill>
                  <a:srgbClr val="003300"/>
                </a:solidFill>
                <a:latin typeface="+mj-lt"/>
                <a:ea typeface="Arial Unicode MS" pitchFamily="34" charset="-128"/>
                <a:cs typeface="Arial Unicode MS" pitchFamily="34" charset="-128"/>
              </a:rPr>
              <a:t>πόνος με ένα αναλγητικό.</a:t>
            </a:r>
          </a:p>
          <a:p>
            <a:pPr marL="0" indent="0">
              <a:lnSpc>
                <a:spcPct val="90000"/>
              </a:lnSpc>
              <a:buNone/>
            </a:pPr>
            <a:r>
              <a:rPr lang="el-GR" altLang="el-GR" sz="2100" b="1" dirty="0">
                <a:solidFill>
                  <a:srgbClr val="003300"/>
                </a:solidFill>
                <a:latin typeface="+mj-lt"/>
                <a:ea typeface="Arial Unicode MS" pitchFamily="34" charset="-128"/>
                <a:cs typeface="Arial Unicode MS" pitchFamily="34" charset="-128"/>
              </a:rPr>
              <a:t>2. </a:t>
            </a:r>
            <a:r>
              <a:rPr lang="en-US" altLang="el-GR" sz="2100" b="1" dirty="0" smtClean="0">
                <a:solidFill>
                  <a:srgbClr val="003300"/>
                </a:solidFill>
                <a:latin typeface="+mj-lt"/>
                <a:ea typeface="Arial Unicode MS" pitchFamily="34" charset="-128"/>
                <a:cs typeface="Arial Unicode MS" pitchFamily="34" charset="-128"/>
              </a:rPr>
              <a:t> </a:t>
            </a:r>
            <a:r>
              <a:rPr lang="el-GR" altLang="el-GR" sz="2100" b="1" dirty="0" smtClean="0">
                <a:solidFill>
                  <a:srgbClr val="003300"/>
                </a:solidFill>
                <a:latin typeface="+mj-lt"/>
                <a:ea typeface="Arial Unicode MS" pitchFamily="34" charset="-128"/>
                <a:cs typeface="Arial Unicode MS" pitchFamily="34" charset="-128"/>
              </a:rPr>
              <a:t>Αντιμετωπίζεται </a:t>
            </a:r>
            <a:r>
              <a:rPr lang="el-GR" altLang="el-GR" sz="2100" b="1" dirty="0">
                <a:solidFill>
                  <a:srgbClr val="003300"/>
                </a:solidFill>
                <a:latin typeface="+mj-lt"/>
                <a:ea typeface="Arial Unicode MS" pitchFamily="34" charset="-128"/>
                <a:cs typeface="Arial Unicode MS" pitchFamily="34" charset="-128"/>
              </a:rPr>
              <a:t>το σοκ, αν υπάρχει.</a:t>
            </a:r>
          </a:p>
          <a:p>
            <a:pPr marL="0" indent="0">
              <a:lnSpc>
                <a:spcPct val="90000"/>
              </a:lnSpc>
              <a:buNone/>
            </a:pPr>
            <a:r>
              <a:rPr lang="el-GR" altLang="el-GR" sz="2100" b="1" dirty="0">
                <a:solidFill>
                  <a:srgbClr val="003300"/>
                </a:solidFill>
                <a:latin typeface="+mj-lt"/>
                <a:ea typeface="Arial Unicode MS" pitchFamily="34" charset="-128"/>
                <a:cs typeface="Arial Unicode MS" pitchFamily="34" charset="-128"/>
              </a:rPr>
              <a:t>3. </a:t>
            </a:r>
            <a:r>
              <a:rPr lang="en-US" altLang="el-GR" sz="2100" b="1" dirty="0" smtClean="0">
                <a:solidFill>
                  <a:srgbClr val="003300"/>
                </a:solidFill>
                <a:latin typeface="+mj-lt"/>
                <a:ea typeface="Arial Unicode MS" pitchFamily="34" charset="-128"/>
                <a:cs typeface="Arial Unicode MS" pitchFamily="34" charset="-128"/>
              </a:rPr>
              <a:t> </a:t>
            </a:r>
            <a:r>
              <a:rPr lang="el-GR" altLang="el-GR" sz="2100" b="1" dirty="0" smtClean="0">
                <a:solidFill>
                  <a:srgbClr val="003300"/>
                </a:solidFill>
                <a:latin typeface="+mj-lt"/>
                <a:ea typeface="Arial Unicode MS" pitchFamily="34" charset="-128"/>
                <a:cs typeface="Arial Unicode MS" pitchFamily="34" charset="-128"/>
              </a:rPr>
              <a:t>Το </a:t>
            </a:r>
            <a:r>
              <a:rPr lang="el-GR" altLang="el-GR" sz="2100" b="1" dirty="0">
                <a:solidFill>
                  <a:srgbClr val="003300"/>
                </a:solidFill>
                <a:latin typeface="+mj-lt"/>
                <a:ea typeface="Arial Unicode MS" pitchFamily="34" charset="-128"/>
                <a:cs typeface="Arial Unicode MS" pitchFamily="34" charset="-128"/>
              </a:rPr>
              <a:t>έγκαυμα πρέπει να μείνει, όσο αυτό είναι δυνατό, ξεσκέπαστο.</a:t>
            </a:r>
          </a:p>
          <a:p>
            <a:pPr marL="0" indent="0">
              <a:lnSpc>
                <a:spcPct val="90000"/>
              </a:lnSpc>
              <a:buNone/>
            </a:pPr>
            <a:r>
              <a:rPr lang="el-GR" altLang="el-GR" sz="2100" b="1" dirty="0">
                <a:solidFill>
                  <a:srgbClr val="003300"/>
                </a:solidFill>
                <a:latin typeface="+mj-lt"/>
                <a:ea typeface="Arial Unicode MS" pitchFamily="34" charset="-128"/>
                <a:cs typeface="Arial Unicode MS" pitchFamily="34" charset="-128"/>
              </a:rPr>
              <a:t>4. </a:t>
            </a:r>
            <a:r>
              <a:rPr lang="en-US" altLang="el-GR" sz="2100" b="1" dirty="0" smtClean="0">
                <a:solidFill>
                  <a:srgbClr val="003300"/>
                </a:solidFill>
                <a:latin typeface="+mj-lt"/>
                <a:ea typeface="Arial Unicode MS" pitchFamily="34" charset="-128"/>
                <a:cs typeface="Arial Unicode MS" pitchFamily="34" charset="-128"/>
              </a:rPr>
              <a:t> </a:t>
            </a:r>
            <a:r>
              <a:rPr lang="el-GR" altLang="el-GR" sz="2100" b="1" dirty="0" smtClean="0">
                <a:solidFill>
                  <a:srgbClr val="003300"/>
                </a:solidFill>
                <a:latin typeface="+mj-lt"/>
                <a:ea typeface="Arial Unicode MS" pitchFamily="34" charset="-128"/>
                <a:cs typeface="Arial Unicode MS" pitchFamily="34" charset="-128"/>
              </a:rPr>
              <a:t>Αν </a:t>
            </a:r>
            <a:r>
              <a:rPr lang="el-GR" altLang="el-GR" sz="2100" b="1" dirty="0">
                <a:solidFill>
                  <a:srgbClr val="003300"/>
                </a:solidFill>
                <a:latin typeface="+mj-lt"/>
                <a:ea typeface="Arial Unicode MS" pitchFamily="34" charset="-128"/>
                <a:cs typeface="Arial Unicode MS" pitchFamily="34" charset="-128"/>
              </a:rPr>
              <a:t>πρόκειται να σκεπαστεί, πρέπει να χρησιμοποιηθεί καθαρό σεντόνι ή άλλο καθαρό ύφασμα.</a:t>
            </a:r>
          </a:p>
          <a:p>
            <a:pPr marL="0" indent="0">
              <a:lnSpc>
                <a:spcPct val="90000"/>
              </a:lnSpc>
              <a:buNone/>
            </a:pPr>
            <a:r>
              <a:rPr lang="el-GR" altLang="el-GR" sz="2100" b="1" dirty="0">
                <a:solidFill>
                  <a:srgbClr val="003300"/>
                </a:solidFill>
                <a:latin typeface="+mj-lt"/>
                <a:ea typeface="Arial Unicode MS" pitchFamily="34" charset="-128"/>
                <a:cs typeface="Arial Unicode MS" pitchFamily="34" charset="-128"/>
              </a:rPr>
              <a:t>5. </a:t>
            </a:r>
            <a:r>
              <a:rPr lang="en-US" altLang="el-GR" sz="2100" b="1" dirty="0" smtClean="0">
                <a:solidFill>
                  <a:srgbClr val="003300"/>
                </a:solidFill>
                <a:latin typeface="+mj-lt"/>
                <a:ea typeface="Arial Unicode MS" pitchFamily="34" charset="-128"/>
                <a:cs typeface="Arial Unicode MS" pitchFamily="34" charset="-128"/>
              </a:rPr>
              <a:t> </a:t>
            </a:r>
            <a:r>
              <a:rPr lang="el-GR" altLang="el-GR" sz="2100" b="1" dirty="0" smtClean="0">
                <a:solidFill>
                  <a:srgbClr val="003300"/>
                </a:solidFill>
                <a:latin typeface="+mj-lt"/>
                <a:ea typeface="Arial Unicode MS" pitchFamily="34" charset="-128"/>
                <a:cs typeface="Arial Unicode MS" pitchFamily="34" charset="-128"/>
              </a:rPr>
              <a:t>Δεν </a:t>
            </a:r>
            <a:r>
              <a:rPr lang="el-GR" altLang="el-GR" sz="2100" b="1" dirty="0">
                <a:solidFill>
                  <a:srgbClr val="003300"/>
                </a:solidFill>
                <a:latin typeface="+mj-lt"/>
                <a:ea typeface="Arial Unicode MS" pitchFamily="34" charset="-128"/>
                <a:cs typeface="Arial Unicode MS" pitchFamily="34" charset="-128"/>
              </a:rPr>
              <a:t>πρέπει να σκεπάζεται με γάζα ή επίδεσμο. Δεν πρέπει να γίνεται επάλειψη με λάδι, αλοιφές, οινόπνευμα ή ιώδιο. Δεν πρέπει να γίνεται προσπάθεια να σπάσουν οι φουσκάλες, ούτε να αφαιρεθούν τα ρούχα πού σκεπάζουν το έγκαυμα, ή είναι κολλημένα πάνω του.</a:t>
            </a:r>
          </a:p>
          <a:p>
            <a:pPr marL="0" indent="0">
              <a:lnSpc>
                <a:spcPct val="90000"/>
              </a:lnSpc>
              <a:buNone/>
            </a:pPr>
            <a:r>
              <a:rPr lang="el-GR" altLang="el-GR" sz="2100" b="1" dirty="0">
                <a:solidFill>
                  <a:srgbClr val="003300"/>
                </a:solidFill>
                <a:latin typeface="+mj-lt"/>
                <a:ea typeface="Arial Unicode MS" pitchFamily="34" charset="-128"/>
                <a:cs typeface="Arial Unicode MS" pitchFamily="34" charset="-128"/>
              </a:rPr>
              <a:t>6. </a:t>
            </a:r>
            <a:r>
              <a:rPr lang="en-US" altLang="el-GR" sz="2100" b="1" dirty="0" smtClean="0">
                <a:solidFill>
                  <a:srgbClr val="003300"/>
                </a:solidFill>
                <a:latin typeface="+mj-lt"/>
                <a:ea typeface="Arial Unicode MS" pitchFamily="34" charset="-128"/>
                <a:cs typeface="Arial Unicode MS" pitchFamily="34" charset="-128"/>
              </a:rPr>
              <a:t> </a:t>
            </a:r>
            <a:r>
              <a:rPr lang="el-GR" altLang="el-GR" sz="2100" b="1" dirty="0" smtClean="0">
                <a:solidFill>
                  <a:srgbClr val="003300"/>
                </a:solidFill>
                <a:latin typeface="+mj-lt"/>
                <a:ea typeface="Arial Unicode MS" pitchFamily="34" charset="-128"/>
                <a:cs typeface="Arial Unicode MS" pitchFamily="34" charset="-128"/>
              </a:rPr>
              <a:t>Αν </a:t>
            </a:r>
            <a:r>
              <a:rPr lang="el-GR" altLang="el-GR" sz="2100" b="1" dirty="0">
                <a:solidFill>
                  <a:srgbClr val="003300"/>
                </a:solidFill>
                <a:latin typeface="+mj-lt"/>
                <a:ea typeface="Arial Unicode MS" pitchFamily="34" charset="-128"/>
                <a:cs typeface="Arial Unicode MS" pitchFamily="34" charset="-128"/>
              </a:rPr>
              <a:t>γίνει άσηπτη επίδεση του εγκαύματος, δεν πρέπει να αφαιρεθεί πριν από 2 ή 3 ήμερες.</a:t>
            </a:r>
          </a:p>
          <a:p>
            <a:pPr marL="0" indent="0">
              <a:lnSpc>
                <a:spcPct val="90000"/>
              </a:lnSpc>
              <a:buNone/>
            </a:pPr>
            <a:r>
              <a:rPr lang="el-GR" altLang="el-GR" sz="2100" b="1" dirty="0">
                <a:solidFill>
                  <a:srgbClr val="003300"/>
                </a:solidFill>
                <a:latin typeface="+mj-lt"/>
                <a:ea typeface="Arial Unicode MS" pitchFamily="34" charset="-128"/>
                <a:cs typeface="Arial Unicode MS" pitchFamily="34" charset="-128"/>
              </a:rPr>
              <a:t>7. </a:t>
            </a:r>
            <a:r>
              <a:rPr lang="en-US" altLang="el-GR" sz="2100" b="1" dirty="0" smtClean="0">
                <a:solidFill>
                  <a:srgbClr val="003300"/>
                </a:solidFill>
                <a:latin typeface="+mj-lt"/>
                <a:ea typeface="Arial Unicode MS" pitchFamily="34" charset="-128"/>
                <a:cs typeface="Arial Unicode MS" pitchFamily="34" charset="-128"/>
              </a:rPr>
              <a:t> </a:t>
            </a:r>
            <a:r>
              <a:rPr lang="el-GR" altLang="el-GR" sz="2100" b="1" dirty="0" smtClean="0">
                <a:solidFill>
                  <a:srgbClr val="003300"/>
                </a:solidFill>
                <a:latin typeface="+mj-lt"/>
                <a:ea typeface="Arial Unicode MS" pitchFamily="34" charset="-128"/>
                <a:cs typeface="Arial Unicode MS" pitchFamily="34" charset="-128"/>
              </a:rPr>
              <a:t>Αν </a:t>
            </a:r>
            <a:r>
              <a:rPr lang="el-GR" altLang="el-GR" sz="2100" b="1" dirty="0">
                <a:solidFill>
                  <a:srgbClr val="003300"/>
                </a:solidFill>
                <a:latin typeface="+mj-lt"/>
                <a:ea typeface="Arial Unicode MS" pitchFamily="34" charset="-128"/>
                <a:cs typeface="Arial Unicode MS" pitchFamily="34" charset="-128"/>
              </a:rPr>
              <a:t>το θύμα μπορεί να καταπιεί, τότε πρέπει να του δοθεί να πίνει με κουταλάκι, σιγά-σιγά, αλατόνερο και όχι σκέτο νερό. Προσθέτουμε ένα κουταλάκι του γλυκού αλάτι και ένα κουταλάκι σόδα φαγητού σε 4 ποτήρια νερό και δίνουμε απ’ αυτό, μια κουταλιά της σούπας κάθε τέταρτο της ώρας.</a:t>
            </a:r>
          </a:p>
          <a:p>
            <a:pPr marL="0" indent="0">
              <a:lnSpc>
                <a:spcPct val="90000"/>
              </a:lnSpc>
              <a:buNone/>
            </a:pPr>
            <a:r>
              <a:rPr lang="el-GR" altLang="el-GR" sz="2100" b="1" dirty="0">
                <a:solidFill>
                  <a:srgbClr val="003300"/>
                </a:solidFill>
                <a:latin typeface="+mj-lt"/>
                <a:ea typeface="Arial Unicode MS" pitchFamily="34" charset="-128"/>
                <a:cs typeface="Arial Unicode MS" pitchFamily="34" charset="-128"/>
              </a:rPr>
              <a:t>8. </a:t>
            </a:r>
            <a:r>
              <a:rPr lang="en-US" altLang="el-GR" sz="2100" b="1" dirty="0" smtClean="0">
                <a:solidFill>
                  <a:srgbClr val="003300"/>
                </a:solidFill>
                <a:latin typeface="+mj-lt"/>
                <a:ea typeface="Arial Unicode MS" pitchFamily="34" charset="-128"/>
                <a:cs typeface="Arial Unicode MS" pitchFamily="34" charset="-128"/>
              </a:rPr>
              <a:t> </a:t>
            </a:r>
            <a:r>
              <a:rPr lang="el-GR" altLang="el-GR" sz="2100" b="1" dirty="0" smtClean="0">
                <a:solidFill>
                  <a:srgbClr val="003300"/>
                </a:solidFill>
                <a:latin typeface="+mj-lt"/>
                <a:ea typeface="Arial Unicode MS" pitchFamily="34" charset="-128"/>
                <a:cs typeface="Arial Unicode MS" pitchFamily="34" charset="-128"/>
              </a:rPr>
              <a:t>Το </a:t>
            </a:r>
            <a:r>
              <a:rPr lang="el-GR" altLang="el-GR" sz="2100" b="1" dirty="0">
                <a:solidFill>
                  <a:srgbClr val="003300"/>
                </a:solidFill>
                <a:latin typeface="+mj-lt"/>
                <a:ea typeface="Arial Unicode MS" pitchFamily="34" charset="-128"/>
                <a:cs typeface="Arial Unicode MS" pitchFamily="34" charset="-128"/>
              </a:rPr>
              <a:t>έγκαυμα πού έχει προκληθεί από καυστικές ουσίες (βιτριόλι, </a:t>
            </a:r>
            <a:r>
              <a:rPr lang="el-GR" altLang="el-GR" sz="2100" b="1" dirty="0">
                <a:solidFill>
                  <a:srgbClr val="003300"/>
                </a:solidFill>
                <a:latin typeface="+mj-lt"/>
              </a:rPr>
              <a:t>ά</a:t>
            </a:r>
            <a:r>
              <a:rPr lang="el-GR" altLang="el-GR" sz="2100" b="1" dirty="0">
                <a:solidFill>
                  <a:srgbClr val="003300"/>
                </a:solidFill>
                <a:latin typeface="+mj-lt"/>
                <a:ea typeface="Arial Unicode MS" pitchFamily="34" charset="-128"/>
                <a:cs typeface="Arial Unicode MS" pitchFamily="34" charset="-128"/>
              </a:rPr>
              <a:t>κουα</a:t>
            </a:r>
            <a:r>
              <a:rPr lang="en-US" altLang="el-GR" sz="2100" b="1" dirty="0">
                <a:solidFill>
                  <a:srgbClr val="003300"/>
                </a:solidFill>
                <a:latin typeface="+mj-lt"/>
                <a:ea typeface="Arial Unicode MS" pitchFamily="34" charset="-128"/>
                <a:cs typeface="Arial Unicode MS" pitchFamily="34" charset="-128"/>
              </a:rPr>
              <a:t> </a:t>
            </a:r>
            <a:r>
              <a:rPr lang="el-GR" altLang="el-GR" sz="2100" b="1" dirty="0">
                <a:solidFill>
                  <a:srgbClr val="003300"/>
                </a:solidFill>
                <a:latin typeface="+mj-lt"/>
                <a:ea typeface="Arial Unicode MS" pitchFamily="34" charset="-128"/>
                <a:cs typeface="Arial Unicode MS" pitchFamily="34" charset="-128"/>
              </a:rPr>
              <a:t>φόρτε, ασβέστη κ.ά.) πρέπει να πλυθεί το ταχύτερο με άφθονο νερό για να φύγει η καυστική ουσία.</a:t>
            </a:r>
          </a:p>
          <a:p>
            <a:pPr marL="0" indent="0">
              <a:lnSpc>
                <a:spcPct val="90000"/>
              </a:lnSpc>
              <a:buNone/>
            </a:pPr>
            <a:r>
              <a:rPr lang="el-GR" altLang="el-GR" sz="2100" b="1" dirty="0">
                <a:solidFill>
                  <a:srgbClr val="003300"/>
                </a:solidFill>
                <a:latin typeface="+mj-lt"/>
                <a:ea typeface="Arial Unicode MS" pitchFamily="34" charset="-128"/>
                <a:cs typeface="Arial Unicode MS" pitchFamily="34" charset="-128"/>
              </a:rPr>
              <a:t>9. </a:t>
            </a:r>
            <a:r>
              <a:rPr lang="en-US" altLang="el-GR" sz="2100" b="1" dirty="0" smtClean="0">
                <a:solidFill>
                  <a:srgbClr val="003300"/>
                </a:solidFill>
                <a:latin typeface="+mj-lt"/>
                <a:ea typeface="Arial Unicode MS" pitchFamily="34" charset="-128"/>
                <a:cs typeface="Arial Unicode MS" pitchFamily="34" charset="-128"/>
              </a:rPr>
              <a:t> </a:t>
            </a:r>
            <a:r>
              <a:rPr lang="el-GR" altLang="el-GR" sz="2100" b="1" dirty="0" smtClean="0">
                <a:solidFill>
                  <a:srgbClr val="003300"/>
                </a:solidFill>
                <a:latin typeface="+mj-lt"/>
                <a:ea typeface="Arial Unicode MS" pitchFamily="34" charset="-128"/>
                <a:cs typeface="Arial Unicode MS" pitchFamily="34" charset="-128"/>
              </a:rPr>
              <a:t>Αν </a:t>
            </a:r>
            <a:r>
              <a:rPr lang="el-GR" altLang="el-GR" sz="2100" b="1" dirty="0">
                <a:solidFill>
                  <a:srgbClr val="003300"/>
                </a:solidFill>
                <a:latin typeface="+mj-lt"/>
                <a:ea typeface="Arial Unicode MS" pitchFamily="34" charset="-128"/>
                <a:cs typeface="Arial Unicode MS" pitchFamily="34" charset="-128"/>
              </a:rPr>
              <a:t>χρειαστεί, εφαρμόζεται τεχνητή αναπνοή.</a:t>
            </a:r>
          </a:p>
          <a:p>
            <a:pPr marL="0" indent="0">
              <a:lnSpc>
                <a:spcPct val="90000"/>
              </a:lnSpc>
              <a:buNone/>
            </a:pPr>
            <a:r>
              <a:rPr lang="el-GR" altLang="el-GR" sz="2100" b="1" dirty="0">
                <a:solidFill>
                  <a:srgbClr val="003300"/>
                </a:solidFill>
                <a:latin typeface="+mj-lt"/>
                <a:cs typeface="Times New Roman" pitchFamily="18" charset="0"/>
              </a:rPr>
              <a:t>10</a:t>
            </a:r>
            <a:r>
              <a:rPr lang="el-GR" altLang="el-GR" sz="2100" b="1" dirty="0" smtClean="0">
                <a:solidFill>
                  <a:srgbClr val="003300"/>
                </a:solidFill>
                <a:latin typeface="+mj-lt"/>
                <a:cs typeface="Times New Roman" pitchFamily="18" charset="0"/>
              </a:rPr>
              <a:t>.</a:t>
            </a:r>
            <a:r>
              <a:rPr lang="en-US" altLang="el-GR" sz="2100" b="1" dirty="0" smtClean="0">
                <a:solidFill>
                  <a:srgbClr val="003300"/>
                </a:solidFill>
                <a:latin typeface="+mj-lt"/>
                <a:cs typeface="Times New Roman" pitchFamily="18" charset="0"/>
              </a:rPr>
              <a:t>  </a:t>
            </a:r>
            <a:r>
              <a:rPr lang="el-GR" altLang="el-GR" sz="2100" b="1" dirty="0" smtClean="0">
                <a:solidFill>
                  <a:srgbClr val="003300"/>
                </a:solidFill>
                <a:latin typeface="+mj-lt"/>
                <a:cs typeface="Times New Roman" pitchFamily="18" charset="0"/>
              </a:rPr>
              <a:t>Το </a:t>
            </a:r>
            <a:r>
              <a:rPr lang="el-GR" altLang="el-GR" sz="2100" b="1" dirty="0">
                <a:solidFill>
                  <a:srgbClr val="003300"/>
                </a:solidFill>
                <a:latin typeface="+mj-lt"/>
                <a:cs typeface="Times New Roman" pitchFamily="18" charset="0"/>
              </a:rPr>
              <a:t>θύμα πρέπει να μεταφερθεί όσο είναι δυνατό πιο γρήγορα σε γιατρό.</a:t>
            </a:r>
            <a:r>
              <a:rPr lang="el-GR" altLang="el-GR" sz="2100" b="1" dirty="0">
                <a:solidFill>
                  <a:srgbClr val="003300"/>
                </a:solidFill>
                <a:latin typeface="+mj-lt"/>
              </a:rPr>
              <a:t> </a:t>
            </a:r>
          </a:p>
        </p:txBody>
      </p:sp>
      <p:pic>
        <p:nvPicPr>
          <p:cNvPr id="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11651"/>
          <a:stretch/>
        </p:blipFill>
        <p:spPr bwMode="auto">
          <a:xfrm>
            <a:off x="44053" y="-27384"/>
            <a:ext cx="1287587" cy="1137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7" descr="Αποτέλεσμα εικόνας για logo αθτη"/>
          <p:cNvPicPr>
            <a:picLocks noChangeAspect="1" noChangeArrowheads="1"/>
          </p:cNvPicPr>
          <p:nvPr/>
        </p:nvPicPr>
        <p:blipFill>
          <a:blip r:embed="rId3">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84364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8483">
                                            <p:txEl>
                                              <p:pRg st="0" end="0"/>
                                            </p:txEl>
                                          </p:spTgt>
                                        </p:tgtEl>
                                        <p:attrNameLst>
                                          <p:attrName>style.visibility</p:attrName>
                                        </p:attrNameLst>
                                      </p:cBhvr>
                                      <p:to>
                                        <p:strVal val="visible"/>
                                      </p:to>
                                    </p:set>
                                    <p:animEffect transition="in" filter="fade">
                                      <p:cBhvr>
                                        <p:cTn id="7" dur="500"/>
                                        <p:tgtEl>
                                          <p:spTgt spid="14848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8483">
                                            <p:txEl>
                                              <p:pRg st="1" end="1"/>
                                            </p:txEl>
                                          </p:spTgt>
                                        </p:tgtEl>
                                        <p:attrNameLst>
                                          <p:attrName>style.visibility</p:attrName>
                                        </p:attrNameLst>
                                      </p:cBhvr>
                                      <p:to>
                                        <p:strVal val="visible"/>
                                      </p:to>
                                    </p:set>
                                    <p:animEffect transition="in" filter="fade">
                                      <p:cBhvr>
                                        <p:cTn id="12" dur="500"/>
                                        <p:tgtEl>
                                          <p:spTgt spid="14848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8483">
                                            <p:txEl>
                                              <p:pRg st="2" end="2"/>
                                            </p:txEl>
                                          </p:spTgt>
                                        </p:tgtEl>
                                        <p:attrNameLst>
                                          <p:attrName>style.visibility</p:attrName>
                                        </p:attrNameLst>
                                      </p:cBhvr>
                                      <p:to>
                                        <p:strVal val="visible"/>
                                      </p:to>
                                    </p:set>
                                    <p:animEffect transition="in" filter="fade">
                                      <p:cBhvr>
                                        <p:cTn id="17" dur="500"/>
                                        <p:tgtEl>
                                          <p:spTgt spid="14848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8483">
                                            <p:txEl>
                                              <p:pRg st="3" end="3"/>
                                            </p:txEl>
                                          </p:spTgt>
                                        </p:tgtEl>
                                        <p:attrNameLst>
                                          <p:attrName>style.visibility</p:attrName>
                                        </p:attrNameLst>
                                      </p:cBhvr>
                                      <p:to>
                                        <p:strVal val="visible"/>
                                      </p:to>
                                    </p:set>
                                    <p:animEffect transition="in" filter="fade">
                                      <p:cBhvr>
                                        <p:cTn id="22" dur="500"/>
                                        <p:tgtEl>
                                          <p:spTgt spid="14848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8483">
                                            <p:txEl>
                                              <p:pRg st="4" end="4"/>
                                            </p:txEl>
                                          </p:spTgt>
                                        </p:tgtEl>
                                        <p:attrNameLst>
                                          <p:attrName>style.visibility</p:attrName>
                                        </p:attrNameLst>
                                      </p:cBhvr>
                                      <p:to>
                                        <p:strVal val="visible"/>
                                      </p:to>
                                    </p:set>
                                    <p:animEffect transition="in" filter="fade">
                                      <p:cBhvr>
                                        <p:cTn id="27" dur="500"/>
                                        <p:tgtEl>
                                          <p:spTgt spid="14848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8483">
                                            <p:txEl>
                                              <p:pRg st="5" end="5"/>
                                            </p:txEl>
                                          </p:spTgt>
                                        </p:tgtEl>
                                        <p:attrNameLst>
                                          <p:attrName>style.visibility</p:attrName>
                                        </p:attrNameLst>
                                      </p:cBhvr>
                                      <p:to>
                                        <p:strVal val="visible"/>
                                      </p:to>
                                    </p:set>
                                    <p:animEffect transition="in" filter="fade">
                                      <p:cBhvr>
                                        <p:cTn id="32" dur="500"/>
                                        <p:tgtEl>
                                          <p:spTgt spid="14848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8483">
                                            <p:txEl>
                                              <p:pRg st="6" end="6"/>
                                            </p:txEl>
                                          </p:spTgt>
                                        </p:tgtEl>
                                        <p:attrNameLst>
                                          <p:attrName>style.visibility</p:attrName>
                                        </p:attrNameLst>
                                      </p:cBhvr>
                                      <p:to>
                                        <p:strVal val="visible"/>
                                      </p:to>
                                    </p:set>
                                    <p:animEffect transition="in" filter="fade">
                                      <p:cBhvr>
                                        <p:cTn id="37" dur="500"/>
                                        <p:tgtEl>
                                          <p:spTgt spid="14848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48483">
                                            <p:txEl>
                                              <p:pRg st="7" end="7"/>
                                            </p:txEl>
                                          </p:spTgt>
                                        </p:tgtEl>
                                        <p:attrNameLst>
                                          <p:attrName>style.visibility</p:attrName>
                                        </p:attrNameLst>
                                      </p:cBhvr>
                                      <p:to>
                                        <p:strVal val="visible"/>
                                      </p:to>
                                    </p:set>
                                    <p:animEffect transition="in" filter="fade">
                                      <p:cBhvr>
                                        <p:cTn id="42" dur="500"/>
                                        <p:tgtEl>
                                          <p:spTgt spid="14848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48483">
                                            <p:txEl>
                                              <p:pRg st="8" end="8"/>
                                            </p:txEl>
                                          </p:spTgt>
                                        </p:tgtEl>
                                        <p:attrNameLst>
                                          <p:attrName>style.visibility</p:attrName>
                                        </p:attrNameLst>
                                      </p:cBhvr>
                                      <p:to>
                                        <p:strVal val="visible"/>
                                      </p:to>
                                    </p:set>
                                    <p:animEffect transition="in" filter="fade">
                                      <p:cBhvr>
                                        <p:cTn id="47" dur="500"/>
                                        <p:tgtEl>
                                          <p:spTgt spid="14848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48483">
                                            <p:txEl>
                                              <p:pRg st="9" end="9"/>
                                            </p:txEl>
                                          </p:spTgt>
                                        </p:tgtEl>
                                        <p:attrNameLst>
                                          <p:attrName>style.visibility</p:attrName>
                                        </p:attrNameLst>
                                      </p:cBhvr>
                                      <p:to>
                                        <p:strVal val="visible"/>
                                      </p:to>
                                    </p:set>
                                    <p:animEffect transition="in" filter="fade">
                                      <p:cBhvr>
                                        <p:cTn id="52" dur="500"/>
                                        <p:tgtEl>
                                          <p:spTgt spid="14848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483" grpId="0" build="p"/>
    </p:bldLst>
  </p:timing>
</p:sld>
</file>

<file path=ppt/slides/slide1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Θέση αριθμού διαφάνειας 6"/>
          <p:cNvSpPr>
            <a:spLocks noGrp="1"/>
          </p:cNvSpPr>
          <p:nvPr>
            <p:ph type="sldNum" sz="quarter" idx="12"/>
          </p:nvPr>
        </p:nvSpPr>
        <p:spPr/>
        <p:txBody>
          <a:bodyPr/>
          <a:lstStyle/>
          <a:p>
            <a:fld id="{394CDBDA-9B6C-4D08-8D68-0D30667D3CD3}" type="slidenum">
              <a:rPr lang="el-GR" altLang="el-GR"/>
              <a:pPr/>
              <a:t>182</a:t>
            </a:fld>
            <a:endParaRPr lang="el-GR" altLang="el-GR"/>
          </a:p>
        </p:txBody>
      </p:sp>
      <p:sp>
        <p:nvSpPr>
          <p:cNvPr id="149507" name="Rectangle 3"/>
          <p:cNvSpPr>
            <a:spLocks noGrp="1" noChangeArrowheads="1"/>
          </p:cNvSpPr>
          <p:nvPr>
            <p:ph type="body" sz="half" idx="1"/>
          </p:nvPr>
        </p:nvSpPr>
        <p:spPr>
          <a:xfrm>
            <a:off x="323851" y="1773238"/>
            <a:ext cx="3810000" cy="4114800"/>
          </a:xfrm>
        </p:spPr>
        <p:txBody>
          <a:bodyPr/>
          <a:lstStyle/>
          <a:p>
            <a:pPr algn="just">
              <a:buFont typeface="Wingdings" panose="05000000000000000000" pitchFamily="2" charset="2"/>
              <a:buChar char="Ø"/>
            </a:pPr>
            <a:r>
              <a:rPr lang="el-GR" altLang="el-GR" sz="2400" dirty="0">
                <a:solidFill>
                  <a:srgbClr val="003300"/>
                </a:solidFill>
              </a:rPr>
              <a:t>Ξεπλένουμε ή βουτάμε την επιφάνεια που έχει υποστεί έγκαυμα σε άφθονο κρύο νερό βρύσης για 10-20 λεπτά. Αυτό θα εμποδίσει την συνέχιση του εγκαύματος (</a:t>
            </a:r>
            <a:r>
              <a:rPr lang="el-GR" altLang="el-GR" sz="2400" dirty="0" err="1">
                <a:solidFill>
                  <a:srgbClr val="003300"/>
                </a:solidFill>
              </a:rPr>
              <a:t>μετέγκαυμα</a:t>
            </a:r>
            <a:r>
              <a:rPr lang="el-GR" altLang="el-GR" sz="2400" dirty="0">
                <a:solidFill>
                  <a:srgbClr val="003300"/>
                </a:solidFill>
              </a:rPr>
              <a:t>), θα μειώσει το οίδημα και θα απαλύνει τον πόνο.</a:t>
            </a:r>
          </a:p>
        </p:txBody>
      </p:sp>
      <p:pic>
        <p:nvPicPr>
          <p:cNvPr id="149508" name="Picture 4" descr="Untitled-4_a"/>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437068" y="1524003"/>
            <a:ext cx="4706937" cy="35925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1651"/>
          <a:stretch/>
        </p:blipFill>
        <p:spPr bwMode="auto">
          <a:xfrm>
            <a:off x="44053" y="-27384"/>
            <a:ext cx="1287587" cy="1137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7" descr="Αποτέλεσμα εικόνας για logo αθτη"/>
          <p:cNvPicPr>
            <a:picLocks noChangeAspect="1" noChangeArrowheads="1"/>
          </p:cNvPicPr>
          <p:nvPr/>
        </p:nvPicPr>
        <p:blipFill>
          <a:blip r:embed="rId4">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0813241"/>
      </p:ext>
    </p:extLst>
  </p:cSld>
  <p:clrMapOvr>
    <a:masterClrMapping/>
  </p:clrMapOvr>
  <p:transition spd="med">
    <p:blinds dir="vert"/>
  </p:transition>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Θέση αριθμού διαφάνειας 6"/>
          <p:cNvSpPr>
            <a:spLocks noGrp="1"/>
          </p:cNvSpPr>
          <p:nvPr>
            <p:ph type="sldNum" sz="quarter" idx="12"/>
          </p:nvPr>
        </p:nvSpPr>
        <p:spPr/>
        <p:txBody>
          <a:bodyPr/>
          <a:lstStyle/>
          <a:p>
            <a:fld id="{54D7DAA8-9C91-451F-8CFF-3FB5D57467DF}" type="slidenum">
              <a:rPr lang="el-GR" altLang="el-GR"/>
              <a:pPr/>
              <a:t>183</a:t>
            </a:fld>
            <a:endParaRPr lang="el-GR" altLang="el-GR"/>
          </a:p>
        </p:txBody>
      </p:sp>
      <p:sp>
        <p:nvSpPr>
          <p:cNvPr id="150531" name="Rectangle 3"/>
          <p:cNvSpPr>
            <a:spLocks noGrp="1" noChangeArrowheads="1"/>
          </p:cNvSpPr>
          <p:nvPr>
            <p:ph type="body" sz="half" idx="1"/>
          </p:nvPr>
        </p:nvSpPr>
        <p:spPr>
          <a:xfrm>
            <a:off x="1475656" y="188640"/>
            <a:ext cx="5976664" cy="1472840"/>
          </a:xfrm>
        </p:spPr>
        <p:txBody>
          <a:bodyPr>
            <a:noAutofit/>
          </a:bodyPr>
          <a:lstStyle/>
          <a:p>
            <a:pPr algn="just">
              <a:buFont typeface="Wingdings" panose="05000000000000000000" pitchFamily="2" charset="2"/>
              <a:buChar char="Ø"/>
            </a:pPr>
            <a:r>
              <a:rPr lang="el-GR" altLang="el-GR" sz="2200" dirty="0">
                <a:solidFill>
                  <a:srgbClr val="003300"/>
                </a:solidFill>
              </a:rPr>
              <a:t>Εάν ο </a:t>
            </a:r>
            <a:r>
              <a:rPr lang="el-GR" altLang="el-GR" sz="2200" dirty="0" err="1">
                <a:solidFill>
                  <a:srgbClr val="003300"/>
                </a:solidFill>
              </a:rPr>
              <a:t>εγκαυματίας</a:t>
            </a:r>
            <a:r>
              <a:rPr lang="el-GR" altLang="el-GR" sz="2200" dirty="0">
                <a:solidFill>
                  <a:srgbClr val="003300"/>
                </a:solidFill>
              </a:rPr>
              <a:t> φλέγεται, σβήνουμε την φωτιά ξαπλώνοντας τον στο έδαφος, τυλίγοντας τον με κουβέρτα, βρέχοντας τον με άφθονο νερό ή, αν δεν υπάρχει διαθέσιμο τίποτα από τα παραπάνω, κυλώντας τον στο έδαφος.</a:t>
            </a:r>
          </a:p>
        </p:txBody>
      </p:sp>
      <p:pic>
        <p:nvPicPr>
          <p:cNvPr id="150532" name="Picture 4" descr="Untitled-4_b"/>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1447801" y="1960388"/>
            <a:ext cx="6391275" cy="48529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1651"/>
          <a:stretch/>
        </p:blipFill>
        <p:spPr bwMode="auto">
          <a:xfrm>
            <a:off x="44053" y="-27384"/>
            <a:ext cx="1287587" cy="1137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7" descr="Αποτέλεσμα εικόνας για logo αθτη"/>
          <p:cNvPicPr>
            <a:picLocks noChangeAspect="1" noChangeArrowheads="1"/>
          </p:cNvPicPr>
          <p:nvPr/>
        </p:nvPicPr>
        <p:blipFill>
          <a:blip r:embed="rId4">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7531355"/>
      </p:ext>
    </p:extLst>
  </p:cSld>
  <p:clrMapOvr>
    <a:masterClrMapping/>
  </p:clrMapOvr>
  <p:transition spd="med">
    <p:blinds dir="vert"/>
  </p:transition>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Θέση αριθμού διαφάνειας 6"/>
          <p:cNvSpPr>
            <a:spLocks noGrp="1"/>
          </p:cNvSpPr>
          <p:nvPr>
            <p:ph type="sldNum" sz="quarter" idx="12"/>
          </p:nvPr>
        </p:nvSpPr>
        <p:spPr/>
        <p:txBody>
          <a:bodyPr/>
          <a:lstStyle/>
          <a:p>
            <a:fld id="{25AB7F6A-5FCC-49A7-8625-D0048074CD86}" type="slidenum">
              <a:rPr lang="el-GR" altLang="el-GR"/>
              <a:pPr/>
              <a:t>184</a:t>
            </a:fld>
            <a:endParaRPr lang="el-GR" altLang="el-GR"/>
          </a:p>
        </p:txBody>
      </p:sp>
      <p:sp>
        <p:nvSpPr>
          <p:cNvPr id="152579" name="Rectangle 3"/>
          <p:cNvSpPr>
            <a:spLocks noGrp="1" noChangeArrowheads="1"/>
          </p:cNvSpPr>
          <p:nvPr>
            <p:ph type="body" sz="half" idx="1"/>
          </p:nvPr>
        </p:nvSpPr>
        <p:spPr>
          <a:xfrm>
            <a:off x="609600" y="1371600"/>
            <a:ext cx="4178424" cy="3065512"/>
          </a:xfrm>
        </p:spPr>
        <p:txBody>
          <a:bodyPr>
            <a:normAutofit lnSpcReduction="10000"/>
          </a:bodyPr>
          <a:lstStyle/>
          <a:p>
            <a:pPr algn="just">
              <a:buFont typeface="Wingdings" panose="05000000000000000000" pitchFamily="2" charset="2"/>
              <a:buChar char="Ø"/>
            </a:pPr>
            <a:r>
              <a:rPr lang="el-GR" altLang="el-GR" sz="2400" dirty="0">
                <a:solidFill>
                  <a:srgbClr val="003300"/>
                </a:solidFill>
              </a:rPr>
              <a:t>Προστατεύουμε την </a:t>
            </a:r>
            <a:r>
              <a:rPr lang="el-GR" altLang="el-GR" sz="2400" dirty="0" err="1">
                <a:solidFill>
                  <a:srgbClr val="003300"/>
                </a:solidFill>
              </a:rPr>
              <a:t>εγκαυματική</a:t>
            </a:r>
            <a:r>
              <a:rPr lang="el-GR" altLang="el-GR" sz="2400" dirty="0">
                <a:solidFill>
                  <a:srgbClr val="003300"/>
                </a:solidFill>
              </a:rPr>
              <a:t> επιφάνεια από μόλυνση. Καλύπτουμε την περιοχή με αποστειρωμένη γάζα ή, εάν δεν είναι διαθέσιμη, με ένα καθαρό κομμάτι ύφασμα, π.χ. πετσέτα, σεντόνι (όχι χνουδωτά υλικά).</a:t>
            </a:r>
          </a:p>
        </p:txBody>
      </p:sp>
      <p:pic>
        <p:nvPicPr>
          <p:cNvPr id="152580" name="Picture 4" descr="Untitled-5"/>
          <p:cNvPicPr>
            <a:picLocks noGrp="1" noChangeAspect="1" noChangeArrowheads="1"/>
          </p:cNvPicPr>
          <p:nvPr>
            <p:ph type="clipArt" sz="half" idx="2"/>
          </p:nvPr>
        </p:nvPicPr>
        <p:blipFill rotWithShape="1">
          <a:blip r:embed="rId2">
            <a:extLst>
              <a:ext uri="{28A0092B-C50C-407E-A947-70E740481C1C}">
                <a14:useLocalDpi xmlns:a14="http://schemas.microsoft.com/office/drawing/2010/main" val="0"/>
              </a:ext>
            </a:extLst>
          </a:blip>
          <a:srcRect l="8827"/>
          <a:stretch/>
        </p:blipFill>
        <p:spPr>
          <a:xfrm>
            <a:off x="5268685" y="1700216"/>
            <a:ext cx="3473677" cy="29797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1651"/>
          <a:stretch/>
        </p:blipFill>
        <p:spPr bwMode="auto">
          <a:xfrm>
            <a:off x="44053" y="-27384"/>
            <a:ext cx="1287587" cy="1137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7" descr="Αποτέλεσμα εικόνας για logo αθτη"/>
          <p:cNvPicPr>
            <a:picLocks noChangeAspect="1" noChangeArrowheads="1"/>
          </p:cNvPicPr>
          <p:nvPr/>
        </p:nvPicPr>
        <p:blipFill>
          <a:blip r:embed="rId4">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1719746"/>
      </p:ext>
    </p:extLst>
  </p:cSld>
  <p:clrMapOvr>
    <a:masterClrMapping/>
  </p:clrMapOvr>
  <p:transition spd="med">
    <p:blinds dir="vert"/>
  </p:transition>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2"/>
          <p:cNvSpPr>
            <a:spLocks noGrp="1" noChangeArrowheads="1"/>
          </p:cNvSpPr>
          <p:nvPr>
            <p:ph type="title" sz="quarter"/>
          </p:nvPr>
        </p:nvSpPr>
        <p:spPr/>
        <p:txBody>
          <a:bodyPr>
            <a:normAutofit fontScale="90000"/>
          </a:bodyPr>
          <a:lstStyle/>
          <a:p>
            <a:r>
              <a:rPr lang="el-GR" altLang="el-GR" b="1" dirty="0" smtClean="0"/>
              <a:t>Μέσα</a:t>
            </a:r>
            <a:br>
              <a:rPr lang="el-GR" altLang="el-GR" b="1" dirty="0" smtClean="0"/>
            </a:br>
            <a:r>
              <a:rPr lang="el-GR" altLang="el-GR" b="1" dirty="0" smtClean="0"/>
              <a:t> Ατομικής Προστασίας</a:t>
            </a:r>
          </a:p>
        </p:txBody>
      </p:sp>
      <p:pic>
        <p:nvPicPr>
          <p:cNvPr id="375811" name="Picture 3" descr="6C_color"/>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5436096" y="1916832"/>
            <a:ext cx="1941512" cy="2179638"/>
          </a:xfrm>
          <a:noFill/>
          <a:ln/>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75812" name="Picture 4" descr="6A_color"/>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1106289" y="1830090"/>
            <a:ext cx="2211387" cy="2611438"/>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5813" name="Picture 5" descr="6B_color"/>
          <p:cNvPicPr>
            <a:picLocks noGrp="1" noChangeAspect="1" noChangeArrowheads="1"/>
          </p:cNvPicPr>
          <p:nvPr>
            <p:ph sz="quarter" idx="4"/>
          </p:nvPr>
        </p:nvPicPr>
        <p:blipFill>
          <a:blip r:embed="rId4">
            <a:extLst>
              <a:ext uri="{28A0092B-C50C-407E-A947-70E740481C1C}">
                <a14:useLocalDpi xmlns:a14="http://schemas.microsoft.com/office/drawing/2010/main" val="0"/>
              </a:ext>
            </a:extLst>
          </a:blip>
          <a:srcRect/>
          <a:stretch>
            <a:fillRect/>
          </a:stretch>
        </p:blipFill>
        <p:spPr>
          <a:xfrm>
            <a:off x="3377108" y="3985667"/>
            <a:ext cx="2058988" cy="2179637"/>
          </a:xfrm>
          <a:noFill/>
          <a:ln/>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t="11651"/>
          <a:stretch/>
        </p:blipFill>
        <p:spPr bwMode="auto">
          <a:xfrm>
            <a:off x="44053" y="-27384"/>
            <a:ext cx="1287587" cy="1137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7" descr="Αποτέλεσμα εικόνας για logo αθτη"/>
          <p:cNvPicPr>
            <a:picLocks noChangeAspect="1" noChangeArrowheads="1"/>
          </p:cNvPicPr>
          <p:nvPr/>
        </p:nvPicPr>
        <p:blipFill>
          <a:blip r:embed="rId6">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2989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58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nodeType="clickEffect">
                                  <p:stCondLst>
                                    <p:cond delay="0"/>
                                  </p:stCondLst>
                                  <p:childTnLst>
                                    <p:set>
                                      <p:cBhvr>
                                        <p:cTn id="10" dur="1" fill="hold">
                                          <p:stCondLst>
                                            <p:cond delay="0"/>
                                          </p:stCondLst>
                                        </p:cTn>
                                        <p:tgtEl>
                                          <p:spTgt spid="375812"/>
                                        </p:tgtEl>
                                        <p:attrNameLst>
                                          <p:attrName>style.visibility</p:attrName>
                                        </p:attrNameLst>
                                      </p:cBhvr>
                                      <p:to>
                                        <p:strVal val="visible"/>
                                      </p:to>
                                    </p:set>
                                    <p:animEffect transition="in" filter="wipe(down)">
                                      <p:cBhvr>
                                        <p:cTn id="11" dur="580">
                                          <p:stCondLst>
                                            <p:cond delay="0"/>
                                          </p:stCondLst>
                                        </p:cTn>
                                        <p:tgtEl>
                                          <p:spTgt spid="375812"/>
                                        </p:tgtEl>
                                      </p:cBhvr>
                                    </p:animEffect>
                                    <p:anim calcmode="lin" valueType="num">
                                      <p:cBhvr>
                                        <p:cTn id="12" dur="1822" tmFilter="0,0; 0.14,0.36; 0.43,0.73; 0.71,0.91; 1.0,1.0">
                                          <p:stCondLst>
                                            <p:cond delay="0"/>
                                          </p:stCondLst>
                                        </p:cTn>
                                        <p:tgtEl>
                                          <p:spTgt spid="375812"/>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375812"/>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375812"/>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375812"/>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375812"/>
                                        </p:tgtEl>
                                        <p:attrNameLst>
                                          <p:attrName>ppt_y</p:attrName>
                                        </p:attrNameLst>
                                      </p:cBhvr>
                                      <p:tavLst>
                                        <p:tav tm="0" fmla="#ppt_y-sin(pi*$)/81">
                                          <p:val>
                                            <p:fltVal val="0"/>
                                          </p:val>
                                        </p:tav>
                                        <p:tav tm="100000">
                                          <p:val>
                                            <p:fltVal val="1"/>
                                          </p:val>
                                        </p:tav>
                                      </p:tavLst>
                                    </p:anim>
                                    <p:animScale>
                                      <p:cBhvr>
                                        <p:cTn id="17" dur="26">
                                          <p:stCondLst>
                                            <p:cond delay="650"/>
                                          </p:stCondLst>
                                        </p:cTn>
                                        <p:tgtEl>
                                          <p:spTgt spid="375812"/>
                                        </p:tgtEl>
                                      </p:cBhvr>
                                      <p:to x="100000" y="60000"/>
                                    </p:animScale>
                                    <p:animScale>
                                      <p:cBhvr>
                                        <p:cTn id="18" dur="166" decel="50000">
                                          <p:stCondLst>
                                            <p:cond delay="676"/>
                                          </p:stCondLst>
                                        </p:cTn>
                                        <p:tgtEl>
                                          <p:spTgt spid="375812"/>
                                        </p:tgtEl>
                                      </p:cBhvr>
                                      <p:to x="100000" y="100000"/>
                                    </p:animScale>
                                    <p:animScale>
                                      <p:cBhvr>
                                        <p:cTn id="19" dur="26">
                                          <p:stCondLst>
                                            <p:cond delay="1312"/>
                                          </p:stCondLst>
                                        </p:cTn>
                                        <p:tgtEl>
                                          <p:spTgt spid="375812"/>
                                        </p:tgtEl>
                                      </p:cBhvr>
                                      <p:to x="100000" y="80000"/>
                                    </p:animScale>
                                    <p:animScale>
                                      <p:cBhvr>
                                        <p:cTn id="20" dur="166" decel="50000">
                                          <p:stCondLst>
                                            <p:cond delay="1338"/>
                                          </p:stCondLst>
                                        </p:cTn>
                                        <p:tgtEl>
                                          <p:spTgt spid="375812"/>
                                        </p:tgtEl>
                                      </p:cBhvr>
                                      <p:to x="100000" y="100000"/>
                                    </p:animScale>
                                    <p:animScale>
                                      <p:cBhvr>
                                        <p:cTn id="21" dur="26">
                                          <p:stCondLst>
                                            <p:cond delay="1642"/>
                                          </p:stCondLst>
                                        </p:cTn>
                                        <p:tgtEl>
                                          <p:spTgt spid="375812"/>
                                        </p:tgtEl>
                                      </p:cBhvr>
                                      <p:to x="100000" y="90000"/>
                                    </p:animScale>
                                    <p:animScale>
                                      <p:cBhvr>
                                        <p:cTn id="22" dur="166" decel="50000">
                                          <p:stCondLst>
                                            <p:cond delay="1668"/>
                                          </p:stCondLst>
                                        </p:cTn>
                                        <p:tgtEl>
                                          <p:spTgt spid="375812"/>
                                        </p:tgtEl>
                                      </p:cBhvr>
                                      <p:to x="100000" y="100000"/>
                                    </p:animScale>
                                    <p:animScale>
                                      <p:cBhvr>
                                        <p:cTn id="23" dur="26">
                                          <p:stCondLst>
                                            <p:cond delay="1808"/>
                                          </p:stCondLst>
                                        </p:cTn>
                                        <p:tgtEl>
                                          <p:spTgt spid="375812"/>
                                        </p:tgtEl>
                                      </p:cBhvr>
                                      <p:to x="100000" y="95000"/>
                                    </p:animScale>
                                    <p:animScale>
                                      <p:cBhvr>
                                        <p:cTn id="24" dur="166" decel="50000">
                                          <p:stCondLst>
                                            <p:cond delay="1834"/>
                                          </p:stCondLst>
                                        </p:cTn>
                                        <p:tgtEl>
                                          <p:spTgt spid="375812"/>
                                        </p:tgtEl>
                                      </p:cBhvr>
                                      <p:to x="100000" y="100000"/>
                                    </p:animScale>
                                  </p:childTnLst>
                                </p:cTn>
                              </p:par>
                              <p:par>
                                <p:cTn id="25" presetID="26" presetClass="entr" presetSubtype="0" fill="hold" nodeType="withEffect">
                                  <p:stCondLst>
                                    <p:cond delay="0"/>
                                  </p:stCondLst>
                                  <p:childTnLst>
                                    <p:set>
                                      <p:cBhvr>
                                        <p:cTn id="26" dur="1" fill="hold">
                                          <p:stCondLst>
                                            <p:cond delay="0"/>
                                          </p:stCondLst>
                                        </p:cTn>
                                        <p:tgtEl>
                                          <p:spTgt spid="375811"/>
                                        </p:tgtEl>
                                        <p:attrNameLst>
                                          <p:attrName>style.visibility</p:attrName>
                                        </p:attrNameLst>
                                      </p:cBhvr>
                                      <p:to>
                                        <p:strVal val="visible"/>
                                      </p:to>
                                    </p:set>
                                    <p:animEffect transition="in" filter="wipe(down)">
                                      <p:cBhvr>
                                        <p:cTn id="27" dur="580">
                                          <p:stCondLst>
                                            <p:cond delay="0"/>
                                          </p:stCondLst>
                                        </p:cTn>
                                        <p:tgtEl>
                                          <p:spTgt spid="375811"/>
                                        </p:tgtEl>
                                      </p:cBhvr>
                                    </p:animEffect>
                                    <p:anim calcmode="lin" valueType="num">
                                      <p:cBhvr>
                                        <p:cTn id="28" dur="1822" tmFilter="0,0; 0.14,0.36; 0.43,0.73; 0.71,0.91; 1.0,1.0">
                                          <p:stCondLst>
                                            <p:cond delay="0"/>
                                          </p:stCondLst>
                                        </p:cTn>
                                        <p:tgtEl>
                                          <p:spTgt spid="375811"/>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375811"/>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375811"/>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375811"/>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375811"/>
                                        </p:tgtEl>
                                        <p:attrNameLst>
                                          <p:attrName>ppt_y</p:attrName>
                                        </p:attrNameLst>
                                      </p:cBhvr>
                                      <p:tavLst>
                                        <p:tav tm="0" fmla="#ppt_y-sin(pi*$)/81">
                                          <p:val>
                                            <p:fltVal val="0"/>
                                          </p:val>
                                        </p:tav>
                                        <p:tav tm="100000">
                                          <p:val>
                                            <p:fltVal val="1"/>
                                          </p:val>
                                        </p:tav>
                                      </p:tavLst>
                                    </p:anim>
                                    <p:animScale>
                                      <p:cBhvr>
                                        <p:cTn id="33" dur="26">
                                          <p:stCondLst>
                                            <p:cond delay="650"/>
                                          </p:stCondLst>
                                        </p:cTn>
                                        <p:tgtEl>
                                          <p:spTgt spid="375811"/>
                                        </p:tgtEl>
                                      </p:cBhvr>
                                      <p:to x="100000" y="60000"/>
                                    </p:animScale>
                                    <p:animScale>
                                      <p:cBhvr>
                                        <p:cTn id="34" dur="166" decel="50000">
                                          <p:stCondLst>
                                            <p:cond delay="676"/>
                                          </p:stCondLst>
                                        </p:cTn>
                                        <p:tgtEl>
                                          <p:spTgt spid="375811"/>
                                        </p:tgtEl>
                                      </p:cBhvr>
                                      <p:to x="100000" y="100000"/>
                                    </p:animScale>
                                    <p:animScale>
                                      <p:cBhvr>
                                        <p:cTn id="35" dur="26">
                                          <p:stCondLst>
                                            <p:cond delay="1312"/>
                                          </p:stCondLst>
                                        </p:cTn>
                                        <p:tgtEl>
                                          <p:spTgt spid="375811"/>
                                        </p:tgtEl>
                                      </p:cBhvr>
                                      <p:to x="100000" y="80000"/>
                                    </p:animScale>
                                    <p:animScale>
                                      <p:cBhvr>
                                        <p:cTn id="36" dur="166" decel="50000">
                                          <p:stCondLst>
                                            <p:cond delay="1338"/>
                                          </p:stCondLst>
                                        </p:cTn>
                                        <p:tgtEl>
                                          <p:spTgt spid="375811"/>
                                        </p:tgtEl>
                                      </p:cBhvr>
                                      <p:to x="100000" y="100000"/>
                                    </p:animScale>
                                    <p:animScale>
                                      <p:cBhvr>
                                        <p:cTn id="37" dur="26">
                                          <p:stCondLst>
                                            <p:cond delay="1642"/>
                                          </p:stCondLst>
                                        </p:cTn>
                                        <p:tgtEl>
                                          <p:spTgt spid="375811"/>
                                        </p:tgtEl>
                                      </p:cBhvr>
                                      <p:to x="100000" y="90000"/>
                                    </p:animScale>
                                    <p:animScale>
                                      <p:cBhvr>
                                        <p:cTn id="38" dur="166" decel="50000">
                                          <p:stCondLst>
                                            <p:cond delay="1668"/>
                                          </p:stCondLst>
                                        </p:cTn>
                                        <p:tgtEl>
                                          <p:spTgt spid="375811"/>
                                        </p:tgtEl>
                                      </p:cBhvr>
                                      <p:to x="100000" y="100000"/>
                                    </p:animScale>
                                    <p:animScale>
                                      <p:cBhvr>
                                        <p:cTn id="39" dur="26">
                                          <p:stCondLst>
                                            <p:cond delay="1808"/>
                                          </p:stCondLst>
                                        </p:cTn>
                                        <p:tgtEl>
                                          <p:spTgt spid="375811"/>
                                        </p:tgtEl>
                                      </p:cBhvr>
                                      <p:to x="100000" y="95000"/>
                                    </p:animScale>
                                    <p:animScale>
                                      <p:cBhvr>
                                        <p:cTn id="40" dur="166" decel="50000">
                                          <p:stCondLst>
                                            <p:cond delay="1834"/>
                                          </p:stCondLst>
                                        </p:cTn>
                                        <p:tgtEl>
                                          <p:spTgt spid="375811"/>
                                        </p:tgtEl>
                                      </p:cBhvr>
                                      <p:to x="100000" y="100000"/>
                                    </p:animScale>
                                  </p:childTnLst>
                                </p:cTn>
                              </p:par>
                            </p:childTnLst>
                          </p:cTn>
                        </p:par>
                      </p:childTnLst>
                    </p:cTn>
                  </p:par>
                  <p:par>
                    <p:cTn id="41" fill="hold">
                      <p:stCondLst>
                        <p:cond delay="indefinite"/>
                      </p:stCondLst>
                      <p:childTnLst>
                        <p:par>
                          <p:cTn id="42" fill="hold">
                            <p:stCondLst>
                              <p:cond delay="0"/>
                            </p:stCondLst>
                            <p:childTnLst>
                              <p:par>
                                <p:cTn id="43" presetID="26" presetClass="entr" presetSubtype="0" fill="hold" nodeType="clickEffect">
                                  <p:stCondLst>
                                    <p:cond delay="0"/>
                                  </p:stCondLst>
                                  <p:childTnLst>
                                    <p:set>
                                      <p:cBhvr>
                                        <p:cTn id="44" dur="1" fill="hold">
                                          <p:stCondLst>
                                            <p:cond delay="0"/>
                                          </p:stCondLst>
                                        </p:cTn>
                                        <p:tgtEl>
                                          <p:spTgt spid="375813"/>
                                        </p:tgtEl>
                                        <p:attrNameLst>
                                          <p:attrName>style.visibility</p:attrName>
                                        </p:attrNameLst>
                                      </p:cBhvr>
                                      <p:to>
                                        <p:strVal val="visible"/>
                                      </p:to>
                                    </p:set>
                                    <p:animEffect transition="in" filter="wipe(down)">
                                      <p:cBhvr>
                                        <p:cTn id="45" dur="580">
                                          <p:stCondLst>
                                            <p:cond delay="0"/>
                                          </p:stCondLst>
                                        </p:cTn>
                                        <p:tgtEl>
                                          <p:spTgt spid="375813"/>
                                        </p:tgtEl>
                                      </p:cBhvr>
                                    </p:animEffect>
                                    <p:anim calcmode="lin" valueType="num">
                                      <p:cBhvr>
                                        <p:cTn id="46" dur="1822" tmFilter="0,0; 0.14,0.36; 0.43,0.73; 0.71,0.91; 1.0,1.0">
                                          <p:stCondLst>
                                            <p:cond delay="0"/>
                                          </p:stCondLst>
                                        </p:cTn>
                                        <p:tgtEl>
                                          <p:spTgt spid="375813"/>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375813"/>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375813"/>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375813"/>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375813"/>
                                        </p:tgtEl>
                                        <p:attrNameLst>
                                          <p:attrName>ppt_y</p:attrName>
                                        </p:attrNameLst>
                                      </p:cBhvr>
                                      <p:tavLst>
                                        <p:tav tm="0" fmla="#ppt_y-sin(pi*$)/81">
                                          <p:val>
                                            <p:fltVal val="0"/>
                                          </p:val>
                                        </p:tav>
                                        <p:tav tm="100000">
                                          <p:val>
                                            <p:fltVal val="1"/>
                                          </p:val>
                                        </p:tav>
                                      </p:tavLst>
                                    </p:anim>
                                    <p:animScale>
                                      <p:cBhvr>
                                        <p:cTn id="51" dur="26">
                                          <p:stCondLst>
                                            <p:cond delay="650"/>
                                          </p:stCondLst>
                                        </p:cTn>
                                        <p:tgtEl>
                                          <p:spTgt spid="375813"/>
                                        </p:tgtEl>
                                      </p:cBhvr>
                                      <p:to x="100000" y="60000"/>
                                    </p:animScale>
                                    <p:animScale>
                                      <p:cBhvr>
                                        <p:cTn id="52" dur="166" decel="50000">
                                          <p:stCondLst>
                                            <p:cond delay="676"/>
                                          </p:stCondLst>
                                        </p:cTn>
                                        <p:tgtEl>
                                          <p:spTgt spid="375813"/>
                                        </p:tgtEl>
                                      </p:cBhvr>
                                      <p:to x="100000" y="100000"/>
                                    </p:animScale>
                                    <p:animScale>
                                      <p:cBhvr>
                                        <p:cTn id="53" dur="26">
                                          <p:stCondLst>
                                            <p:cond delay="1312"/>
                                          </p:stCondLst>
                                        </p:cTn>
                                        <p:tgtEl>
                                          <p:spTgt spid="375813"/>
                                        </p:tgtEl>
                                      </p:cBhvr>
                                      <p:to x="100000" y="80000"/>
                                    </p:animScale>
                                    <p:animScale>
                                      <p:cBhvr>
                                        <p:cTn id="54" dur="166" decel="50000">
                                          <p:stCondLst>
                                            <p:cond delay="1338"/>
                                          </p:stCondLst>
                                        </p:cTn>
                                        <p:tgtEl>
                                          <p:spTgt spid="375813"/>
                                        </p:tgtEl>
                                      </p:cBhvr>
                                      <p:to x="100000" y="100000"/>
                                    </p:animScale>
                                    <p:animScale>
                                      <p:cBhvr>
                                        <p:cTn id="55" dur="26">
                                          <p:stCondLst>
                                            <p:cond delay="1642"/>
                                          </p:stCondLst>
                                        </p:cTn>
                                        <p:tgtEl>
                                          <p:spTgt spid="375813"/>
                                        </p:tgtEl>
                                      </p:cBhvr>
                                      <p:to x="100000" y="90000"/>
                                    </p:animScale>
                                    <p:animScale>
                                      <p:cBhvr>
                                        <p:cTn id="56" dur="166" decel="50000">
                                          <p:stCondLst>
                                            <p:cond delay="1668"/>
                                          </p:stCondLst>
                                        </p:cTn>
                                        <p:tgtEl>
                                          <p:spTgt spid="375813"/>
                                        </p:tgtEl>
                                      </p:cBhvr>
                                      <p:to x="100000" y="100000"/>
                                    </p:animScale>
                                    <p:animScale>
                                      <p:cBhvr>
                                        <p:cTn id="57" dur="26">
                                          <p:stCondLst>
                                            <p:cond delay="1808"/>
                                          </p:stCondLst>
                                        </p:cTn>
                                        <p:tgtEl>
                                          <p:spTgt spid="375813"/>
                                        </p:tgtEl>
                                      </p:cBhvr>
                                      <p:to x="100000" y="95000"/>
                                    </p:animScale>
                                    <p:animScale>
                                      <p:cBhvr>
                                        <p:cTn id="58" dur="166" decel="50000">
                                          <p:stCondLst>
                                            <p:cond delay="1834"/>
                                          </p:stCondLst>
                                        </p:cTn>
                                        <p:tgtEl>
                                          <p:spTgt spid="3758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5810" grpId="0"/>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Rectangle 2"/>
          <p:cNvSpPr>
            <a:spLocks noGrp="1" noChangeArrowheads="1"/>
          </p:cNvSpPr>
          <p:nvPr>
            <p:ph type="title"/>
          </p:nvPr>
        </p:nvSpPr>
        <p:spPr/>
        <p:txBody>
          <a:bodyPr>
            <a:normAutofit fontScale="90000"/>
          </a:bodyPr>
          <a:lstStyle/>
          <a:p>
            <a:r>
              <a:rPr lang="el-GR" altLang="el-GR" b="1" dirty="0" smtClean="0"/>
              <a:t>Μέσα</a:t>
            </a:r>
            <a:br>
              <a:rPr lang="el-GR" altLang="el-GR" b="1" dirty="0" smtClean="0"/>
            </a:br>
            <a:r>
              <a:rPr lang="el-GR" altLang="el-GR" b="1" dirty="0" smtClean="0"/>
              <a:t> Ατομικής Προστασίας</a:t>
            </a:r>
          </a:p>
        </p:txBody>
      </p:sp>
      <p:pic>
        <p:nvPicPr>
          <p:cNvPr id="376835" name="Picture 3" descr="9A"/>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5234508" y="1916113"/>
            <a:ext cx="3009900" cy="2381250"/>
          </a:xfrm>
          <a:noFill/>
          <a:ln/>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76836" name="Picture 4"/>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3059113" y="4149725"/>
            <a:ext cx="2087562" cy="2125663"/>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6837" name="Picture 5" descr="2C"/>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1115616" y="1916832"/>
            <a:ext cx="1827212" cy="2178050"/>
          </a:xfrm>
          <a:noFill/>
          <a:ln/>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t="11651"/>
          <a:stretch/>
        </p:blipFill>
        <p:spPr bwMode="auto">
          <a:xfrm>
            <a:off x="44053" y="-27384"/>
            <a:ext cx="1287587" cy="1137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7" descr="Αποτέλεσμα εικόνας για logo αθτη"/>
          <p:cNvPicPr>
            <a:picLocks noChangeAspect="1" noChangeArrowheads="1"/>
          </p:cNvPicPr>
          <p:nvPr/>
        </p:nvPicPr>
        <p:blipFill>
          <a:blip r:embed="rId6">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1818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76834"/>
                                        </p:tgtEl>
                                        <p:attrNameLst>
                                          <p:attrName>style.visibility</p:attrName>
                                        </p:attrNameLst>
                                      </p:cBhvr>
                                      <p:to>
                                        <p:strVal val="visible"/>
                                      </p:to>
                                    </p:set>
                                    <p:animEffect transition="in" filter="wipe(down)">
                                      <p:cBhvr>
                                        <p:cTn id="7" dur="580">
                                          <p:stCondLst>
                                            <p:cond delay="0"/>
                                          </p:stCondLst>
                                        </p:cTn>
                                        <p:tgtEl>
                                          <p:spTgt spid="376834"/>
                                        </p:tgtEl>
                                      </p:cBhvr>
                                    </p:animEffect>
                                    <p:anim calcmode="lin" valueType="num">
                                      <p:cBhvr>
                                        <p:cTn id="8" dur="1822" tmFilter="0,0; 0.14,0.36; 0.43,0.73; 0.71,0.91; 1.0,1.0">
                                          <p:stCondLst>
                                            <p:cond delay="0"/>
                                          </p:stCondLst>
                                        </p:cTn>
                                        <p:tgtEl>
                                          <p:spTgt spid="37683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7683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7683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7683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76834"/>
                                        </p:tgtEl>
                                        <p:attrNameLst>
                                          <p:attrName>ppt_y</p:attrName>
                                        </p:attrNameLst>
                                      </p:cBhvr>
                                      <p:tavLst>
                                        <p:tav tm="0" fmla="#ppt_y-sin(pi*$)/81">
                                          <p:val>
                                            <p:fltVal val="0"/>
                                          </p:val>
                                        </p:tav>
                                        <p:tav tm="100000">
                                          <p:val>
                                            <p:fltVal val="1"/>
                                          </p:val>
                                        </p:tav>
                                      </p:tavLst>
                                    </p:anim>
                                    <p:animScale>
                                      <p:cBhvr>
                                        <p:cTn id="13" dur="26">
                                          <p:stCondLst>
                                            <p:cond delay="650"/>
                                          </p:stCondLst>
                                        </p:cTn>
                                        <p:tgtEl>
                                          <p:spTgt spid="376834"/>
                                        </p:tgtEl>
                                      </p:cBhvr>
                                      <p:to x="100000" y="60000"/>
                                    </p:animScale>
                                    <p:animScale>
                                      <p:cBhvr>
                                        <p:cTn id="14" dur="166" decel="50000">
                                          <p:stCondLst>
                                            <p:cond delay="676"/>
                                          </p:stCondLst>
                                        </p:cTn>
                                        <p:tgtEl>
                                          <p:spTgt spid="376834"/>
                                        </p:tgtEl>
                                      </p:cBhvr>
                                      <p:to x="100000" y="100000"/>
                                    </p:animScale>
                                    <p:animScale>
                                      <p:cBhvr>
                                        <p:cTn id="15" dur="26">
                                          <p:stCondLst>
                                            <p:cond delay="1312"/>
                                          </p:stCondLst>
                                        </p:cTn>
                                        <p:tgtEl>
                                          <p:spTgt spid="376834"/>
                                        </p:tgtEl>
                                      </p:cBhvr>
                                      <p:to x="100000" y="80000"/>
                                    </p:animScale>
                                    <p:animScale>
                                      <p:cBhvr>
                                        <p:cTn id="16" dur="166" decel="50000">
                                          <p:stCondLst>
                                            <p:cond delay="1338"/>
                                          </p:stCondLst>
                                        </p:cTn>
                                        <p:tgtEl>
                                          <p:spTgt spid="376834"/>
                                        </p:tgtEl>
                                      </p:cBhvr>
                                      <p:to x="100000" y="100000"/>
                                    </p:animScale>
                                    <p:animScale>
                                      <p:cBhvr>
                                        <p:cTn id="17" dur="26">
                                          <p:stCondLst>
                                            <p:cond delay="1642"/>
                                          </p:stCondLst>
                                        </p:cTn>
                                        <p:tgtEl>
                                          <p:spTgt spid="376834"/>
                                        </p:tgtEl>
                                      </p:cBhvr>
                                      <p:to x="100000" y="90000"/>
                                    </p:animScale>
                                    <p:animScale>
                                      <p:cBhvr>
                                        <p:cTn id="18" dur="166" decel="50000">
                                          <p:stCondLst>
                                            <p:cond delay="1668"/>
                                          </p:stCondLst>
                                        </p:cTn>
                                        <p:tgtEl>
                                          <p:spTgt spid="376834"/>
                                        </p:tgtEl>
                                      </p:cBhvr>
                                      <p:to x="100000" y="100000"/>
                                    </p:animScale>
                                    <p:animScale>
                                      <p:cBhvr>
                                        <p:cTn id="19" dur="26">
                                          <p:stCondLst>
                                            <p:cond delay="1808"/>
                                          </p:stCondLst>
                                        </p:cTn>
                                        <p:tgtEl>
                                          <p:spTgt spid="376834"/>
                                        </p:tgtEl>
                                      </p:cBhvr>
                                      <p:to x="100000" y="95000"/>
                                    </p:animScale>
                                    <p:animScale>
                                      <p:cBhvr>
                                        <p:cTn id="20" dur="166" decel="50000">
                                          <p:stCondLst>
                                            <p:cond delay="1834"/>
                                          </p:stCondLst>
                                        </p:cTn>
                                        <p:tgtEl>
                                          <p:spTgt spid="37683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376835"/>
                                        </p:tgtEl>
                                        <p:attrNameLst>
                                          <p:attrName>style.visibility</p:attrName>
                                        </p:attrNameLst>
                                      </p:cBhvr>
                                      <p:to>
                                        <p:strVal val="visible"/>
                                      </p:to>
                                    </p:set>
                                    <p:animEffect transition="in" filter="wipe(down)">
                                      <p:cBhvr>
                                        <p:cTn id="25" dur="580">
                                          <p:stCondLst>
                                            <p:cond delay="0"/>
                                          </p:stCondLst>
                                        </p:cTn>
                                        <p:tgtEl>
                                          <p:spTgt spid="376835"/>
                                        </p:tgtEl>
                                      </p:cBhvr>
                                    </p:animEffect>
                                    <p:anim calcmode="lin" valueType="num">
                                      <p:cBhvr>
                                        <p:cTn id="26" dur="1822" tmFilter="0,0; 0.14,0.36; 0.43,0.73; 0.71,0.91; 1.0,1.0">
                                          <p:stCondLst>
                                            <p:cond delay="0"/>
                                          </p:stCondLst>
                                        </p:cTn>
                                        <p:tgtEl>
                                          <p:spTgt spid="376835"/>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76835"/>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76835"/>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76835"/>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76835"/>
                                        </p:tgtEl>
                                        <p:attrNameLst>
                                          <p:attrName>ppt_y</p:attrName>
                                        </p:attrNameLst>
                                      </p:cBhvr>
                                      <p:tavLst>
                                        <p:tav tm="0" fmla="#ppt_y-sin(pi*$)/81">
                                          <p:val>
                                            <p:fltVal val="0"/>
                                          </p:val>
                                        </p:tav>
                                        <p:tav tm="100000">
                                          <p:val>
                                            <p:fltVal val="1"/>
                                          </p:val>
                                        </p:tav>
                                      </p:tavLst>
                                    </p:anim>
                                    <p:animScale>
                                      <p:cBhvr>
                                        <p:cTn id="31" dur="26">
                                          <p:stCondLst>
                                            <p:cond delay="650"/>
                                          </p:stCondLst>
                                        </p:cTn>
                                        <p:tgtEl>
                                          <p:spTgt spid="376835"/>
                                        </p:tgtEl>
                                      </p:cBhvr>
                                      <p:to x="100000" y="60000"/>
                                    </p:animScale>
                                    <p:animScale>
                                      <p:cBhvr>
                                        <p:cTn id="32" dur="166" decel="50000">
                                          <p:stCondLst>
                                            <p:cond delay="676"/>
                                          </p:stCondLst>
                                        </p:cTn>
                                        <p:tgtEl>
                                          <p:spTgt spid="376835"/>
                                        </p:tgtEl>
                                      </p:cBhvr>
                                      <p:to x="100000" y="100000"/>
                                    </p:animScale>
                                    <p:animScale>
                                      <p:cBhvr>
                                        <p:cTn id="33" dur="26">
                                          <p:stCondLst>
                                            <p:cond delay="1312"/>
                                          </p:stCondLst>
                                        </p:cTn>
                                        <p:tgtEl>
                                          <p:spTgt spid="376835"/>
                                        </p:tgtEl>
                                      </p:cBhvr>
                                      <p:to x="100000" y="80000"/>
                                    </p:animScale>
                                    <p:animScale>
                                      <p:cBhvr>
                                        <p:cTn id="34" dur="166" decel="50000">
                                          <p:stCondLst>
                                            <p:cond delay="1338"/>
                                          </p:stCondLst>
                                        </p:cTn>
                                        <p:tgtEl>
                                          <p:spTgt spid="376835"/>
                                        </p:tgtEl>
                                      </p:cBhvr>
                                      <p:to x="100000" y="100000"/>
                                    </p:animScale>
                                    <p:animScale>
                                      <p:cBhvr>
                                        <p:cTn id="35" dur="26">
                                          <p:stCondLst>
                                            <p:cond delay="1642"/>
                                          </p:stCondLst>
                                        </p:cTn>
                                        <p:tgtEl>
                                          <p:spTgt spid="376835"/>
                                        </p:tgtEl>
                                      </p:cBhvr>
                                      <p:to x="100000" y="90000"/>
                                    </p:animScale>
                                    <p:animScale>
                                      <p:cBhvr>
                                        <p:cTn id="36" dur="166" decel="50000">
                                          <p:stCondLst>
                                            <p:cond delay="1668"/>
                                          </p:stCondLst>
                                        </p:cTn>
                                        <p:tgtEl>
                                          <p:spTgt spid="376835"/>
                                        </p:tgtEl>
                                      </p:cBhvr>
                                      <p:to x="100000" y="100000"/>
                                    </p:animScale>
                                    <p:animScale>
                                      <p:cBhvr>
                                        <p:cTn id="37" dur="26">
                                          <p:stCondLst>
                                            <p:cond delay="1808"/>
                                          </p:stCondLst>
                                        </p:cTn>
                                        <p:tgtEl>
                                          <p:spTgt spid="376835"/>
                                        </p:tgtEl>
                                      </p:cBhvr>
                                      <p:to x="100000" y="95000"/>
                                    </p:animScale>
                                    <p:animScale>
                                      <p:cBhvr>
                                        <p:cTn id="38" dur="166" decel="50000">
                                          <p:stCondLst>
                                            <p:cond delay="1834"/>
                                          </p:stCondLst>
                                        </p:cTn>
                                        <p:tgtEl>
                                          <p:spTgt spid="376835"/>
                                        </p:tgtEl>
                                      </p:cBhvr>
                                      <p:to x="100000" y="100000"/>
                                    </p:animScale>
                                  </p:childTnLst>
                                </p:cTn>
                              </p:par>
                              <p:par>
                                <p:cTn id="39" presetID="26" presetClass="entr" presetSubtype="0" fill="hold" nodeType="withEffect">
                                  <p:stCondLst>
                                    <p:cond delay="0"/>
                                  </p:stCondLst>
                                  <p:childTnLst>
                                    <p:set>
                                      <p:cBhvr>
                                        <p:cTn id="40" dur="1" fill="hold">
                                          <p:stCondLst>
                                            <p:cond delay="0"/>
                                          </p:stCondLst>
                                        </p:cTn>
                                        <p:tgtEl>
                                          <p:spTgt spid="376837"/>
                                        </p:tgtEl>
                                        <p:attrNameLst>
                                          <p:attrName>style.visibility</p:attrName>
                                        </p:attrNameLst>
                                      </p:cBhvr>
                                      <p:to>
                                        <p:strVal val="visible"/>
                                      </p:to>
                                    </p:set>
                                    <p:animEffect transition="in" filter="wipe(down)">
                                      <p:cBhvr>
                                        <p:cTn id="41" dur="580">
                                          <p:stCondLst>
                                            <p:cond delay="0"/>
                                          </p:stCondLst>
                                        </p:cTn>
                                        <p:tgtEl>
                                          <p:spTgt spid="376837"/>
                                        </p:tgtEl>
                                      </p:cBhvr>
                                    </p:animEffect>
                                    <p:anim calcmode="lin" valueType="num">
                                      <p:cBhvr>
                                        <p:cTn id="42" dur="1822" tmFilter="0,0; 0.14,0.36; 0.43,0.73; 0.71,0.91; 1.0,1.0">
                                          <p:stCondLst>
                                            <p:cond delay="0"/>
                                          </p:stCondLst>
                                        </p:cTn>
                                        <p:tgtEl>
                                          <p:spTgt spid="376837"/>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376837"/>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376837"/>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376837"/>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376837"/>
                                        </p:tgtEl>
                                        <p:attrNameLst>
                                          <p:attrName>ppt_y</p:attrName>
                                        </p:attrNameLst>
                                      </p:cBhvr>
                                      <p:tavLst>
                                        <p:tav tm="0" fmla="#ppt_y-sin(pi*$)/81">
                                          <p:val>
                                            <p:fltVal val="0"/>
                                          </p:val>
                                        </p:tav>
                                        <p:tav tm="100000">
                                          <p:val>
                                            <p:fltVal val="1"/>
                                          </p:val>
                                        </p:tav>
                                      </p:tavLst>
                                    </p:anim>
                                    <p:animScale>
                                      <p:cBhvr>
                                        <p:cTn id="47" dur="26">
                                          <p:stCondLst>
                                            <p:cond delay="650"/>
                                          </p:stCondLst>
                                        </p:cTn>
                                        <p:tgtEl>
                                          <p:spTgt spid="376837"/>
                                        </p:tgtEl>
                                      </p:cBhvr>
                                      <p:to x="100000" y="60000"/>
                                    </p:animScale>
                                    <p:animScale>
                                      <p:cBhvr>
                                        <p:cTn id="48" dur="166" decel="50000">
                                          <p:stCondLst>
                                            <p:cond delay="676"/>
                                          </p:stCondLst>
                                        </p:cTn>
                                        <p:tgtEl>
                                          <p:spTgt spid="376837"/>
                                        </p:tgtEl>
                                      </p:cBhvr>
                                      <p:to x="100000" y="100000"/>
                                    </p:animScale>
                                    <p:animScale>
                                      <p:cBhvr>
                                        <p:cTn id="49" dur="26">
                                          <p:stCondLst>
                                            <p:cond delay="1312"/>
                                          </p:stCondLst>
                                        </p:cTn>
                                        <p:tgtEl>
                                          <p:spTgt spid="376837"/>
                                        </p:tgtEl>
                                      </p:cBhvr>
                                      <p:to x="100000" y="80000"/>
                                    </p:animScale>
                                    <p:animScale>
                                      <p:cBhvr>
                                        <p:cTn id="50" dur="166" decel="50000">
                                          <p:stCondLst>
                                            <p:cond delay="1338"/>
                                          </p:stCondLst>
                                        </p:cTn>
                                        <p:tgtEl>
                                          <p:spTgt spid="376837"/>
                                        </p:tgtEl>
                                      </p:cBhvr>
                                      <p:to x="100000" y="100000"/>
                                    </p:animScale>
                                    <p:animScale>
                                      <p:cBhvr>
                                        <p:cTn id="51" dur="26">
                                          <p:stCondLst>
                                            <p:cond delay="1642"/>
                                          </p:stCondLst>
                                        </p:cTn>
                                        <p:tgtEl>
                                          <p:spTgt spid="376837"/>
                                        </p:tgtEl>
                                      </p:cBhvr>
                                      <p:to x="100000" y="90000"/>
                                    </p:animScale>
                                    <p:animScale>
                                      <p:cBhvr>
                                        <p:cTn id="52" dur="166" decel="50000">
                                          <p:stCondLst>
                                            <p:cond delay="1668"/>
                                          </p:stCondLst>
                                        </p:cTn>
                                        <p:tgtEl>
                                          <p:spTgt spid="376837"/>
                                        </p:tgtEl>
                                      </p:cBhvr>
                                      <p:to x="100000" y="100000"/>
                                    </p:animScale>
                                    <p:animScale>
                                      <p:cBhvr>
                                        <p:cTn id="53" dur="26">
                                          <p:stCondLst>
                                            <p:cond delay="1808"/>
                                          </p:stCondLst>
                                        </p:cTn>
                                        <p:tgtEl>
                                          <p:spTgt spid="376837"/>
                                        </p:tgtEl>
                                      </p:cBhvr>
                                      <p:to x="100000" y="95000"/>
                                    </p:animScale>
                                    <p:animScale>
                                      <p:cBhvr>
                                        <p:cTn id="54" dur="166" decel="50000">
                                          <p:stCondLst>
                                            <p:cond delay="1834"/>
                                          </p:stCondLst>
                                        </p:cTn>
                                        <p:tgtEl>
                                          <p:spTgt spid="376837"/>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nodeType="clickEffect">
                                  <p:stCondLst>
                                    <p:cond delay="0"/>
                                  </p:stCondLst>
                                  <p:childTnLst>
                                    <p:set>
                                      <p:cBhvr>
                                        <p:cTn id="58" dur="1" fill="hold">
                                          <p:stCondLst>
                                            <p:cond delay="0"/>
                                          </p:stCondLst>
                                        </p:cTn>
                                        <p:tgtEl>
                                          <p:spTgt spid="376836"/>
                                        </p:tgtEl>
                                        <p:attrNameLst>
                                          <p:attrName>style.visibility</p:attrName>
                                        </p:attrNameLst>
                                      </p:cBhvr>
                                      <p:to>
                                        <p:strVal val="visible"/>
                                      </p:to>
                                    </p:set>
                                    <p:animEffect transition="in" filter="wipe(down)">
                                      <p:cBhvr>
                                        <p:cTn id="59" dur="580">
                                          <p:stCondLst>
                                            <p:cond delay="0"/>
                                          </p:stCondLst>
                                        </p:cTn>
                                        <p:tgtEl>
                                          <p:spTgt spid="376836"/>
                                        </p:tgtEl>
                                      </p:cBhvr>
                                    </p:animEffect>
                                    <p:anim calcmode="lin" valueType="num">
                                      <p:cBhvr>
                                        <p:cTn id="60" dur="1822" tmFilter="0,0; 0.14,0.36; 0.43,0.73; 0.71,0.91; 1.0,1.0">
                                          <p:stCondLst>
                                            <p:cond delay="0"/>
                                          </p:stCondLst>
                                        </p:cTn>
                                        <p:tgtEl>
                                          <p:spTgt spid="376836"/>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376836"/>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376836"/>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376836"/>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376836"/>
                                        </p:tgtEl>
                                        <p:attrNameLst>
                                          <p:attrName>ppt_y</p:attrName>
                                        </p:attrNameLst>
                                      </p:cBhvr>
                                      <p:tavLst>
                                        <p:tav tm="0" fmla="#ppt_y-sin(pi*$)/81">
                                          <p:val>
                                            <p:fltVal val="0"/>
                                          </p:val>
                                        </p:tav>
                                        <p:tav tm="100000">
                                          <p:val>
                                            <p:fltVal val="1"/>
                                          </p:val>
                                        </p:tav>
                                      </p:tavLst>
                                    </p:anim>
                                    <p:animScale>
                                      <p:cBhvr>
                                        <p:cTn id="65" dur="26">
                                          <p:stCondLst>
                                            <p:cond delay="650"/>
                                          </p:stCondLst>
                                        </p:cTn>
                                        <p:tgtEl>
                                          <p:spTgt spid="376836"/>
                                        </p:tgtEl>
                                      </p:cBhvr>
                                      <p:to x="100000" y="60000"/>
                                    </p:animScale>
                                    <p:animScale>
                                      <p:cBhvr>
                                        <p:cTn id="66" dur="166" decel="50000">
                                          <p:stCondLst>
                                            <p:cond delay="676"/>
                                          </p:stCondLst>
                                        </p:cTn>
                                        <p:tgtEl>
                                          <p:spTgt spid="376836"/>
                                        </p:tgtEl>
                                      </p:cBhvr>
                                      <p:to x="100000" y="100000"/>
                                    </p:animScale>
                                    <p:animScale>
                                      <p:cBhvr>
                                        <p:cTn id="67" dur="26">
                                          <p:stCondLst>
                                            <p:cond delay="1312"/>
                                          </p:stCondLst>
                                        </p:cTn>
                                        <p:tgtEl>
                                          <p:spTgt spid="376836"/>
                                        </p:tgtEl>
                                      </p:cBhvr>
                                      <p:to x="100000" y="80000"/>
                                    </p:animScale>
                                    <p:animScale>
                                      <p:cBhvr>
                                        <p:cTn id="68" dur="166" decel="50000">
                                          <p:stCondLst>
                                            <p:cond delay="1338"/>
                                          </p:stCondLst>
                                        </p:cTn>
                                        <p:tgtEl>
                                          <p:spTgt spid="376836"/>
                                        </p:tgtEl>
                                      </p:cBhvr>
                                      <p:to x="100000" y="100000"/>
                                    </p:animScale>
                                    <p:animScale>
                                      <p:cBhvr>
                                        <p:cTn id="69" dur="26">
                                          <p:stCondLst>
                                            <p:cond delay="1642"/>
                                          </p:stCondLst>
                                        </p:cTn>
                                        <p:tgtEl>
                                          <p:spTgt spid="376836"/>
                                        </p:tgtEl>
                                      </p:cBhvr>
                                      <p:to x="100000" y="90000"/>
                                    </p:animScale>
                                    <p:animScale>
                                      <p:cBhvr>
                                        <p:cTn id="70" dur="166" decel="50000">
                                          <p:stCondLst>
                                            <p:cond delay="1668"/>
                                          </p:stCondLst>
                                        </p:cTn>
                                        <p:tgtEl>
                                          <p:spTgt spid="376836"/>
                                        </p:tgtEl>
                                      </p:cBhvr>
                                      <p:to x="100000" y="100000"/>
                                    </p:animScale>
                                    <p:animScale>
                                      <p:cBhvr>
                                        <p:cTn id="71" dur="26">
                                          <p:stCondLst>
                                            <p:cond delay="1808"/>
                                          </p:stCondLst>
                                        </p:cTn>
                                        <p:tgtEl>
                                          <p:spTgt spid="376836"/>
                                        </p:tgtEl>
                                      </p:cBhvr>
                                      <p:to x="100000" y="95000"/>
                                    </p:animScale>
                                    <p:animScale>
                                      <p:cBhvr>
                                        <p:cTn id="72" dur="166" decel="50000">
                                          <p:stCondLst>
                                            <p:cond delay="1834"/>
                                          </p:stCondLst>
                                        </p:cTn>
                                        <p:tgtEl>
                                          <p:spTgt spid="37683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6834" grpId="0"/>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61" name="Picture 5" descr="amb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6542" y="1524000"/>
            <a:ext cx="253365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377862" name="Picture 6" descr="2144n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3088" y="1628775"/>
            <a:ext cx="2311400" cy="3175000"/>
          </a:xfrm>
          <a:prstGeom prst="rect">
            <a:avLst/>
          </a:prstGeom>
          <a:noFill/>
          <a:extLst>
            <a:ext uri="{909E8E84-426E-40DD-AFC4-6F175D3DCCD1}">
              <a14:hiddenFill xmlns:a14="http://schemas.microsoft.com/office/drawing/2010/main">
                <a:solidFill>
                  <a:srgbClr val="FFFFFF"/>
                </a:solidFill>
              </a14:hiddenFill>
            </a:ext>
          </a:extLst>
        </p:spPr>
      </p:pic>
      <p:pic>
        <p:nvPicPr>
          <p:cNvPr id="377863" name="Picture 7" descr="214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6206" y="1110184"/>
            <a:ext cx="1281113" cy="2425700"/>
          </a:xfrm>
          <a:prstGeom prst="rect">
            <a:avLst/>
          </a:prstGeom>
          <a:noFill/>
          <a:extLst>
            <a:ext uri="{909E8E84-426E-40DD-AFC4-6F175D3DCCD1}">
              <a14:hiddenFill xmlns:a14="http://schemas.microsoft.com/office/drawing/2010/main">
                <a:solidFill>
                  <a:srgbClr val="FFFFFF"/>
                </a:solidFill>
              </a14:hiddenFill>
            </a:ext>
          </a:extLst>
        </p:spPr>
      </p:pic>
      <p:pic>
        <p:nvPicPr>
          <p:cNvPr id="377864" name="Picture 8" descr="sanibab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313" y="3068638"/>
            <a:ext cx="3117850" cy="31178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t="11651"/>
          <a:stretch/>
        </p:blipFill>
        <p:spPr bwMode="auto">
          <a:xfrm>
            <a:off x="44053" y="-27384"/>
            <a:ext cx="1287587" cy="1137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7" descr="Αποτέλεσμα εικόνας για logo αθτη"/>
          <p:cNvPicPr>
            <a:picLocks noChangeAspect="1" noChangeArrowheads="1"/>
          </p:cNvPicPr>
          <p:nvPr/>
        </p:nvPicPr>
        <p:blipFill>
          <a:blip r:embed="rId7">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8601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77861"/>
                                        </p:tgtEl>
                                        <p:attrNameLst>
                                          <p:attrName>style.visibility</p:attrName>
                                        </p:attrNameLst>
                                      </p:cBhvr>
                                      <p:to>
                                        <p:strVal val="visible"/>
                                      </p:to>
                                    </p:set>
                                    <p:animEffect transition="in" filter="wipe(down)">
                                      <p:cBhvr>
                                        <p:cTn id="7" dur="580">
                                          <p:stCondLst>
                                            <p:cond delay="0"/>
                                          </p:stCondLst>
                                        </p:cTn>
                                        <p:tgtEl>
                                          <p:spTgt spid="377861"/>
                                        </p:tgtEl>
                                      </p:cBhvr>
                                    </p:animEffect>
                                    <p:anim calcmode="lin" valueType="num">
                                      <p:cBhvr>
                                        <p:cTn id="8" dur="1822" tmFilter="0,0; 0.14,0.36; 0.43,0.73; 0.71,0.91; 1.0,1.0">
                                          <p:stCondLst>
                                            <p:cond delay="0"/>
                                          </p:stCondLst>
                                        </p:cTn>
                                        <p:tgtEl>
                                          <p:spTgt spid="37786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7786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7786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7786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77861"/>
                                        </p:tgtEl>
                                        <p:attrNameLst>
                                          <p:attrName>ppt_y</p:attrName>
                                        </p:attrNameLst>
                                      </p:cBhvr>
                                      <p:tavLst>
                                        <p:tav tm="0" fmla="#ppt_y-sin(pi*$)/81">
                                          <p:val>
                                            <p:fltVal val="0"/>
                                          </p:val>
                                        </p:tav>
                                        <p:tav tm="100000">
                                          <p:val>
                                            <p:fltVal val="1"/>
                                          </p:val>
                                        </p:tav>
                                      </p:tavLst>
                                    </p:anim>
                                    <p:animScale>
                                      <p:cBhvr>
                                        <p:cTn id="13" dur="26">
                                          <p:stCondLst>
                                            <p:cond delay="650"/>
                                          </p:stCondLst>
                                        </p:cTn>
                                        <p:tgtEl>
                                          <p:spTgt spid="377861"/>
                                        </p:tgtEl>
                                      </p:cBhvr>
                                      <p:to x="100000" y="60000"/>
                                    </p:animScale>
                                    <p:animScale>
                                      <p:cBhvr>
                                        <p:cTn id="14" dur="166" decel="50000">
                                          <p:stCondLst>
                                            <p:cond delay="676"/>
                                          </p:stCondLst>
                                        </p:cTn>
                                        <p:tgtEl>
                                          <p:spTgt spid="377861"/>
                                        </p:tgtEl>
                                      </p:cBhvr>
                                      <p:to x="100000" y="100000"/>
                                    </p:animScale>
                                    <p:animScale>
                                      <p:cBhvr>
                                        <p:cTn id="15" dur="26">
                                          <p:stCondLst>
                                            <p:cond delay="1312"/>
                                          </p:stCondLst>
                                        </p:cTn>
                                        <p:tgtEl>
                                          <p:spTgt spid="377861"/>
                                        </p:tgtEl>
                                      </p:cBhvr>
                                      <p:to x="100000" y="80000"/>
                                    </p:animScale>
                                    <p:animScale>
                                      <p:cBhvr>
                                        <p:cTn id="16" dur="166" decel="50000">
                                          <p:stCondLst>
                                            <p:cond delay="1338"/>
                                          </p:stCondLst>
                                        </p:cTn>
                                        <p:tgtEl>
                                          <p:spTgt spid="377861"/>
                                        </p:tgtEl>
                                      </p:cBhvr>
                                      <p:to x="100000" y="100000"/>
                                    </p:animScale>
                                    <p:animScale>
                                      <p:cBhvr>
                                        <p:cTn id="17" dur="26">
                                          <p:stCondLst>
                                            <p:cond delay="1642"/>
                                          </p:stCondLst>
                                        </p:cTn>
                                        <p:tgtEl>
                                          <p:spTgt spid="377861"/>
                                        </p:tgtEl>
                                      </p:cBhvr>
                                      <p:to x="100000" y="90000"/>
                                    </p:animScale>
                                    <p:animScale>
                                      <p:cBhvr>
                                        <p:cTn id="18" dur="166" decel="50000">
                                          <p:stCondLst>
                                            <p:cond delay="1668"/>
                                          </p:stCondLst>
                                        </p:cTn>
                                        <p:tgtEl>
                                          <p:spTgt spid="377861"/>
                                        </p:tgtEl>
                                      </p:cBhvr>
                                      <p:to x="100000" y="100000"/>
                                    </p:animScale>
                                    <p:animScale>
                                      <p:cBhvr>
                                        <p:cTn id="19" dur="26">
                                          <p:stCondLst>
                                            <p:cond delay="1808"/>
                                          </p:stCondLst>
                                        </p:cTn>
                                        <p:tgtEl>
                                          <p:spTgt spid="377861"/>
                                        </p:tgtEl>
                                      </p:cBhvr>
                                      <p:to x="100000" y="95000"/>
                                    </p:animScale>
                                    <p:animScale>
                                      <p:cBhvr>
                                        <p:cTn id="20" dur="166" decel="50000">
                                          <p:stCondLst>
                                            <p:cond delay="1834"/>
                                          </p:stCondLst>
                                        </p:cTn>
                                        <p:tgtEl>
                                          <p:spTgt spid="377861"/>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77863"/>
                                        </p:tgtEl>
                                        <p:attrNameLst>
                                          <p:attrName>style.visibility</p:attrName>
                                        </p:attrNameLst>
                                      </p:cBhvr>
                                      <p:to>
                                        <p:strVal val="visible"/>
                                      </p:to>
                                    </p:set>
                                    <p:animEffect transition="in" filter="wipe(down)">
                                      <p:cBhvr>
                                        <p:cTn id="23" dur="580">
                                          <p:stCondLst>
                                            <p:cond delay="0"/>
                                          </p:stCondLst>
                                        </p:cTn>
                                        <p:tgtEl>
                                          <p:spTgt spid="377863"/>
                                        </p:tgtEl>
                                      </p:cBhvr>
                                    </p:animEffect>
                                    <p:anim calcmode="lin" valueType="num">
                                      <p:cBhvr>
                                        <p:cTn id="24" dur="1822" tmFilter="0,0; 0.14,0.36; 0.43,0.73; 0.71,0.91; 1.0,1.0">
                                          <p:stCondLst>
                                            <p:cond delay="0"/>
                                          </p:stCondLst>
                                        </p:cTn>
                                        <p:tgtEl>
                                          <p:spTgt spid="37786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7786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7786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7786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77863"/>
                                        </p:tgtEl>
                                        <p:attrNameLst>
                                          <p:attrName>ppt_y</p:attrName>
                                        </p:attrNameLst>
                                      </p:cBhvr>
                                      <p:tavLst>
                                        <p:tav tm="0" fmla="#ppt_y-sin(pi*$)/81">
                                          <p:val>
                                            <p:fltVal val="0"/>
                                          </p:val>
                                        </p:tav>
                                        <p:tav tm="100000">
                                          <p:val>
                                            <p:fltVal val="1"/>
                                          </p:val>
                                        </p:tav>
                                      </p:tavLst>
                                    </p:anim>
                                    <p:animScale>
                                      <p:cBhvr>
                                        <p:cTn id="29" dur="26">
                                          <p:stCondLst>
                                            <p:cond delay="650"/>
                                          </p:stCondLst>
                                        </p:cTn>
                                        <p:tgtEl>
                                          <p:spTgt spid="377863"/>
                                        </p:tgtEl>
                                      </p:cBhvr>
                                      <p:to x="100000" y="60000"/>
                                    </p:animScale>
                                    <p:animScale>
                                      <p:cBhvr>
                                        <p:cTn id="30" dur="166" decel="50000">
                                          <p:stCondLst>
                                            <p:cond delay="676"/>
                                          </p:stCondLst>
                                        </p:cTn>
                                        <p:tgtEl>
                                          <p:spTgt spid="377863"/>
                                        </p:tgtEl>
                                      </p:cBhvr>
                                      <p:to x="100000" y="100000"/>
                                    </p:animScale>
                                    <p:animScale>
                                      <p:cBhvr>
                                        <p:cTn id="31" dur="26">
                                          <p:stCondLst>
                                            <p:cond delay="1312"/>
                                          </p:stCondLst>
                                        </p:cTn>
                                        <p:tgtEl>
                                          <p:spTgt spid="377863"/>
                                        </p:tgtEl>
                                      </p:cBhvr>
                                      <p:to x="100000" y="80000"/>
                                    </p:animScale>
                                    <p:animScale>
                                      <p:cBhvr>
                                        <p:cTn id="32" dur="166" decel="50000">
                                          <p:stCondLst>
                                            <p:cond delay="1338"/>
                                          </p:stCondLst>
                                        </p:cTn>
                                        <p:tgtEl>
                                          <p:spTgt spid="377863"/>
                                        </p:tgtEl>
                                      </p:cBhvr>
                                      <p:to x="100000" y="100000"/>
                                    </p:animScale>
                                    <p:animScale>
                                      <p:cBhvr>
                                        <p:cTn id="33" dur="26">
                                          <p:stCondLst>
                                            <p:cond delay="1642"/>
                                          </p:stCondLst>
                                        </p:cTn>
                                        <p:tgtEl>
                                          <p:spTgt spid="377863"/>
                                        </p:tgtEl>
                                      </p:cBhvr>
                                      <p:to x="100000" y="90000"/>
                                    </p:animScale>
                                    <p:animScale>
                                      <p:cBhvr>
                                        <p:cTn id="34" dur="166" decel="50000">
                                          <p:stCondLst>
                                            <p:cond delay="1668"/>
                                          </p:stCondLst>
                                        </p:cTn>
                                        <p:tgtEl>
                                          <p:spTgt spid="377863"/>
                                        </p:tgtEl>
                                      </p:cBhvr>
                                      <p:to x="100000" y="100000"/>
                                    </p:animScale>
                                    <p:animScale>
                                      <p:cBhvr>
                                        <p:cTn id="35" dur="26">
                                          <p:stCondLst>
                                            <p:cond delay="1808"/>
                                          </p:stCondLst>
                                        </p:cTn>
                                        <p:tgtEl>
                                          <p:spTgt spid="377863"/>
                                        </p:tgtEl>
                                      </p:cBhvr>
                                      <p:to x="100000" y="95000"/>
                                    </p:animScale>
                                    <p:animScale>
                                      <p:cBhvr>
                                        <p:cTn id="36" dur="166" decel="50000">
                                          <p:stCondLst>
                                            <p:cond delay="1834"/>
                                          </p:stCondLst>
                                        </p:cTn>
                                        <p:tgtEl>
                                          <p:spTgt spid="377863"/>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377864"/>
                                        </p:tgtEl>
                                        <p:attrNameLst>
                                          <p:attrName>style.visibility</p:attrName>
                                        </p:attrNameLst>
                                      </p:cBhvr>
                                      <p:to>
                                        <p:strVal val="visible"/>
                                      </p:to>
                                    </p:set>
                                    <p:animEffect transition="in" filter="wipe(down)">
                                      <p:cBhvr>
                                        <p:cTn id="39" dur="580">
                                          <p:stCondLst>
                                            <p:cond delay="0"/>
                                          </p:stCondLst>
                                        </p:cTn>
                                        <p:tgtEl>
                                          <p:spTgt spid="377864"/>
                                        </p:tgtEl>
                                      </p:cBhvr>
                                    </p:animEffect>
                                    <p:anim calcmode="lin" valueType="num">
                                      <p:cBhvr>
                                        <p:cTn id="40" dur="1822" tmFilter="0,0; 0.14,0.36; 0.43,0.73; 0.71,0.91; 1.0,1.0">
                                          <p:stCondLst>
                                            <p:cond delay="0"/>
                                          </p:stCondLst>
                                        </p:cTn>
                                        <p:tgtEl>
                                          <p:spTgt spid="377864"/>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77864"/>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77864"/>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77864"/>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77864"/>
                                        </p:tgtEl>
                                        <p:attrNameLst>
                                          <p:attrName>ppt_y</p:attrName>
                                        </p:attrNameLst>
                                      </p:cBhvr>
                                      <p:tavLst>
                                        <p:tav tm="0" fmla="#ppt_y-sin(pi*$)/81">
                                          <p:val>
                                            <p:fltVal val="0"/>
                                          </p:val>
                                        </p:tav>
                                        <p:tav tm="100000">
                                          <p:val>
                                            <p:fltVal val="1"/>
                                          </p:val>
                                        </p:tav>
                                      </p:tavLst>
                                    </p:anim>
                                    <p:animScale>
                                      <p:cBhvr>
                                        <p:cTn id="45" dur="26">
                                          <p:stCondLst>
                                            <p:cond delay="650"/>
                                          </p:stCondLst>
                                        </p:cTn>
                                        <p:tgtEl>
                                          <p:spTgt spid="377864"/>
                                        </p:tgtEl>
                                      </p:cBhvr>
                                      <p:to x="100000" y="60000"/>
                                    </p:animScale>
                                    <p:animScale>
                                      <p:cBhvr>
                                        <p:cTn id="46" dur="166" decel="50000">
                                          <p:stCondLst>
                                            <p:cond delay="676"/>
                                          </p:stCondLst>
                                        </p:cTn>
                                        <p:tgtEl>
                                          <p:spTgt spid="377864"/>
                                        </p:tgtEl>
                                      </p:cBhvr>
                                      <p:to x="100000" y="100000"/>
                                    </p:animScale>
                                    <p:animScale>
                                      <p:cBhvr>
                                        <p:cTn id="47" dur="26">
                                          <p:stCondLst>
                                            <p:cond delay="1312"/>
                                          </p:stCondLst>
                                        </p:cTn>
                                        <p:tgtEl>
                                          <p:spTgt spid="377864"/>
                                        </p:tgtEl>
                                      </p:cBhvr>
                                      <p:to x="100000" y="80000"/>
                                    </p:animScale>
                                    <p:animScale>
                                      <p:cBhvr>
                                        <p:cTn id="48" dur="166" decel="50000">
                                          <p:stCondLst>
                                            <p:cond delay="1338"/>
                                          </p:stCondLst>
                                        </p:cTn>
                                        <p:tgtEl>
                                          <p:spTgt spid="377864"/>
                                        </p:tgtEl>
                                      </p:cBhvr>
                                      <p:to x="100000" y="100000"/>
                                    </p:animScale>
                                    <p:animScale>
                                      <p:cBhvr>
                                        <p:cTn id="49" dur="26">
                                          <p:stCondLst>
                                            <p:cond delay="1642"/>
                                          </p:stCondLst>
                                        </p:cTn>
                                        <p:tgtEl>
                                          <p:spTgt spid="377864"/>
                                        </p:tgtEl>
                                      </p:cBhvr>
                                      <p:to x="100000" y="90000"/>
                                    </p:animScale>
                                    <p:animScale>
                                      <p:cBhvr>
                                        <p:cTn id="50" dur="166" decel="50000">
                                          <p:stCondLst>
                                            <p:cond delay="1668"/>
                                          </p:stCondLst>
                                        </p:cTn>
                                        <p:tgtEl>
                                          <p:spTgt spid="377864"/>
                                        </p:tgtEl>
                                      </p:cBhvr>
                                      <p:to x="100000" y="100000"/>
                                    </p:animScale>
                                    <p:animScale>
                                      <p:cBhvr>
                                        <p:cTn id="51" dur="26">
                                          <p:stCondLst>
                                            <p:cond delay="1808"/>
                                          </p:stCondLst>
                                        </p:cTn>
                                        <p:tgtEl>
                                          <p:spTgt spid="377864"/>
                                        </p:tgtEl>
                                      </p:cBhvr>
                                      <p:to x="100000" y="95000"/>
                                    </p:animScale>
                                    <p:animScale>
                                      <p:cBhvr>
                                        <p:cTn id="52" dur="166" decel="50000">
                                          <p:stCondLst>
                                            <p:cond delay="1834"/>
                                          </p:stCondLst>
                                        </p:cTn>
                                        <p:tgtEl>
                                          <p:spTgt spid="377864"/>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377862"/>
                                        </p:tgtEl>
                                        <p:attrNameLst>
                                          <p:attrName>style.visibility</p:attrName>
                                        </p:attrNameLst>
                                      </p:cBhvr>
                                      <p:to>
                                        <p:strVal val="visible"/>
                                      </p:to>
                                    </p:set>
                                    <p:animEffect transition="in" filter="wipe(down)">
                                      <p:cBhvr>
                                        <p:cTn id="55" dur="580">
                                          <p:stCondLst>
                                            <p:cond delay="0"/>
                                          </p:stCondLst>
                                        </p:cTn>
                                        <p:tgtEl>
                                          <p:spTgt spid="377862"/>
                                        </p:tgtEl>
                                      </p:cBhvr>
                                    </p:animEffect>
                                    <p:anim calcmode="lin" valueType="num">
                                      <p:cBhvr>
                                        <p:cTn id="56" dur="1822" tmFilter="0,0; 0.14,0.36; 0.43,0.73; 0.71,0.91; 1.0,1.0">
                                          <p:stCondLst>
                                            <p:cond delay="0"/>
                                          </p:stCondLst>
                                        </p:cTn>
                                        <p:tgtEl>
                                          <p:spTgt spid="377862"/>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377862"/>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377862"/>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377862"/>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377862"/>
                                        </p:tgtEl>
                                        <p:attrNameLst>
                                          <p:attrName>ppt_y</p:attrName>
                                        </p:attrNameLst>
                                      </p:cBhvr>
                                      <p:tavLst>
                                        <p:tav tm="0" fmla="#ppt_y-sin(pi*$)/81">
                                          <p:val>
                                            <p:fltVal val="0"/>
                                          </p:val>
                                        </p:tav>
                                        <p:tav tm="100000">
                                          <p:val>
                                            <p:fltVal val="1"/>
                                          </p:val>
                                        </p:tav>
                                      </p:tavLst>
                                    </p:anim>
                                    <p:animScale>
                                      <p:cBhvr>
                                        <p:cTn id="61" dur="26">
                                          <p:stCondLst>
                                            <p:cond delay="650"/>
                                          </p:stCondLst>
                                        </p:cTn>
                                        <p:tgtEl>
                                          <p:spTgt spid="377862"/>
                                        </p:tgtEl>
                                      </p:cBhvr>
                                      <p:to x="100000" y="60000"/>
                                    </p:animScale>
                                    <p:animScale>
                                      <p:cBhvr>
                                        <p:cTn id="62" dur="166" decel="50000">
                                          <p:stCondLst>
                                            <p:cond delay="676"/>
                                          </p:stCondLst>
                                        </p:cTn>
                                        <p:tgtEl>
                                          <p:spTgt spid="377862"/>
                                        </p:tgtEl>
                                      </p:cBhvr>
                                      <p:to x="100000" y="100000"/>
                                    </p:animScale>
                                    <p:animScale>
                                      <p:cBhvr>
                                        <p:cTn id="63" dur="26">
                                          <p:stCondLst>
                                            <p:cond delay="1312"/>
                                          </p:stCondLst>
                                        </p:cTn>
                                        <p:tgtEl>
                                          <p:spTgt spid="377862"/>
                                        </p:tgtEl>
                                      </p:cBhvr>
                                      <p:to x="100000" y="80000"/>
                                    </p:animScale>
                                    <p:animScale>
                                      <p:cBhvr>
                                        <p:cTn id="64" dur="166" decel="50000">
                                          <p:stCondLst>
                                            <p:cond delay="1338"/>
                                          </p:stCondLst>
                                        </p:cTn>
                                        <p:tgtEl>
                                          <p:spTgt spid="377862"/>
                                        </p:tgtEl>
                                      </p:cBhvr>
                                      <p:to x="100000" y="100000"/>
                                    </p:animScale>
                                    <p:animScale>
                                      <p:cBhvr>
                                        <p:cTn id="65" dur="26">
                                          <p:stCondLst>
                                            <p:cond delay="1642"/>
                                          </p:stCondLst>
                                        </p:cTn>
                                        <p:tgtEl>
                                          <p:spTgt spid="377862"/>
                                        </p:tgtEl>
                                      </p:cBhvr>
                                      <p:to x="100000" y="90000"/>
                                    </p:animScale>
                                    <p:animScale>
                                      <p:cBhvr>
                                        <p:cTn id="66" dur="166" decel="50000">
                                          <p:stCondLst>
                                            <p:cond delay="1668"/>
                                          </p:stCondLst>
                                        </p:cTn>
                                        <p:tgtEl>
                                          <p:spTgt spid="377862"/>
                                        </p:tgtEl>
                                      </p:cBhvr>
                                      <p:to x="100000" y="100000"/>
                                    </p:animScale>
                                    <p:animScale>
                                      <p:cBhvr>
                                        <p:cTn id="67" dur="26">
                                          <p:stCondLst>
                                            <p:cond delay="1808"/>
                                          </p:stCondLst>
                                        </p:cTn>
                                        <p:tgtEl>
                                          <p:spTgt spid="377862"/>
                                        </p:tgtEl>
                                      </p:cBhvr>
                                      <p:to x="100000" y="95000"/>
                                    </p:animScale>
                                    <p:animScale>
                                      <p:cBhvr>
                                        <p:cTn id="68" dur="166" decel="50000">
                                          <p:stCondLst>
                                            <p:cond delay="1834"/>
                                          </p:stCondLst>
                                        </p:cTn>
                                        <p:tgtEl>
                                          <p:spTgt spid="37786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5" name="Picture 5" descr="image026-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2138" y="908050"/>
            <a:ext cx="2398712" cy="5010150"/>
          </a:xfrm>
          <a:prstGeom prst="rect">
            <a:avLst/>
          </a:prstGeom>
          <a:noFill/>
          <a:extLst>
            <a:ext uri="{909E8E84-426E-40DD-AFC4-6F175D3DCCD1}">
              <a14:hiddenFill xmlns:a14="http://schemas.microsoft.com/office/drawing/2010/main">
                <a:solidFill>
                  <a:srgbClr val="FFFFFF"/>
                </a:solidFill>
              </a14:hiddenFill>
            </a:ext>
          </a:extLst>
        </p:spPr>
      </p:pic>
      <p:pic>
        <p:nvPicPr>
          <p:cNvPr id="378887" name="Picture 7" descr="reliance-cpr-mask-rebreath-one-way-valve-NM57-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4025" y="2133600"/>
            <a:ext cx="1619250" cy="16192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11651"/>
          <a:stretch/>
        </p:blipFill>
        <p:spPr bwMode="auto">
          <a:xfrm>
            <a:off x="44053" y="-27384"/>
            <a:ext cx="1287587" cy="1137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7" descr="Αποτέλεσμα εικόνας για logo αθτη"/>
          <p:cNvPicPr>
            <a:picLocks noChangeAspect="1" noChangeArrowheads="1"/>
          </p:cNvPicPr>
          <p:nvPr/>
        </p:nvPicPr>
        <p:blipFill>
          <a:blip r:embed="rId5">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1166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78885"/>
                                        </p:tgtEl>
                                        <p:attrNameLst>
                                          <p:attrName>style.visibility</p:attrName>
                                        </p:attrNameLst>
                                      </p:cBhvr>
                                      <p:to>
                                        <p:strVal val="visible"/>
                                      </p:to>
                                    </p:set>
                                    <p:animEffect transition="in" filter="wipe(down)">
                                      <p:cBhvr>
                                        <p:cTn id="7" dur="580">
                                          <p:stCondLst>
                                            <p:cond delay="0"/>
                                          </p:stCondLst>
                                        </p:cTn>
                                        <p:tgtEl>
                                          <p:spTgt spid="378885"/>
                                        </p:tgtEl>
                                      </p:cBhvr>
                                    </p:animEffect>
                                    <p:anim calcmode="lin" valueType="num">
                                      <p:cBhvr>
                                        <p:cTn id="8" dur="1822" tmFilter="0,0; 0.14,0.36; 0.43,0.73; 0.71,0.91; 1.0,1.0">
                                          <p:stCondLst>
                                            <p:cond delay="0"/>
                                          </p:stCondLst>
                                        </p:cTn>
                                        <p:tgtEl>
                                          <p:spTgt spid="37888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7888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7888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7888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78885"/>
                                        </p:tgtEl>
                                        <p:attrNameLst>
                                          <p:attrName>ppt_y</p:attrName>
                                        </p:attrNameLst>
                                      </p:cBhvr>
                                      <p:tavLst>
                                        <p:tav tm="0" fmla="#ppt_y-sin(pi*$)/81">
                                          <p:val>
                                            <p:fltVal val="0"/>
                                          </p:val>
                                        </p:tav>
                                        <p:tav tm="100000">
                                          <p:val>
                                            <p:fltVal val="1"/>
                                          </p:val>
                                        </p:tav>
                                      </p:tavLst>
                                    </p:anim>
                                    <p:animScale>
                                      <p:cBhvr>
                                        <p:cTn id="13" dur="26">
                                          <p:stCondLst>
                                            <p:cond delay="650"/>
                                          </p:stCondLst>
                                        </p:cTn>
                                        <p:tgtEl>
                                          <p:spTgt spid="378885"/>
                                        </p:tgtEl>
                                      </p:cBhvr>
                                      <p:to x="100000" y="60000"/>
                                    </p:animScale>
                                    <p:animScale>
                                      <p:cBhvr>
                                        <p:cTn id="14" dur="166" decel="50000">
                                          <p:stCondLst>
                                            <p:cond delay="676"/>
                                          </p:stCondLst>
                                        </p:cTn>
                                        <p:tgtEl>
                                          <p:spTgt spid="378885"/>
                                        </p:tgtEl>
                                      </p:cBhvr>
                                      <p:to x="100000" y="100000"/>
                                    </p:animScale>
                                    <p:animScale>
                                      <p:cBhvr>
                                        <p:cTn id="15" dur="26">
                                          <p:stCondLst>
                                            <p:cond delay="1312"/>
                                          </p:stCondLst>
                                        </p:cTn>
                                        <p:tgtEl>
                                          <p:spTgt spid="378885"/>
                                        </p:tgtEl>
                                      </p:cBhvr>
                                      <p:to x="100000" y="80000"/>
                                    </p:animScale>
                                    <p:animScale>
                                      <p:cBhvr>
                                        <p:cTn id="16" dur="166" decel="50000">
                                          <p:stCondLst>
                                            <p:cond delay="1338"/>
                                          </p:stCondLst>
                                        </p:cTn>
                                        <p:tgtEl>
                                          <p:spTgt spid="378885"/>
                                        </p:tgtEl>
                                      </p:cBhvr>
                                      <p:to x="100000" y="100000"/>
                                    </p:animScale>
                                    <p:animScale>
                                      <p:cBhvr>
                                        <p:cTn id="17" dur="26">
                                          <p:stCondLst>
                                            <p:cond delay="1642"/>
                                          </p:stCondLst>
                                        </p:cTn>
                                        <p:tgtEl>
                                          <p:spTgt spid="378885"/>
                                        </p:tgtEl>
                                      </p:cBhvr>
                                      <p:to x="100000" y="90000"/>
                                    </p:animScale>
                                    <p:animScale>
                                      <p:cBhvr>
                                        <p:cTn id="18" dur="166" decel="50000">
                                          <p:stCondLst>
                                            <p:cond delay="1668"/>
                                          </p:stCondLst>
                                        </p:cTn>
                                        <p:tgtEl>
                                          <p:spTgt spid="378885"/>
                                        </p:tgtEl>
                                      </p:cBhvr>
                                      <p:to x="100000" y="100000"/>
                                    </p:animScale>
                                    <p:animScale>
                                      <p:cBhvr>
                                        <p:cTn id="19" dur="26">
                                          <p:stCondLst>
                                            <p:cond delay="1808"/>
                                          </p:stCondLst>
                                        </p:cTn>
                                        <p:tgtEl>
                                          <p:spTgt spid="378885"/>
                                        </p:tgtEl>
                                      </p:cBhvr>
                                      <p:to x="100000" y="95000"/>
                                    </p:animScale>
                                    <p:animScale>
                                      <p:cBhvr>
                                        <p:cTn id="20" dur="166" decel="50000">
                                          <p:stCondLst>
                                            <p:cond delay="1834"/>
                                          </p:stCondLst>
                                        </p:cTn>
                                        <p:tgtEl>
                                          <p:spTgt spid="378885"/>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78887"/>
                                        </p:tgtEl>
                                        <p:attrNameLst>
                                          <p:attrName>style.visibility</p:attrName>
                                        </p:attrNameLst>
                                      </p:cBhvr>
                                      <p:to>
                                        <p:strVal val="visible"/>
                                      </p:to>
                                    </p:set>
                                    <p:animEffect transition="in" filter="wipe(down)">
                                      <p:cBhvr>
                                        <p:cTn id="23" dur="580">
                                          <p:stCondLst>
                                            <p:cond delay="0"/>
                                          </p:stCondLst>
                                        </p:cTn>
                                        <p:tgtEl>
                                          <p:spTgt spid="378887"/>
                                        </p:tgtEl>
                                      </p:cBhvr>
                                    </p:animEffect>
                                    <p:anim calcmode="lin" valueType="num">
                                      <p:cBhvr>
                                        <p:cTn id="24" dur="1822" tmFilter="0,0; 0.14,0.36; 0.43,0.73; 0.71,0.91; 1.0,1.0">
                                          <p:stCondLst>
                                            <p:cond delay="0"/>
                                          </p:stCondLst>
                                        </p:cTn>
                                        <p:tgtEl>
                                          <p:spTgt spid="37888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7888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7888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7888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78887"/>
                                        </p:tgtEl>
                                        <p:attrNameLst>
                                          <p:attrName>ppt_y</p:attrName>
                                        </p:attrNameLst>
                                      </p:cBhvr>
                                      <p:tavLst>
                                        <p:tav tm="0" fmla="#ppt_y-sin(pi*$)/81">
                                          <p:val>
                                            <p:fltVal val="0"/>
                                          </p:val>
                                        </p:tav>
                                        <p:tav tm="100000">
                                          <p:val>
                                            <p:fltVal val="1"/>
                                          </p:val>
                                        </p:tav>
                                      </p:tavLst>
                                    </p:anim>
                                    <p:animScale>
                                      <p:cBhvr>
                                        <p:cTn id="29" dur="26">
                                          <p:stCondLst>
                                            <p:cond delay="650"/>
                                          </p:stCondLst>
                                        </p:cTn>
                                        <p:tgtEl>
                                          <p:spTgt spid="378887"/>
                                        </p:tgtEl>
                                      </p:cBhvr>
                                      <p:to x="100000" y="60000"/>
                                    </p:animScale>
                                    <p:animScale>
                                      <p:cBhvr>
                                        <p:cTn id="30" dur="166" decel="50000">
                                          <p:stCondLst>
                                            <p:cond delay="676"/>
                                          </p:stCondLst>
                                        </p:cTn>
                                        <p:tgtEl>
                                          <p:spTgt spid="378887"/>
                                        </p:tgtEl>
                                      </p:cBhvr>
                                      <p:to x="100000" y="100000"/>
                                    </p:animScale>
                                    <p:animScale>
                                      <p:cBhvr>
                                        <p:cTn id="31" dur="26">
                                          <p:stCondLst>
                                            <p:cond delay="1312"/>
                                          </p:stCondLst>
                                        </p:cTn>
                                        <p:tgtEl>
                                          <p:spTgt spid="378887"/>
                                        </p:tgtEl>
                                      </p:cBhvr>
                                      <p:to x="100000" y="80000"/>
                                    </p:animScale>
                                    <p:animScale>
                                      <p:cBhvr>
                                        <p:cTn id="32" dur="166" decel="50000">
                                          <p:stCondLst>
                                            <p:cond delay="1338"/>
                                          </p:stCondLst>
                                        </p:cTn>
                                        <p:tgtEl>
                                          <p:spTgt spid="378887"/>
                                        </p:tgtEl>
                                      </p:cBhvr>
                                      <p:to x="100000" y="100000"/>
                                    </p:animScale>
                                    <p:animScale>
                                      <p:cBhvr>
                                        <p:cTn id="33" dur="26">
                                          <p:stCondLst>
                                            <p:cond delay="1642"/>
                                          </p:stCondLst>
                                        </p:cTn>
                                        <p:tgtEl>
                                          <p:spTgt spid="378887"/>
                                        </p:tgtEl>
                                      </p:cBhvr>
                                      <p:to x="100000" y="90000"/>
                                    </p:animScale>
                                    <p:animScale>
                                      <p:cBhvr>
                                        <p:cTn id="34" dur="166" decel="50000">
                                          <p:stCondLst>
                                            <p:cond delay="1668"/>
                                          </p:stCondLst>
                                        </p:cTn>
                                        <p:tgtEl>
                                          <p:spTgt spid="378887"/>
                                        </p:tgtEl>
                                      </p:cBhvr>
                                      <p:to x="100000" y="100000"/>
                                    </p:animScale>
                                    <p:animScale>
                                      <p:cBhvr>
                                        <p:cTn id="35" dur="26">
                                          <p:stCondLst>
                                            <p:cond delay="1808"/>
                                          </p:stCondLst>
                                        </p:cTn>
                                        <p:tgtEl>
                                          <p:spTgt spid="378887"/>
                                        </p:tgtEl>
                                      </p:cBhvr>
                                      <p:to x="100000" y="95000"/>
                                    </p:animScale>
                                    <p:animScale>
                                      <p:cBhvr>
                                        <p:cTn id="36" dur="166" decel="50000">
                                          <p:stCondLst>
                                            <p:cond delay="1834"/>
                                          </p:stCondLst>
                                        </p:cTn>
                                        <p:tgtEl>
                                          <p:spTgt spid="37888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16 - Εικόνα" descr="198753.jpg"/>
          <p:cNvPicPr>
            <a:picLocks noChangeAspect="1"/>
          </p:cNvPicPr>
          <p:nvPr/>
        </p:nvPicPr>
        <p:blipFill>
          <a:blip r:embed="rId3">
            <a:extLst>
              <a:ext uri="{28A0092B-C50C-407E-A947-70E740481C1C}">
                <a14:useLocalDpi xmlns:a14="http://schemas.microsoft.com/office/drawing/2010/main" val="0"/>
              </a:ext>
            </a:extLst>
          </a:blip>
          <a:srcRect b="6250"/>
          <a:stretch>
            <a:fillRect/>
          </a:stretch>
        </p:blipFill>
        <p:spPr bwMode="auto">
          <a:xfrm>
            <a:off x="71438" y="1241425"/>
            <a:ext cx="3429000" cy="497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17 - Ορθογώνιο"/>
          <p:cNvSpPr/>
          <p:nvPr/>
        </p:nvSpPr>
        <p:spPr>
          <a:xfrm>
            <a:off x="1403648" y="142852"/>
            <a:ext cx="6143668" cy="684000"/>
          </a:xfrm>
          <a:prstGeom prst="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path path="circle">
              <a:fillToRect t="100000" r="100000"/>
            </a:path>
            <a:tileRect l="-100000" b="-100000"/>
          </a:gradFill>
          <a:ln>
            <a:noFill/>
          </a:ln>
          <a:effectLst>
            <a:innerShdw blurRad="1270000" dist="2540000" dir="10800000">
              <a:schemeClr val="bg1">
                <a:alpha val="88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l-GR">
              <a:effectLst>
                <a:outerShdw blurRad="50800" dist="38100" algn="l" rotWithShape="0">
                  <a:prstClr val="black">
                    <a:alpha val="40000"/>
                  </a:prstClr>
                </a:outerShdw>
              </a:effectLst>
            </a:endParaRPr>
          </a:p>
        </p:txBody>
      </p:sp>
      <p:sp>
        <p:nvSpPr>
          <p:cNvPr id="12" name="11 - Ορθογώνιο"/>
          <p:cNvSpPr/>
          <p:nvPr/>
        </p:nvSpPr>
        <p:spPr>
          <a:xfrm>
            <a:off x="1403660" y="252413"/>
            <a:ext cx="6143625" cy="461962"/>
          </a:xfrm>
          <a:prstGeom prst="rect">
            <a:avLst/>
          </a:prstGeom>
        </p:spPr>
        <p:txBody>
          <a:bodyPr>
            <a:spAutoFit/>
          </a:bodyPr>
          <a:lstStyle/>
          <a:p>
            <a:pPr algn="ctr" fontAlgn="auto">
              <a:spcBef>
                <a:spcPts val="0"/>
              </a:spcBef>
              <a:spcAft>
                <a:spcPts val="0"/>
              </a:spcAft>
              <a:defRPr/>
            </a:pPr>
            <a:r>
              <a:rPr lang="el-GR" sz="2400" b="1" spc="100" dirty="0">
                <a:ln w="11430"/>
                <a:solidFill>
                  <a:srgbClr val="0070C0"/>
                </a:solidFill>
                <a:latin typeface="Arial" pitchFamily="34" charset="0"/>
                <a:cs typeface="Arial" pitchFamily="34" charset="0"/>
              </a:rPr>
              <a:t>Το ΦΑΡΜΑΚΕΙΟ</a:t>
            </a:r>
            <a:endParaRPr lang="el-GR" sz="2400" b="1" spc="100" dirty="0">
              <a:ln w="11430"/>
              <a:solidFill>
                <a:srgbClr val="0070C0"/>
              </a:solidFill>
              <a:latin typeface="+mn-lt"/>
              <a:cs typeface="+mn-cs"/>
            </a:endParaRPr>
          </a:p>
        </p:txBody>
      </p:sp>
      <p:sp>
        <p:nvSpPr>
          <p:cNvPr id="14" name="13 - Ορθογώνιο"/>
          <p:cNvSpPr/>
          <p:nvPr/>
        </p:nvSpPr>
        <p:spPr>
          <a:xfrm>
            <a:off x="71438" y="1143000"/>
            <a:ext cx="6286500" cy="142875"/>
          </a:xfrm>
          <a:prstGeom prst="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l-GR"/>
          </a:p>
        </p:txBody>
      </p:sp>
      <p:sp>
        <p:nvSpPr>
          <p:cNvPr id="21" name="20 - Ορθογώνιο"/>
          <p:cNvSpPr/>
          <p:nvPr/>
        </p:nvSpPr>
        <p:spPr>
          <a:xfrm>
            <a:off x="0" y="6215063"/>
            <a:ext cx="9144000" cy="142875"/>
          </a:xfrm>
          <a:prstGeom prst="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l-GR"/>
          </a:p>
        </p:txBody>
      </p:sp>
      <p:pic>
        <p:nvPicPr>
          <p:cNvPr id="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11651"/>
          <a:stretch/>
        </p:blipFill>
        <p:spPr bwMode="auto">
          <a:xfrm>
            <a:off x="44053" y="-27384"/>
            <a:ext cx="1287587" cy="1137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7" descr="Αποτέλεσμα εικόνας για logo αθτη"/>
          <p:cNvPicPr>
            <a:picLocks noChangeAspect="1" noChangeArrowheads="1"/>
          </p:cNvPicPr>
          <p:nvPr/>
        </p:nvPicPr>
        <p:blipFill>
          <a:blip r:embed="rId5">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08024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p:cNvSpPr>
            <a:spLocks noGrp="1"/>
          </p:cNvSpPr>
          <p:nvPr>
            <p:ph type="title"/>
          </p:nvPr>
        </p:nvSpPr>
        <p:spPr>
          <a:xfrm>
            <a:off x="2964365" y="188640"/>
            <a:ext cx="3226204" cy="923330"/>
          </a:xfrm>
          <a:prstGeom prst="rect">
            <a:avLst/>
          </a:prstGeom>
          <a:noFill/>
        </p:spPr>
        <p:txBody>
          <a:bodyPr wrap="none" lIns="91440" tIns="45720" rIns="91440" bIns="45720">
            <a:spAutoFit/>
          </a:bodyPr>
          <a:lstStyle/>
          <a:p>
            <a:pPr algn="ctr"/>
            <a:r>
              <a:rPr lang="el-GR" sz="54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Πρόληψη</a:t>
            </a:r>
            <a:endParaRPr lang="el-GR" sz="54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
        <p:nvSpPr>
          <p:cNvPr id="7" name="Θέση περιεχομένου 3"/>
          <p:cNvSpPr>
            <a:spLocks noGrp="1"/>
          </p:cNvSpPr>
          <p:nvPr>
            <p:ph sz="half" idx="2"/>
          </p:nvPr>
        </p:nvSpPr>
        <p:spPr>
          <a:xfrm>
            <a:off x="35496" y="1700808"/>
            <a:ext cx="9036496" cy="3960440"/>
          </a:xfrm>
        </p:spPr>
        <p:txBody>
          <a:bodyPr>
            <a:normAutofit lnSpcReduction="10000"/>
          </a:bodyPr>
          <a:lstStyle/>
          <a:p>
            <a:pPr>
              <a:buFont typeface="Wingdings" panose="05000000000000000000" pitchFamily="2" charset="2"/>
              <a:buChar char="Ø"/>
            </a:pPr>
            <a:r>
              <a:rPr lang="el-GR" sz="3200" b="1" dirty="0" smtClean="0"/>
              <a:t> Τις </a:t>
            </a:r>
            <a:r>
              <a:rPr lang="el-GR" sz="3200" b="1" dirty="0" smtClean="0"/>
              <a:t>περισσότερες φορές ανθρωπογενής</a:t>
            </a:r>
          </a:p>
          <a:p>
            <a:pPr>
              <a:buFont typeface="Wingdings" panose="05000000000000000000" pitchFamily="2" charset="2"/>
              <a:buChar char="Ø"/>
            </a:pPr>
            <a:r>
              <a:rPr lang="el-GR" sz="3200" b="1" dirty="0" smtClean="0"/>
              <a:t> Απομάκρυνση </a:t>
            </a:r>
            <a:r>
              <a:rPr lang="el-GR" sz="3200" b="1" dirty="0" smtClean="0"/>
              <a:t>εύφλεκτων υλικών – </a:t>
            </a:r>
            <a:r>
              <a:rPr lang="el-GR" sz="3200" b="1" dirty="0" smtClean="0"/>
              <a:t>Σωστός</a:t>
            </a:r>
          </a:p>
          <a:p>
            <a:pPr marL="0" indent="0">
              <a:buNone/>
            </a:pPr>
            <a:r>
              <a:rPr lang="el-GR" sz="3200" b="1" dirty="0"/>
              <a:t> </a:t>
            </a:r>
            <a:r>
              <a:rPr lang="el-GR" sz="3200" b="1" dirty="0" smtClean="0"/>
              <a:t>    </a:t>
            </a:r>
            <a:r>
              <a:rPr lang="el-GR" sz="3200" b="1" dirty="0" smtClean="0"/>
              <a:t>χειρισμός</a:t>
            </a:r>
            <a:endParaRPr lang="en-US" sz="3200" b="1" dirty="0" smtClean="0"/>
          </a:p>
          <a:p>
            <a:pPr>
              <a:buFont typeface="Wingdings" panose="05000000000000000000" pitchFamily="2" charset="2"/>
              <a:buChar char="Ø"/>
            </a:pPr>
            <a:r>
              <a:rPr lang="el-GR" sz="3200" b="1" dirty="0" smtClean="0"/>
              <a:t> Αποφυγή </a:t>
            </a:r>
            <a:r>
              <a:rPr lang="el-GR" sz="3200" b="1" dirty="0" smtClean="0"/>
              <a:t>χρήσης φωτιάς στην ύπαιθρο</a:t>
            </a:r>
          </a:p>
          <a:p>
            <a:pPr>
              <a:buFont typeface="Wingdings" panose="05000000000000000000" pitchFamily="2" charset="2"/>
              <a:buChar char="Ø"/>
            </a:pPr>
            <a:r>
              <a:rPr lang="el-GR" sz="3200" b="1" dirty="0" smtClean="0"/>
              <a:t> Προσοχή </a:t>
            </a:r>
            <a:r>
              <a:rPr lang="el-GR" sz="3200" b="1" dirty="0" smtClean="0"/>
              <a:t>σε απόρριψη κάρβουνων/τσιγάρων</a:t>
            </a:r>
          </a:p>
          <a:p>
            <a:pPr>
              <a:buFont typeface="Wingdings" panose="05000000000000000000" pitchFamily="2" charset="2"/>
              <a:buChar char="Ø"/>
            </a:pPr>
            <a:r>
              <a:rPr lang="el-GR" sz="3200" b="1" dirty="0" smtClean="0"/>
              <a:t> Πυροσβεστήρες</a:t>
            </a:r>
            <a:r>
              <a:rPr lang="en-US" sz="3200" b="1" dirty="0" smtClean="0"/>
              <a:t>; </a:t>
            </a:r>
            <a:r>
              <a:rPr lang="el-GR" sz="3200" b="1" dirty="0" smtClean="0"/>
              <a:t>Πρόσβαση σε νερό</a:t>
            </a:r>
            <a:r>
              <a:rPr lang="en-US" sz="3200" b="1" dirty="0" smtClean="0"/>
              <a:t>;</a:t>
            </a:r>
            <a:endParaRPr lang="el-GR" sz="3200" b="1" dirty="0" smtClean="0"/>
          </a:p>
          <a:p>
            <a:pPr>
              <a:buFont typeface="Wingdings" panose="05000000000000000000" pitchFamily="2" charset="2"/>
              <a:buChar char="Ø"/>
            </a:pPr>
            <a:r>
              <a:rPr lang="el-GR" sz="3200" b="1" dirty="0" smtClean="0"/>
              <a:t> …</a:t>
            </a:r>
            <a:r>
              <a:rPr lang="el-GR" sz="3200" b="1" dirty="0" smtClean="0"/>
              <a:t>Ηλεκτρισμός</a:t>
            </a:r>
            <a:endParaRPr lang="en-US" sz="3200" b="1" dirty="0" smtClean="0"/>
          </a:p>
        </p:txBody>
      </p:sp>
    </p:spTree>
    <p:extLst>
      <p:ext uri="{BB962C8B-B14F-4D97-AF65-F5344CB8AC3E}">
        <p14:creationId xmlns:p14="http://schemas.microsoft.com/office/powerpoint/2010/main" val="2769353788"/>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36 - Ορθογώνιο"/>
          <p:cNvSpPr/>
          <p:nvPr/>
        </p:nvSpPr>
        <p:spPr>
          <a:xfrm>
            <a:off x="71438" y="1357313"/>
            <a:ext cx="6286500" cy="321468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l-GR"/>
          </a:p>
        </p:txBody>
      </p:sp>
      <p:sp>
        <p:nvSpPr>
          <p:cNvPr id="18" name="17 - Ορθογώνιο"/>
          <p:cNvSpPr/>
          <p:nvPr/>
        </p:nvSpPr>
        <p:spPr>
          <a:xfrm>
            <a:off x="1403648" y="140561"/>
            <a:ext cx="6143668" cy="684000"/>
          </a:xfrm>
          <a:prstGeom prst="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path path="circle">
              <a:fillToRect t="100000" r="100000"/>
            </a:path>
            <a:tileRect l="-100000" b="-100000"/>
          </a:gradFill>
          <a:ln>
            <a:noFill/>
          </a:ln>
          <a:effectLst>
            <a:innerShdw blurRad="1270000" dist="2540000" dir="10800000">
              <a:schemeClr val="bg1">
                <a:alpha val="88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l-GR" sz="2400" dirty="0">
              <a:effectLst>
                <a:outerShdw blurRad="50800" dist="38100" algn="l" rotWithShape="0">
                  <a:prstClr val="black">
                    <a:alpha val="40000"/>
                  </a:prstClr>
                </a:outerShdw>
              </a:effectLst>
            </a:endParaRPr>
          </a:p>
        </p:txBody>
      </p:sp>
      <p:sp>
        <p:nvSpPr>
          <p:cNvPr id="14" name="13 - Ορθογώνιο"/>
          <p:cNvSpPr/>
          <p:nvPr/>
        </p:nvSpPr>
        <p:spPr>
          <a:xfrm>
            <a:off x="71438" y="1143000"/>
            <a:ext cx="6286500" cy="142875"/>
          </a:xfrm>
          <a:prstGeom prst="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l-GR"/>
          </a:p>
        </p:txBody>
      </p:sp>
      <p:sp>
        <p:nvSpPr>
          <p:cNvPr id="21" name="20 - Ορθογώνιο"/>
          <p:cNvSpPr/>
          <p:nvPr/>
        </p:nvSpPr>
        <p:spPr>
          <a:xfrm>
            <a:off x="0" y="6215063"/>
            <a:ext cx="9144000" cy="142875"/>
          </a:xfrm>
          <a:prstGeom prst="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l-GR"/>
          </a:p>
        </p:txBody>
      </p:sp>
      <p:sp>
        <p:nvSpPr>
          <p:cNvPr id="15" name="14 - Ορθογώνιο"/>
          <p:cNvSpPr/>
          <p:nvPr/>
        </p:nvSpPr>
        <p:spPr>
          <a:xfrm>
            <a:off x="1403648" y="252413"/>
            <a:ext cx="6215062" cy="461962"/>
          </a:xfrm>
          <a:prstGeom prst="rect">
            <a:avLst/>
          </a:prstGeom>
        </p:spPr>
        <p:txBody>
          <a:bodyPr>
            <a:spAutoFit/>
          </a:bodyPr>
          <a:lstStyle/>
          <a:p>
            <a:pPr algn="ctr" fontAlgn="auto">
              <a:spcBef>
                <a:spcPts val="0"/>
              </a:spcBef>
              <a:spcAft>
                <a:spcPts val="0"/>
              </a:spcAft>
              <a:defRPr/>
            </a:pPr>
            <a:r>
              <a:rPr lang="el-GR" sz="2400" b="1" kern="1000" spc="100" dirty="0">
                <a:ln w="11430"/>
                <a:solidFill>
                  <a:srgbClr val="0070C0"/>
                </a:solidFill>
                <a:latin typeface="Arial" pitchFamily="34" charset="0"/>
                <a:cs typeface="Arial" pitchFamily="34" charset="0"/>
              </a:rPr>
              <a:t>ΑΣΦΑΛΕΙΑ - ΠΡΟΣΤΑΣΙΑ</a:t>
            </a:r>
            <a:endParaRPr lang="el-GR" sz="2400" b="1" kern="1000" spc="100" dirty="0">
              <a:ln w="11430"/>
              <a:solidFill>
                <a:srgbClr val="0070C0"/>
              </a:solidFill>
              <a:latin typeface="+mn-lt"/>
              <a:cs typeface="+mn-cs"/>
            </a:endParaRPr>
          </a:p>
        </p:txBody>
      </p:sp>
      <p:sp>
        <p:nvSpPr>
          <p:cNvPr id="24" name="23 - Ορθογώνιο"/>
          <p:cNvSpPr>
            <a:spLocks noChangeArrowheads="1"/>
          </p:cNvSpPr>
          <p:nvPr/>
        </p:nvSpPr>
        <p:spPr bwMode="auto">
          <a:xfrm>
            <a:off x="71438" y="1357313"/>
            <a:ext cx="628650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just">
              <a:buFont typeface="Wingdings" pitchFamily="2" charset="2"/>
              <a:buChar char="§"/>
            </a:pPr>
            <a:r>
              <a:rPr lang="el-GR" altLang="el-GR" sz="2200" b="1">
                <a:solidFill>
                  <a:schemeClr val="bg1"/>
                </a:solidFill>
              </a:rPr>
              <a:t>   Γάντια εξέτασης μιας χρήσης</a:t>
            </a:r>
          </a:p>
          <a:p>
            <a:pPr algn="just">
              <a:buFont typeface="Wingdings" pitchFamily="2" charset="2"/>
              <a:buChar char="§"/>
            </a:pPr>
            <a:r>
              <a:rPr lang="el-GR" altLang="el-GR" sz="2200" b="1">
                <a:solidFill>
                  <a:schemeClr val="bg1"/>
                </a:solidFill>
              </a:rPr>
              <a:t>   Χειρουργικές μάσκες προστασίας</a:t>
            </a:r>
          </a:p>
          <a:p>
            <a:pPr algn="just">
              <a:buFont typeface="Wingdings" pitchFamily="2" charset="2"/>
              <a:buChar char="§"/>
            </a:pPr>
            <a:r>
              <a:rPr lang="el-GR" altLang="el-GR" sz="2200" b="1">
                <a:solidFill>
                  <a:schemeClr val="bg1"/>
                </a:solidFill>
              </a:rPr>
              <a:t>   Μάσκα εμφυσήσεων τσέπης (Pocket Mask)</a:t>
            </a:r>
          </a:p>
          <a:p>
            <a:pPr algn="just">
              <a:buFont typeface="Wingdings" pitchFamily="2" charset="2"/>
              <a:buChar char="§"/>
            </a:pPr>
            <a:r>
              <a:rPr lang="el-GR" altLang="el-GR" sz="2200" b="1">
                <a:solidFill>
                  <a:schemeClr val="bg1"/>
                </a:solidFill>
              </a:rPr>
              <a:t>   Φακός (με εφεδρικές μπαταρίες)</a:t>
            </a:r>
          </a:p>
          <a:p>
            <a:pPr algn="just">
              <a:buFont typeface="Wingdings" pitchFamily="2" charset="2"/>
              <a:buChar char="§"/>
            </a:pPr>
            <a:r>
              <a:rPr lang="el-GR" altLang="el-GR" sz="2200" b="1">
                <a:solidFill>
                  <a:schemeClr val="bg1"/>
                </a:solidFill>
              </a:rPr>
              <a:t>   Σφυρίχτρα</a:t>
            </a:r>
          </a:p>
          <a:p>
            <a:pPr algn="just">
              <a:buFont typeface="Wingdings" pitchFamily="2" charset="2"/>
              <a:buChar char="§"/>
            </a:pPr>
            <a:r>
              <a:rPr lang="el-GR" altLang="el-GR" sz="2200" b="1">
                <a:solidFill>
                  <a:schemeClr val="bg1"/>
                </a:solidFill>
              </a:rPr>
              <a:t>   Μικρές σακούλες απορριμμάτων</a:t>
            </a:r>
          </a:p>
          <a:p>
            <a:pPr algn="just">
              <a:buFont typeface="Wingdings" pitchFamily="2" charset="2"/>
              <a:buChar char="§"/>
            </a:pPr>
            <a:r>
              <a:rPr lang="el-GR" altLang="el-GR" sz="2200" b="1">
                <a:solidFill>
                  <a:schemeClr val="bg1"/>
                </a:solidFill>
              </a:rPr>
              <a:t>   Μπλοκ σημειώσεων και στυλό</a:t>
            </a:r>
          </a:p>
          <a:p>
            <a:pPr algn="just">
              <a:buFont typeface="Wingdings" pitchFamily="2" charset="2"/>
              <a:buChar char="§"/>
            </a:pPr>
            <a:r>
              <a:rPr lang="el-GR" altLang="el-GR" sz="2200" b="1">
                <a:solidFill>
                  <a:schemeClr val="bg1"/>
                </a:solidFill>
              </a:rPr>
              <a:t>   Κάρτα με τηλέφωνα έκτακτης ανάγκης</a:t>
            </a:r>
          </a:p>
          <a:p>
            <a:pPr algn="just">
              <a:buFont typeface="Wingdings" pitchFamily="2" charset="2"/>
              <a:buChar char="§"/>
            </a:pPr>
            <a:r>
              <a:rPr lang="el-GR" altLang="el-GR" sz="2200" b="1">
                <a:solidFill>
                  <a:schemeClr val="bg1"/>
                </a:solidFill>
              </a:rPr>
              <a:t>   Πορτοκαλί γιλέκο με ανακλαστικές ρίγες</a:t>
            </a:r>
          </a:p>
        </p:txBody>
      </p:sp>
      <p:pic>
        <p:nvPicPr>
          <p:cNvPr id="19" name="18 - Εικόνα" descr="md001107.jpg"/>
          <p:cNvPicPr>
            <a:picLocks noChangeAspect="1"/>
          </p:cNvPicPr>
          <p:nvPr/>
        </p:nvPicPr>
        <p:blipFill>
          <a:blip r:embed="rId3">
            <a:extLst>
              <a:ext uri="{28A0092B-C50C-407E-A947-70E740481C1C}">
                <a14:useLocalDpi xmlns:a14="http://schemas.microsoft.com/office/drawing/2010/main" val="0"/>
              </a:ext>
            </a:extLst>
          </a:blip>
          <a:srcRect l="25089" t="58110" r="32957" b="25999"/>
          <a:stretch>
            <a:fillRect/>
          </a:stretch>
        </p:blipFill>
        <p:spPr bwMode="auto">
          <a:xfrm>
            <a:off x="71438" y="4572000"/>
            <a:ext cx="6286500"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11651"/>
          <a:stretch/>
        </p:blipFill>
        <p:spPr bwMode="auto">
          <a:xfrm>
            <a:off x="44053" y="-27384"/>
            <a:ext cx="1287587" cy="1137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7" descr="Αποτέλεσμα εικόνας για logo αθτη"/>
          <p:cNvPicPr>
            <a:picLocks noChangeAspect="1" noChangeArrowheads="1"/>
          </p:cNvPicPr>
          <p:nvPr/>
        </p:nvPicPr>
        <p:blipFill>
          <a:blip r:embed="rId5">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75717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24">
                                            <p:txEl>
                                              <p:pRg st="0" end="0"/>
                                            </p:txEl>
                                          </p:spTgt>
                                        </p:tgtEl>
                                        <p:attrNameLst>
                                          <p:attrName>style.visibility</p:attrName>
                                        </p:attrNameLst>
                                      </p:cBhvr>
                                      <p:to>
                                        <p:strVal val="visible"/>
                                      </p:to>
                                    </p:set>
                                    <p:animEffect transition="in" filter="fade">
                                      <p:cBhvr>
                                        <p:cTn id="11" dur="500"/>
                                        <p:tgtEl>
                                          <p:spTgt spid="24">
                                            <p:txEl>
                                              <p:pRg st="0" end="0"/>
                                            </p:txEl>
                                          </p:spTgt>
                                        </p:tgtEl>
                                      </p:cBhvr>
                                    </p:animEffect>
                                  </p:childTnLst>
                                </p:cTn>
                              </p:par>
                            </p:childTnLst>
                          </p:cTn>
                        </p:par>
                        <p:par>
                          <p:cTn id="12" fill="hold" nodeType="afterGroup">
                            <p:stCondLst>
                              <p:cond delay="1500"/>
                            </p:stCondLst>
                            <p:childTnLst>
                              <p:par>
                                <p:cTn id="13" presetID="10" presetClass="entr" presetSubtype="0" fill="hold" nodeType="afterEffect">
                                  <p:stCondLst>
                                    <p:cond delay="0"/>
                                  </p:stCondLst>
                                  <p:childTnLst>
                                    <p:set>
                                      <p:cBhvr>
                                        <p:cTn id="14" dur="1" fill="hold">
                                          <p:stCondLst>
                                            <p:cond delay="0"/>
                                          </p:stCondLst>
                                        </p:cTn>
                                        <p:tgtEl>
                                          <p:spTgt spid="24">
                                            <p:txEl>
                                              <p:pRg st="1" end="1"/>
                                            </p:txEl>
                                          </p:spTgt>
                                        </p:tgtEl>
                                        <p:attrNameLst>
                                          <p:attrName>style.visibility</p:attrName>
                                        </p:attrNameLst>
                                      </p:cBhvr>
                                      <p:to>
                                        <p:strVal val="visible"/>
                                      </p:to>
                                    </p:set>
                                    <p:animEffect transition="in" filter="fade">
                                      <p:cBhvr>
                                        <p:cTn id="15" dur="500"/>
                                        <p:tgtEl>
                                          <p:spTgt spid="24">
                                            <p:txEl>
                                              <p:pRg st="1" end="1"/>
                                            </p:txEl>
                                          </p:spTgt>
                                        </p:tgtEl>
                                      </p:cBhvr>
                                    </p:animEffect>
                                  </p:childTnLst>
                                </p:cTn>
                              </p:par>
                            </p:childTnLst>
                          </p:cTn>
                        </p:par>
                        <p:par>
                          <p:cTn id="16" fill="hold" nodeType="afterGroup">
                            <p:stCondLst>
                              <p:cond delay="2000"/>
                            </p:stCondLst>
                            <p:childTnLst>
                              <p:par>
                                <p:cTn id="17" presetID="10" presetClass="entr" presetSubtype="0" fill="hold" nodeType="afterEffect">
                                  <p:stCondLst>
                                    <p:cond delay="0"/>
                                  </p:stCondLst>
                                  <p:childTnLst>
                                    <p:set>
                                      <p:cBhvr>
                                        <p:cTn id="18" dur="1" fill="hold">
                                          <p:stCondLst>
                                            <p:cond delay="0"/>
                                          </p:stCondLst>
                                        </p:cTn>
                                        <p:tgtEl>
                                          <p:spTgt spid="24">
                                            <p:txEl>
                                              <p:pRg st="2" end="2"/>
                                            </p:txEl>
                                          </p:spTgt>
                                        </p:tgtEl>
                                        <p:attrNameLst>
                                          <p:attrName>style.visibility</p:attrName>
                                        </p:attrNameLst>
                                      </p:cBhvr>
                                      <p:to>
                                        <p:strVal val="visible"/>
                                      </p:to>
                                    </p:set>
                                    <p:animEffect transition="in" filter="fade">
                                      <p:cBhvr>
                                        <p:cTn id="19" dur="500"/>
                                        <p:tgtEl>
                                          <p:spTgt spid="24">
                                            <p:txEl>
                                              <p:pRg st="2" end="2"/>
                                            </p:txEl>
                                          </p:spTgt>
                                        </p:tgtEl>
                                      </p:cBhvr>
                                    </p:animEffect>
                                  </p:childTnLst>
                                </p:cTn>
                              </p:par>
                            </p:childTnLst>
                          </p:cTn>
                        </p:par>
                        <p:par>
                          <p:cTn id="20" fill="hold" nodeType="afterGroup">
                            <p:stCondLst>
                              <p:cond delay="2500"/>
                            </p:stCondLst>
                            <p:childTnLst>
                              <p:par>
                                <p:cTn id="21" presetID="10" presetClass="entr" presetSubtype="0" fill="hold" nodeType="afterEffect">
                                  <p:stCondLst>
                                    <p:cond delay="0"/>
                                  </p:stCondLst>
                                  <p:childTnLst>
                                    <p:set>
                                      <p:cBhvr>
                                        <p:cTn id="22" dur="1" fill="hold">
                                          <p:stCondLst>
                                            <p:cond delay="0"/>
                                          </p:stCondLst>
                                        </p:cTn>
                                        <p:tgtEl>
                                          <p:spTgt spid="24">
                                            <p:txEl>
                                              <p:pRg st="3" end="3"/>
                                            </p:txEl>
                                          </p:spTgt>
                                        </p:tgtEl>
                                        <p:attrNameLst>
                                          <p:attrName>style.visibility</p:attrName>
                                        </p:attrNameLst>
                                      </p:cBhvr>
                                      <p:to>
                                        <p:strVal val="visible"/>
                                      </p:to>
                                    </p:set>
                                    <p:animEffect transition="in" filter="fade">
                                      <p:cBhvr>
                                        <p:cTn id="23" dur="500"/>
                                        <p:tgtEl>
                                          <p:spTgt spid="24">
                                            <p:txEl>
                                              <p:pRg st="3" end="3"/>
                                            </p:txEl>
                                          </p:spTgt>
                                        </p:tgtEl>
                                      </p:cBhvr>
                                    </p:animEffect>
                                  </p:childTnLst>
                                </p:cTn>
                              </p:par>
                            </p:childTnLst>
                          </p:cTn>
                        </p:par>
                        <p:par>
                          <p:cTn id="24" fill="hold" nodeType="afterGroup">
                            <p:stCondLst>
                              <p:cond delay="3000"/>
                            </p:stCondLst>
                            <p:childTnLst>
                              <p:par>
                                <p:cTn id="25" presetID="10" presetClass="entr" presetSubtype="0" fill="hold" nodeType="afterEffect">
                                  <p:stCondLst>
                                    <p:cond delay="0"/>
                                  </p:stCondLst>
                                  <p:childTnLst>
                                    <p:set>
                                      <p:cBhvr>
                                        <p:cTn id="26" dur="1" fill="hold">
                                          <p:stCondLst>
                                            <p:cond delay="0"/>
                                          </p:stCondLst>
                                        </p:cTn>
                                        <p:tgtEl>
                                          <p:spTgt spid="24">
                                            <p:txEl>
                                              <p:pRg st="4" end="4"/>
                                            </p:txEl>
                                          </p:spTgt>
                                        </p:tgtEl>
                                        <p:attrNameLst>
                                          <p:attrName>style.visibility</p:attrName>
                                        </p:attrNameLst>
                                      </p:cBhvr>
                                      <p:to>
                                        <p:strVal val="visible"/>
                                      </p:to>
                                    </p:set>
                                    <p:animEffect transition="in" filter="fade">
                                      <p:cBhvr>
                                        <p:cTn id="27" dur="500"/>
                                        <p:tgtEl>
                                          <p:spTgt spid="24">
                                            <p:txEl>
                                              <p:pRg st="4" end="4"/>
                                            </p:txEl>
                                          </p:spTgt>
                                        </p:tgtEl>
                                      </p:cBhvr>
                                    </p:animEffect>
                                  </p:childTnLst>
                                </p:cTn>
                              </p:par>
                            </p:childTnLst>
                          </p:cTn>
                        </p:par>
                        <p:par>
                          <p:cTn id="28" fill="hold" nodeType="afterGroup">
                            <p:stCondLst>
                              <p:cond delay="3500"/>
                            </p:stCondLst>
                            <p:childTnLst>
                              <p:par>
                                <p:cTn id="29" presetID="10" presetClass="entr" presetSubtype="0" fill="hold" nodeType="afterEffect">
                                  <p:stCondLst>
                                    <p:cond delay="0"/>
                                  </p:stCondLst>
                                  <p:childTnLst>
                                    <p:set>
                                      <p:cBhvr>
                                        <p:cTn id="30" dur="1" fill="hold">
                                          <p:stCondLst>
                                            <p:cond delay="0"/>
                                          </p:stCondLst>
                                        </p:cTn>
                                        <p:tgtEl>
                                          <p:spTgt spid="24">
                                            <p:txEl>
                                              <p:pRg st="5" end="5"/>
                                            </p:txEl>
                                          </p:spTgt>
                                        </p:tgtEl>
                                        <p:attrNameLst>
                                          <p:attrName>style.visibility</p:attrName>
                                        </p:attrNameLst>
                                      </p:cBhvr>
                                      <p:to>
                                        <p:strVal val="visible"/>
                                      </p:to>
                                    </p:set>
                                    <p:animEffect transition="in" filter="fade">
                                      <p:cBhvr>
                                        <p:cTn id="31" dur="500"/>
                                        <p:tgtEl>
                                          <p:spTgt spid="24">
                                            <p:txEl>
                                              <p:pRg st="5" end="5"/>
                                            </p:txEl>
                                          </p:spTgt>
                                        </p:tgtEl>
                                      </p:cBhvr>
                                    </p:animEffect>
                                  </p:childTnLst>
                                </p:cTn>
                              </p:par>
                            </p:childTnLst>
                          </p:cTn>
                        </p:par>
                        <p:par>
                          <p:cTn id="32" fill="hold" nodeType="afterGroup">
                            <p:stCondLst>
                              <p:cond delay="4000"/>
                            </p:stCondLst>
                            <p:childTnLst>
                              <p:par>
                                <p:cTn id="33" presetID="10" presetClass="entr" presetSubtype="0" fill="hold" nodeType="afterEffect">
                                  <p:stCondLst>
                                    <p:cond delay="0"/>
                                  </p:stCondLst>
                                  <p:childTnLst>
                                    <p:set>
                                      <p:cBhvr>
                                        <p:cTn id="34" dur="1" fill="hold">
                                          <p:stCondLst>
                                            <p:cond delay="0"/>
                                          </p:stCondLst>
                                        </p:cTn>
                                        <p:tgtEl>
                                          <p:spTgt spid="24">
                                            <p:txEl>
                                              <p:pRg st="6" end="6"/>
                                            </p:txEl>
                                          </p:spTgt>
                                        </p:tgtEl>
                                        <p:attrNameLst>
                                          <p:attrName>style.visibility</p:attrName>
                                        </p:attrNameLst>
                                      </p:cBhvr>
                                      <p:to>
                                        <p:strVal val="visible"/>
                                      </p:to>
                                    </p:set>
                                    <p:animEffect transition="in" filter="fade">
                                      <p:cBhvr>
                                        <p:cTn id="35" dur="500"/>
                                        <p:tgtEl>
                                          <p:spTgt spid="24">
                                            <p:txEl>
                                              <p:pRg st="6" end="6"/>
                                            </p:txEl>
                                          </p:spTgt>
                                        </p:tgtEl>
                                      </p:cBhvr>
                                    </p:animEffect>
                                  </p:childTnLst>
                                </p:cTn>
                              </p:par>
                            </p:childTnLst>
                          </p:cTn>
                        </p:par>
                        <p:par>
                          <p:cTn id="36" fill="hold" nodeType="afterGroup">
                            <p:stCondLst>
                              <p:cond delay="4500"/>
                            </p:stCondLst>
                            <p:childTnLst>
                              <p:par>
                                <p:cTn id="37" presetID="10" presetClass="entr" presetSubtype="0" fill="hold" nodeType="afterEffect">
                                  <p:stCondLst>
                                    <p:cond delay="0"/>
                                  </p:stCondLst>
                                  <p:childTnLst>
                                    <p:set>
                                      <p:cBhvr>
                                        <p:cTn id="38" dur="1" fill="hold">
                                          <p:stCondLst>
                                            <p:cond delay="0"/>
                                          </p:stCondLst>
                                        </p:cTn>
                                        <p:tgtEl>
                                          <p:spTgt spid="24">
                                            <p:txEl>
                                              <p:pRg st="7" end="7"/>
                                            </p:txEl>
                                          </p:spTgt>
                                        </p:tgtEl>
                                        <p:attrNameLst>
                                          <p:attrName>style.visibility</p:attrName>
                                        </p:attrNameLst>
                                      </p:cBhvr>
                                      <p:to>
                                        <p:strVal val="visible"/>
                                      </p:to>
                                    </p:set>
                                    <p:animEffect transition="in" filter="fade">
                                      <p:cBhvr>
                                        <p:cTn id="39" dur="500"/>
                                        <p:tgtEl>
                                          <p:spTgt spid="24">
                                            <p:txEl>
                                              <p:pRg st="7" end="7"/>
                                            </p:txEl>
                                          </p:spTgt>
                                        </p:tgtEl>
                                      </p:cBhvr>
                                    </p:animEffect>
                                  </p:childTnLst>
                                </p:cTn>
                              </p:par>
                            </p:childTnLst>
                          </p:cTn>
                        </p:par>
                        <p:par>
                          <p:cTn id="40" fill="hold" nodeType="afterGroup">
                            <p:stCondLst>
                              <p:cond delay="5000"/>
                            </p:stCondLst>
                            <p:childTnLst>
                              <p:par>
                                <p:cTn id="41" presetID="10" presetClass="entr" presetSubtype="0" fill="hold" nodeType="afterEffect">
                                  <p:stCondLst>
                                    <p:cond delay="0"/>
                                  </p:stCondLst>
                                  <p:childTnLst>
                                    <p:set>
                                      <p:cBhvr>
                                        <p:cTn id="42" dur="1" fill="hold">
                                          <p:stCondLst>
                                            <p:cond delay="0"/>
                                          </p:stCondLst>
                                        </p:cTn>
                                        <p:tgtEl>
                                          <p:spTgt spid="24">
                                            <p:txEl>
                                              <p:pRg st="8" end="8"/>
                                            </p:txEl>
                                          </p:spTgt>
                                        </p:tgtEl>
                                        <p:attrNameLst>
                                          <p:attrName>style.visibility</p:attrName>
                                        </p:attrNameLst>
                                      </p:cBhvr>
                                      <p:to>
                                        <p:strVal val="visible"/>
                                      </p:to>
                                    </p:set>
                                    <p:animEffect transition="in" filter="fade">
                                      <p:cBhvr>
                                        <p:cTn id="43" dur="500"/>
                                        <p:tgtEl>
                                          <p:spTgt spid="2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36 - Ορθογώνιο"/>
          <p:cNvSpPr/>
          <p:nvPr/>
        </p:nvSpPr>
        <p:spPr>
          <a:xfrm>
            <a:off x="71438" y="1357313"/>
            <a:ext cx="5652690" cy="450056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l-GR" dirty="0"/>
          </a:p>
        </p:txBody>
      </p:sp>
      <p:sp>
        <p:nvSpPr>
          <p:cNvPr id="18" name="17 - Ορθογώνιο"/>
          <p:cNvSpPr/>
          <p:nvPr/>
        </p:nvSpPr>
        <p:spPr>
          <a:xfrm>
            <a:off x="1475073" y="142852"/>
            <a:ext cx="6143668" cy="684000"/>
          </a:xfrm>
          <a:prstGeom prst="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path path="circle">
              <a:fillToRect t="100000" r="100000"/>
            </a:path>
            <a:tileRect l="-100000" b="-100000"/>
          </a:gradFill>
          <a:ln>
            <a:noFill/>
          </a:ln>
          <a:effectLst>
            <a:innerShdw blurRad="1270000" dist="2540000" dir="10800000">
              <a:schemeClr val="bg1">
                <a:alpha val="88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l-GR" sz="2400" dirty="0">
              <a:effectLst>
                <a:outerShdw blurRad="50800" dist="38100" algn="l" rotWithShape="0">
                  <a:prstClr val="black">
                    <a:alpha val="40000"/>
                  </a:prstClr>
                </a:outerShdw>
              </a:effectLst>
            </a:endParaRPr>
          </a:p>
        </p:txBody>
      </p:sp>
      <p:sp>
        <p:nvSpPr>
          <p:cNvPr id="14" name="13 - Ορθογώνιο"/>
          <p:cNvSpPr/>
          <p:nvPr/>
        </p:nvSpPr>
        <p:spPr>
          <a:xfrm>
            <a:off x="71438" y="1214437"/>
            <a:ext cx="5652690" cy="71438"/>
          </a:xfrm>
          <a:prstGeom prst="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l-GR"/>
          </a:p>
        </p:txBody>
      </p:sp>
      <p:sp>
        <p:nvSpPr>
          <p:cNvPr id="21" name="20 - Ορθογώνιο"/>
          <p:cNvSpPr/>
          <p:nvPr/>
        </p:nvSpPr>
        <p:spPr>
          <a:xfrm>
            <a:off x="0" y="6215063"/>
            <a:ext cx="9144000" cy="142875"/>
          </a:xfrm>
          <a:prstGeom prst="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l-GR"/>
          </a:p>
        </p:txBody>
      </p:sp>
      <p:sp>
        <p:nvSpPr>
          <p:cNvPr id="15" name="14 - Ορθογώνιο"/>
          <p:cNvSpPr/>
          <p:nvPr/>
        </p:nvSpPr>
        <p:spPr>
          <a:xfrm>
            <a:off x="1403648" y="252413"/>
            <a:ext cx="6215062" cy="461962"/>
          </a:xfrm>
          <a:prstGeom prst="rect">
            <a:avLst/>
          </a:prstGeom>
        </p:spPr>
        <p:txBody>
          <a:bodyPr>
            <a:spAutoFit/>
          </a:bodyPr>
          <a:lstStyle/>
          <a:p>
            <a:pPr algn="ctr" fontAlgn="auto">
              <a:spcBef>
                <a:spcPts val="0"/>
              </a:spcBef>
              <a:spcAft>
                <a:spcPts val="0"/>
              </a:spcAft>
              <a:defRPr/>
            </a:pPr>
            <a:r>
              <a:rPr lang="el-GR" sz="2400" b="1" kern="1000" spc="100" dirty="0">
                <a:ln w="11430"/>
                <a:solidFill>
                  <a:srgbClr val="0070C0"/>
                </a:solidFill>
                <a:latin typeface="Arial" pitchFamily="34" charset="0"/>
                <a:cs typeface="Arial" pitchFamily="34" charset="0"/>
              </a:rPr>
              <a:t>ΑΙΜΟΡΡΑΓΙΕΣ</a:t>
            </a:r>
            <a:endParaRPr lang="el-GR" sz="2400" b="1" kern="1000" spc="100" dirty="0">
              <a:ln w="11430"/>
              <a:solidFill>
                <a:srgbClr val="0070C0"/>
              </a:solidFill>
              <a:latin typeface="+mn-lt"/>
              <a:cs typeface="+mn-cs"/>
            </a:endParaRPr>
          </a:p>
        </p:txBody>
      </p:sp>
      <p:sp>
        <p:nvSpPr>
          <p:cNvPr id="24" name="23 - Ορθογώνιο"/>
          <p:cNvSpPr>
            <a:spLocks noChangeArrowheads="1"/>
          </p:cNvSpPr>
          <p:nvPr/>
        </p:nvSpPr>
        <p:spPr bwMode="auto">
          <a:xfrm>
            <a:off x="71438" y="1357313"/>
            <a:ext cx="5652690" cy="449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just">
              <a:buFont typeface="Wingdings" pitchFamily="2" charset="2"/>
              <a:buChar char="§"/>
            </a:pPr>
            <a:r>
              <a:rPr lang="el-GR" altLang="el-GR" sz="2200" b="1" dirty="0">
                <a:solidFill>
                  <a:schemeClr val="bg1"/>
                </a:solidFill>
              </a:rPr>
              <a:t>   Γάζες 10Χ10 cm</a:t>
            </a:r>
          </a:p>
          <a:p>
            <a:pPr algn="just">
              <a:buFont typeface="Wingdings" pitchFamily="2" charset="2"/>
              <a:buChar char="§"/>
            </a:pPr>
            <a:r>
              <a:rPr lang="el-GR" altLang="el-GR" sz="2200" b="1" dirty="0">
                <a:solidFill>
                  <a:schemeClr val="bg1"/>
                </a:solidFill>
              </a:rPr>
              <a:t>   Γάζες 10Χ20 cm</a:t>
            </a:r>
          </a:p>
          <a:p>
            <a:pPr algn="just">
              <a:buFont typeface="Wingdings" pitchFamily="2" charset="2"/>
              <a:buChar char="§"/>
            </a:pPr>
            <a:r>
              <a:rPr lang="el-GR" altLang="el-GR" sz="2200" b="1" dirty="0">
                <a:solidFill>
                  <a:schemeClr val="bg1"/>
                </a:solidFill>
              </a:rPr>
              <a:t>   Αυτοκόλλητη ταινία</a:t>
            </a:r>
          </a:p>
          <a:p>
            <a:pPr algn="just">
              <a:buFont typeface="Wingdings" pitchFamily="2" charset="2"/>
              <a:buChar char="§"/>
            </a:pPr>
            <a:r>
              <a:rPr lang="el-GR" altLang="el-GR" sz="2200" b="1" dirty="0">
                <a:solidFill>
                  <a:schemeClr val="bg1"/>
                </a:solidFill>
              </a:rPr>
              <a:t>   Αυτοκόλλητα επιθέματα 10Χ10 cm</a:t>
            </a:r>
          </a:p>
          <a:p>
            <a:pPr algn="just">
              <a:buFont typeface="Wingdings" pitchFamily="2" charset="2"/>
              <a:buChar char="§"/>
            </a:pPr>
            <a:r>
              <a:rPr lang="el-GR" altLang="el-GR" sz="2200" b="1" dirty="0">
                <a:solidFill>
                  <a:schemeClr val="bg1"/>
                </a:solidFill>
              </a:rPr>
              <a:t>   Αυτοκόλλητα επιθέματα 10Χ20 cm</a:t>
            </a:r>
          </a:p>
          <a:p>
            <a:pPr algn="just">
              <a:buFont typeface="Wingdings" pitchFamily="2" charset="2"/>
              <a:buChar char="§"/>
            </a:pPr>
            <a:r>
              <a:rPr lang="el-GR" altLang="el-GR" sz="2200" b="1" dirty="0">
                <a:solidFill>
                  <a:schemeClr val="bg1"/>
                </a:solidFill>
              </a:rPr>
              <a:t>   </a:t>
            </a:r>
            <a:r>
              <a:rPr lang="el-GR" altLang="el-GR" sz="2200" b="1" dirty="0" err="1">
                <a:solidFill>
                  <a:schemeClr val="bg1"/>
                </a:solidFill>
              </a:rPr>
              <a:t>Βαζελινούχες</a:t>
            </a:r>
            <a:r>
              <a:rPr lang="el-GR" altLang="el-GR" sz="2200" b="1" dirty="0">
                <a:solidFill>
                  <a:schemeClr val="bg1"/>
                </a:solidFill>
              </a:rPr>
              <a:t> γάζες</a:t>
            </a:r>
          </a:p>
          <a:p>
            <a:pPr algn="just">
              <a:buFont typeface="Wingdings" pitchFamily="2" charset="2"/>
              <a:buChar char="§"/>
            </a:pPr>
            <a:r>
              <a:rPr lang="el-GR" altLang="el-GR" sz="2200" b="1" dirty="0">
                <a:solidFill>
                  <a:schemeClr val="bg1"/>
                </a:solidFill>
              </a:rPr>
              <a:t>   Αντισηπτικό διάλυμα</a:t>
            </a:r>
          </a:p>
          <a:p>
            <a:pPr algn="just">
              <a:buFont typeface="Wingdings" pitchFamily="2" charset="2"/>
              <a:buChar char="§"/>
            </a:pPr>
            <a:r>
              <a:rPr lang="el-GR" altLang="el-GR" sz="2200" b="1" dirty="0">
                <a:solidFill>
                  <a:schemeClr val="bg1"/>
                </a:solidFill>
              </a:rPr>
              <a:t>   Φυσιολογικό ορό 0,9%</a:t>
            </a:r>
          </a:p>
          <a:p>
            <a:pPr algn="just">
              <a:buFont typeface="Wingdings" pitchFamily="2" charset="2"/>
              <a:buChar char="§"/>
            </a:pPr>
            <a:r>
              <a:rPr lang="el-GR" altLang="el-GR" sz="2200" b="1" dirty="0">
                <a:solidFill>
                  <a:schemeClr val="bg1"/>
                </a:solidFill>
              </a:rPr>
              <a:t>   </a:t>
            </a:r>
            <a:r>
              <a:rPr lang="el-GR" altLang="el-GR" sz="2200" b="1" dirty="0" err="1">
                <a:solidFill>
                  <a:schemeClr val="bg1"/>
                </a:solidFill>
              </a:rPr>
              <a:t>Αντιμικροβιακό</a:t>
            </a:r>
            <a:r>
              <a:rPr lang="el-GR" altLang="el-GR" sz="2200" b="1" dirty="0">
                <a:solidFill>
                  <a:schemeClr val="bg1"/>
                </a:solidFill>
              </a:rPr>
              <a:t> σπρέι</a:t>
            </a:r>
          </a:p>
          <a:p>
            <a:pPr algn="just">
              <a:buFont typeface="Wingdings" pitchFamily="2" charset="2"/>
              <a:buChar char="§"/>
            </a:pPr>
            <a:r>
              <a:rPr lang="el-GR" altLang="el-GR" sz="2200" b="1" dirty="0">
                <a:solidFill>
                  <a:schemeClr val="bg1"/>
                </a:solidFill>
              </a:rPr>
              <a:t>   Ελαστικοί επίδεσμοι σε διάφορα μεγέθη</a:t>
            </a:r>
          </a:p>
          <a:p>
            <a:pPr algn="just">
              <a:buFont typeface="Wingdings" pitchFamily="2" charset="2"/>
              <a:buChar char="§"/>
            </a:pPr>
            <a:r>
              <a:rPr lang="el-GR" altLang="el-GR" sz="2200" b="1" dirty="0">
                <a:solidFill>
                  <a:schemeClr val="bg1"/>
                </a:solidFill>
              </a:rPr>
              <a:t>   Τριγωνικοί επίδεσμοι</a:t>
            </a:r>
          </a:p>
          <a:p>
            <a:pPr algn="just">
              <a:buFont typeface="Wingdings" pitchFamily="2" charset="2"/>
              <a:buChar char="§"/>
            </a:pPr>
            <a:r>
              <a:rPr lang="el-GR" altLang="el-GR" sz="2200" b="1" dirty="0">
                <a:solidFill>
                  <a:schemeClr val="bg1"/>
                </a:solidFill>
              </a:rPr>
              <a:t>   Επίδεσμοι γάζας</a:t>
            </a:r>
          </a:p>
          <a:p>
            <a:pPr algn="just">
              <a:buFont typeface="Wingdings" pitchFamily="2" charset="2"/>
              <a:buChar char="§"/>
            </a:pPr>
            <a:r>
              <a:rPr lang="el-GR" altLang="el-GR" sz="2200" b="1" dirty="0">
                <a:solidFill>
                  <a:schemeClr val="bg1"/>
                </a:solidFill>
              </a:rPr>
              <a:t>   Ψαλίδι ρούχων</a:t>
            </a:r>
          </a:p>
        </p:txBody>
      </p:sp>
      <p:pic>
        <p:nvPicPr>
          <p:cNvPr id="17" name="16 - Εικόνα" descr="bld047260.jpg"/>
          <p:cNvPicPr>
            <a:picLocks noChangeAspect="1"/>
          </p:cNvPicPr>
          <p:nvPr/>
        </p:nvPicPr>
        <p:blipFill>
          <a:blip r:embed="rId3">
            <a:clrChange>
              <a:clrFrom>
                <a:srgbClr val="F1F6F0"/>
              </a:clrFrom>
              <a:clrTo>
                <a:srgbClr val="F1F6F0">
                  <a:alpha val="0"/>
                </a:srgbClr>
              </a:clrTo>
            </a:clrChange>
            <a:extLst>
              <a:ext uri="{28A0092B-C50C-407E-A947-70E740481C1C}">
                <a14:useLocalDpi xmlns:a14="http://schemas.microsoft.com/office/drawing/2010/main" val="0"/>
              </a:ext>
            </a:extLst>
          </a:blip>
          <a:srcRect l="23917" r="31854" b="4736"/>
          <a:stretch>
            <a:fillRect/>
          </a:stretch>
        </p:blipFill>
        <p:spPr bwMode="auto">
          <a:xfrm>
            <a:off x="5973205" y="1268760"/>
            <a:ext cx="3027920" cy="4891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11651"/>
          <a:stretch/>
        </p:blipFill>
        <p:spPr bwMode="auto">
          <a:xfrm>
            <a:off x="44053" y="-27384"/>
            <a:ext cx="1287587" cy="1137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7" descr="Αποτέλεσμα εικόνας για logo αθτη"/>
          <p:cNvPicPr>
            <a:picLocks noChangeAspect="1" noChangeArrowheads="1"/>
          </p:cNvPicPr>
          <p:nvPr/>
        </p:nvPicPr>
        <p:blipFill>
          <a:blip r:embed="rId5">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93478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24">
                                            <p:txEl>
                                              <p:pRg st="0" end="0"/>
                                            </p:txEl>
                                          </p:spTgt>
                                        </p:tgtEl>
                                        <p:attrNameLst>
                                          <p:attrName>style.visibility</p:attrName>
                                        </p:attrNameLst>
                                      </p:cBhvr>
                                      <p:to>
                                        <p:strVal val="visible"/>
                                      </p:to>
                                    </p:set>
                                    <p:animEffect transition="in" filter="fade">
                                      <p:cBhvr>
                                        <p:cTn id="11" dur="500"/>
                                        <p:tgtEl>
                                          <p:spTgt spid="24">
                                            <p:txEl>
                                              <p:pRg st="0" end="0"/>
                                            </p:txEl>
                                          </p:spTgt>
                                        </p:tgtEl>
                                      </p:cBhvr>
                                    </p:animEffect>
                                  </p:childTnLst>
                                </p:cTn>
                              </p:par>
                            </p:childTnLst>
                          </p:cTn>
                        </p:par>
                        <p:par>
                          <p:cTn id="12" fill="hold" nodeType="afterGroup">
                            <p:stCondLst>
                              <p:cond delay="1500"/>
                            </p:stCondLst>
                            <p:childTnLst>
                              <p:par>
                                <p:cTn id="13" presetID="10" presetClass="entr" presetSubtype="0" fill="hold" nodeType="afterEffect">
                                  <p:stCondLst>
                                    <p:cond delay="0"/>
                                  </p:stCondLst>
                                  <p:childTnLst>
                                    <p:set>
                                      <p:cBhvr>
                                        <p:cTn id="14" dur="1" fill="hold">
                                          <p:stCondLst>
                                            <p:cond delay="0"/>
                                          </p:stCondLst>
                                        </p:cTn>
                                        <p:tgtEl>
                                          <p:spTgt spid="24">
                                            <p:txEl>
                                              <p:pRg st="1" end="1"/>
                                            </p:txEl>
                                          </p:spTgt>
                                        </p:tgtEl>
                                        <p:attrNameLst>
                                          <p:attrName>style.visibility</p:attrName>
                                        </p:attrNameLst>
                                      </p:cBhvr>
                                      <p:to>
                                        <p:strVal val="visible"/>
                                      </p:to>
                                    </p:set>
                                    <p:animEffect transition="in" filter="fade">
                                      <p:cBhvr>
                                        <p:cTn id="15" dur="500"/>
                                        <p:tgtEl>
                                          <p:spTgt spid="24">
                                            <p:txEl>
                                              <p:pRg st="1" end="1"/>
                                            </p:txEl>
                                          </p:spTgt>
                                        </p:tgtEl>
                                      </p:cBhvr>
                                    </p:animEffect>
                                  </p:childTnLst>
                                </p:cTn>
                              </p:par>
                            </p:childTnLst>
                          </p:cTn>
                        </p:par>
                        <p:par>
                          <p:cTn id="16" fill="hold" nodeType="afterGroup">
                            <p:stCondLst>
                              <p:cond delay="2000"/>
                            </p:stCondLst>
                            <p:childTnLst>
                              <p:par>
                                <p:cTn id="17" presetID="10" presetClass="entr" presetSubtype="0" fill="hold" nodeType="afterEffect">
                                  <p:stCondLst>
                                    <p:cond delay="0"/>
                                  </p:stCondLst>
                                  <p:childTnLst>
                                    <p:set>
                                      <p:cBhvr>
                                        <p:cTn id="18" dur="1" fill="hold">
                                          <p:stCondLst>
                                            <p:cond delay="0"/>
                                          </p:stCondLst>
                                        </p:cTn>
                                        <p:tgtEl>
                                          <p:spTgt spid="24">
                                            <p:txEl>
                                              <p:pRg st="2" end="2"/>
                                            </p:txEl>
                                          </p:spTgt>
                                        </p:tgtEl>
                                        <p:attrNameLst>
                                          <p:attrName>style.visibility</p:attrName>
                                        </p:attrNameLst>
                                      </p:cBhvr>
                                      <p:to>
                                        <p:strVal val="visible"/>
                                      </p:to>
                                    </p:set>
                                    <p:animEffect transition="in" filter="fade">
                                      <p:cBhvr>
                                        <p:cTn id="19" dur="500"/>
                                        <p:tgtEl>
                                          <p:spTgt spid="24">
                                            <p:txEl>
                                              <p:pRg st="2" end="2"/>
                                            </p:txEl>
                                          </p:spTgt>
                                        </p:tgtEl>
                                      </p:cBhvr>
                                    </p:animEffect>
                                  </p:childTnLst>
                                </p:cTn>
                              </p:par>
                            </p:childTnLst>
                          </p:cTn>
                        </p:par>
                        <p:par>
                          <p:cTn id="20" fill="hold" nodeType="afterGroup">
                            <p:stCondLst>
                              <p:cond delay="2500"/>
                            </p:stCondLst>
                            <p:childTnLst>
                              <p:par>
                                <p:cTn id="21" presetID="10" presetClass="entr" presetSubtype="0" fill="hold" nodeType="afterEffect">
                                  <p:stCondLst>
                                    <p:cond delay="0"/>
                                  </p:stCondLst>
                                  <p:childTnLst>
                                    <p:set>
                                      <p:cBhvr>
                                        <p:cTn id="22" dur="1" fill="hold">
                                          <p:stCondLst>
                                            <p:cond delay="0"/>
                                          </p:stCondLst>
                                        </p:cTn>
                                        <p:tgtEl>
                                          <p:spTgt spid="24">
                                            <p:txEl>
                                              <p:pRg st="3" end="3"/>
                                            </p:txEl>
                                          </p:spTgt>
                                        </p:tgtEl>
                                        <p:attrNameLst>
                                          <p:attrName>style.visibility</p:attrName>
                                        </p:attrNameLst>
                                      </p:cBhvr>
                                      <p:to>
                                        <p:strVal val="visible"/>
                                      </p:to>
                                    </p:set>
                                    <p:animEffect transition="in" filter="fade">
                                      <p:cBhvr>
                                        <p:cTn id="23" dur="500"/>
                                        <p:tgtEl>
                                          <p:spTgt spid="24">
                                            <p:txEl>
                                              <p:pRg st="3" end="3"/>
                                            </p:txEl>
                                          </p:spTgt>
                                        </p:tgtEl>
                                      </p:cBhvr>
                                    </p:animEffect>
                                  </p:childTnLst>
                                </p:cTn>
                              </p:par>
                            </p:childTnLst>
                          </p:cTn>
                        </p:par>
                        <p:par>
                          <p:cTn id="24" fill="hold" nodeType="afterGroup">
                            <p:stCondLst>
                              <p:cond delay="3000"/>
                            </p:stCondLst>
                            <p:childTnLst>
                              <p:par>
                                <p:cTn id="25" presetID="10" presetClass="entr" presetSubtype="0" fill="hold" nodeType="afterEffect">
                                  <p:stCondLst>
                                    <p:cond delay="0"/>
                                  </p:stCondLst>
                                  <p:childTnLst>
                                    <p:set>
                                      <p:cBhvr>
                                        <p:cTn id="26" dur="1" fill="hold">
                                          <p:stCondLst>
                                            <p:cond delay="0"/>
                                          </p:stCondLst>
                                        </p:cTn>
                                        <p:tgtEl>
                                          <p:spTgt spid="24">
                                            <p:txEl>
                                              <p:pRg st="4" end="4"/>
                                            </p:txEl>
                                          </p:spTgt>
                                        </p:tgtEl>
                                        <p:attrNameLst>
                                          <p:attrName>style.visibility</p:attrName>
                                        </p:attrNameLst>
                                      </p:cBhvr>
                                      <p:to>
                                        <p:strVal val="visible"/>
                                      </p:to>
                                    </p:set>
                                    <p:animEffect transition="in" filter="fade">
                                      <p:cBhvr>
                                        <p:cTn id="27" dur="500"/>
                                        <p:tgtEl>
                                          <p:spTgt spid="24">
                                            <p:txEl>
                                              <p:pRg st="4" end="4"/>
                                            </p:txEl>
                                          </p:spTgt>
                                        </p:tgtEl>
                                      </p:cBhvr>
                                    </p:animEffect>
                                  </p:childTnLst>
                                </p:cTn>
                              </p:par>
                            </p:childTnLst>
                          </p:cTn>
                        </p:par>
                        <p:par>
                          <p:cTn id="28" fill="hold" nodeType="afterGroup">
                            <p:stCondLst>
                              <p:cond delay="3500"/>
                            </p:stCondLst>
                            <p:childTnLst>
                              <p:par>
                                <p:cTn id="29" presetID="10" presetClass="entr" presetSubtype="0" fill="hold" nodeType="afterEffect">
                                  <p:stCondLst>
                                    <p:cond delay="0"/>
                                  </p:stCondLst>
                                  <p:childTnLst>
                                    <p:set>
                                      <p:cBhvr>
                                        <p:cTn id="30" dur="1" fill="hold">
                                          <p:stCondLst>
                                            <p:cond delay="0"/>
                                          </p:stCondLst>
                                        </p:cTn>
                                        <p:tgtEl>
                                          <p:spTgt spid="24">
                                            <p:txEl>
                                              <p:pRg st="5" end="5"/>
                                            </p:txEl>
                                          </p:spTgt>
                                        </p:tgtEl>
                                        <p:attrNameLst>
                                          <p:attrName>style.visibility</p:attrName>
                                        </p:attrNameLst>
                                      </p:cBhvr>
                                      <p:to>
                                        <p:strVal val="visible"/>
                                      </p:to>
                                    </p:set>
                                    <p:animEffect transition="in" filter="fade">
                                      <p:cBhvr>
                                        <p:cTn id="31" dur="500"/>
                                        <p:tgtEl>
                                          <p:spTgt spid="24">
                                            <p:txEl>
                                              <p:pRg st="5" end="5"/>
                                            </p:txEl>
                                          </p:spTgt>
                                        </p:tgtEl>
                                      </p:cBhvr>
                                    </p:animEffect>
                                  </p:childTnLst>
                                </p:cTn>
                              </p:par>
                            </p:childTnLst>
                          </p:cTn>
                        </p:par>
                        <p:par>
                          <p:cTn id="32" fill="hold" nodeType="afterGroup">
                            <p:stCondLst>
                              <p:cond delay="4000"/>
                            </p:stCondLst>
                            <p:childTnLst>
                              <p:par>
                                <p:cTn id="33" presetID="10" presetClass="entr" presetSubtype="0" fill="hold" nodeType="afterEffect">
                                  <p:stCondLst>
                                    <p:cond delay="0"/>
                                  </p:stCondLst>
                                  <p:childTnLst>
                                    <p:set>
                                      <p:cBhvr>
                                        <p:cTn id="34" dur="1" fill="hold">
                                          <p:stCondLst>
                                            <p:cond delay="0"/>
                                          </p:stCondLst>
                                        </p:cTn>
                                        <p:tgtEl>
                                          <p:spTgt spid="24">
                                            <p:txEl>
                                              <p:pRg st="6" end="6"/>
                                            </p:txEl>
                                          </p:spTgt>
                                        </p:tgtEl>
                                        <p:attrNameLst>
                                          <p:attrName>style.visibility</p:attrName>
                                        </p:attrNameLst>
                                      </p:cBhvr>
                                      <p:to>
                                        <p:strVal val="visible"/>
                                      </p:to>
                                    </p:set>
                                    <p:animEffect transition="in" filter="fade">
                                      <p:cBhvr>
                                        <p:cTn id="35" dur="500"/>
                                        <p:tgtEl>
                                          <p:spTgt spid="24">
                                            <p:txEl>
                                              <p:pRg st="6" end="6"/>
                                            </p:txEl>
                                          </p:spTgt>
                                        </p:tgtEl>
                                      </p:cBhvr>
                                    </p:animEffect>
                                  </p:childTnLst>
                                </p:cTn>
                              </p:par>
                            </p:childTnLst>
                          </p:cTn>
                        </p:par>
                        <p:par>
                          <p:cTn id="36" fill="hold" nodeType="afterGroup">
                            <p:stCondLst>
                              <p:cond delay="4500"/>
                            </p:stCondLst>
                            <p:childTnLst>
                              <p:par>
                                <p:cTn id="37" presetID="10" presetClass="entr" presetSubtype="0" fill="hold" nodeType="afterEffect">
                                  <p:stCondLst>
                                    <p:cond delay="0"/>
                                  </p:stCondLst>
                                  <p:childTnLst>
                                    <p:set>
                                      <p:cBhvr>
                                        <p:cTn id="38" dur="1" fill="hold">
                                          <p:stCondLst>
                                            <p:cond delay="0"/>
                                          </p:stCondLst>
                                        </p:cTn>
                                        <p:tgtEl>
                                          <p:spTgt spid="24">
                                            <p:txEl>
                                              <p:pRg st="7" end="7"/>
                                            </p:txEl>
                                          </p:spTgt>
                                        </p:tgtEl>
                                        <p:attrNameLst>
                                          <p:attrName>style.visibility</p:attrName>
                                        </p:attrNameLst>
                                      </p:cBhvr>
                                      <p:to>
                                        <p:strVal val="visible"/>
                                      </p:to>
                                    </p:set>
                                    <p:animEffect transition="in" filter="fade">
                                      <p:cBhvr>
                                        <p:cTn id="39" dur="500"/>
                                        <p:tgtEl>
                                          <p:spTgt spid="24">
                                            <p:txEl>
                                              <p:pRg st="7" end="7"/>
                                            </p:txEl>
                                          </p:spTgt>
                                        </p:tgtEl>
                                      </p:cBhvr>
                                    </p:animEffect>
                                  </p:childTnLst>
                                </p:cTn>
                              </p:par>
                            </p:childTnLst>
                          </p:cTn>
                        </p:par>
                        <p:par>
                          <p:cTn id="40" fill="hold" nodeType="afterGroup">
                            <p:stCondLst>
                              <p:cond delay="5000"/>
                            </p:stCondLst>
                            <p:childTnLst>
                              <p:par>
                                <p:cTn id="41" presetID="10" presetClass="entr" presetSubtype="0" fill="hold" nodeType="afterEffect">
                                  <p:stCondLst>
                                    <p:cond delay="0"/>
                                  </p:stCondLst>
                                  <p:childTnLst>
                                    <p:set>
                                      <p:cBhvr>
                                        <p:cTn id="42" dur="1" fill="hold">
                                          <p:stCondLst>
                                            <p:cond delay="0"/>
                                          </p:stCondLst>
                                        </p:cTn>
                                        <p:tgtEl>
                                          <p:spTgt spid="24">
                                            <p:txEl>
                                              <p:pRg st="8" end="8"/>
                                            </p:txEl>
                                          </p:spTgt>
                                        </p:tgtEl>
                                        <p:attrNameLst>
                                          <p:attrName>style.visibility</p:attrName>
                                        </p:attrNameLst>
                                      </p:cBhvr>
                                      <p:to>
                                        <p:strVal val="visible"/>
                                      </p:to>
                                    </p:set>
                                    <p:animEffect transition="in" filter="fade">
                                      <p:cBhvr>
                                        <p:cTn id="43" dur="500"/>
                                        <p:tgtEl>
                                          <p:spTgt spid="24">
                                            <p:txEl>
                                              <p:pRg st="8" end="8"/>
                                            </p:txEl>
                                          </p:spTgt>
                                        </p:tgtEl>
                                      </p:cBhvr>
                                    </p:animEffect>
                                  </p:childTnLst>
                                </p:cTn>
                              </p:par>
                            </p:childTnLst>
                          </p:cTn>
                        </p:par>
                        <p:par>
                          <p:cTn id="44" fill="hold" nodeType="afterGroup">
                            <p:stCondLst>
                              <p:cond delay="5500"/>
                            </p:stCondLst>
                            <p:childTnLst>
                              <p:par>
                                <p:cTn id="45" presetID="10" presetClass="entr" presetSubtype="0" fill="hold" nodeType="afterEffect">
                                  <p:stCondLst>
                                    <p:cond delay="0"/>
                                  </p:stCondLst>
                                  <p:childTnLst>
                                    <p:set>
                                      <p:cBhvr>
                                        <p:cTn id="46" dur="1" fill="hold">
                                          <p:stCondLst>
                                            <p:cond delay="0"/>
                                          </p:stCondLst>
                                        </p:cTn>
                                        <p:tgtEl>
                                          <p:spTgt spid="24">
                                            <p:txEl>
                                              <p:pRg st="9" end="9"/>
                                            </p:txEl>
                                          </p:spTgt>
                                        </p:tgtEl>
                                        <p:attrNameLst>
                                          <p:attrName>style.visibility</p:attrName>
                                        </p:attrNameLst>
                                      </p:cBhvr>
                                      <p:to>
                                        <p:strVal val="visible"/>
                                      </p:to>
                                    </p:set>
                                    <p:animEffect transition="in" filter="fade">
                                      <p:cBhvr>
                                        <p:cTn id="47" dur="500"/>
                                        <p:tgtEl>
                                          <p:spTgt spid="24">
                                            <p:txEl>
                                              <p:pRg st="9" end="9"/>
                                            </p:txEl>
                                          </p:spTgt>
                                        </p:tgtEl>
                                      </p:cBhvr>
                                    </p:animEffect>
                                  </p:childTnLst>
                                </p:cTn>
                              </p:par>
                            </p:childTnLst>
                          </p:cTn>
                        </p:par>
                        <p:par>
                          <p:cTn id="48" fill="hold" nodeType="afterGroup">
                            <p:stCondLst>
                              <p:cond delay="6000"/>
                            </p:stCondLst>
                            <p:childTnLst>
                              <p:par>
                                <p:cTn id="49" presetID="10" presetClass="entr" presetSubtype="0" fill="hold" nodeType="afterEffect">
                                  <p:stCondLst>
                                    <p:cond delay="0"/>
                                  </p:stCondLst>
                                  <p:childTnLst>
                                    <p:set>
                                      <p:cBhvr>
                                        <p:cTn id="50" dur="1" fill="hold">
                                          <p:stCondLst>
                                            <p:cond delay="0"/>
                                          </p:stCondLst>
                                        </p:cTn>
                                        <p:tgtEl>
                                          <p:spTgt spid="24">
                                            <p:txEl>
                                              <p:pRg st="10" end="10"/>
                                            </p:txEl>
                                          </p:spTgt>
                                        </p:tgtEl>
                                        <p:attrNameLst>
                                          <p:attrName>style.visibility</p:attrName>
                                        </p:attrNameLst>
                                      </p:cBhvr>
                                      <p:to>
                                        <p:strVal val="visible"/>
                                      </p:to>
                                    </p:set>
                                    <p:animEffect transition="in" filter="fade">
                                      <p:cBhvr>
                                        <p:cTn id="51" dur="500"/>
                                        <p:tgtEl>
                                          <p:spTgt spid="24">
                                            <p:txEl>
                                              <p:pRg st="10" end="10"/>
                                            </p:txEl>
                                          </p:spTgt>
                                        </p:tgtEl>
                                      </p:cBhvr>
                                    </p:animEffect>
                                  </p:childTnLst>
                                </p:cTn>
                              </p:par>
                            </p:childTnLst>
                          </p:cTn>
                        </p:par>
                        <p:par>
                          <p:cTn id="52" fill="hold" nodeType="afterGroup">
                            <p:stCondLst>
                              <p:cond delay="6500"/>
                            </p:stCondLst>
                            <p:childTnLst>
                              <p:par>
                                <p:cTn id="53" presetID="10" presetClass="entr" presetSubtype="0" fill="hold" nodeType="afterEffect">
                                  <p:stCondLst>
                                    <p:cond delay="0"/>
                                  </p:stCondLst>
                                  <p:childTnLst>
                                    <p:set>
                                      <p:cBhvr>
                                        <p:cTn id="54" dur="1" fill="hold">
                                          <p:stCondLst>
                                            <p:cond delay="0"/>
                                          </p:stCondLst>
                                        </p:cTn>
                                        <p:tgtEl>
                                          <p:spTgt spid="24">
                                            <p:txEl>
                                              <p:pRg st="11" end="11"/>
                                            </p:txEl>
                                          </p:spTgt>
                                        </p:tgtEl>
                                        <p:attrNameLst>
                                          <p:attrName>style.visibility</p:attrName>
                                        </p:attrNameLst>
                                      </p:cBhvr>
                                      <p:to>
                                        <p:strVal val="visible"/>
                                      </p:to>
                                    </p:set>
                                    <p:animEffect transition="in" filter="fade">
                                      <p:cBhvr>
                                        <p:cTn id="55" dur="500"/>
                                        <p:tgtEl>
                                          <p:spTgt spid="24">
                                            <p:txEl>
                                              <p:pRg st="11" end="11"/>
                                            </p:txEl>
                                          </p:spTgt>
                                        </p:tgtEl>
                                      </p:cBhvr>
                                    </p:animEffect>
                                  </p:childTnLst>
                                </p:cTn>
                              </p:par>
                            </p:childTnLst>
                          </p:cTn>
                        </p:par>
                        <p:par>
                          <p:cTn id="56" fill="hold" nodeType="afterGroup">
                            <p:stCondLst>
                              <p:cond delay="7000"/>
                            </p:stCondLst>
                            <p:childTnLst>
                              <p:par>
                                <p:cTn id="57" presetID="10" presetClass="entr" presetSubtype="0" fill="hold" nodeType="afterEffect">
                                  <p:stCondLst>
                                    <p:cond delay="0"/>
                                  </p:stCondLst>
                                  <p:childTnLst>
                                    <p:set>
                                      <p:cBhvr>
                                        <p:cTn id="58" dur="1" fill="hold">
                                          <p:stCondLst>
                                            <p:cond delay="0"/>
                                          </p:stCondLst>
                                        </p:cTn>
                                        <p:tgtEl>
                                          <p:spTgt spid="24">
                                            <p:txEl>
                                              <p:pRg st="12" end="12"/>
                                            </p:txEl>
                                          </p:spTgt>
                                        </p:tgtEl>
                                        <p:attrNameLst>
                                          <p:attrName>style.visibility</p:attrName>
                                        </p:attrNameLst>
                                      </p:cBhvr>
                                      <p:to>
                                        <p:strVal val="visible"/>
                                      </p:to>
                                    </p:set>
                                    <p:animEffect transition="in" filter="fade">
                                      <p:cBhvr>
                                        <p:cTn id="59" dur="500"/>
                                        <p:tgtEl>
                                          <p:spTgt spid="24">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36 - Ορθογώνιο"/>
          <p:cNvSpPr/>
          <p:nvPr/>
        </p:nvSpPr>
        <p:spPr>
          <a:xfrm>
            <a:off x="71438" y="1357313"/>
            <a:ext cx="6286500" cy="221456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l-GR" dirty="0"/>
          </a:p>
        </p:txBody>
      </p:sp>
      <p:sp>
        <p:nvSpPr>
          <p:cNvPr id="18" name="17 - Ορθογώνιο"/>
          <p:cNvSpPr/>
          <p:nvPr/>
        </p:nvSpPr>
        <p:spPr>
          <a:xfrm>
            <a:off x="1331057" y="142852"/>
            <a:ext cx="6143668" cy="684000"/>
          </a:xfrm>
          <a:prstGeom prst="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path path="circle">
              <a:fillToRect t="100000" r="100000"/>
            </a:path>
            <a:tileRect l="-100000" b="-100000"/>
          </a:gradFill>
          <a:ln>
            <a:noFill/>
          </a:ln>
          <a:effectLst>
            <a:innerShdw blurRad="1270000" dist="2540000" dir="10800000">
              <a:schemeClr val="bg1">
                <a:alpha val="88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l-GR" sz="2400" dirty="0">
              <a:effectLst>
                <a:outerShdw blurRad="50800" dist="38100" algn="l" rotWithShape="0">
                  <a:prstClr val="black">
                    <a:alpha val="40000"/>
                  </a:prstClr>
                </a:outerShdw>
              </a:effectLst>
            </a:endParaRPr>
          </a:p>
        </p:txBody>
      </p:sp>
      <p:sp>
        <p:nvSpPr>
          <p:cNvPr id="14" name="13 - Ορθογώνιο"/>
          <p:cNvSpPr/>
          <p:nvPr/>
        </p:nvSpPr>
        <p:spPr>
          <a:xfrm>
            <a:off x="71438" y="1143000"/>
            <a:ext cx="6286500" cy="142875"/>
          </a:xfrm>
          <a:prstGeom prst="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l-GR"/>
          </a:p>
        </p:txBody>
      </p:sp>
      <p:sp>
        <p:nvSpPr>
          <p:cNvPr id="21" name="20 - Ορθογώνιο"/>
          <p:cNvSpPr/>
          <p:nvPr/>
        </p:nvSpPr>
        <p:spPr>
          <a:xfrm>
            <a:off x="0" y="6215063"/>
            <a:ext cx="9144000" cy="142875"/>
          </a:xfrm>
          <a:prstGeom prst="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l-GR"/>
          </a:p>
        </p:txBody>
      </p:sp>
      <p:sp>
        <p:nvSpPr>
          <p:cNvPr id="15" name="14 - Ορθογώνιο"/>
          <p:cNvSpPr/>
          <p:nvPr/>
        </p:nvSpPr>
        <p:spPr>
          <a:xfrm>
            <a:off x="1259632" y="252413"/>
            <a:ext cx="6215062" cy="461962"/>
          </a:xfrm>
          <a:prstGeom prst="rect">
            <a:avLst/>
          </a:prstGeom>
        </p:spPr>
        <p:txBody>
          <a:bodyPr>
            <a:spAutoFit/>
          </a:bodyPr>
          <a:lstStyle/>
          <a:p>
            <a:pPr algn="ctr" fontAlgn="auto">
              <a:spcBef>
                <a:spcPts val="0"/>
              </a:spcBef>
              <a:spcAft>
                <a:spcPts val="0"/>
              </a:spcAft>
              <a:defRPr/>
            </a:pPr>
            <a:r>
              <a:rPr lang="el-GR" sz="2400" b="1" kern="1000" spc="100" dirty="0">
                <a:ln w="11430"/>
                <a:solidFill>
                  <a:srgbClr val="0070C0"/>
                </a:solidFill>
                <a:latin typeface="Arial" pitchFamily="34" charset="0"/>
                <a:cs typeface="Arial" pitchFamily="34" charset="0"/>
              </a:rPr>
              <a:t>ΟΡΘΟΠΕΔΙΚΑ</a:t>
            </a:r>
            <a:endParaRPr lang="el-GR" sz="2400" b="1" kern="1000" spc="100" dirty="0">
              <a:ln w="11430"/>
              <a:solidFill>
                <a:srgbClr val="0070C0"/>
              </a:solidFill>
              <a:latin typeface="+mn-lt"/>
              <a:cs typeface="+mn-cs"/>
            </a:endParaRPr>
          </a:p>
        </p:txBody>
      </p:sp>
      <p:sp>
        <p:nvSpPr>
          <p:cNvPr id="24" name="23 - Ορθογώνιο"/>
          <p:cNvSpPr>
            <a:spLocks noChangeArrowheads="1"/>
          </p:cNvSpPr>
          <p:nvPr/>
        </p:nvSpPr>
        <p:spPr bwMode="auto">
          <a:xfrm>
            <a:off x="71438" y="1357313"/>
            <a:ext cx="62865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just">
              <a:buFont typeface="Wingdings" pitchFamily="2" charset="2"/>
              <a:buChar char="§"/>
            </a:pPr>
            <a:r>
              <a:rPr lang="el-GR" altLang="el-GR" sz="2200" b="1">
                <a:solidFill>
                  <a:schemeClr val="bg1"/>
                </a:solidFill>
              </a:rPr>
              <a:t>   Αυτοκόλλητη ταινία</a:t>
            </a:r>
          </a:p>
          <a:p>
            <a:pPr algn="just">
              <a:buFont typeface="Wingdings" pitchFamily="2" charset="2"/>
              <a:buChar char="§"/>
            </a:pPr>
            <a:r>
              <a:rPr lang="el-GR" altLang="el-GR" sz="2200" b="1">
                <a:solidFill>
                  <a:schemeClr val="bg1"/>
                </a:solidFill>
              </a:rPr>
              <a:t>   Ελαστικοί επίδεσμοι σε διάφορα μεγέθη</a:t>
            </a:r>
          </a:p>
          <a:p>
            <a:pPr algn="just">
              <a:buFont typeface="Wingdings" pitchFamily="2" charset="2"/>
              <a:buChar char="§"/>
            </a:pPr>
            <a:r>
              <a:rPr lang="el-GR" altLang="el-GR" sz="2200" b="1">
                <a:solidFill>
                  <a:schemeClr val="bg1"/>
                </a:solidFill>
              </a:rPr>
              <a:t>   Τριγωνικοί επίδεσμοι</a:t>
            </a:r>
          </a:p>
          <a:p>
            <a:pPr algn="just">
              <a:buFont typeface="Wingdings" pitchFamily="2" charset="2"/>
              <a:buChar char="§"/>
            </a:pPr>
            <a:r>
              <a:rPr lang="el-GR" altLang="el-GR" sz="2200" b="1">
                <a:solidFill>
                  <a:schemeClr val="bg1"/>
                </a:solidFill>
              </a:rPr>
              <a:t>   Ψυκτικό σπρέι</a:t>
            </a:r>
          </a:p>
          <a:p>
            <a:pPr algn="just">
              <a:buFont typeface="Wingdings" pitchFamily="2" charset="2"/>
              <a:buChar char="§"/>
            </a:pPr>
            <a:r>
              <a:rPr lang="el-GR" altLang="el-GR" sz="2200" b="1">
                <a:solidFill>
                  <a:schemeClr val="bg1"/>
                </a:solidFill>
              </a:rPr>
              <a:t>   Παγοκύστες στιγμιαίου πάγου</a:t>
            </a:r>
          </a:p>
          <a:p>
            <a:pPr algn="just">
              <a:buFont typeface="Wingdings" pitchFamily="2" charset="2"/>
              <a:buChar char="§"/>
            </a:pPr>
            <a:r>
              <a:rPr lang="el-GR" altLang="el-GR" sz="2200" b="1">
                <a:solidFill>
                  <a:schemeClr val="bg1"/>
                </a:solidFill>
              </a:rPr>
              <a:t>   Νάρθηκες άκρων</a:t>
            </a:r>
          </a:p>
        </p:txBody>
      </p:sp>
      <p:pic>
        <p:nvPicPr>
          <p:cNvPr id="17" name="16 - Εικόνα" descr="15426-58at.jpg"/>
          <p:cNvPicPr>
            <a:picLocks noChangeAspect="1"/>
          </p:cNvPicPr>
          <p:nvPr/>
        </p:nvPicPr>
        <p:blipFill>
          <a:blip r:embed="rId3">
            <a:extLst>
              <a:ext uri="{28A0092B-C50C-407E-A947-70E740481C1C}">
                <a14:useLocalDpi xmlns:a14="http://schemas.microsoft.com/office/drawing/2010/main" val="0"/>
              </a:ext>
            </a:extLst>
          </a:blip>
          <a:srcRect t="29575" r="1981" b="12289"/>
          <a:stretch>
            <a:fillRect/>
          </a:stretch>
        </p:blipFill>
        <p:spPr bwMode="auto">
          <a:xfrm>
            <a:off x="71438" y="3571875"/>
            <a:ext cx="6286500" cy="264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11651"/>
          <a:stretch/>
        </p:blipFill>
        <p:spPr bwMode="auto">
          <a:xfrm>
            <a:off x="44053" y="-27384"/>
            <a:ext cx="1287587" cy="1137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7" descr="Αποτέλεσμα εικόνας για logo αθτη"/>
          <p:cNvPicPr>
            <a:picLocks noChangeAspect="1" noChangeArrowheads="1"/>
          </p:cNvPicPr>
          <p:nvPr/>
        </p:nvPicPr>
        <p:blipFill>
          <a:blip r:embed="rId5">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90317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24">
                                            <p:txEl>
                                              <p:pRg st="0" end="0"/>
                                            </p:txEl>
                                          </p:spTgt>
                                        </p:tgtEl>
                                        <p:attrNameLst>
                                          <p:attrName>style.visibility</p:attrName>
                                        </p:attrNameLst>
                                      </p:cBhvr>
                                      <p:to>
                                        <p:strVal val="visible"/>
                                      </p:to>
                                    </p:set>
                                    <p:animEffect transition="in" filter="fade">
                                      <p:cBhvr>
                                        <p:cTn id="11" dur="500"/>
                                        <p:tgtEl>
                                          <p:spTgt spid="24">
                                            <p:txEl>
                                              <p:pRg st="0" end="0"/>
                                            </p:txEl>
                                          </p:spTgt>
                                        </p:tgtEl>
                                      </p:cBhvr>
                                    </p:animEffect>
                                  </p:childTnLst>
                                </p:cTn>
                              </p:par>
                            </p:childTnLst>
                          </p:cTn>
                        </p:par>
                        <p:par>
                          <p:cTn id="12" fill="hold" nodeType="afterGroup">
                            <p:stCondLst>
                              <p:cond delay="1500"/>
                            </p:stCondLst>
                            <p:childTnLst>
                              <p:par>
                                <p:cTn id="13" presetID="10" presetClass="entr" presetSubtype="0" fill="hold" nodeType="afterEffect">
                                  <p:stCondLst>
                                    <p:cond delay="0"/>
                                  </p:stCondLst>
                                  <p:childTnLst>
                                    <p:set>
                                      <p:cBhvr>
                                        <p:cTn id="14" dur="1" fill="hold">
                                          <p:stCondLst>
                                            <p:cond delay="0"/>
                                          </p:stCondLst>
                                        </p:cTn>
                                        <p:tgtEl>
                                          <p:spTgt spid="24">
                                            <p:txEl>
                                              <p:pRg st="1" end="1"/>
                                            </p:txEl>
                                          </p:spTgt>
                                        </p:tgtEl>
                                        <p:attrNameLst>
                                          <p:attrName>style.visibility</p:attrName>
                                        </p:attrNameLst>
                                      </p:cBhvr>
                                      <p:to>
                                        <p:strVal val="visible"/>
                                      </p:to>
                                    </p:set>
                                    <p:animEffect transition="in" filter="fade">
                                      <p:cBhvr>
                                        <p:cTn id="15" dur="500"/>
                                        <p:tgtEl>
                                          <p:spTgt spid="24">
                                            <p:txEl>
                                              <p:pRg st="1" end="1"/>
                                            </p:txEl>
                                          </p:spTgt>
                                        </p:tgtEl>
                                      </p:cBhvr>
                                    </p:animEffect>
                                  </p:childTnLst>
                                </p:cTn>
                              </p:par>
                            </p:childTnLst>
                          </p:cTn>
                        </p:par>
                        <p:par>
                          <p:cTn id="16" fill="hold" nodeType="afterGroup">
                            <p:stCondLst>
                              <p:cond delay="2000"/>
                            </p:stCondLst>
                            <p:childTnLst>
                              <p:par>
                                <p:cTn id="17" presetID="10" presetClass="entr" presetSubtype="0" fill="hold" nodeType="afterEffect">
                                  <p:stCondLst>
                                    <p:cond delay="0"/>
                                  </p:stCondLst>
                                  <p:childTnLst>
                                    <p:set>
                                      <p:cBhvr>
                                        <p:cTn id="18" dur="1" fill="hold">
                                          <p:stCondLst>
                                            <p:cond delay="0"/>
                                          </p:stCondLst>
                                        </p:cTn>
                                        <p:tgtEl>
                                          <p:spTgt spid="24">
                                            <p:txEl>
                                              <p:pRg st="2" end="2"/>
                                            </p:txEl>
                                          </p:spTgt>
                                        </p:tgtEl>
                                        <p:attrNameLst>
                                          <p:attrName>style.visibility</p:attrName>
                                        </p:attrNameLst>
                                      </p:cBhvr>
                                      <p:to>
                                        <p:strVal val="visible"/>
                                      </p:to>
                                    </p:set>
                                    <p:animEffect transition="in" filter="fade">
                                      <p:cBhvr>
                                        <p:cTn id="19" dur="500"/>
                                        <p:tgtEl>
                                          <p:spTgt spid="24">
                                            <p:txEl>
                                              <p:pRg st="2" end="2"/>
                                            </p:txEl>
                                          </p:spTgt>
                                        </p:tgtEl>
                                      </p:cBhvr>
                                    </p:animEffect>
                                  </p:childTnLst>
                                </p:cTn>
                              </p:par>
                            </p:childTnLst>
                          </p:cTn>
                        </p:par>
                        <p:par>
                          <p:cTn id="20" fill="hold" nodeType="afterGroup">
                            <p:stCondLst>
                              <p:cond delay="2500"/>
                            </p:stCondLst>
                            <p:childTnLst>
                              <p:par>
                                <p:cTn id="21" presetID="10" presetClass="entr" presetSubtype="0" fill="hold" nodeType="afterEffect">
                                  <p:stCondLst>
                                    <p:cond delay="0"/>
                                  </p:stCondLst>
                                  <p:childTnLst>
                                    <p:set>
                                      <p:cBhvr>
                                        <p:cTn id="22" dur="1" fill="hold">
                                          <p:stCondLst>
                                            <p:cond delay="0"/>
                                          </p:stCondLst>
                                        </p:cTn>
                                        <p:tgtEl>
                                          <p:spTgt spid="24">
                                            <p:txEl>
                                              <p:pRg st="3" end="3"/>
                                            </p:txEl>
                                          </p:spTgt>
                                        </p:tgtEl>
                                        <p:attrNameLst>
                                          <p:attrName>style.visibility</p:attrName>
                                        </p:attrNameLst>
                                      </p:cBhvr>
                                      <p:to>
                                        <p:strVal val="visible"/>
                                      </p:to>
                                    </p:set>
                                    <p:animEffect transition="in" filter="fade">
                                      <p:cBhvr>
                                        <p:cTn id="23" dur="500"/>
                                        <p:tgtEl>
                                          <p:spTgt spid="24">
                                            <p:txEl>
                                              <p:pRg st="3" end="3"/>
                                            </p:txEl>
                                          </p:spTgt>
                                        </p:tgtEl>
                                      </p:cBhvr>
                                    </p:animEffect>
                                  </p:childTnLst>
                                </p:cTn>
                              </p:par>
                            </p:childTnLst>
                          </p:cTn>
                        </p:par>
                        <p:par>
                          <p:cTn id="24" fill="hold" nodeType="afterGroup">
                            <p:stCondLst>
                              <p:cond delay="3000"/>
                            </p:stCondLst>
                            <p:childTnLst>
                              <p:par>
                                <p:cTn id="25" presetID="10" presetClass="entr" presetSubtype="0" fill="hold" nodeType="afterEffect">
                                  <p:stCondLst>
                                    <p:cond delay="0"/>
                                  </p:stCondLst>
                                  <p:childTnLst>
                                    <p:set>
                                      <p:cBhvr>
                                        <p:cTn id="26" dur="1" fill="hold">
                                          <p:stCondLst>
                                            <p:cond delay="0"/>
                                          </p:stCondLst>
                                        </p:cTn>
                                        <p:tgtEl>
                                          <p:spTgt spid="24">
                                            <p:txEl>
                                              <p:pRg st="4" end="4"/>
                                            </p:txEl>
                                          </p:spTgt>
                                        </p:tgtEl>
                                        <p:attrNameLst>
                                          <p:attrName>style.visibility</p:attrName>
                                        </p:attrNameLst>
                                      </p:cBhvr>
                                      <p:to>
                                        <p:strVal val="visible"/>
                                      </p:to>
                                    </p:set>
                                    <p:animEffect transition="in" filter="fade">
                                      <p:cBhvr>
                                        <p:cTn id="27" dur="500"/>
                                        <p:tgtEl>
                                          <p:spTgt spid="24">
                                            <p:txEl>
                                              <p:pRg st="4" end="4"/>
                                            </p:txEl>
                                          </p:spTgt>
                                        </p:tgtEl>
                                      </p:cBhvr>
                                    </p:animEffect>
                                  </p:childTnLst>
                                </p:cTn>
                              </p:par>
                            </p:childTnLst>
                          </p:cTn>
                        </p:par>
                        <p:par>
                          <p:cTn id="28" fill="hold" nodeType="afterGroup">
                            <p:stCondLst>
                              <p:cond delay="3500"/>
                            </p:stCondLst>
                            <p:childTnLst>
                              <p:par>
                                <p:cTn id="29" presetID="10" presetClass="entr" presetSubtype="0" fill="hold" nodeType="afterEffect">
                                  <p:stCondLst>
                                    <p:cond delay="0"/>
                                  </p:stCondLst>
                                  <p:childTnLst>
                                    <p:set>
                                      <p:cBhvr>
                                        <p:cTn id="30" dur="1" fill="hold">
                                          <p:stCondLst>
                                            <p:cond delay="0"/>
                                          </p:stCondLst>
                                        </p:cTn>
                                        <p:tgtEl>
                                          <p:spTgt spid="24">
                                            <p:txEl>
                                              <p:pRg st="5" end="5"/>
                                            </p:txEl>
                                          </p:spTgt>
                                        </p:tgtEl>
                                        <p:attrNameLst>
                                          <p:attrName>style.visibility</p:attrName>
                                        </p:attrNameLst>
                                      </p:cBhvr>
                                      <p:to>
                                        <p:strVal val="visible"/>
                                      </p:to>
                                    </p:set>
                                    <p:animEffect transition="in" filter="fade">
                                      <p:cBhvr>
                                        <p:cTn id="31" dur="500"/>
                                        <p:tgtEl>
                                          <p:spTgt spid="2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36 - Ορθογώνιο"/>
          <p:cNvSpPr/>
          <p:nvPr/>
        </p:nvSpPr>
        <p:spPr>
          <a:xfrm>
            <a:off x="71438" y="1357313"/>
            <a:ext cx="6286500" cy="221456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l-GR" dirty="0"/>
          </a:p>
        </p:txBody>
      </p:sp>
      <p:sp>
        <p:nvSpPr>
          <p:cNvPr id="18" name="17 - Ορθογώνιο"/>
          <p:cNvSpPr/>
          <p:nvPr/>
        </p:nvSpPr>
        <p:spPr>
          <a:xfrm>
            <a:off x="1547081" y="142852"/>
            <a:ext cx="6143668" cy="684000"/>
          </a:xfrm>
          <a:prstGeom prst="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path path="circle">
              <a:fillToRect t="100000" r="100000"/>
            </a:path>
            <a:tileRect l="-100000" b="-100000"/>
          </a:gradFill>
          <a:ln>
            <a:noFill/>
          </a:ln>
          <a:effectLst>
            <a:innerShdw blurRad="1270000" dist="2540000" dir="10800000">
              <a:schemeClr val="bg1">
                <a:alpha val="88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l-GR" sz="2400" dirty="0">
              <a:effectLst>
                <a:outerShdw blurRad="50800" dist="38100" algn="l" rotWithShape="0">
                  <a:prstClr val="black">
                    <a:alpha val="40000"/>
                  </a:prstClr>
                </a:outerShdw>
              </a:effectLst>
            </a:endParaRPr>
          </a:p>
        </p:txBody>
      </p:sp>
      <p:sp>
        <p:nvSpPr>
          <p:cNvPr id="14" name="13 - Ορθογώνιο"/>
          <p:cNvSpPr/>
          <p:nvPr/>
        </p:nvSpPr>
        <p:spPr>
          <a:xfrm>
            <a:off x="71438" y="1143000"/>
            <a:ext cx="6286500" cy="142875"/>
          </a:xfrm>
          <a:prstGeom prst="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l-GR"/>
          </a:p>
        </p:txBody>
      </p:sp>
      <p:sp>
        <p:nvSpPr>
          <p:cNvPr id="21" name="20 - Ορθογώνιο"/>
          <p:cNvSpPr/>
          <p:nvPr/>
        </p:nvSpPr>
        <p:spPr>
          <a:xfrm>
            <a:off x="0" y="6215063"/>
            <a:ext cx="9144000" cy="142875"/>
          </a:xfrm>
          <a:prstGeom prst="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l-GR"/>
          </a:p>
        </p:txBody>
      </p:sp>
      <p:sp>
        <p:nvSpPr>
          <p:cNvPr id="15" name="14 - Ορθογώνιο"/>
          <p:cNvSpPr/>
          <p:nvPr/>
        </p:nvSpPr>
        <p:spPr>
          <a:xfrm>
            <a:off x="1475656" y="252413"/>
            <a:ext cx="6215062" cy="461962"/>
          </a:xfrm>
          <a:prstGeom prst="rect">
            <a:avLst/>
          </a:prstGeom>
        </p:spPr>
        <p:txBody>
          <a:bodyPr>
            <a:spAutoFit/>
          </a:bodyPr>
          <a:lstStyle/>
          <a:p>
            <a:pPr algn="ctr" fontAlgn="auto">
              <a:spcBef>
                <a:spcPts val="0"/>
              </a:spcBef>
              <a:spcAft>
                <a:spcPts val="0"/>
              </a:spcAft>
              <a:defRPr/>
            </a:pPr>
            <a:r>
              <a:rPr lang="el-GR" sz="2400" b="1" kern="1000" spc="100" dirty="0">
                <a:ln w="11430"/>
                <a:solidFill>
                  <a:srgbClr val="0070C0"/>
                </a:solidFill>
                <a:latin typeface="Arial" pitchFamily="34" charset="0"/>
                <a:cs typeface="Arial" pitchFamily="34" charset="0"/>
              </a:rPr>
              <a:t>ΕΓΚΑΥΜΑΤΑ</a:t>
            </a:r>
            <a:endParaRPr lang="el-GR" sz="2400" b="1" kern="1000" spc="100" dirty="0">
              <a:ln w="11430"/>
              <a:solidFill>
                <a:srgbClr val="0070C0"/>
              </a:solidFill>
              <a:latin typeface="+mn-lt"/>
              <a:cs typeface="+mn-cs"/>
            </a:endParaRPr>
          </a:p>
        </p:txBody>
      </p:sp>
      <p:sp>
        <p:nvSpPr>
          <p:cNvPr id="24" name="23 - Ορθογώνιο"/>
          <p:cNvSpPr>
            <a:spLocks noChangeArrowheads="1"/>
          </p:cNvSpPr>
          <p:nvPr/>
        </p:nvSpPr>
        <p:spPr bwMode="auto">
          <a:xfrm>
            <a:off x="71438" y="1357313"/>
            <a:ext cx="62865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just">
              <a:buFont typeface="Wingdings" pitchFamily="2" charset="2"/>
              <a:buChar char="§"/>
            </a:pPr>
            <a:r>
              <a:rPr lang="el-GR" altLang="el-GR" sz="2200" b="1">
                <a:solidFill>
                  <a:schemeClr val="bg1"/>
                </a:solidFill>
              </a:rPr>
              <a:t>   Γάζες 10Χ10 cm</a:t>
            </a:r>
          </a:p>
          <a:p>
            <a:pPr algn="just">
              <a:buFont typeface="Wingdings" pitchFamily="2" charset="2"/>
              <a:buChar char="§"/>
            </a:pPr>
            <a:r>
              <a:rPr lang="el-GR" altLang="el-GR" sz="2200" b="1">
                <a:solidFill>
                  <a:schemeClr val="bg1"/>
                </a:solidFill>
              </a:rPr>
              <a:t>   Γάζες 10Χ20 cm</a:t>
            </a:r>
          </a:p>
          <a:p>
            <a:pPr algn="just">
              <a:buFont typeface="Wingdings" pitchFamily="2" charset="2"/>
              <a:buChar char="§"/>
            </a:pPr>
            <a:r>
              <a:rPr lang="el-GR" altLang="el-GR" sz="2200" b="1">
                <a:solidFill>
                  <a:schemeClr val="bg1"/>
                </a:solidFill>
              </a:rPr>
              <a:t>   Αυτοκόλλητη ταινία</a:t>
            </a:r>
          </a:p>
          <a:p>
            <a:pPr algn="just">
              <a:buFont typeface="Wingdings" pitchFamily="2" charset="2"/>
              <a:buChar char="§"/>
            </a:pPr>
            <a:r>
              <a:rPr lang="el-GR" altLang="el-GR" sz="2200" b="1">
                <a:solidFill>
                  <a:schemeClr val="bg1"/>
                </a:solidFill>
              </a:rPr>
              <a:t>   Βαζελινούχες γάζες</a:t>
            </a:r>
          </a:p>
          <a:p>
            <a:pPr algn="just">
              <a:buFont typeface="Wingdings" pitchFamily="2" charset="2"/>
              <a:buChar char="§"/>
            </a:pPr>
            <a:r>
              <a:rPr lang="el-GR" altLang="el-GR" sz="2200" b="1">
                <a:solidFill>
                  <a:schemeClr val="bg1"/>
                </a:solidFill>
              </a:rPr>
              <a:t>   Επίδεσμοι γάζας</a:t>
            </a:r>
          </a:p>
          <a:p>
            <a:pPr algn="just">
              <a:buFont typeface="Wingdings" pitchFamily="2" charset="2"/>
              <a:buChar char="§"/>
            </a:pPr>
            <a:r>
              <a:rPr lang="el-GR" altLang="el-GR" sz="2200" b="1">
                <a:solidFill>
                  <a:schemeClr val="bg1"/>
                </a:solidFill>
              </a:rPr>
              <a:t>   Ψαλίδι ρούχων</a:t>
            </a:r>
          </a:p>
        </p:txBody>
      </p:sp>
      <p:pic>
        <p:nvPicPr>
          <p:cNvPr id="16" name="15 - Εικόνα" descr="bh2865.jpg"/>
          <p:cNvPicPr>
            <a:picLocks noChangeAspect="1"/>
          </p:cNvPicPr>
          <p:nvPr/>
        </p:nvPicPr>
        <p:blipFill>
          <a:blip r:embed="rId3">
            <a:extLst>
              <a:ext uri="{28A0092B-C50C-407E-A947-70E740481C1C}">
                <a14:useLocalDpi xmlns:a14="http://schemas.microsoft.com/office/drawing/2010/main" val="0"/>
              </a:ext>
            </a:extLst>
          </a:blip>
          <a:srcRect t="24648" r="999" b="16727"/>
          <a:stretch>
            <a:fillRect/>
          </a:stretch>
        </p:blipFill>
        <p:spPr bwMode="auto">
          <a:xfrm>
            <a:off x="71438" y="3571875"/>
            <a:ext cx="6286500" cy="264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11651"/>
          <a:stretch/>
        </p:blipFill>
        <p:spPr bwMode="auto">
          <a:xfrm>
            <a:off x="44053" y="-27384"/>
            <a:ext cx="1287587" cy="1137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7" descr="Αποτέλεσμα εικόνας για logo αθτη"/>
          <p:cNvPicPr>
            <a:picLocks noChangeAspect="1" noChangeArrowheads="1"/>
          </p:cNvPicPr>
          <p:nvPr/>
        </p:nvPicPr>
        <p:blipFill>
          <a:blip r:embed="rId5">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92673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24">
                                            <p:txEl>
                                              <p:pRg st="0" end="0"/>
                                            </p:txEl>
                                          </p:spTgt>
                                        </p:tgtEl>
                                        <p:attrNameLst>
                                          <p:attrName>style.visibility</p:attrName>
                                        </p:attrNameLst>
                                      </p:cBhvr>
                                      <p:to>
                                        <p:strVal val="visible"/>
                                      </p:to>
                                    </p:set>
                                    <p:animEffect transition="in" filter="fade">
                                      <p:cBhvr>
                                        <p:cTn id="11" dur="500"/>
                                        <p:tgtEl>
                                          <p:spTgt spid="24">
                                            <p:txEl>
                                              <p:pRg st="0" end="0"/>
                                            </p:txEl>
                                          </p:spTgt>
                                        </p:tgtEl>
                                      </p:cBhvr>
                                    </p:animEffect>
                                  </p:childTnLst>
                                </p:cTn>
                              </p:par>
                            </p:childTnLst>
                          </p:cTn>
                        </p:par>
                        <p:par>
                          <p:cTn id="12" fill="hold" nodeType="afterGroup">
                            <p:stCondLst>
                              <p:cond delay="1500"/>
                            </p:stCondLst>
                            <p:childTnLst>
                              <p:par>
                                <p:cTn id="13" presetID="10" presetClass="entr" presetSubtype="0" fill="hold" nodeType="afterEffect">
                                  <p:stCondLst>
                                    <p:cond delay="0"/>
                                  </p:stCondLst>
                                  <p:childTnLst>
                                    <p:set>
                                      <p:cBhvr>
                                        <p:cTn id="14" dur="1" fill="hold">
                                          <p:stCondLst>
                                            <p:cond delay="0"/>
                                          </p:stCondLst>
                                        </p:cTn>
                                        <p:tgtEl>
                                          <p:spTgt spid="24">
                                            <p:txEl>
                                              <p:pRg st="1" end="1"/>
                                            </p:txEl>
                                          </p:spTgt>
                                        </p:tgtEl>
                                        <p:attrNameLst>
                                          <p:attrName>style.visibility</p:attrName>
                                        </p:attrNameLst>
                                      </p:cBhvr>
                                      <p:to>
                                        <p:strVal val="visible"/>
                                      </p:to>
                                    </p:set>
                                    <p:animEffect transition="in" filter="fade">
                                      <p:cBhvr>
                                        <p:cTn id="15" dur="500"/>
                                        <p:tgtEl>
                                          <p:spTgt spid="24">
                                            <p:txEl>
                                              <p:pRg st="1" end="1"/>
                                            </p:txEl>
                                          </p:spTgt>
                                        </p:tgtEl>
                                      </p:cBhvr>
                                    </p:animEffect>
                                  </p:childTnLst>
                                </p:cTn>
                              </p:par>
                            </p:childTnLst>
                          </p:cTn>
                        </p:par>
                        <p:par>
                          <p:cTn id="16" fill="hold" nodeType="afterGroup">
                            <p:stCondLst>
                              <p:cond delay="2000"/>
                            </p:stCondLst>
                            <p:childTnLst>
                              <p:par>
                                <p:cTn id="17" presetID="10" presetClass="entr" presetSubtype="0" fill="hold" nodeType="afterEffect">
                                  <p:stCondLst>
                                    <p:cond delay="0"/>
                                  </p:stCondLst>
                                  <p:childTnLst>
                                    <p:set>
                                      <p:cBhvr>
                                        <p:cTn id="18" dur="1" fill="hold">
                                          <p:stCondLst>
                                            <p:cond delay="0"/>
                                          </p:stCondLst>
                                        </p:cTn>
                                        <p:tgtEl>
                                          <p:spTgt spid="24">
                                            <p:txEl>
                                              <p:pRg st="2" end="2"/>
                                            </p:txEl>
                                          </p:spTgt>
                                        </p:tgtEl>
                                        <p:attrNameLst>
                                          <p:attrName>style.visibility</p:attrName>
                                        </p:attrNameLst>
                                      </p:cBhvr>
                                      <p:to>
                                        <p:strVal val="visible"/>
                                      </p:to>
                                    </p:set>
                                    <p:animEffect transition="in" filter="fade">
                                      <p:cBhvr>
                                        <p:cTn id="19" dur="500"/>
                                        <p:tgtEl>
                                          <p:spTgt spid="24">
                                            <p:txEl>
                                              <p:pRg st="2" end="2"/>
                                            </p:txEl>
                                          </p:spTgt>
                                        </p:tgtEl>
                                      </p:cBhvr>
                                    </p:animEffect>
                                  </p:childTnLst>
                                </p:cTn>
                              </p:par>
                            </p:childTnLst>
                          </p:cTn>
                        </p:par>
                        <p:par>
                          <p:cTn id="20" fill="hold" nodeType="afterGroup">
                            <p:stCondLst>
                              <p:cond delay="2500"/>
                            </p:stCondLst>
                            <p:childTnLst>
                              <p:par>
                                <p:cTn id="21" presetID="10" presetClass="entr" presetSubtype="0" fill="hold" nodeType="afterEffect">
                                  <p:stCondLst>
                                    <p:cond delay="0"/>
                                  </p:stCondLst>
                                  <p:childTnLst>
                                    <p:set>
                                      <p:cBhvr>
                                        <p:cTn id="22" dur="1" fill="hold">
                                          <p:stCondLst>
                                            <p:cond delay="0"/>
                                          </p:stCondLst>
                                        </p:cTn>
                                        <p:tgtEl>
                                          <p:spTgt spid="24">
                                            <p:txEl>
                                              <p:pRg st="3" end="3"/>
                                            </p:txEl>
                                          </p:spTgt>
                                        </p:tgtEl>
                                        <p:attrNameLst>
                                          <p:attrName>style.visibility</p:attrName>
                                        </p:attrNameLst>
                                      </p:cBhvr>
                                      <p:to>
                                        <p:strVal val="visible"/>
                                      </p:to>
                                    </p:set>
                                    <p:animEffect transition="in" filter="fade">
                                      <p:cBhvr>
                                        <p:cTn id="23" dur="500"/>
                                        <p:tgtEl>
                                          <p:spTgt spid="24">
                                            <p:txEl>
                                              <p:pRg st="3" end="3"/>
                                            </p:txEl>
                                          </p:spTgt>
                                        </p:tgtEl>
                                      </p:cBhvr>
                                    </p:animEffect>
                                  </p:childTnLst>
                                </p:cTn>
                              </p:par>
                            </p:childTnLst>
                          </p:cTn>
                        </p:par>
                        <p:par>
                          <p:cTn id="24" fill="hold" nodeType="afterGroup">
                            <p:stCondLst>
                              <p:cond delay="3000"/>
                            </p:stCondLst>
                            <p:childTnLst>
                              <p:par>
                                <p:cTn id="25" presetID="10" presetClass="entr" presetSubtype="0" fill="hold" nodeType="afterEffect">
                                  <p:stCondLst>
                                    <p:cond delay="0"/>
                                  </p:stCondLst>
                                  <p:childTnLst>
                                    <p:set>
                                      <p:cBhvr>
                                        <p:cTn id="26" dur="1" fill="hold">
                                          <p:stCondLst>
                                            <p:cond delay="0"/>
                                          </p:stCondLst>
                                        </p:cTn>
                                        <p:tgtEl>
                                          <p:spTgt spid="24">
                                            <p:txEl>
                                              <p:pRg st="4" end="4"/>
                                            </p:txEl>
                                          </p:spTgt>
                                        </p:tgtEl>
                                        <p:attrNameLst>
                                          <p:attrName>style.visibility</p:attrName>
                                        </p:attrNameLst>
                                      </p:cBhvr>
                                      <p:to>
                                        <p:strVal val="visible"/>
                                      </p:to>
                                    </p:set>
                                    <p:animEffect transition="in" filter="fade">
                                      <p:cBhvr>
                                        <p:cTn id="27" dur="500"/>
                                        <p:tgtEl>
                                          <p:spTgt spid="24">
                                            <p:txEl>
                                              <p:pRg st="4" end="4"/>
                                            </p:txEl>
                                          </p:spTgt>
                                        </p:tgtEl>
                                      </p:cBhvr>
                                    </p:animEffect>
                                  </p:childTnLst>
                                </p:cTn>
                              </p:par>
                            </p:childTnLst>
                          </p:cTn>
                        </p:par>
                        <p:par>
                          <p:cTn id="28" fill="hold" nodeType="afterGroup">
                            <p:stCondLst>
                              <p:cond delay="3500"/>
                            </p:stCondLst>
                            <p:childTnLst>
                              <p:par>
                                <p:cTn id="29" presetID="10" presetClass="entr" presetSubtype="0" fill="hold" nodeType="afterEffect">
                                  <p:stCondLst>
                                    <p:cond delay="0"/>
                                  </p:stCondLst>
                                  <p:childTnLst>
                                    <p:set>
                                      <p:cBhvr>
                                        <p:cTn id="30" dur="1" fill="hold">
                                          <p:stCondLst>
                                            <p:cond delay="0"/>
                                          </p:stCondLst>
                                        </p:cTn>
                                        <p:tgtEl>
                                          <p:spTgt spid="24">
                                            <p:txEl>
                                              <p:pRg st="5" end="5"/>
                                            </p:txEl>
                                          </p:spTgt>
                                        </p:tgtEl>
                                        <p:attrNameLst>
                                          <p:attrName>style.visibility</p:attrName>
                                        </p:attrNameLst>
                                      </p:cBhvr>
                                      <p:to>
                                        <p:strVal val="visible"/>
                                      </p:to>
                                    </p:set>
                                    <p:animEffect transition="in" filter="fade">
                                      <p:cBhvr>
                                        <p:cTn id="31" dur="500"/>
                                        <p:tgtEl>
                                          <p:spTgt spid="2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36 - Ορθογώνιο"/>
          <p:cNvSpPr/>
          <p:nvPr/>
        </p:nvSpPr>
        <p:spPr>
          <a:xfrm>
            <a:off x="71438" y="1357313"/>
            <a:ext cx="6286500" cy="278606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l-GR" dirty="0"/>
          </a:p>
        </p:txBody>
      </p:sp>
      <p:sp>
        <p:nvSpPr>
          <p:cNvPr id="18" name="17 - Ορθογώνιο"/>
          <p:cNvSpPr/>
          <p:nvPr/>
        </p:nvSpPr>
        <p:spPr>
          <a:xfrm>
            <a:off x="2857488" y="142852"/>
            <a:ext cx="6143668" cy="684000"/>
          </a:xfrm>
          <a:prstGeom prst="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path path="circle">
              <a:fillToRect t="100000" r="100000"/>
            </a:path>
            <a:tileRect l="-100000" b="-100000"/>
          </a:gradFill>
          <a:ln>
            <a:noFill/>
          </a:ln>
          <a:effectLst>
            <a:innerShdw blurRad="1270000" dist="2540000" dir="10800000">
              <a:schemeClr val="bg1">
                <a:alpha val="88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l-GR" sz="2400" dirty="0">
              <a:effectLst>
                <a:outerShdw blurRad="50800" dist="38100" algn="l" rotWithShape="0">
                  <a:prstClr val="black">
                    <a:alpha val="40000"/>
                  </a:prstClr>
                </a:outerShdw>
              </a:effectLst>
            </a:endParaRPr>
          </a:p>
        </p:txBody>
      </p:sp>
      <p:sp>
        <p:nvSpPr>
          <p:cNvPr id="10" name="9 - Ορθογώνιο"/>
          <p:cNvSpPr/>
          <p:nvPr/>
        </p:nvSpPr>
        <p:spPr>
          <a:xfrm>
            <a:off x="142875" y="142875"/>
            <a:ext cx="2571750" cy="684213"/>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l-GR"/>
          </a:p>
        </p:txBody>
      </p:sp>
      <p:sp>
        <p:nvSpPr>
          <p:cNvPr id="6" name="5 - Ορθογώνιο"/>
          <p:cNvSpPr/>
          <p:nvPr/>
        </p:nvSpPr>
        <p:spPr>
          <a:xfrm>
            <a:off x="214282" y="149346"/>
            <a:ext cx="2500298" cy="677108"/>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algn="ctr" fontAlgn="auto">
              <a:spcBef>
                <a:spcPts val="0"/>
              </a:spcBef>
              <a:spcAft>
                <a:spcPts val="0"/>
              </a:spcAft>
              <a:defRPr/>
            </a:pPr>
            <a:r>
              <a:rPr lang="el-GR" sz="1900" b="1" spc="150" dirty="0">
                <a:ln w="11430"/>
                <a:solidFill>
                  <a:srgbClr val="F8F8F8"/>
                </a:solidFill>
                <a:effectLst>
                  <a:outerShdw blurRad="60007" dist="200025" dir="15000000" sy="30000" kx="-1800000" algn="bl" rotWithShape="0">
                    <a:prstClr val="black">
                      <a:alpha val="32000"/>
                    </a:prstClr>
                  </a:outerShdw>
                </a:effectLst>
                <a:latin typeface="Arial" pitchFamily="34" charset="0"/>
                <a:cs typeface="Arial" pitchFamily="34" charset="0"/>
              </a:rPr>
              <a:t>Πρώτες Βοήθειες </a:t>
            </a:r>
          </a:p>
          <a:p>
            <a:pPr algn="ctr" fontAlgn="auto">
              <a:spcBef>
                <a:spcPts val="0"/>
              </a:spcBef>
              <a:spcAft>
                <a:spcPts val="0"/>
              </a:spcAft>
              <a:defRPr/>
            </a:pPr>
            <a:r>
              <a:rPr lang="el-GR" sz="1900" b="1" spc="150" dirty="0">
                <a:ln w="11430"/>
                <a:solidFill>
                  <a:srgbClr val="F8F8F8"/>
                </a:solidFill>
                <a:effectLst>
                  <a:outerShdw blurRad="60007" dist="200025" dir="15000000" sy="30000" kx="-1800000" algn="bl" rotWithShape="0">
                    <a:prstClr val="black">
                      <a:alpha val="32000"/>
                    </a:prstClr>
                  </a:outerShdw>
                </a:effectLst>
                <a:latin typeface="Arial" pitchFamily="34" charset="0"/>
                <a:cs typeface="Arial" pitchFamily="34" charset="0"/>
              </a:rPr>
              <a:t>για πολίτες</a:t>
            </a:r>
            <a:endParaRPr lang="el-GR" sz="1900" b="1" spc="150" dirty="0">
              <a:ln w="11430"/>
              <a:solidFill>
                <a:srgbClr val="F8F8F8"/>
              </a:solidFill>
              <a:effectLst>
                <a:outerShdw blurRad="60007" dist="200025" dir="15000000" sy="30000" kx="-1800000" algn="bl" rotWithShape="0">
                  <a:prstClr val="black">
                    <a:alpha val="32000"/>
                  </a:prstClr>
                </a:outerShdw>
              </a:effectLst>
              <a:latin typeface="+mn-lt"/>
              <a:cs typeface="+mn-cs"/>
            </a:endParaRPr>
          </a:p>
        </p:txBody>
      </p:sp>
      <p:sp>
        <p:nvSpPr>
          <p:cNvPr id="14" name="13 - Ορθογώνιο"/>
          <p:cNvSpPr/>
          <p:nvPr/>
        </p:nvSpPr>
        <p:spPr>
          <a:xfrm>
            <a:off x="71438" y="1143000"/>
            <a:ext cx="6286500" cy="142875"/>
          </a:xfrm>
          <a:prstGeom prst="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l-GR"/>
          </a:p>
        </p:txBody>
      </p:sp>
      <p:sp>
        <p:nvSpPr>
          <p:cNvPr id="21" name="20 - Ορθογώνιο"/>
          <p:cNvSpPr/>
          <p:nvPr/>
        </p:nvSpPr>
        <p:spPr>
          <a:xfrm>
            <a:off x="0" y="6215063"/>
            <a:ext cx="9144000" cy="142875"/>
          </a:xfrm>
          <a:prstGeom prst="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l-GR"/>
          </a:p>
        </p:txBody>
      </p:sp>
      <p:sp>
        <p:nvSpPr>
          <p:cNvPr id="15" name="14 - Ορθογώνιο"/>
          <p:cNvSpPr/>
          <p:nvPr/>
        </p:nvSpPr>
        <p:spPr>
          <a:xfrm>
            <a:off x="2786063" y="252413"/>
            <a:ext cx="6215062" cy="461962"/>
          </a:xfrm>
          <a:prstGeom prst="rect">
            <a:avLst/>
          </a:prstGeom>
        </p:spPr>
        <p:txBody>
          <a:bodyPr>
            <a:spAutoFit/>
          </a:bodyPr>
          <a:lstStyle/>
          <a:p>
            <a:pPr algn="ctr" fontAlgn="auto">
              <a:spcBef>
                <a:spcPts val="0"/>
              </a:spcBef>
              <a:spcAft>
                <a:spcPts val="0"/>
              </a:spcAft>
              <a:defRPr/>
            </a:pPr>
            <a:r>
              <a:rPr lang="el-GR" sz="2400" b="1" kern="1000" spc="-100" dirty="0">
                <a:ln w="11430"/>
                <a:solidFill>
                  <a:srgbClr val="0070C0"/>
                </a:solidFill>
                <a:latin typeface="Arial" pitchFamily="34" charset="0"/>
                <a:cs typeface="Arial" pitchFamily="34" charset="0"/>
              </a:rPr>
              <a:t>ΔΗΓΜΑΤΑ – ΠΕΡΙΒΑΛΛΟΝ – ΕΠΕΙΓΟΝΤΑ</a:t>
            </a:r>
            <a:endParaRPr lang="el-GR" sz="2400" b="1" kern="1000" spc="-100" dirty="0">
              <a:ln w="11430"/>
              <a:solidFill>
                <a:srgbClr val="0070C0"/>
              </a:solidFill>
              <a:latin typeface="+mn-lt"/>
              <a:cs typeface="+mn-cs"/>
            </a:endParaRPr>
          </a:p>
        </p:txBody>
      </p:sp>
      <p:sp>
        <p:nvSpPr>
          <p:cNvPr id="24" name="23 - Ορθογώνιο"/>
          <p:cNvSpPr>
            <a:spLocks noChangeArrowheads="1"/>
          </p:cNvSpPr>
          <p:nvPr/>
        </p:nvSpPr>
        <p:spPr bwMode="auto">
          <a:xfrm>
            <a:off x="71438" y="1357313"/>
            <a:ext cx="62865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just">
              <a:buFont typeface="Wingdings" pitchFamily="2" charset="2"/>
              <a:buChar char="§"/>
            </a:pPr>
            <a:r>
              <a:rPr lang="el-GR" altLang="el-GR" sz="2200" b="1">
                <a:solidFill>
                  <a:schemeClr val="bg1"/>
                </a:solidFill>
              </a:rPr>
              <a:t>   Αντιϊσταμινική  αλοιφή</a:t>
            </a:r>
          </a:p>
          <a:p>
            <a:pPr algn="just">
              <a:buFont typeface="Wingdings" pitchFamily="2" charset="2"/>
              <a:buChar char="§"/>
            </a:pPr>
            <a:r>
              <a:rPr lang="el-GR" altLang="el-GR" sz="2200" b="1">
                <a:solidFill>
                  <a:schemeClr val="bg1"/>
                </a:solidFill>
              </a:rPr>
              <a:t>   Αυτοκόλλητη ταινία</a:t>
            </a:r>
          </a:p>
          <a:p>
            <a:pPr algn="just">
              <a:buFont typeface="Wingdings" pitchFamily="2" charset="2"/>
              <a:buChar char="§"/>
            </a:pPr>
            <a:r>
              <a:rPr lang="el-GR" altLang="el-GR" sz="2200" b="1">
                <a:solidFill>
                  <a:schemeClr val="bg1"/>
                </a:solidFill>
              </a:rPr>
              <a:t>   Ελαστικοί επίδεσμοι σε διάφορα μεγέθη</a:t>
            </a:r>
          </a:p>
          <a:p>
            <a:pPr algn="just">
              <a:buFont typeface="Wingdings" pitchFamily="2" charset="2"/>
              <a:buChar char="§"/>
            </a:pPr>
            <a:r>
              <a:rPr lang="el-GR" altLang="el-GR" sz="2200" b="1">
                <a:solidFill>
                  <a:schemeClr val="bg1"/>
                </a:solidFill>
              </a:rPr>
              <a:t>   Τριγωνικοί επίδεσμοι</a:t>
            </a:r>
          </a:p>
          <a:p>
            <a:pPr algn="just">
              <a:buFont typeface="Wingdings" pitchFamily="2" charset="2"/>
              <a:buChar char="§"/>
            </a:pPr>
            <a:r>
              <a:rPr lang="el-GR" altLang="el-GR" sz="2200" b="1">
                <a:solidFill>
                  <a:schemeClr val="bg1"/>
                </a:solidFill>
              </a:rPr>
              <a:t>   Ψαλίδι ρούχων </a:t>
            </a:r>
          </a:p>
          <a:p>
            <a:pPr algn="just">
              <a:buFont typeface="Wingdings" pitchFamily="2" charset="2"/>
              <a:buChar char="§"/>
            </a:pPr>
            <a:r>
              <a:rPr lang="el-GR" altLang="el-GR" sz="2200" b="1">
                <a:solidFill>
                  <a:schemeClr val="bg1"/>
                </a:solidFill>
              </a:rPr>
              <a:t>   Κουβέρτα αλουμινίου </a:t>
            </a:r>
          </a:p>
          <a:p>
            <a:pPr algn="just">
              <a:buFont typeface="Wingdings" pitchFamily="2" charset="2"/>
              <a:buChar char="§"/>
            </a:pPr>
            <a:r>
              <a:rPr lang="el-GR" altLang="el-GR" sz="2200" b="1">
                <a:solidFill>
                  <a:schemeClr val="bg1"/>
                </a:solidFill>
              </a:rPr>
              <a:t>   Παγοκύστες στιγμιαίου πάγου</a:t>
            </a:r>
          </a:p>
          <a:p>
            <a:pPr algn="just">
              <a:buFont typeface="Wingdings" pitchFamily="2" charset="2"/>
              <a:buChar char="§"/>
            </a:pPr>
            <a:r>
              <a:rPr lang="el-GR" altLang="el-GR" sz="2200" b="1">
                <a:solidFill>
                  <a:schemeClr val="bg1"/>
                </a:solidFill>
              </a:rPr>
              <a:t>   Θερμόμετρο </a:t>
            </a:r>
          </a:p>
        </p:txBody>
      </p:sp>
      <p:pic>
        <p:nvPicPr>
          <p:cNvPr id="12" name="11 - Εικόνα" descr="317395.jpg"/>
          <p:cNvPicPr>
            <a:picLocks noChangeAspect="1"/>
          </p:cNvPicPr>
          <p:nvPr/>
        </p:nvPicPr>
        <p:blipFill>
          <a:blip r:embed="rId3">
            <a:extLst>
              <a:ext uri="{28A0092B-C50C-407E-A947-70E740481C1C}">
                <a14:useLocalDpi xmlns:a14="http://schemas.microsoft.com/office/drawing/2010/main" val="0"/>
              </a:ext>
            </a:extLst>
          </a:blip>
          <a:srcRect t="36363" b="30682"/>
          <a:stretch>
            <a:fillRect/>
          </a:stretch>
        </p:blipFill>
        <p:spPr bwMode="auto">
          <a:xfrm>
            <a:off x="71438" y="4143375"/>
            <a:ext cx="6286500" cy="207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82341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24">
                                            <p:txEl>
                                              <p:pRg st="0" end="0"/>
                                            </p:txEl>
                                          </p:spTgt>
                                        </p:tgtEl>
                                        <p:attrNameLst>
                                          <p:attrName>style.visibility</p:attrName>
                                        </p:attrNameLst>
                                      </p:cBhvr>
                                      <p:to>
                                        <p:strVal val="visible"/>
                                      </p:to>
                                    </p:set>
                                    <p:animEffect transition="in" filter="fade">
                                      <p:cBhvr>
                                        <p:cTn id="11" dur="500"/>
                                        <p:tgtEl>
                                          <p:spTgt spid="24">
                                            <p:txEl>
                                              <p:pRg st="0" end="0"/>
                                            </p:txEl>
                                          </p:spTgt>
                                        </p:tgtEl>
                                      </p:cBhvr>
                                    </p:animEffect>
                                  </p:childTnLst>
                                </p:cTn>
                              </p:par>
                            </p:childTnLst>
                          </p:cTn>
                        </p:par>
                        <p:par>
                          <p:cTn id="12" fill="hold" nodeType="afterGroup">
                            <p:stCondLst>
                              <p:cond delay="1500"/>
                            </p:stCondLst>
                            <p:childTnLst>
                              <p:par>
                                <p:cTn id="13" presetID="10" presetClass="entr" presetSubtype="0" fill="hold" nodeType="afterEffect">
                                  <p:stCondLst>
                                    <p:cond delay="0"/>
                                  </p:stCondLst>
                                  <p:childTnLst>
                                    <p:set>
                                      <p:cBhvr>
                                        <p:cTn id="14" dur="1" fill="hold">
                                          <p:stCondLst>
                                            <p:cond delay="0"/>
                                          </p:stCondLst>
                                        </p:cTn>
                                        <p:tgtEl>
                                          <p:spTgt spid="24">
                                            <p:txEl>
                                              <p:pRg st="1" end="1"/>
                                            </p:txEl>
                                          </p:spTgt>
                                        </p:tgtEl>
                                        <p:attrNameLst>
                                          <p:attrName>style.visibility</p:attrName>
                                        </p:attrNameLst>
                                      </p:cBhvr>
                                      <p:to>
                                        <p:strVal val="visible"/>
                                      </p:to>
                                    </p:set>
                                    <p:animEffect transition="in" filter="fade">
                                      <p:cBhvr>
                                        <p:cTn id="15" dur="500"/>
                                        <p:tgtEl>
                                          <p:spTgt spid="24">
                                            <p:txEl>
                                              <p:pRg st="1" end="1"/>
                                            </p:txEl>
                                          </p:spTgt>
                                        </p:tgtEl>
                                      </p:cBhvr>
                                    </p:animEffect>
                                  </p:childTnLst>
                                </p:cTn>
                              </p:par>
                            </p:childTnLst>
                          </p:cTn>
                        </p:par>
                        <p:par>
                          <p:cTn id="16" fill="hold" nodeType="afterGroup">
                            <p:stCondLst>
                              <p:cond delay="2000"/>
                            </p:stCondLst>
                            <p:childTnLst>
                              <p:par>
                                <p:cTn id="17" presetID="10" presetClass="entr" presetSubtype="0" fill="hold" nodeType="afterEffect">
                                  <p:stCondLst>
                                    <p:cond delay="0"/>
                                  </p:stCondLst>
                                  <p:childTnLst>
                                    <p:set>
                                      <p:cBhvr>
                                        <p:cTn id="18" dur="1" fill="hold">
                                          <p:stCondLst>
                                            <p:cond delay="0"/>
                                          </p:stCondLst>
                                        </p:cTn>
                                        <p:tgtEl>
                                          <p:spTgt spid="24">
                                            <p:txEl>
                                              <p:pRg st="2" end="2"/>
                                            </p:txEl>
                                          </p:spTgt>
                                        </p:tgtEl>
                                        <p:attrNameLst>
                                          <p:attrName>style.visibility</p:attrName>
                                        </p:attrNameLst>
                                      </p:cBhvr>
                                      <p:to>
                                        <p:strVal val="visible"/>
                                      </p:to>
                                    </p:set>
                                    <p:animEffect transition="in" filter="fade">
                                      <p:cBhvr>
                                        <p:cTn id="19" dur="500"/>
                                        <p:tgtEl>
                                          <p:spTgt spid="24">
                                            <p:txEl>
                                              <p:pRg st="2" end="2"/>
                                            </p:txEl>
                                          </p:spTgt>
                                        </p:tgtEl>
                                      </p:cBhvr>
                                    </p:animEffect>
                                  </p:childTnLst>
                                </p:cTn>
                              </p:par>
                            </p:childTnLst>
                          </p:cTn>
                        </p:par>
                        <p:par>
                          <p:cTn id="20" fill="hold" nodeType="afterGroup">
                            <p:stCondLst>
                              <p:cond delay="2500"/>
                            </p:stCondLst>
                            <p:childTnLst>
                              <p:par>
                                <p:cTn id="21" presetID="10" presetClass="entr" presetSubtype="0" fill="hold" nodeType="afterEffect">
                                  <p:stCondLst>
                                    <p:cond delay="0"/>
                                  </p:stCondLst>
                                  <p:childTnLst>
                                    <p:set>
                                      <p:cBhvr>
                                        <p:cTn id="22" dur="1" fill="hold">
                                          <p:stCondLst>
                                            <p:cond delay="0"/>
                                          </p:stCondLst>
                                        </p:cTn>
                                        <p:tgtEl>
                                          <p:spTgt spid="24">
                                            <p:txEl>
                                              <p:pRg st="3" end="3"/>
                                            </p:txEl>
                                          </p:spTgt>
                                        </p:tgtEl>
                                        <p:attrNameLst>
                                          <p:attrName>style.visibility</p:attrName>
                                        </p:attrNameLst>
                                      </p:cBhvr>
                                      <p:to>
                                        <p:strVal val="visible"/>
                                      </p:to>
                                    </p:set>
                                    <p:animEffect transition="in" filter="fade">
                                      <p:cBhvr>
                                        <p:cTn id="23" dur="500"/>
                                        <p:tgtEl>
                                          <p:spTgt spid="24">
                                            <p:txEl>
                                              <p:pRg st="3" end="3"/>
                                            </p:txEl>
                                          </p:spTgt>
                                        </p:tgtEl>
                                      </p:cBhvr>
                                    </p:animEffect>
                                  </p:childTnLst>
                                </p:cTn>
                              </p:par>
                            </p:childTnLst>
                          </p:cTn>
                        </p:par>
                        <p:par>
                          <p:cTn id="24" fill="hold" nodeType="afterGroup">
                            <p:stCondLst>
                              <p:cond delay="3000"/>
                            </p:stCondLst>
                            <p:childTnLst>
                              <p:par>
                                <p:cTn id="25" presetID="10" presetClass="entr" presetSubtype="0" fill="hold" nodeType="afterEffect">
                                  <p:stCondLst>
                                    <p:cond delay="0"/>
                                  </p:stCondLst>
                                  <p:childTnLst>
                                    <p:set>
                                      <p:cBhvr>
                                        <p:cTn id="26" dur="1" fill="hold">
                                          <p:stCondLst>
                                            <p:cond delay="0"/>
                                          </p:stCondLst>
                                        </p:cTn>
                                        <p:tgtEl>
                                          <p:spTgt spid="24">
                                            <p:txEl>
                                              <p:pRg st="4" end="4"/>
                                            </p:txEl>
                                          </p:spTgt>
                                        </p:tgtEl>
                                        <p:attrNameLst>
                                          <p:attrName>style.visibility</p:attrName>
                                        </p:attrNameLst>
                                      </p:cBhvr>
                                      <p:to>
                                        <p:strVal val="visible"/>
                                      </p:to>
                                    </p:set>
                                    <p:animEffect transition="in" filter="fade">
                                      <p:cBhvr>
                                        <p:cTn id="27" dur="500"/>
                                        <p:tgtEl>
                                          <p:spTgt spid="24">
                                            <p:txEl>
                                              <p:pRg st="4" end="4"/>
                                            </p:txEl>
                                          </p:spTgt>
                                        </p:tgtEl>
                                      </p:cBhvr>
                                    </p:animEffect>
                                  </p:childTnLst>
                                </p:cTn>
                              </p:par>
                            </p:childTnLst>
                          </p:cTn>
                        </p:par>
                        <p:par>
                          <p:cTn id="28" fill="hold" nodeType="afterGroup">
                            <p:stCondLst>
                              <p:cond delay="3500"/>
                            </p:stCondLst>
                            <p:childTnLst>
                              <p:par>
                                <p:cTn id="29" presetID="10" presetClass="entr" presetSubtype="0" fill="hold" nodeType="afterEffect">
                                  <p:stCondLst>
                                    <p:cond delay="0"/>
                                  </p:stCondLst>
                                  <p:childTnLst>
                                    <p:set>
                                      <p:cBhvr>
                                        <p:cTn id="30" dur="1" fill="hold">
                                          <p:stCondLst>
                                            <p:cond delay="0"/>
                                          </p:stCondLst>
                                        </p:cTn>
                                        <p:tgtEl>
                                          <p:spTgt spid="24">
                                            <p:txEl>
                                              <p:pRg st="5" end="5"/>
                                            </p:txEl>
                                          </p:spTgt>
                                        </p:tgtEl>
                                        <p:attrNameLst>
                                          <p:attrName>style.visibility</p:attrName>
                                        </p:attrNameLst>
                                      </p:cBhvr>
                                      <p:to>
                                        <p:strVal val="visible"/>
                                      </p:to>
                                    </p:set>
                                    <p:animEffect transition="in" filter="fade">
                                      <p:cBhvr>
                                        <p:cTn id="31" dur="500"/>
                                        <p:tgtEl>
                                          <p:spTgt spid="24">
                                            <p:txEl>
                                              <p:pRg st="5" end="5"/>
                                            </p:txEl>
                                          </p:spTgt>
                                        </p:tgtEl>
                                      </p:cBhvr>
                                    </p:animEffect>
                                  </p:childTnLst>
                                </p:cTn>
                              </p:par>
                            </p:childTnLst>
                          </p:cTn>
                        </p:par>
                        <p:par>
                          <p:cTn id="32" fill="hold" nodeType="afterGroup">
                            <p:stCondLst>
                              <p:cond delay="4000"/>
                            </p:stCondLst>
                            <p:childTnLst>
                              <p:par>
                                <p:cTn id="33" presetID="10" presetClass="entr" presetSubtype="0" fill="hold" nodeType="afterEffect">
                                  <p:stCondLst>
                                    <p:cond delay="0"/>
                                  </p:stCondLst>
                                  <p:childTnLst>
                                    <p:set>
                                      <p:cBhvr>
                                        <p:cTn id="34" dur="1" fill="hold">
                                          <p:stCondLst>
                                            <p:cond delay="0"/>
                                          </p:stCondLst>
                                        </p:cTn>
                                        <p:tgtEl>
                                          <p:spTgt spid="24">
                                            <p:txEl>
                                              <p:pRg st="6" end="6"/>
                                            </p:txEl>
                                          </p:spTgt>
                                        </p:tgtEl>
                                        <p:attrNameLst>
                                          <p:attrName>style.visibility</p:attrName>
                                        </p:attrNameLst>
                                      </p:cBhvr>
                                      <p:to>
                                        <p:strVal val="visible"/>
                                      </p:to>
                                    </p:set>
                                    <p:animEffect transition="in" filter="fade">
                                      <p:cBhvr>
                                        <p:cTn id="35" dur="500"/>
                                        <p:tgtEl>
                                          <p:spTgt spid="24">
                                            <p:txEl>
                                              <p:pRg st="6" end="6"/>
                                            </p:txEl>
                                          </p:spTgt>
                                        </p:tgtEl>
                                      </p:cBhvr>
                                    </p:animEffect>
                                  </p:childTnLst>
                                </p:cTn>
                              </p:par>
                            </p:childTnLst>
                          </p:cTn>
                        </p:par>
                        <p:par>
                          <p:cTn id="36" fill="hold" nodeType="afterGroup">
                            <p:stCondLst>
                              <p:cond delay="4500"/>
                            </p:stCondLst>
                            <p:childTnLst>
                              <p:par>
                                <p:cTn id="37" presetID="10" presetClass="entr" presetSubtype="0" fill="hold" nodeType="afterEffect">
                                  <p:stCondLst>
                                    <p:cond delay="0"/>
                                  </p:stCondLst>
                                  <p:childTnLst>
                                    <p:set>
                                      <p:cBhvr>
                                        <p:cTn id="38" dur="1" fill="hold">
                                          <p:stCondLst>
                                            <p:cond delay="0"/>
                                          </p:stCondLst>
                                        </p:cTn>
                                        <p:tgtEl>
                                          <p:spTgt spid="24">
                                            <p:txEl>
                                              <p:pRg st="7" end="7"/>
                                            </p:txEl>
                                          </p:spTgt>
                                        </p:tgtEl>
                                        <p:attrNameLst>
                                          <p:attrName>style.visibility</p:attrName>
                                        </p:attrNameLst>
                                      </p:cBhvr>
                                      <p:to>
                                        <p:strVal val="visible"/>
                                      </p:to>
                                    </p:set>
                                    <p:animEffect transition="in" filter="fade">
                                      <p:cBhvr>
                                        <p:cTn id="39" dur="500"/>
                                        <p:tgtEl>
                                          <p:spTgt spid="2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11 - Εικόνα" descr="021101.jpg"/>
          <p:cNvPicPr>
            <a:picLocks noChangeAspect="1"/>
          </p:cNvPicPr>
          <p:nvPr/>
        </p:nvPicPr>
        <p:blipFill>
          <a:blip r:embed="rId3">
            <a:extLst>
              <a:ext uri="{28A0092B-C50C-407E-A947-70E740481C1C}">
                <a14:useLocalDpi xmlns:a14="http://schemas.microsoft.com/office/drawing/2010/main" val="0"/>
              </a:ext>
            </a:extLst>
          </a:blip>
          <a:srcRect t="33186" b="32292"/>
          <a:stretch>
            <a:fillRect/>
          </a:stretch>
        </p:blipFill>
        <p:spPr bwMode="auto">
          <a:xfrm>
            <a:off x="58738" y="2857500"/>
            <a:ext cx="6299200" cy="335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36 - Ορθογώνιο"/>
          <p:cNvSpPr/>
          <p:nvPr/>
        </p:nvSpPr>
        <p:spPr>
          <a:xfrm>
            <a:off x="71438" y="1357313"/>
            <a:ext cx="6286500" cy="150018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l-GR" dirty="0"/>
          </a:p>
        </p:txBody>
      </p:sp>
      <p:sp>
        <p:nvSpPr>
          <p:cNvPr id="18" name="17 - Ορθογώνιο"/>
          <p:cNvSpPr/>
          <p:nvPr/>
        </p:nvSpPr>
        <p:spPr>
          <a:xfrm>
            <a:off x="1547081" y="142852"/>
            <a:ext cx="6143668" cy="684000"/>
          </a:xfrm>
          <a:prstGeom prst="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path path="circle">
              <a:fillToRect t="100000" r="100000"/>
            </a:path>
            <a:tileRect l="-100000" b="-100000"/>
          </a:gradFill>
          <a:ln>
            <a:noFill/>
          </a:ln>
          <a:effectLst>
            <a:innerShdw blurRad="1270000" dist="2540000" dir="10800000">
              <a:schemeClr val="bg1">
                <a:alpha val="88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l-GR" sz="2400" dirty="0">
              <a:effectLst>
                <a:outerShdw blurRad="50800" dist="38100" algn="l" rotWithShape="0">
                  <a:prstClr val="black">
                    <a:alpha val="40000"/>
                  </a:prstClr>
                </a:outerShdw>
              </a:effectLst>
            </a:endParaRPr>
          </a:p>
        </p:txBody>
      </p:sp>
      <p:sp>
        <p:nvSpPr>
          <p:cNvPr id="14" name="13 - Ορθογώνιο"/>
          <p:cNvSpPr/>
          <p:nvPr/>
        </p:nvSpPr>
        <p:spPr>
          <a:xfrm>
            <a:off x="71438" y="1143000"/>
            <a:ext cx="6286500" cy="142875"/>
          </a:xfrm>
          <a:prstGeom prst="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l-GR"/>
          </a:p>
        </p:txBody>
      </p:sp>
      <p:sp>
        <p:nvSpPr>
          <p:cNvPr id="21" name="20 - Ορθογώνιο"/>
          <p:cNvSpPr/>
          <p:nvPr/>
        </p:nvSpPr>
        <p:spPr>
          <a:xfrm>
            <a:off x="0" y="6215063"/>
            <a:ext cx="9144000" cy="142875"/>
          </a:xfrm>
          <a:prstGeom prst="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l-GR"/>
          </a:p>
        </p:txBody>
      </p:sp>
      <p:sp>
        <p:nvSpPr>
          <p:cNvPr id="15" name="14 - Ορθογώνιο"/>
          <p:cNvSpPr/>
          <p:nvPr/>
        </p:nvSpPr>
        <p:spPr>
          <a:xfrm>
            <a:off x="1475656" y="252413"/>
            <a:ext cx="6215062" cy="461962"/>
          </a:xfrm>
          <a:prstGeom prst="rect">
            <a:avLst/>
          </a:prstGeom>
        </p:spPr>
        <p:txBody>
          <a:bodyPr>
            <a:spAutoFit/>
          </a:bodyPr>
          <a:lstStyle/>
          <a:p>
            <a:pPr algn="ctr" fontAlgn="auto">
              <a:spcBef>
                <a:spcPts val="0"/>
              </a:spcBef>
              <a:spcAft>
                <a:spcPts val="0"/>
              </a:spcAft>
              <a:defRPr/>
            </a:pPr>
            <a:r>
              <a:rPr lang="el-GR" sz="2400" b="1" kern="1000" spc="100" dirty="0">
                <a:ln w="11430"/>
                <a:solidFill>
                  <a:srgbClr val="0070C0"/>
                </a:solidFill>
                <a:latin typeface="Arial" pitchFamily="34" charset="0"/>
                <a:cs typeface="Arial" pitchFamily="34" charset="0"/>
              </a:rPr>
              <a:t>ΑΤΟΜΙΚΑ</a:t>
            </a:r>
            <a:endParaRPr lang="el-GR" sz="2400" b="1" kern="1000" spc="100" dirty="0">
              <a:ln w="11430"/>
              <a:solidFill>
                <a:srgbClr val="0070C0"/>
              </a:solidFill>
              <a:latin typeface="+mn-lt"/>
              <a:cs typeface="+mn-cs"/>
            </a:endParaRPr>
          </a:p>
        </p:txBody>
      </p:sp>
      <p:sp>
        <p:nvSpPr>
          <p:cNvPr id="24" name="23 - Ορθογώνιο"/>
          <p:cNvSpPr>
            <a:spLocks noChangeArrowheads="1"/>
          </p:cNvSpPr>
          <p:nvPr/>
        </p:nvSpPr>
        <p:spPr bwMode="auto">
          <a:xfrm>
            <a:off x="71438" y="1357313"/>
            <a:ext cx="6286500"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just">
              <a:buFont typeface="Wingdings" pitchFamily="2" charset="2"/>
              <a:buChar char="§"/>
            </a:pPr>
            <a:r>
              <a:rPr lang="el-GR" altLang="el-GR" sz="2200" b="1">
                <a:solidFill>
                  <a:schemeClr val="bg1"/>
                </a:solidFill>
              </a:rPr>
              <a:t>   Προσωπικά φάρμακα</a:t>
            </a:r>
          </a:p>
          <a:p>
            <a:pPr algn="just">
              <a:buFont typeface="Wingdings" pitchFamily="2" charset="2"/>
              <a:buChar char="§"/>
            </a:pPr>
            <a:r>
              <a:rPr lang="el-GR" altLang="el-GR" sz="2200" b="1">
                <a:solidFill>
                  <a:schemeClr val="bg1"/>
                </a:solidFill>
              </a:rPr>
              <a:t>   Οικογενειακά φάρμακα</a:t>
            </a:r>
          </a:p>
          <a:p>
            <a:pPr algn="just">
              <a:buFont typeface="Wingdings" pitchFamily="2" charset="2"/>
              <a:buChar char="§"/>
            </a:pPr>
            <a:r>
              <a:rPr lang="el-GR" altLang="el-GR" sz="2200" b="1">
                <a:solidFill>
                  <a:schemeClr val="bg1"/>
                </a:solidFill>
              </a:rPr>
              <a:t>   Εμφιαλωμένο νερό</a:t>
            </a:r>
          </a:p>
          <a:p>
            <a:pPr algn="just">
              <a:buFont typeface="Wingdings" pitchFamily="2" charset="2"/>
              <a:buChar char="§"/>
            </a:pPr>
            <a:r>
              <a:rPr lang="el-GR" altLang="el-GR" sz="2200" b="1">
                <a:solidFill>
                  <a:schemeClr val="bg1"/>
                </a:solidFill>
              </a:rPr>
              <a:t>   Υγρά μαντιλάκια καθαρισμού χεριών</a:t>
            </a:r>
          </a:p>
        </p:txBody>
      </p:sp>
      <p:pic>
        <p:nvPicPr>
          <p:cNvPr id="1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11651"/>
          <a:stretch/>
        </p:blipFill>
        <p:spPr bwMode="auto">
          <a:xfrm>
            <a:off x="44053" y="-27384"/>
            <a:ext cx="1287587" cy="1137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7" descr="Αποτέλεσμα εικόνας για logo αθτη"/>
          <p:cNvPicPr>
            <a:picLocks noChangeAspect="1" noChangeArrowheads="1"/>
          </p:cNvPicPr>
          <p:nvPr/>
        </p:nvPicPr>
        <p:blipFill>
          <a:blip r:embed="rId5">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97905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24">
                                            <p:txEl>
                                              <p:pRg st="0" end="0"/>
                                            </p:txEl>
                                          </p:spTgt>
                                        </p:tgtEl>
                                        <p:attrNameLst>
                                          <p:attrName>style.visibility</p:attrName>
                                        </p:attrNameLst>
                                      </p:cBhvr>
                                      <p:to>
                                        <p:strVal val="visible"/>
                                      </p:to>
                                    </p:set>
                                    <p:animEffect transition="in" filter="fade">
                                      <p:cBhvr>
                                        <p:cTn id="11" dur="500"/>
                                        <p:tgtEl>
                                          <p:spTgt spid="24">
                                            <p:txEl>
                                              <p:pRg st="0" end="0"/>
                                            </p:txEl>
                                          </p:spTgt>
                                        </p:tgtEl>
                                      </p:cBhvr>
                                    </p:animEffect>
                                  </p:childTnLst>
                                </p:cTn>
                              </p:par>
                            </p:childTnLst>
                          </p:cTn>
                        </p:par>
                        <p:par>
                          <p:cTn id="12" fill="hold" nodeType="afterGroup">
                            <p:stCondLst>
                              <p:cond delay="1500"/>
                            </p:stCondLst>
                            <p:childTnLst>
                              <p:par>
                                <p:cTn id="13" presetID="10" presetClass="entr" presetSubtype="0" fill="hold" nodeType="afterEffect">
                                  <p:stCondLst>
                                    <p:cond delay="0"/>
                                  </p:stCondLst>
                                  <p:childTnLst>
                                    <p:set>
                                      <p:cBhvr>
                                        <p:cTn id="14" dur="1" fill="hold">
                                          <p:stCondLst>
                                            <p:cond delay="0"/>
                                          </p:stCondLst>
                                        </p:cTn>
                                        <p:tgtEl>
                                          <p:spTgt spid="24">
                                            <p:txEl>
                                              <p:pRg st="1" end="1"/>
                                            </p:txEl>
                                          </p:spTgt>
                                        </p:tgtEl>
                                        <p:attrNameLst>
                                          <p:attrName>style.visibility</p:attrName>
                                        </p:attrNameLst>
                                      </p:cBhvr>
                                      <p:to>
                                        <p:strVal val="visible"/>
                                      </p:to>
                                    </p:set>
                                    <p:animEffect transition="in" filter="fade">
                                      <p:cBhvr>
                                        <p:cTn id="15" dur="500"/>
                                        <p:tgtEl>
                                          <p:spTgt spid="24">
                                            <p:txEl>
                                              <p:pRg st="1" end="1"/>
                                            </p:txEl>
                                          </p:spTgt>
                                        </p:tgtEl>
                                      </p:cBhvr>
                                    </p:animEffect>
                                  </p:childTnLst>
                                </p:cTn>
                              </p:par>
                            </p:childTnLst>
                          </p:cTn>
                        </p:par>
                        <p:par>
                          <p:cTn id="16" fill="hold" nodeType="afterGroup">
                            <p:stCondLst>
                              <p:cond delay="2000"/>
                            </p:stCondLst>
                            <p:childTnLst>
                              <p:par>
                                <p:cTn id="17" presetID="10" presetClass="entr" presetSubtype="0" fill="hold" nodeType="afterEffect">
                                  <p:stCondLst>
                                    <p:cond delay="0"/>
                                  </p:stCondLst>
                                  <p:childTnLst>
                                    <p:set>
                                      <p:cBhvr>
                                        <p:cTn id="18" dur="1" fill="hold">
                                          <p:stCondLst>
                                            <p:cond delay="0"/>
                                          </p:stCondLst>
                                        </p:cTn>
                                        <p:tgtEl>
                                          <p:spTgt spid="24">
                                            <p:txEl>
                                              <p:pRg st="2" end="2"/>
                                            </p:txEl>
                                          </p:spTgt>
                                        </p:tgtEl>
                                        <p:attrNameLst>
                                          <p:attrName>style.visibility</p:attrName>
                                        </p:attrNameLst>
                                      </p:cBhvr>
                                      <p:to>
                                        <p:strVal val="visible"/>
                                      </p:to>
                                    </p:set>
                                    <p:animEffect transition="in" filter="fade">
                                      <p:cBhvr>
                                        <p:cTn id="19" dur="500"/>
                                        <p:tgtEl>
                                          <p:spTgt spid="24">
                                            <p:txEl>
                                              <p:pRg st="2" end="2"/>
                                            </p:txEl>
                                          </p:spTgt>
                                        </p:tgtEl>
                                      </p:cBhvr>
                                    </p:animEffect>
                                  </p:childTnLst>
                                </p:cTn>
                              </p:par>
                            </p:childTnLst>
                          </p:cTn>
                        </p:par>
                        <p:par>
                          <p:cTn id="20" fill="hold" nodeType="afterGroup">
                            <p:stCondLst>
                              <p:cond delay="2500"/>
                            </p:stCondLst>
                            <p:childTnLst>
                              <p:par>
                                <p:cTn id="21" presetID="10" presetClass="entr" presetSubtype="0" fill="hold" nodeType="afterEffect">
                                  <p:stCondLst>
                                    <p:cond delay="0"/>
                                  </p:stCondLst>
                                  <p:childTnLst>
                                    <p:set>
                                      <p:cBhvr>
                                        <p:cTn id="22" dur="1" fill="hold">
                                          <p:stCondLst>
                                            <p:cond delay="0"/>
                                          </p:stCondLst>
                                        </p:cTn>
                                        <p:tgtEl>
                                          <p:spTgt spid="24">
                                            <p:txEl>
                                              <p:pRg st="3" end="3"/>
                                            </p:txEl>
                                          </p:spTgt>
                                        </p:tgtEl>
                                        <p:attrNameLst>
                                          <p:attrName>style.visibility</p:attrName>
                                        </p:attrNameLst>
                                      </p:cBhvr>
                                      <p:to>
                                        <p:strVal val="visible"/>
                                      </p:to>
                                    </p:set>
                                    <p:animEffect transition="in" filter="fade">
                                      <p:cBhvr>
                                        <p:cTn id="23" dur="500"/>
                                        <p:tgtEl>
                                          <p:spTgt spid="2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 Ορθογώνιο"/>
          <p:cNvSpPr/>
          <p:nvPr/>
        </p:nvSpPr>
        <p:spPr>
          <a:xfrm>
            <a:off x="142875" y="142875"/>
            <a:ext cx="2571750" cy="684213"/>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l-GR"/>
          </a:p>
        </p:txBody>
      </p:sp>
      <p:sp>
        <p:nvSpPr>
          <p:cNvPr id="6" name="5 - Ορθογώνιο"/>
          <p:cNvSpPr/>
          <p:nvPr/>
        </p:nvSpPr>
        <p:spPr>
          <a:xfrm>
            <a:off x="214282" y="149346"/>
            <a:ext cx="2500298" cy="677108"/>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algn="ctr" fontAlgn="auto">
              <a:spcBef>
                <a:spcPts val="0"/>
              </a:spcBef>
              <a:spcAft>
                <a:spcPts val="0"/>
              </a:spcAft>
              <a:defRPr/>
            </a:pPr>
            <a:r>
              <a:rPr lang="el-GR" sz="1900" b="1" spc="150" dirty="0">
                <a:ln w="11430"/>
                <a:solidFill>
                  <a:srgbClr val="F8F8F8"/>
                </a:solidFill>
                <a:effectLst>
                  <a:outerShdw blurRad="60007" dist="200025" dir="15000000" sy="30000" kx="-1800000" algn="bl" rotWithShape="0">
                    <a:prstClr val="black">
                      <a:alpha val="32000"/>
                    </a:prstClr>
                  </a:outerShdw>
                </a:effectLst>
                <a:latin typeface="Arial" pitchFamily="34" charset="0"/>
                <a:cs typeface="Arial" pitchFamily="34" charset="0"/>
              </a:rPr>
              <a:t>Πρώτες Βοήθειες </a:t>
            </a:r>
          </a:p>
          <a:p>
            <a:pPr algn="ctr" fontAlgn="auto">
              <a:spcBef>
                <a:spcPts val="0"/>
              </a:spcBef>
              <a:spcAft>
                <a:spcPts val="0"/>
              </a:spcAft>
              <a:defRPr/>
            </a:pPr>
            <a:r>
              <a:rPr lang="el-GR" sz="1900" b="1" spc="150" dirty="0">
                <a:ln w="11430"/>
                <a:solidFill>
                  <a:srgbClr val="F8F8F8"/>
                </a:solidFill>
                <a:effectLst>
                  <a:outerShdw blurRad="60007" dist="200025" dir="15000000" sy="30000" kx="-1800000" algn="bl" rotWithShape="0">
                    <a:prstClr val="black">
                      <a:alpha val="32000"/>
                    </a:prstClr>
                  </a:outerShdw>
                </a:effectLst>
                <a:latin typeface="Arial" pitchFamily="34" charset="0"/>
                <a:cs typeface="Arial" pitchFamily="34" charset="0"/>
              </a:rPr>
              <a:t>για πολίτες</a:t>
            </a:r>
            <a:endParaRPr lang="el-GR" sz="1900" b="1" spc="150" dirty="0">
              <a:ln w="11430"/>
              <a:solidFill>
                <a:srgbClr val="F8F8F8"/>
              </a:solidFill>
              <a:effectLst>
                <a:outerShdw blurRad="60007" dist="200025" dir="15000000" sy="30000" kx="-1800000" algn="bl" rotWithShape="0">
                  <a:prstClr val="black">
                    <a:alpha val="32000"/>
                  </a:prstClr>
                </a:outerShdw>
              </a:effectLst>
              <a:latin typeface="+mn-lt"/>
              <a:cs typeface="+mn-cs"/>
            </a:endParaRPr>
          </a:p>
        </p:txBody>
      </p:sp>
      <p:sp>
        <p:nvSpPr>
          <p:cNvPr id="11" name="10 - Ορθογώνιο"/>
          <p:cNvSpPr/>
          <p:nvPr/>
        </p:nvSpPr>
        <p:spPr>
          <a:xfrm>
            <a:off x="2857488" y="142852"/>
            <a:ext cx="6143668" cy="684000"/>
          </a:xfrm>
          <a:prstGeom prst="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path path="circle">
              <a:fillToRect t="100000" r="100000"/>
            </a:path>
            <a:tileRect l="-100000" b="-100000"/>
          </a:gradFill>
          <a:ln>
            <a:noFill/>
          </a:ln>
          <a:effectLst>
            <a:innerShdw blurRad="1270000" dist="2540000" dir="10800000">
              <a:schemeClr val="bg1">
                <a:alpha val="88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l-GR">
              <a:effectLst>
                <a:outerShdw blurRad="50800" dist="38100" algn="l" rotWithShape="0">
                  <a:prstClr val="black">
                    <a:alpha val="40000"/>
                  </a:prstClr>
                </a:outerShdw>
              </a:effectLst>
            </a:endParaRPr>
          </a:p>
        </p:txBody>
      </p:sp>
      <p:sp>
        <p:nvSpPr>
          <p:cNvPr id="12" name="11 - Ορθογώνιο"/>
          <p:cNvSpPr/>
          <p:nvPr/>
        </p:nvSpPr>
        <p:spPr>
          <a:xfrm>
            <a:off x="2857500" y="252413"/>
            <a:ext cx="6143625" cy="461962"/>
          </a:xfrm>
          <a:prstGeom prst="rect">
            <a:avLst/>
          </a:prstGeom>
        </p:spPr>
        <p:txBody>
          <a:bodyPr>
            <a:spAutoFit/>
          </a:bodyPr>
          <a:lstStyle/>
          <a:p>
            <a:pPr algn="r" fontAlgn="auto">
              <a:spcBef>
                <a:spcPts val="0"/>
              </a:spcBef>
              <a:spcAft>
                <a:spcPts val="0"/>
              </a:spcAft>
              <a:defRPr/>
            </a:pPr>
            <a:r>
              <a:rPr lang="el-GR" sz="2400" b="1" spc="150" dirty="0">
                <a:ln w="11430"/>
                <a:solidFill>
                  <a:srgbClr val="0070C0"/>
                </a:solidFill>
                <a:latin typeface="Arial" pitchFamily="34" charset="0"/>
                <a:cs typeface="Arial" pitchFamily="34" charset="0"/>
              </a:rPr>
              <a:t>…δυο συμβουλές!</a:t>
            </a:r>
            <a:endParaRPr lang="el-GR" sz="2400" b="1" spc="150" dirty="0">
              <a:ln w="11430"/>
              <a:solidFill>
                <a:srgbClr val="0070C0"/>
              </a:solidFill>
              <a:latin typeface="+mn-lt"/>
              <a:cs typeface="+mn-cs"/>
            </a:endParaRPr>
          </a:p>
        </p:txBody>
      </p:sp>
      <p:sp>
        <p:nvSpPr>
          <p:cNvPr id="14" name="13 - Ορθογώνιο"/>
          <p:cNvSpPr/>
          <p:nvPr/>
        </p:nvSpPr>
        <p:spPr>
          <a:xfrm>
            <a:off x="71438" y="1143000"/>
            <a:ext cx="6286500" cy="142875"/>
          </a:xfrm>
          <a:prstGeom prst="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l-GR"/>
          </a:p>
        </p:txBody>
      </p:sp>
      <p:sp>
        <p:nvSpPr>
          <p:cNvPr id="20" name="19 - Ορθογώνιο"/>
          <p:cNvSpPr/>
          <p:nvPr/>
        </p:nvSpPr>
        <p:spPr>
          <a:xfrm>
            <a:off x="0" y="6215063"/>
            <a:ext cx="9144000" cy="142875"/>
          </a:xfrm>
          <a:prstGeom prst="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l-GR"/>
          </a:p>
        </p:txBody>
      </p:sp>
      <p:pic>
        <p:nvPicPr>
          <p:cNvPr id="27" name="26 - Εικόνα" descr="700-01378583.jpg"/>
          <p:cNvPicPr>
            <a:picLocks noChangeAspect="1"/>
          </p:cNvPicPr>
          <p:nvPr/>
        </p:nvPicPr>
        <p:blipFill>
          <a:blip r:embed="rId3">
            <a:extLst>
              <a:ext uri="{28A0092B-C50C-407E-A947-70E740481C1C}">
                <a14:useLocalDpi xmlns:a14="http://schemas.microsoft.com/office/drawing/2010/main" val="0"/>
              </a:ext>
            </a:extLst>
          </a:blip>
          <a:srcRect b="11458"/>
          <a:stretch>
            <a:fillRect/>
          </a:stretch>
        </p:blipFill>
        <p:spPr bwMode="auto">
          <a:xfrm>
            <a:off x="71438" y="1285875"/>
            <a:ext cx="3535362" cy="492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28 - Ορθογώνιο"/>
          <p:cNvSpPr/>
          <p:nvPr/>
        </p:nvSpPr>
        <p:spPr>
          <a:xfrm>
            <a:off x="0" y="4000500"/>
            <a:ext cx="9144000" cy="142875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l-GR"/>
          </a:p>
        </p:txBody>
      </p:sp>
      <p:sp>
        <p:nvSpPr>
          <p:cNvPr id="30" name="29 - Ορθογώνιο"/>
          <p:cNvSpPr>
            <a:spLocks noChangeArrowheads="1"/>
          </p:cNvSpPr>
          <p:nvPr/>
        </p:nvSpPr>
        <p:spPr bwMode="auto">
          <a:xfrm>
            <a:off x="0" y="4000500"/>
            <a:ext cx="91440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just"/>
            <a:r>
              <a:rPr lang="el-GR" altLang="el-GR" sz="2200" b="1">
                <a:solidFill>
                  <a:schemeClr val="bg1"/>
                </a:solidFill>
              </a:rPr>
              <a:t>Τοποθετήστε το φαρμακείο σε προστατευμένο μέρος,  μακριά από  τα   παιδιά! </a:t>
            </a:r>
          </a:p>
          <a:p>
            <a:pPr algn="just"/>
            <a:r>
              <a:rPr lang="el-GR" altLang="el-GR" sz="2200" b="1">
                <a:solidFill>
                  <a:schemeClr val="bg1"/>
                </a:solidFill>
              </a:rPr>
              <a:t>Ελέγξτε τις ημερομηνίες λήξης των υλικών του φαρμακείου σας δυο φορές το χρόνο!</a:t>
            </a:r>
          </a:p>
        </p:txBody>
      </p:sp>
    </p:spTree>
    <p:extLst>
      <p:ext uri="{BB962C8B-B14F-4D97-AF65-F5344CB8AC3E}">
        <p14:creationId xmlns:p14="http://schemas.microsoft.com/office/powerpoint/2010/main" val="12070116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1000"/>
                                        <p:tgtEl>
                                          <p:spTgt spid="29"/>
                                        </p:tgtEl>
                                      </p:cBhvr>
                                    </p:animEffect>
                                  </p:childTnLst>
                                </p:cTn>
                              </p:par>
                            </p:childTnLst>
                          </p:cTn>
                        </p:par>
                        <p:par>
                          <p:cTn id="12" fill="hold" nodeType="afterGroup">
                            <p:stCondLst>
                              <p:cond delay="2000"/>
                            </p:stCondLst>
                            <p:childTnLst>
                              <p:par>
                                <p:cTn id="13" presetID="27" presetClass="entr" presetSubtype="0" fill="hold" grpId="0" nodeType="afterEffect">
                                  <p:stCondLst>
                                    <p:cond delay="0"/>
                                  </p:stCondLst>
                                  <p:iterate type="lt">
                                    <p:tmPct val="50000"/>
                                  </p:iterate>
                                  <p:childTnLst>
                                    <p:set>
                                      <p:cBhvr>
                                        <p:cTn id="14" dur="1" fill="hold">
                                          <p:stCondLst>
                                            <p:cond delay="0"/>
                                          </p:stCondLst>
                                        </p:cTn>
                                        <p:tgtEl>
                                          <p:spTgt spid="30"/>
                                        </p:tgtEl>
                                        <p:attrNameLst>
                                          <p:attrName>style.visibility</p:attrName>
                                        </p:attrNameLst>
                                      </p:cBhvr>
                                      <p:to>
                                        <p:strVal val="visible"/>
                                      </p:to>
                                    </p:set>
                                    <p:anim calcmode="discrete" valueType="clr">
                                      <p:cBhvr override="childStyle">
                                        <p:cTn id="15" dur="80"/>
                                        <p:tgtEl>
                                          <p:spTgt spid="30"/>
                                        </p:tgtEl>
                                        <p:attrNameLst>
                                          <p:attrName>style.color</p:attrName>
                                        </p:attrNameLst>
                                      </p:cBhvr>
                                      <p:tavLst>
                                        <p:tav tm="0">
                                          <p:val>
                                            <p:clrVal>
                                              <a:schemeClr val="bg2"/>
                                            </p:clrVal>
                                          </p:val>
                                        </p:tav>
                                        <p:tav tm="50000">
                                          <p:val>
                                            <p:clrVal>
                                              <a:schemeClr val="hlink"/>
                                            </p:clrVal>
                                          </p:val>
                                        </p:tav>
                                      </p:tavLst>
                                    </p:anim>
                                    <p:anim calcmode="discrete" valueType="clr">
                                      <p:cBhvr>
                                        <p:cTn id="16" dur="80"/>
                                        <p:tgtEl>
                                          <p:spTgt spid="30"/>
                                        </p:tgtEl>
                                        <p:attrNameLst>
                                          <p:attrName>fillcolor</p:attrName>
                                        </p:attrNameLst>
                                      </p:cBhvr>
                                      <p:tavLst>
                                        <p:tav tm="0">
                                          <p:val>
                                            <p:clrVal>
                                              <a:schemeClr val="accent2"/>
                                            </p:clrVal>
                                          </p:val>
                                        </p:tav>
                                        <p:tav tm="50000">
                                          <p:val>
                                            <p:clrVal>
                                              <a:schemeClr val="hlink"/>
                                            </p:clrVal>
                                          </p:val>
                                        </p:tav>
                                      </p:tavLst>
                                    </p:anim>
                                    <p:set>
                                      <p:cBhvr>
                                        <p:cTn id="17" dur="80"/>
                                        <p:tgtEl>
                                          <p:spTgt spid="3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20" name="Picture 12" descr="Αποτέλεσμα εικόνας για sit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101" t="21331" r="3647" b="3690"/>
          <a:stretch/>
        </p:blipFill>
        <p:spPr bwMode="auto">
          <a:xfrm>
            <a:off x="3216191" y="764704"/>
            <a:ext cx="2520280" cy="1306933"/>
          </a:xfrm>
          <a:prstGeom prst="rect">
            <a:avLst/>
          </a:prstGeom>
          <a:noFill/>
          <a:extLst>
            <a:ext uri="{909E8E84-426E-40DD-AFC4-6F175D3DCCD1}">
              <a14:hiddenFill xmlns:a14="http://schemas.microsoft.com/office/drawing/2010/main">
                <a:solidFill>
                  <a:srgbClr val="FFFFFF"/>
                </a:solidFill>
              </a14:hiddenFill>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1684456"/>
            <a:ext cx="2362200" cy="1933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8" name="Picture 10"/>
          <p:cNvPicPr>
            <a:picLocks noChangeAspect="1" noChangeArrowheads="1"/>
          </p:cNvPicPr>
          <p:nvPr/>
        </p:nvPicPr>
        <p:blipFill rotWithShape="1">
          <a:blip r:embed="rId4">
            <a:extLst>
              <a:ext uri="{28A0092B-C50C-407E-A947-70E740481C1C}">
                <a14:useLocalDpi xmlns:a14="http://schemas.microsoft.com/office/drawing/2010/main" val="0"/>
              </a:ext>
            </a:extLst>
          </a:blip>
          <a:srcRect l="11660" r="11277"/>
          <a:stretch/>
        </p:blipFill>
        <p:spPr bwMode="auto">
          <a:xfrm>
            <a:off x="4739742" y="3330033"/>
            <a:ext cx="2282826" cy="1543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Ορθογώνιο 1"/>
          <p:cNvSpPr/>
          <p:nvPr/>
        </p:nvSpPr>
        <p:spPr>
          <a:xfrm rot="19236186">
            <a:off x="-675103" y="3132286"/>
            <a:ext cx="10382138"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l-GR"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Παρουσίαση ενδεικτικά του υλικού</a:t>
            </a:r>
            <a:endParaRPr lang="el-GR"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 name="Ορθογώνιο 2"/>
          <p:cNvSpPr/>
          <p:nvPr/>
        </p:nvSpPr>
        <p:spPr>
          <a:xfrm>
            <a:off x="5364088" y="5157192"/>
            <a:ext cx="3672408" cy="1569660"/>
          </a:xfrm>
          <a:prstGeom prst="rect">
            <a:avLst/>
          </a:prstGeom>
        </p:spPr>
        <p:txBody>
          <a:bodyPr wrap="square">
            <a:spAutoFit/>
          </a:bodyPr>
          <a:lstStyle/>
          <a:p>
            <a:pPr algn="ctr"/>
            <a:r>
              <a:rPr lang="el-GR" sz="1600" b="1" i="1" dirty="0" smtClean="0">
                <a:solidFill>
                  <a:srgbClr val="002060"/>
                </a:solidFill>
              </a:rPr>
              <a:t>Δρ. Θεοφάνης </a:t>
            </a:r>
            <a:r>
              <a:rPr lang="el-GR" sz="1600" b="1" i="1" dirty="0" err="1" smtClean="0">
                <a:solidFill>
                  <a:srgbClr val="002060"/>
                </a:solidFill>
              </a:rPr>
              <a:t>Βαβίλης</a:t>
            </a:r>
            <a:endParaRPr lang="el-GR" sz="1600" b="1" i="1" dirty="0">
              <a:solidFill>
                <a:srgbClr val="002060"/>
              </a:solidFill>
            </a:endParaRPr>
          </a:p>
          <a:p>
            <a:pPr algn="ctr"/>
            <a:r>
              <a:rPr lang="el-GR" sz="1600" b="1" i="1" dirty="0" smtClean="0">
                <a:solidFill>
                  <a:srgbClr val="002060"/>
                </a:solidFill>
              </a:rPr>
              <a:t>Βιολόγος, </a:t>
            </a:r>
            <a:r>
              <a:rPr lang="en-US" sz="1600" b="1" i="1" dirty="0" smtClean="0">
                <a:solidFill>
                  <a:srgbClr val="002060"/>
                </a:solidFill>
              </a:rPr>
              <a:t>BSc. MSc. PhD</a:t>
            </a:r>
            <a:endParaRPr lang="el-GR" sz="1600" b="1" i="1" dirty="0">
              <a:solidFill>
                <a:srgbClr val="002060"/>
              </a:solidFill>
            </a:endParaRPr>
          </a:p>
          <a:p>
            <a:pPr algn="ctr"/>
            <a:r>
              <a:rPr lang="en-US" sz="1600" b="1" i="1" dirty="0" smtClean="0">
                <a:solidFill>
                  <a:srgbClr val="002060"/>
                </a:solidFill>
              </a:rPr>
              <a:t>E</a:t>
            </a:r>
            <a:r>
              <a:rPr lang="el-GR" sz="1600" b="1" i="1" dirty="0" err="1" smtClean="0">
                <a:solidFill>
                  <a:srgbClr val="002060"/>
                </a:solidFill>
              </a:rPr>
              <a:t>πιστημονικός</a:t>
            </a:r>
            <a:r>
              <a:rPr lang="el-GR" sz="1600" b="1" i="1" dirty="0" smtClean="0">
                <a:solidFill>
                  <a:srgbClr val="002060"/>
                </a:solidFill>
              </a:rPr>
              <a:t> συνεργάτης</a:t>
            </a:r>
          </a:p>
          <a:p>
            <a:pPr algn="ctr"/>
            <a:r>
              <a:rPr lang="el-GR" sz="1600" b="1" i="1" dirty="0" smtClean="0">
                <a:solidFill>
                  <a:srgbClr val="002060"/>
                </a:solidFill>
              </a:rPr>
              <a:t> Εργαστηρίου Φυσιολογίας Ιατρικής ΑΠΘ</a:t>
            </a:r>
            <a:endParaRPr lang="el-GR" sz="1600" b="1" i="1" dirty="0">
              <a:solidFill>
                <a:srgbClr val="002060"/>
              </a:solidFill>
            </a:endParaRPr>
          </a:p>
          <a:p>
            <a:pPr algn="ctr"/>
            <a:r>
              <a:rPr lang="el-GR" sz="1600" b="1" i="1" dirty="0" err="1">
                <a:solidFill>
                  <a:srgbClr val="002060"/>
                </a:solidFill>
              </a:rPr>
              <a:t>mail</a:t>
            </a:r>
            <a:r>
              <a:rPr lang="el-GR" sz="1600" b="1" i="1" dirty="0">
                <a:solidFill>
                  <a:srgbClr val="002060"/>
                </a:solidFill>
              </a:rPr>
              <a:t> : </a:t>
            </a:r>
            <a:r>
              <a:rPr lang="en-US" sz="1600" b="1" i="1" dirty="0" smtClean="0">
                <a:solidFill>
                  <a:srgbClr val="002060"/>
                </a:solidFill>
              </a:rPr>
              <a:t>thvavilis@gmail.com</a:t>
            </a:r>
            <a:endParaRPr lang="el-GR" sz="1600" b="1" i="1" dirty="0">
              <a:solidFill>
                <a:srgbClr val="002060"/>
              </a:solidFill>
            </a:endParaRPr>
          </a:p>
        </p:txBody>
      </p:sp>
      <p:sp>
        <p:nvSpPr>
          <p:cNvPr id="4" name="AutoShape 2" descr="Αποτέλεσμα εικόνας για video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17413" name="Picture 5" descr="Αποτέλεσμα εικόνας για video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917" y="194690"/>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7415" name="Picture 7" descr="Αποτέλεσμα εικόνας για ενημερωτικά φυλλάδια"/>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032" y="2570145"/>
            <a:ext cx="3143250" cy="1457326"/>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9" descr="Αποτέλεσμα εικόνας για φεκ"/>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17422" name="Picture 14" descr="Αποτέλεσμα εικόνας για sit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65771" y="5540978"/>
            <a:ext cx="1584176" cy="1186580"/>
          </a:xfrm>
          <a:prstGeom prst="rect">
            <a:avLst/>
          </a:prstGeom>
          <a:noFill/>
          <a:extLst>
            <a:ext uri="{909E8E84-426E-40DD-AFC4-6F175D3DCCD1}">
              <a14:hiddenFill xmlns:a14="http://schemas.microsoft.com/office/drawing/2010/main">
                <a:solidFill>
                  <a:srgbClr val="FFFFFF"/>
                </a:solidFill>
              </a14:hiddenFill>
            </a:ext>
          </a:extLst>
        </p:spPr>
      </p:pic>
      <p:pic>
        <p:nvPicPr>
          <p:cNvPr id="17424" name="Picture 16" descr="https://thumbs.dreamstime.com/z/%CE%B5%CE%B3%CF%87%CE%B5%CE%B9%CF%81%CE%AF-%CE%B9%CE%BF-%CF%80%CF%81%CF%8E%CF%84%CF%89%CE%BD-%CE%B2%CE%BF%CE%B7%CE%B8%CE%B5%CE%B9%CF%8E%CE%BD-44663682.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3107" t="9534" r="18778" b="12645"/>
          <a:stretch/>
        </p:blipFill>
        <p:spPr bwMode="auto">
          <a:xfrm>
            <a:off x="170436" y="4467012"/>
            <a:ext cx="1151724" cy="1619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3803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7413"/>
                                        </p:tgtEl>
                                        <p:attrNameLst>
                                          <p:attrName>style.visibility</p:attrName>
                                        </p:attrNameLst>
                                      </p:cBhvr>
                                      <p:to>
                                        <p:strVal val="visible"/>
                                      </p:to>
                                    </p:set>
                                    <p:animEffect transition="in" filter="wipe(down)">
                                      <p:cBhvr>
                                        <p:cTn id="14" dur="500"/>
                                        <p:tgtEl>
                                          <p:spTgt spid="1741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7420"/>
                                        </p:tgtEl>
                                        <p:attrNameLst>
                                          <p:attrName>style.visibility</p:attrName>
                                        </p:attrNameLst>
                                      </p:cBhvr>
                                      <p:to>
                                        <p:strVal val="visible"/>
                                      </p:to>
                                    </p:set>
                                    <p:animEffect transition="in" filter="fade">
                                      <p:cBhvr>
                                        <p:cTn id="19" dur="1000"/>
                                        <p:tgtEl>
                                          <p:spTgt spid="17420"/>
                                        </p:tgtEl>
                                      </p:cBhvr>
                                    </p:animEffect>
                                    <p:anim calcmode="lin" valueType="num">
                                      <p:cBhvr>
                                        <p:cTn id="20" dur="1000" fill="hold"/>
                                        <p:tgtEl>
                                          <p:spTgt spid="17420"/>
                                        </p:tgtEl>
                                        <p:attrNameLst>
                                          <p:attrName>ppt_x</p:attrName>
                                        </p:attrNameLst>
                                      </p:cBhvr>
                                      <p:tavLst>
                                        <p:tav tm="0">
                                          <p:val>
                                            <p:strVal val="#ppt_x"/>
                                          </p:val>
                                        </p:tav>
                                        <p:tav tm="100000">
                                          <p:val>
                                            <p:strVal val="#ppt_x"/>
                                          </p:val>
                                        </p:tav>
                                      </p:tavLst>
                                    </p:anim>
                                    <p:anim calcmode="lin" valueType="num">
                                      <p:cBhvr>
                                        <p:cTn id="21" dur="1000" fill="hold"/>
                                        <p:tgtEl>
                                          <p:spTgt spid="1742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7415"/>
                                        </p:tgtEl>
                                        <p:attrNameLst>
                                          <p:attrName>style.visibility</p:attrName>
                                        </p:attrNameLst>
                                      </p:cBhvr>
                                      <p:to>
                                        <p:strVal val="visible"/>
                                      </p:to>
                                    </p:set>
                                    <p:animEffect transition="in" filter="fade">
                                      <p:cBhvr>
                                        <p:cTn id="26" dur="1000"/>
                                        <p:tgtEl>
                                          <p:spTgt spid="17415"/>
                                        </p:tgtEl>
                                      </p:cBhvr>
                                    </p:animEffect>
                                    <p:anim calcmode="lin" valueType="num">
                                      <p:cBhvr>
                                        <p:cTn id="27" dur="1000" fill="hold"/>
                                        <p:tgtEl>
                                          <p:spTgt spid="17415"/>
                                        </p:tgtEl>
                                        <p:attrNameLst>
                                          <p:attrName>ppt_x</p:attrName>
                                        </p:attrNameLst>
                                      </p:cBhvr>
                                      <p:tavLst>
                                        <p:tav tm="0">
                                          <p:val>
                                            <p:strVal val="#ppt_x"/>
                                          </p:val>
                                        </p:tav>
                                        <p:tav tm="100000">
                                          <p:val>
                                            <p:strVal val="#ppt_x"/>
                                          </p:val>
                                        </p:tav>
                                      </p:tavLst>
                                    </p:anim>
                                    <p:anim calcmode="lin" valueType="num">
                                      <p:cBhvr>
                                        <p:cTn id="28" dur="1000" fill="hold"/>
                                        <p:tgtEl>
                                          <p:spTgt spid="1741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7411"/>
                                        </p:tgtEl>
                                        <p:attrNameLst>
                                          <p:attrName>style.visibility</p:attrName>
                                        </p:attrNameLst>
                                      </p:cBhvr>
                                      <p:to>
                                        <p:strVal val="visible"/>
                                      </p:to>
                                    </p:set>
                                    <p:animEffect transition="in" filter="fade">
                                      <p:cBhvr>
                                        <p:cTn id="33" dur="1000"/>
                                        <p:tgtEl>
                                          <p:spTgt spid="17411"/>
                                        </p:tgtEl>
                                      </p:cBhvr>
                                    </p:animEffect>
                                    <p:anim calcmode="lin" valueType="num">
                                      <p:cBhvr>
                                        <p:cTn id="34" dur="1000" fill="hold"/>
                                        <p:tgtEl>
                                          <p:spTgt spid="17411"/>
                                        </p:tgtEl>
                                        <p:attrNameLst>
                                          <p:attrName>ppt_x</p:attrName>
                                        </p:attrNameLst>
                                      </p:cBhvr>
                                      <p:tavLst>
                                        <p:tav tm="0">
                                          <p:val>
                                            <p:strVal val="#ppt_x"/>
                                          </p:val>
                                        </p:tav>
                                        <p:tav tm="100000">
                                          <p:val>
                                            <p:strVal val="#ppt_x"/>
                                          </p:val>
                                        </p:tav>
                                      </p:tavLst>
                                    </p:anim>
                                    <p:anim calcmode="lin" valueType="num">
                                      <p:cBhvr>
                                        <p:cTn id="35" dur="1000" fill="hold"/>
                                        <p:tgtEl>
                                          <p:spTgt spid="1741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7424"/>
                                        </p:tgtEl>
                                        <p:attrNameLst>
                                          <p:attrName>style.visibility</p:attrName>
                                        </p:attrNameLst>
                                      </p:cBhvr>
                                      <p:to>
                                        <p:strVal val="visible"/>
                                      </p:to>
                                    </p:set>
                                    <p:animEffect transition="in" filter="barn(inVertical)">
                                      <p:cBhvr>
                                        <p:cTn id="40" dur="500"/>
                                        <p:tgtEl>
                                          <p:spTgt spid="17424"/>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7422"/>
                                        </p:tgtEl>
                                        <p:attrNameLst>
                                          <p:attrName>style.visibility</p:attrName>
                                        </p:attrNameLst>
                                      </p:cBhvr>
                                      <p:to>
                                        <p:strVal val="visible"/>
                                      </p:to>
                                    </p:set>
                                    <p:animEffect transition="in" filter="barn(inVertical)">
                                      <p:cBhvr>
                                        <p:cTn id="45" dur="500"/>
                                        <p:tgtEl>
                                          <p:spTgt spid="17422"/>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17418"/>
                                        </p:tgtEl>
                                        <p:attrNameLst>
                                          <p:attrName>style.visibility</p:attrName>
                                        </p:attrNameLst>
                                      </p:cBhvr>
                                      <p:to>
                                        <p:strVal val="visible"/>
                                      </p:to>
                                    </p:set>
                                    <p:anim calcmode="lin" valueType="num">
                                      <p:cBhvr additive="base">
                                        <p:cTn id="50" dur="500" fill="hold"/>
                                        <p:tgtEl>
                                          <p:spTgt spid="17418"/>
                                        </p:tgtEl>
                                        <p:attrNameLst>
                                          <p:attrName>ppt_x</p:attrName>
                                        </p:attrNameLst>
                                      </p:cBhvr>
                                      <p:tavLst>
                                        <p:tav tm="0">
                                          <p:val>
                                            <p:strVal val="#ppt_x"/>
                                          </p:val>
                                        </p:tav>
                                        <p:tav tm="100000">
                                          <p:val>
                                            <p:strVal val="#ppt_x"/>
                                          </p:val>
                                        </p:tav>
                                      </p:tavLst>
                                    </p:anim>
                                    <p:anim calcmode="lin" valueType="num">
                                      <p:cBhvr additive="base">
                                        <p:cTn id="51" dur="500" fill="hold"/>
                                        <p:tgtEl>
                                          <p:spTgt spid="174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1843" name="Rectangle 3"/>
          <p:cNvSpPr>
            <a:spLocks noChangeArrowheads="1"/>
          </p:cNvSpPr>
          <p:nvPr/>
        </p:nvSpPr>
        <p:spPr bwMode="auto">
          <a:xfrm>
            <a:off x="251520" y="5229200"/>
            <a:ext cx="198913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ltLang="el-GR" sz="4000" b="1">
                <a:solidFill>
                  <a:srgbClr val="000099"/>
                </a:solidFill>
              </a:rPr>
              <a:t>ΚΑΡΠΑ</a:t>
            </a: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72816"/>
            <a:ext cx="9144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1651"/>
          <a:stretch/>
        </p:blipFill>
        <p:spPr bwMode="auto">
          <a:xfrm>
            <a:off x="44053" y="-27384"/>
            <a:ext cx="1287587" cy="1137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descr="Αποτέλεσμα εικόνας για logo αθτη"/>
          <p:cNvPicPr>
            <a:picLocks noChangeAspect="1" noChangeArrowheads="1"/>
          </p:cNvPicPr>
          <p:nvPr/>
        </p:nvPicPr>
        <p:blipFill>
          <a:blip r:embed="rId4">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8035831"/>
      </p:ext>
    </p:extLst>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91843"/>
                                        </p:tgtEl>
                                        <p:attrNameLst>
                                          <p:attrName>style.visibility</p:attrName>
                                        </p:attrNameLst>
                                      </p:cBhvr>
                                      <p:to>
                                        <p:strVal val="visible"/>
                                      </p:to>
                                    </p:set>
                                    <p:animEffect transition="in" filter="fade">
                                      <p:cBhvr>
                                        <p:cTn id="15" dur="1000"/>
                                        <p:tgtEl>
                                          <p:spTgt spid="291843"/>
                                        </p:tgtEl>
                                      </p:cBhvr>
                                    </p:animEffect>
                                    <p:anim calcmode="lin" valueType="num">
                                      <p:cBhvr>
                                        <p:cTn id="16" dur="1000" fill="hold"/>
                                        <p:tgtEl>
                                          <p:spTgt spid="291843"/>
                                        </p:tgtEl>
                                        <p:attrNameLst>
                                          <p:attrName>ppt_x</p:attrName>
                                        </p:attrNameLst>
                                      </p:cBhvr>
                                      <p:tavLst>
                                        <p:tav tm="0">
                                          <p:val>
                                            <p:strVal val="#ppt_x"/>
                                          </p:val>
                                        </p:tav>
                                        <p:tav tm="100000">
                                          <p:val>
                                            <p:strVal val="#ppt_x"/>
                                          </p:val>
                                        </p:tav>
                                      </p:tavLst>
                                    </p:anim>
                                    <p:anim calcmode="lin" valueType="num">
                                      <p:cBhvr>
                                        <p:cTn id="17" dur="1000" fill="hold"/>
                                        <p:tgtEl>
                                          <p:spTgt spid="2918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843" grpId="0"/>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1691680" y="50800"/>
            <a:ext cx="6044208" cy="908720"/>
          </a:xfrm>
        </p:spPr>
        <p:txBody>
          <a:bodyPr>
            <a:normAutofit/>
          </a:bodyPr>
          <a:lstStyle/>
          <a:p>
            <a:r>
              <a:rPr lang="el-GR" b="1" dirty="0"/>
              <a:t>ΚΕΦΑΛΑΙΟ </a:t>
            </a:r>
            <a:r>
              <a:rPr lang="el-GR" b="1" dirty="0" smtClean="0"/>
              <a:t>8ο</a:t>
            </a:r>
            <a:endParaRPr lang="el-GR" dirty="0"/>
          </a:p>
        </p:txBody>
      </p:sp>
      <p:sp>
        <p:nvSpPr>
          <p:cNvPr id="3" name="Υπότιτλος 2"/>
          <p:cNvSpPr>
            <a:spLocks noGrp="1"/>
          </p:cNvSpPr>
          <p:nvPr>
            <p:ph type="subTitle" idx="1"/>
          </p:nvPr>
        </p:nvSpPr>
        <p:spPr>
          <a:xfrm>
            <a:off x="251520" y="1196752"/>
            <a:ext cx="6696744" cy="3312368"/>
          </a:xfrm>
        </p:spPr>
        <p:txBody>
          <a:bodyPr/>
          <a:lstStyle/>
          <a:p>
            <a:pPr marL="285750" indent="-285750" algn="l">
              <a:buFont typeface="Wingdings" panose="05000000000000000000" pitchFamily="2" charset="2"/>
              <a:buChar char="Ø"/>
            </a:pPr>
            <a:r>
              <a:rPr lang="el-GR" sz="1600" u="sng" dirty="0" smtClean="0"/>
              <a:t>ΒΑΣΙΚΗ </a:t>
            </a:r>
            <a:r>
              <a:rPr lang="el-GR" sz="1600" u="sng" dirty="0"/>
              <a:t>ΑΝΑΝΗΨΗ</a:t>
            </a:r>
            <a:endParaRPr lang="el-GR" sz="1600" dirty="0"/>
          </a:p>
          <a:p>
            <a:pPr marL="285750" lvl="0" indent="-19050" algn="l">
              <a:buFont typeface="Wingdings" panose="05000000000000000000" pitchFamily="2" charset="2"/>
              <a:buChar char="ü"/>
            </a:pPr>
            <a:r>
              <a:rPr lang="el-GR" sz="1600" b="0" dirty="0" smtClean="0"/>
              <a:t>  Βήματα </a:t>
            </a:r>
            <a:r>
              <a:rPr lang="el-GR" sz="1600" b="0" dirty="0"/>
              <a:t>«Καρδιοπνευμονικής Ανάνηψης» (ΚΑΡ.Π.Α.)</a:t>
            </a:r>
          </a:p>
          <a:p>
            <a:pPr marL="285750" lvl="0" indent="-19050" algn="l">
              <a:buFont typeface="Wingdings" panose="05000000000000000000" pitchFamily="2" charset="2"/>
              <a:buChar char="ü"/>
            </a:pPr>
            <a:r>
              <a:rPr lang="el-GR" sz="1600" b="0" dirty="0" smtClean="0"/>
              <a:t>  Πότε </a:t>
            </a:r>
            <a:r>
              <a:rPr lang="el-GR" sz="1600" b="0" dirty="0"/>
              <a:t>εφαρμόζουμε ΚΑΡ.Π.Α. ΚΑΡ.Π.Α. </a:t>
            </a:r>
          </a:p>
          <a:p>
            <a:pPr marL="285750" lvl="0" indent="-19050" algn="l">
              <a:buFont typeface="Wingdings" panose="05000000000000000000" pitchFamily="2" charset="2"/>
              <a:buChar char="ü"/>
            </a:pPr>
            <a:r>
              <a:rPr lang="el-GR" sz="1600" b="0" dirty="0" smtClean="0"/>
              <a:t>  Η </a:t>
            </a:r>
            <a:r>
              <a:rPr lang="el-GR" sz="1600" b="0" dirty="0"/>
              <a:t>βασική αρχή ( αλυσίδα επιβίωσης) </a:t>
            </a:r>
          </a:p>
          <a:p>
            <a:pPr marL="285750" lvl="0" indent="-19050" algn="l">
              <a:buFont typeface="Wingdings" panose="05000000000000000000" pitchFamily="2" charset="2"/>
              <a:buChar char="ü"/>
            </a:pPr>
            <a:r>
              <a:rPr lang="el-GR" sz="1600" b="0" dirty="0" smtClean="0"/>
              <a:t>  Εάν </a:t>
            </a:r>
            <a:r>
              <a:rPr lang="el-GR" sz="1600" b="0" dirty="0"/>
              <a:t>δεν αντιδρά:</a:t>
            </a:r>
          </a:p>
          <a:p>
            <a:pPr marL="285750" lvl="0" indent="-19050" algn="l">
              <a:buFont typeface="Wingdings" panose="05000000000000000000" pitchFamily="2" charset="2"/>
              <a:buChar char="ü"/>
            </a:pPr>
            <a:r>
              <a:rPr lang="el-GR" sz="1600" b="0" dirty="0" smtClean="0"/>
              <a:t>  Για </a:t>
            </a:r>
            <a:r>
              <a:rPr lang="el-GR" sz="1600" b="0" dirty="0"/>
              <a:t>να κάνετε συμπιέσεις:</a:t>
            </a:r>
          </a:p>
          <a:p>
            <a:pPr marL="285750" lvl="0" indent="-19050" algn="l">
              <a:buFont typeface="Wingdings" panose="05000000000000000000" pitchFamily="2" charset="2"/>
              <a:buChar char="ü"/>
            </a:pPr>
            <a:r>
              <a:rPr lang="el-GR" sz="1600" b="0" dirty="0" smtClean="0"/>
              <a:t>  Για </a:t>
            </a:r>
            <a:r>
              <a:rPr lang="el-GR" sz="1600" b="0" dirty="0"/>
              <a:t>να κάνετε σε κάποιον τεχνητή αναπνοή, τεντώστε το κεφάλι του προς τα πίσω,</a:t>
            </a:r>
          </a:p>
          <a:p>
            <a:pPr marL="285750" indent="-285750" algn="l">
              <a:buFont typeface="Wingdings" panose="05000000000000000000" pitchFamily="2" charset="2"/>
              <a:buChar char="Ø"/>
            </a:pPr>
            <a:r>
              <a:rPr lang="el-GR" sz="1600" u="sng" dirty="0"/>
              <a:t>ΚΑΡΠΑ</a:t>
            </a:r>
            <a:endParaRPr lang="el-GR" sz="1600" dirty="0"/>
          </a:p>
          <a:p>
            <a:pPr marL="285750" lvl="0" indent="-285750" algn="l">
              <a:buFont typeface="Wingdings" panose="05000000000000000000" pitchFamily="2" charset="2"/>
              <a:buChar char="Ø"/>
            </a:pPr>
            <a:r>
              <a:rPr lang="el-GR" sz="1600" u="sng" dirty="0"/>
              <a:t>ΘΕΣΗ ΑΝΑΝΗΨΗΣ</a:t>
            </a:r>
            <a:r>
              <a:rPr lang="el-GR" sz="1600" dirty="0"/>
              <a:t> </a:t>
            </a:r>
          </a:p>
          <a:p>
            <a:pPr marL="285750" lvl="0" indent="-19050" algn="l">
              <a:buFont typeface="Wingdings" panose="05000000000000000000" pitchFamily="2" charset="2"/>
              <a:buChar char="ü"/>
            </a:pPr>
            <a:r>
              <a:rPr lang="el-GR" sz="1600" b="0" i="1" u="sng" dirty="0" smtClean="0"/>
              <a:t>  </a:t>
            </a:r>
            <a:r>
              <a:rPr lang="el-GR" sz="1600" b="0" i="1" dirty="0" smtClean="0"/>
              <a:t>ΚΙΝΗΣΕΙΣ </a:t>
            </a:r>
            <a:r>
              <a:rPr lang="el-GR" sz="1600" b="0" i="1" dirty="0"/>
              <a:t>ΠΡΟΚΕΙΜΕΝΟΥ ΝΑ ΤΟΠΟΘΕΤΗΘΕΙ Ο ΠΑΣΧΩΝ ΣΕ ΘΕΣΗ ΑΝΑΝΗΨΗΣ</a:t>
            </a:r>
            <a:endParaRPr lang="el-GR" sz="1600" b="0" dirty="0"/>
          </a:p>
        </p:txBody>
      </p:sp>
      <p:pic>
        <p:nvPicPr>
          <p:cNvPr id="4"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11651"/>
          <a:stretch/>
        </p:blipFill>
        <p:spPr bwMode="auto">
          <a:xfrm>
            <a:off x="44053" y="-27384"/>
            <a:ext cx="1287587" cy="1137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7" descr="Αποτέλεσμα εικόνας για logo αθτη"/>
          <p:cNvPicPr>
            <a:picLocks noChangeAspect="1" noChangeArrowheads="1"/>
          </p:cNvPicPr>
          <p:nvPr/>
        </p:nvPicPr>
        <p:blipFill>
          <a:blip r:embed="rId3">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1828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29" t="11042" r="18746" b="63958"/>
          <a:stretch/>
        </p:blipFill>
        <p:spPr bwMode="auto">
          <a:xfrm>
            <a:off x="-25896" y="0"/>
            <a:ext cx="9169896" cy="16455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6750" y="3204989"/>
            <a:ext cx="3760787" cy="3608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491880" y="2669862"/>
            <a:ext cx="1851789" cy="584775"/>
          </a:xfrm>
          <a:prstGeom prst="rect">
            <a:avLst/>
          </a:prstGeom>
          <a:noFill/>
        </p:spPr>
        <p:txBody>
          <a:bodyPr wrap="none" rtlCol="0">
            <a:spAutoFit/>
          </a:bodyPr>
          <a:lstStyle/>
          <a:p>
            <a:r>
              <a:rPr lang="en-US" sz="3200" b="1" dirty="0" smtClean="0">
                <a:effectLst>
                  <a:outerShdw blurRad="38100" dist="38100" dir="2700000" algn="tl">
                    <a:srgbClr val="000000">
                      <a:alpha val="43137"/>
                    </a:srgbClr>
                  </a:outerShdw>
                </a:effectLst>
              </a:rPr>
              <a:t>17.3.2018</a:t>
            </a:r>
            <a:endParaRPr lang="el-GR" sz="3200" b="1" dirty="0">
              <a:effectLst>
                <a:outerShdw blurRad="38100" dist="38100" dir="2700000" algn="tl">
                  <a:srgbClr val="000000">
                    <a:alpha val="43137"/>
                  </a:srgbClr>
                </a:outerShdw>
              </a:effectLst>
            </a:endParaRPr>
          </a:p>
        </p:txBody>
      </p:sp>
      <p:sp>
        <p:nvSpPr>
          <p:cNvPr id="7" name="Ορθογώνιο 6"/>
          <p:cNvSpPr/>
          <p:nvPr/>
        </p:nvSpPr>
        <p:spPr>
          <a:xfrm>
            <a:off x="0" y="1579439"/>
            <a:ext cx="9144000" cy="830997"/>
          </a:xfrm>
          <a:prstGeom prst="rect">
            <a:avLst/>
          </a:prstGeom>
        </p:spPr>
        <p:txBody>
          <a:bodyPr wrap="square">
            <a:spAutoFit/>
          </a:bodyPr>
          <a:lstStyle/>
          <a:p>
            <a:pPr algn="ctr"/>
            <a:r>
              <a:rPr lang="en-US" sz="2400" b="1" dirty="0">
                <a:solidFill>
                  <a:schemeClr val="accent1">
                    <a:lumMod val="75000"/>
                  </a:schemeClr>
                </a:solidFill>
                <a:effectLst>
                  <a:outerShdw blurRad="38100" dist="38100" dir="2700000" algn="tl">
                    <a:srgbClr val="000000">
                      <a:alpha val="43137"/>
                    </a:srgbClr>
                  </a:outerShdw>
                </a:effectLst>
              </a:rPr>
              <a:t>Output 5 </a:t>
            </a:r>
            <a:r>
              <a:rPr lang="en-US" sz="2400" b="1" dirty="0">
                <a:solidFill>
                  <a:schemeClr val="accent1">
                    <a:lumMod val="75000"/>
                  </a:schemeClr>
                </a:solidFill>
              </a:rPr>
              <a:t>(Leading Partner: Aristotle University of Thessaloniki)</a:t>
            </a:r>
            <a:br>
              <a:rPr lang="en-US" sz="2400" b="1" dirty="0">
                <a:solidFill>
                  <a:schemeClr val="accent1">
                    <a:lumMod val="75000"/>
                  </a:schemeClr>
                </a:solidFill>
              </a:rPr>
            </a:br>
            <a:r>
              <a:rPr lang="en-US" sz="2400" b="1" dirty="0">
                <a:solidFill>
                  <a:schemeClr val="accent1">
                    <a:lumMod val="75000"/>
                  </a:schemeClr>
                </a:solidFill>
              </a:rPr>
              <a:t>Supporting refugees on </a:t>
            </a:r>
            <a:r>
              <a:rPr lang="en-US" sz="2400" b="1" dirty="0">
                <a:solidFill>
                  <a:srgbClr val="C00000"/>
                </a:solidFill>
                <a:effectLst>
                  <a:outerShdw blurRad="38100" dist="38100" dir="2700000" algn="tl">
                    <a:srgbClr val="000000">
                      <a:alpha val="43137"/>
                    </a:srgbClr>
                  </a:outerShdw>
                </a:effectLst>
              </a:rPr>
              <a:t>Health </a:t>
            </a:r>
            <a:r>
              <a:rPr lang="en-US" sz="2400" b="1" dirty="0">
                <a:solidFill>
                  <a:schemeClr val="accent1">
                    <a:lumMod val="75000"/>
                  </a:schemeClr>
                </a:solidFill>
              </a:rPr>
              <a:t>and Law issues</a:t>
            </a:r>
            <a:endParaRPr lang="el-GR" sz="2400" dirty="0">
              <a:solidFill>
                <a:schemeClr val="accent1">
                  <a:lumMod val="75000"/>
                </a:schemeClr>
              </a:solidFill>
            </a:endParaRPr>
          </a:p>
        </p:txBody>
      </p:sp>
    </p:spTree>
    <p:extLst>
      <p:ext uri="{BB962C8B-B14F-4D97-AF65-F5344CB8AC3E}">
        <p14:creationId xmlns:p14="http://schemas.microsoft.com/office/powerpoint/2010/main" val="3452064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p:cNvSpPr>
            <a:spLocks noGrp="1"/>
          </p:cNvSpPr>
          <p:nvPr>
            <p:ph type="title"/>
          </p:nvPr>
        </p:nvSpPr>
        <p:spPr>
          <a:xfrm>
            <a:off x="2230351" y="188640"/>
            <a:ext cx="4694235" cy="923330"/>
          </a:xfrm>
          <a:prstGeom prst="rect">
            <a:avLst/>
          </a:prstGeom>
          <a:noFill/>
        </p:spPr>
        <p:txBody>
          <a:bodyPr wrap="none" lIns="91440" tIns="45720" rIns="91440" bIns="45720">
            <a:spAutoFit/>
          </a:bodyPr>
          <a:lstStyle/>
          <a:p>
            <a:pPr algn="ctr"/>
            <a:r>
              <a:rPr lang="el-GR" sz="54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Αντιμετώπιση</a:t>
            </a:r>
            <a:endParaRPr lang="el-GR" sz="54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
        <p:nvSpPr>
          <p:cNvPr id="7" name="Θέση περιεχομένου 3"/>
          <p:cNvSpPr>
            <a:spLocks noGrp="1"/>
          </p:cNvSpPr>
          <p:nvPr>
            <p:ph sz="half" idx="2"/>
          </p:nvPr>
        </p:nvSpPr>
        <p:spPr>
          <a:xfrm>
            <a:off x="35496" y="1700808"/>
            <a:ext cx="9036496" cy="3960440"/>
          </a:xfrm>
        </p:spPr>
        <p:txBody>
          <a:bodyPr>
            <a:normAutofit/>
          </a:bodyPr>
          <a:lstStyle/>
          <a:p>
            <a:pPr>
              <a:buFont typeface="Wingdings" panose="05000000000000000000" pitchFamily="2" charset="2"/>
              <a:buChar char="Ø"/>
            </a:pPr>
            <a:r>
              <a:rPr lang="el-GR" sz="3200" b="1" dirty="0" smtClean="0"/>
              <a:t> Κλήση </a:t>
            </a:r>
            <a:r>
              <a:rPr lang="el-GR" sz="3200" b="1" dirty="0" smtClean="0"/>
              <a:t>πυροσβεστικής!!!</a:t>
            </a:r>
          </a:p>
          <a:p>
            <a:pPr>
              <a:buFont typeface="Wingdings" panose="05000000000000000000" pitchFamily="2" charset="2"/>
              <a:buChar char="Ø"/>
            </a:pPr>
            <a:r>
              <a:rPr lang="el-GR" sz="3200" b="1" dirty="0" smtClean="0"/>
              <a:t> Προσωπική </a:t>
            </a:r>
            <a:r>
              <a:rPr lang="el-GR" sz="3200" b="1" dirty="0" smtClean="0"/>
              <a:t>ασφάλεια πρώτη – </a:t>
            </a:r>
            <a:r>
              <a:rPr lang="el-GR" sz="3200" b="1" dirty="0" smtClean="0"/>
              <a:t>προσπάθεια</a:t>
            </a:r>
          </a:p>
          <a:p>
            <a:pPr marL="0" indent="0">
              <a:buNone/>
            </a:pPr>
            <a:r>
              <a:rPr lang="el-GR" sz="3200" b="1" dirty="0"/>
              <a:t> </a:t>
            </a:r>
            <a:r>
              <a:rPr lang="el-GR" sz="3200" b="1" dirty="0" smtClean="0"/>
              <a:t>    </a:t>
            </a:r>
            <a:r>
              <a:rPr lang="el-GR" sz="3200" b="1" dirty="0" smtClean="0"/>
              <a:t>κατάσβεσης </a:t>
            </a:r>
            <a:r>
              <a:rPr lang="el-GR" sz="3200" b="1" dirty="0" smtClean="0"/>
              <a:t>(άμμος/</a:t>
            </a:r>
            <a:r>
              <a:rPr lang="el-GR" sz="3200" b="1" dirty="0" err="1" smtClean="0"/>
              <a:t>νερ</a:t>
            </a:r>
            <a:r>
              <a:rPr lang="el-GR" sz="3200" b="1" dirty="0" smtClean="0"/>
              <a:t>ό)</a:t>
            </a:r>
            <a:endParaRPr lang="en-US" sz="3200" b="1" dirty="0" smtClean="0"/>
          </a:p>
          <a:p>
            <a:pPr>
              <a:buFont typeface="Wingdings" panose="05000000000000000000" pitchFamily="2" charset="2"/>
              <a:buChar char="Ø"/>
            </a:pPr>
            <a:r>
              <a:rPr lang="el-GR" sz="3200" b="1" dirty="0" smtClean="0"/>
              <a:t> Απομάκρυνση </a:t>
            </a:r>
            <a:r>
              <a:rPr lang="el-GR" sz="3200" b="1" dirty="0" err="1" smtClean="0"/>
              <a:t>τυγχόν</a:t>
            </a:r>
            <a:r>
              <a:rPr lang="el-GR" sz="3200" b="1" dirty="0" smtClean="0"/>
              <a:t> </a:t>
            </a:r>
            <a:r>
              <a:rPr lang="el-GR" sz="3200" b="1" dirty="0" smtClean="0"/>
              <a:t>θυμάτων/εγκλωβισμένων</a:t>
            </a:r>
          </a:p>
          <a:p>
            <a:pPr marL="0" indent="0">
              <a:buNone/>
            </a:pPr>
            <a:r>
              <a:rPr lang="el-GR" sz="3200" b="1" dirty="0"/>
              <a:t> </a:t>
            </a:r>
            <a:r>
              <a:rPr lang="el-GR" sz="3200" b="1" dirty="0" smtClean="0"/>
              <a:t>    </a:t>
            </a:r>
            <a:r>
              <a:rPr lang="el-GR" sz="3200" b="1" dirty="0" smtClean="0"/>
              <a:t>(Παροχή </a:t>
            </a:r>
            <a:r>
              <a:rPr lang="el-GR" sz="3200" b="1" dirty="0" smtClean="0"/>
              <a:t>Π.Β.)</a:t>
            </a:r>
          </a:p>
          <a:p>
            <a:pPr>
              <a:buFont typeface="Wingdings" panose="05000000000000000000" pitchFamily="2" charset="2"/>
              <a:buChar char="Ø"/>
            </a:pPr>
            <a:r>
              <a:rPr lang="el-GR" sz="3200" b="1" dirty="0" smtClean="0"/>
              <a:t> Αποφυγή </a:t>
            </a:r>
            <a:r>
              <a:rPr lang="el-GR" sz="3200" b="1" dirty="0" smtClean="0"/>
              <a:t>ανελκυστήρα</a:t>
            </a:r>
            <a:r>
              <a:rPr lang="en-US" sz="3200" b="1" dirty="0" smtClean="0"/>
              <a:t>/</a:t>
            </a:r>
            <a:r>
              <a:rPr lang="el-GR" sz="3200" b="1" dirty="0" smtClean="0"/>
              <a:t>αυτοκινήτου</a:t>
            </a:r>
            <a:endParaRPr lang="en-US" sz="3200" b="1" dirty="0" smtClean="0"/>
          </a:p>
        </p:txBody>
      </p:sp>
    </p:spTree>
    <p:extLst>
      <p:ext uri="{BB962C8B-B14F-4D97-AF65-F5344CB8AC3E}">
        <p14:creationId xmlns:p14="http://schemas.microsoft.com/office/powerpoint/2010/main" val="4127130565"/>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2867" name="Rectangle 4"/>
          <p:cNvSpPr>
            <a:spLocks noChangeArrowheads="1"/>
          </p:cNvSpPr>
          <p:nvPr/>
        </p:nvSpPr>
        <p:spPr bwMode="auto">
          <a:xfrm>
            <a:off x="0" y="3141663"/>
            <a:ext cx="84582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l-GR" altLang="el-GR" sz="4200" b="1" dirty="0" err="1">
                <a:solidFill>
                  <a:srgbClr val="CC0000"/>
                </a:solidFill>
              </a:rPr>
              <a:t>Καρδιο</a:t>
            </a:r>
            <a:r>
              <a:rPr lang="el-GR" altLang="el-GR" sz="4200" b="1" dirty="0">
                <a:solidFill>
                  <a:srgbClr val="CC0000"/>
                </a:solidFill>
              </a:rPr>
              <a:t>- αναπνευστική ανακοπή</a:t>
            </a:r>
          </a:p>
        </p:txBody>
      </p:sp>
      <p:sp>
        <p:nvSpPr>
          <p:cNvPr id="292868" name="Rectangle 5"/>
          <p:cNvSpPr>
            <a:spLocks noGrp="1" noChangeArrowheads="1"/>
          </p:cNvSpPr>
          <p:nvPr>
            <p:ph type="body" idx="4294967295"/>
          </p:nvPr>
        </p:nvSpPr>
        <p:spPr>
          <a:xfrm>
            <a:off x="0" y="3976688"/>
            <a:ext cx="6660232" cy="2881312"/>
          </a:xfrm>
          <a:noFill/>
        </p:spPr>
        <p:txBody>
          <a:bodyPr/>
          <a:lstStyle/>
          <a:p>
            <a:pPr>
              <a:lnSpc>
                <a:spcPct val="90000"/>
              </a:lnSpc>
              <a:buClr>
                <a:srgbClr val="0066FF"/>
              </a:buClr>
              <a:buFont typeface="Wingdings" pitchFamily="2" charset="2"/>
              <a:buChar char="Ø"/>
            </a:pPr>
            <a:r>
              <a:rPr lang="el-GR" altLang="el-GR" b="1" dirty="0" smtClean="0">
                <a:solidFill>
                  <a:srgbClr val="0066FF"/>
                </a:solidFill>
              </a:rPr>
              <a:t>Καρδιακή ανακοπή</a:t>
            </a:r>
            <a:endParaRPr lang="en-US" altLang="el-GR" b="1" dirty="0" smtClean="0">
              <a:solidFill>
                <a:srgbClr val="0066FF"/>
              </a:solidFill>
            </a:endParaRPr>
          </a:p>
          <a:p>
            <a:pPr lvl="4">
              <a:lnSpc>
                <a:spcPct val="90000"/>
              </a:lnSpc>
              <a:buClr>
                <a:srgbClr val="008000"/>
              </a:buClr>
              <a:buFont typeface="Wingdings" pitchFamily="2" charset="2"/>
              <a:buChar char="ü"/>
            </a:pPr>
            <a:r>
              <a:rPr lang="el-GR" altLang="el-GR" sz="2400" dirty="0" smtClean="0">
                <a:solidFill>
                  <a:srgbClr val="008000"/>
                </a:solidFill>
                <a:sym typeface="Wingdings" pitchFamily="2" charset="2"/>
              </a:rPr>
              <a:t> όχι σφυγμός, όχι πίεση</a:t>
            </a:r>
            <a:endParaRPr lang="en-US" altLang="el-GR" sz="2400" dirty="0" smtClean="0">
              <a:solidFill>
                <a:srgbClr val="008000"/>
              </a:solidFill>
              <a:sym typeface="Wingdings" pitchFamily="2" charset="2"/>
            </a:endParaRPr>
          </a:p>
          <a:p>
            <a:pPr lvl="4">
              <a:lnSpc>
                <a:spcPct val="90000"/>
              </a:lnSpc>
              <a:buClr>
                <a:srgbClr val="008000"/>
              </a:buClr>
              <a:buFont typeface="Wingdings" pitchFamily="2" charset="2"/>
              <a:buChar char="ü"/>
            </a:pPr>
            <a:r>
              <a:rPr lang="el-GR" altLang="el-GR" sz="2400" dirty="0" smtClean="0">
                <a:solidFill>
                  <a:srgbClr val="008000"/>
                </a:solidFill>
                <a:sym typeface="Wingdings" pitchFamily="2" charset="2"/>
              </a:rPr>
              <a:t> όχι καρδιογράφημα</a:t>
            </a:r>
          </a:p>
          <a:p>
            <a:pPr>
              <a:lnSpc>
                <a:spcPct val="90000"/>
              </a:lnSpc>
            </a:pPr>
            <a:endParaRPr lang="el-GR" altLang="el-GR" sz="2400" dirty="0" smtClean="0"/>
          </a:p>
          <a:p>
            <a:pPr>
              <a:lnSpc>
                <a:spcPct val="90000"/>
              </a:lnSpc>
              <a:buFont typeface="Wingdings" pitchFamily="2" charset="2"/>
              <a:buChar char="Ø"/>
            </a:pPr>
            <a:r>
              <a:rPr lang="el-GR" altLang="el-GR" dirty="0" smtClean="0">
                <a:solidFill>
                  <a:srgbClr val="0066FF"/>
                </a:solidFill>
                <a:sym typeface="Wingdings" pitchFamily="2" charset="2"/>
              </a:rPr>
              <a:t>Αναπνευστική ανακοπή</a:t>
            </a:r>
            <a:endParaRPr lang="en-US" altLang="el-GR" dirty="0" smtClean="0">
              <a:solidFill>
                <a:srgbClr val="0066FF"/>
              </a:solidFill>
              <a:sym typeface="Wingdings" pitchFamily="2" charset="2"/>
            </a:endParaRPr>
          </a:p>
          <a:p>
            <a:pPr lvl="4">
              <a:lnSpc>
                <a:spcPct val="90000"/>
              </a:lnSpc>
              <a:buFont typeface="Wingdings" pitchFamily="2" charset="2"/>
              <a:buChar char="ü"/>
            </a:pPr>
            <a:r>
              <a:rPr lang="el-GR" altLang="el-GR" sz="2400" dirty="0" smtClean="0">
                <a:solidFill>
                  <a:srgbClr val="008000"/>
                </a:solidFill>
                <a:sym typeface="Wingdings" pitchFamily="2" charset="2"/>
              </a:rPr>
              <a:t> όχι αναπνοή</a:t>
            </a:r>
            <a:r>
              <a:rPr lang="el-GR" altLang="el-GR" sz="2400" dirty="0" smtClean="0">
                <a:sym typeface="Wingdings" pitchFamily="2" charset="2"/>
              </a:rPr>
              <a:t>  </a:t>
            </a:r>
          </a:p>
        </p:txBody>
      </p:sp>
      <p:sp>
        <p:nvSpPr>
          <p:cNvPr id="90123" name="Rectangle 11"/>
          <p:cNvSpPr>
            <a:spLocks noChangeArrowheads="1"/>
          </p:cNvSpPr>
          <p:nvPr/>
        </p:nvSpPr>
        <p:spPr bwMode="auto">
          <a:xfrm>
            <a:off x="755650" y="549275"/>
            <a:ext cx="7772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gn="ctr" eaLnBrk="0" hangingPunct="0">
              <a:defRPr sz="4400">
                <a:solidFill>
                  <a:schemeClr val="tx2"/>
                </a:solidFill>
                <a:latin typeface="Arial" pitchFamily="34" charset="0"/>
              </a:defRPr>
            </a:lvl1pPr>
            <a:lvl2pPr algn="ctr" eaLnBrk="0" hangingPunct="0">
              <a:defRPr sz="4400">
                <a:solidFill>
                  <a:schemeClr val="tx2"/>
                </a:solidFill>
                <a:latin typeface="Arial" pitchFamily="34" charset="0"/>
              </a:defRPr>
            </a:lvl2pPr>
            <a:lvl3pPr algn="ctr" eaLnBrk="0" hangingPunct="0">
              <a:defRPr sz="4400">
                <a:solidFill>
                  <a:schemeClr val="tx2"/>
                </a:solidFill>
                <a:latin typeface="Arial" pitchFamily="34" charset="0"/>
              </a:defRPr>
            </a:lvl3pPr>
            <a:lvl4pPr algn="ctr" eaLnBrk="0" hangingPunct="0">
              <a:defRPr sz="4400">
                <a:solidFill>
                  <a:schemeClr val="tx2"/>
                </a:solidFill>
                <a:latin typeface="Arial" pitchFamily="34" charset="0"/>
              </a:defRPr>
            </a:lvl4pPr>
            <a:lvl5pPr algn="ctr" eaLnBrk="0" hangingPunct="0">
              <a:defRPr sz="4400">
                <a:solidFill>
                  <a:schemeClr val="tx2"/>
                </a:solidFill>
                <a:latin typeface="Arial" pitchFamily="34" charset="0"/>
              </a:defRPr>
            </a:lvl5pPr>
            <a:lvl6pPr marL="457200" algn="ctr" eaLnBrk="0" fontAlgn="base" hangingPunct="0">
              <a:spcBef>
                <a:spcPct val="0"/>
              </a:spcBef>
              <a:spcAft>
                <a:spcPct val="0"/>
              </a:spcAft>
              <a:defRPr sz="4400">
                <a:solidFill>
                  <a:schemeClr val="tx2"/>
                </a:solidFill>
                <a:latin typeface="Arial" pitchFamily="34" charset="0"/>
              </a:defRPr>
            </a:lvl6pPr>
            <a:lvl7pPr marL="914400" algn="ctr" eaLnBrk="0" fontAlgn="base" hangingPunct="0">
              <a:spcBef>
                <a:spcPct val="0"/>
              </a:spcBef>
              <a:spcAft>
                <a:spcPct val="0"/>
              </a:spcAft>
              <a:defRPr sz="4400">
                <a:solidFill>
                  <a:schemeClr val="tx2"/>
                </a:solidFill>
                <a:latin typeface="Arial" pitchFamily="34" charset="0"/>
              </a:defRPr>
            </a:lvl7pPr>
            <a:lvl8pPr marL="1371600" algn="ctr" eaLnBrk="0" fontAlgn="base" hangingPunct="0">
              <a:spcBef>
                <a:spcPct val="0"/>
              </a:spcBef>
              <a:spcAft>
                <a:spcPct val="0"/>
              </a:spcAft>
              <a:defRPr sz="4400">
                <a:solidFill>
                  <a:schemeClr val="tx2"/>
                </a:solidFill>
                <a:latin typeface="Arial" pitchFamily="34" charset="0"/>
              </a:defRPr>
            </a:lvl8pPr>
            <a:lvl9pPr marL="1828800" algn="ctr" eaLnBrk="0" fontAlgn="base" hangingPunct="0">
              <a:spcBef>
                <a:spcPct val="0"/>
              </a:spcBef>
              <a:spcAft>
                <a:spcPct val="0"/>
              </a:spcAft>
              <a:defRPr sz="4400">
                <a:solidFill>
                  <a:schemeClr val="tx2"/>
                </a:solidFill>
                <a:latin typeface="Arial" pitchFamily="34" charset="0"/>
              </a:defRPr>
            </a:lvl9pPr>
          </a:lstStyle>
          <a:p>
            <a:r>
              <a:rPr lang="el-GR" altLang="el-GR" b="1" dirty="0">
                <a:solidFill>
                  <a:srgbClr val="CC0000"/>
                </a:solidFill>
                <a:effectLst>
                  <a:outerShdw blurRad="38100" dist="38100" dir="2700000" algn="tl">
                    <a:srgbClr val="C0C0C0"/>
                  </a:outerShdw>
                </a:effectLst>
              </a:rPr>
              <a:t>Το </a:t>
            </a:r>
            <a:r>
              <a:rPr lang="en-US" altLang="el-GR" b="1" dirty="0">
                <a:solidFill>
                  <a:srgbClr val="CC0000"/>
                </a:solidFill>
                <a:effectLst>
                  <a:outerShdw blurRad="38100" dist="38100" dir="2700000" algn="tl">
                    <a:srgbClr val="C0C0C0"/>
                  </a:outerShdw>
                </a:effectLst>
              </a:rPr>
              <a:t>ABC </a:t>
            </a:r>
            <a:r>
              <a:rPr lang="el-GR" altLang="el-GR" b="1" dirty="0">
                <a:solidFill>
                  <a:srgbClr val="CC0000"/>
                </a:solidFill>
                <a:effectLst>
                  <a:outerShdw blurRad="38100" dist="38100" dir="2700000" algn="tl">
                    <a:srgbClr val="C0C0C0"/>
                  </a:outerShdw>
                </a:effectLst>
              </a:rPr>
              <a:t>της ΚΑΡΠΑ;</a:t>
            </a:r>
          </a:p>
        </p:txBody>
      </p:sp>
      <p:sp>
        <p:nvSpPr>
          <p:cNvPr id="292870" name="Rectangle 12"/>
          <p:cNvSpPr>
            <a:spLocks noChangeArrowheads="1"/>
          </p:cNvSpPr>
          <p:nvPr/>
        </p:nvSpPr>
        <p:spPr bwMode="auto">
          <a:xfrm>
            <a:off x="1403350" y="1557338"/>
            <a:ext cx="612140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nSpc>
                <a:spcPct val="80000"/>
              </a:lnSpc>
              <a:buFont typeface="Wingdings" pitchFamily="2" charset="2"/>
              <a:buChar char="ü"/>
            </a:pPr>
            <a:r>
              <a:rPr lang="el-GR" altLang="el-GR" sz="2800">
                <a:solidFill>
                  <a:srgbClr val="000099"/>
                </a:solidFill>
              </a:rPr>
              <a:t>Α </a:t>
            </a:r>
            <a:r>
              <a:rPr lang="en-US" altLang="el-GR" sz="2800">
                <a:solidFill>
                  <a:srgbClr val="000099"/>
                </a:solidFill>
              </a:rPr>
              <a:t> 	Airway 		</a:t>
            </a:r>
            <a:r>
              <a:rPr lang="el-GR" altLang="el-GR" sz="2800">
                <a:solidFill>
                  <a:srgbClr val="000099"/>
                </a:solidFill>
              </a:rPr>
              <a:t>Αεραγωγός</a:t>
            </a:r>
          </a:p>
          <a:p>
            <a:pPr>
              <a:lnSpc>
                <a:spcPct val="80000"/>
              </a:lnSpc>
              <a:buFont typeface="Wingdings" pitchFamily="2" charset="2"/>
              <a:buChar char="ü"/>
            </a:pPr>
            <a:r>
              <a:rPr lang="el-GR" altLang="el-GR" sz="2800">
                <a:solidFill>
                  <a:srgbClr val="000099"/>
                </a:solidFill>
              </a:rPr>
              <a:t>Β</a:t>
            </a:r>
            <a:r>
              <a:rPr lang="en-US" altLang="el-GR" sz="2800">
                <a:solidFill>
                  <a:srgbClr val="000099"/>
                </a:solidFill>
              </a:rPr>
              <a:t>  </a:t>
            </a:r>
            <a:r>
              <a:rPr lang="el-GR" altLang="el-GR" sz="2800">
                <a:solidFill>
                  <a:srgbClr val="000099"/>
                </a:solidFill>
              </a:rPr>
              <a:t> </a:t>
            </a:r>
            <a:r>
              <a:rPr lang="en-US" altLang="el-GR" sz="2800">
                <a:solidFill>
                  <a:srgbClr val="000099"/>
                </a:solidFill>
              </a:rPr>
              <a:t>	Breathing		</a:t>
            </a:r>
            <a:r>
              <a:rPr lang="el-GR" altLang="el-GR" sz="2800">
                <a:solidFill>
                  <a:srgbClr val="000099"/>
                </a:solidFill>
              </a:rPr>
              <a:t>Αναπνοή</a:t>
            </a:r>
          </a:p>
          <a:p>
            <a:pPr>
              <a:lnSpc>
                <a:spcPct val="80000"/>
              </a:lnSpc>
              <a:buFont typeface="Wingdings" pitchFamily="2" charset="2"/>
              <a:buChar char="ü"/>
            </a:pPr>
            <a:r>
              <a:rPr lang="en-US" altLang="el-GR" sz="2800">
                <a:solidFill>
                  <a:srgbClr val="000099"/>
                </a:solidFill>
              </a:rPr>
              <a:t>C 	Circulation	         </a:t>
            </a:r>
            <a:r>
              <a:rPr lang="el-GR" altLang="el-GR" sz="2800">
                <a:solidFill>
                  <a:srgbClr val="000099"/>
                </a:solidFill>
              </a:rPr>
              <a:t>Κυκλοφορία</a:t>
            </a:r>
          </a:p>
        </p:txBody>
      </p:sp>
      <p:pic>
        <p:nvPicPr>
          <p:cNvPr id="6"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11651"/>
          <a:stretch/>
        </p:blipFill>
        <p:spPr bwMode="auto">
          <a:xfrm>
            <a:off x="44053" y="-27384"/>
            <a:ext cx="1287587" cy="1137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7" descr="Αποτέλεσμα εικόνας για logo αθτη"/>
          <p:cNvPicPr>
            <a:picLocks noChangeAspect="1" noChangeArrowheads="1"/>
          </p:cNvPicPr>
          <p:nvPr/>
        </p:nvPicPr>
        <p:blipFill>
          <a:blip r:embed="rId3">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923945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0123"/>
                                        </p:tgtEl>
                                        <p:attrNameLst>
                                          <p:attrName>style.visibility</p:attrName>
                                        </p:attrNameLst>
                                      </p:cBhvr>
                                      <p:to>
                                        <p:strVal val="visible"/>
                                      </p:to>
                                    </p:set>
                                    <p:animEffect transition="in" filter="wipe(down)">
                                      <p:cBhvr>
                                        <p:cTn id="7" dur="580">
                                          <p:stCondLst>
                                            <p:cond delay="0"/>
                                          </p:stCondLst>
                                        </p:cTn>
                                        <p:tgtEl>
                                          <p:spTgt spid="90123"/>
                                        </p:tgtEl>
                                      </p:cBhvr>
                                    </p:animEffect>
                                    <p:anim calcmode="lin" valueType="num">
                                      <p:cBhvr>
                                        <p:cTn id="8" dur="1822" tmFilter="0,0; 0.14,0.36; 0.43,0.73; 0.71,0.91; 1.0,1.0">
                                          <p:stCondLst>
                                            <p:cond delay="0"/>
                                          </p:stCondLst>
                                        </p:cTn>
                                        <p:tgtEl>
                                          <p:spTgt spid="9012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012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012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012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0123"/>
                                        </p:tgtEl>
                                        <p:attrNameLst>
                                          <p:attrName>ppt_y</p:attrName>
                                        </p:attrNameLst>
                                      </p:cBhvr>
                                      <p:tavLst>
                                        <p:tav tm="0" fmla="#ppt_y-sin(pi*$)/81">
                                          <p:val>
                                            <p:fltVal val="0"/>
                                          </p:val>
                                        </p:tav>
                                        <p:tav tm="100000">
                                          <p:val>
                                            <p:fltVal val="1"/>
                                          </p:val>
                                        </p:tav>
                                      </p:tavLst>
                                    </p:anim>
                                    <p:animScale>
                                      <p:cBhvr>
                                        <p:cTn id="13" dur="26">
                                          <p:stCondLst>
                                            <p:cond delay="650"/>
                                          </p:stCondLst>
                                        </p:cTn>
                                        <p:tgtEl>
                                          <p:spTgt spid="90123"/>
                                        </p:tgtEl>
                                      </p:cBhvr>
                                      <p:to x="100000" y="60000"/>
                                    </p:animScale>
                                    <p:animScale>
                                      <p:cBhvr>
                                        <p:cTn id="14" dur="166" decel="50000">
                                          <p:stCondLst>
                                            <p:cond delay="676"/>
                                          </p:stCondLst>
                                        </p:cTn>
                                        <p:tgtEl>
                                          <p:spTgt spid="90123"/>
                                        </p:tgtEl>
                                      </p:cBhvr>
                                      <p:to x="100000" y="100000"/>
                                    </p:animScale>
                                    <p:animScale>
                                      <p:cBhvr>
                                        <p:cTn id="15" dur="26">
                                          <p:stCondLst>
                                            <p:cond delay="1312"/>
                                          </p:stCondLst>
                                        </p:cTn>
                                        <p:tgtEl>
                                          <p:spTgt spid="90123"/>
                                        </p:tgtEl>
                                      </p:cBhvr>
                                      <p:to x="100000" y="80000"/>
                                    </p:animScale>
                                    <p:animScale>
                                      <p:cBhvr>
                                        <p:cTn id="16" dur="166" decel="50000">
                                          <p:stCondLst>
                                            <p:cond delay="1338"/>
                                          </p:stCondLst>
                                        </p:cTn>
                                        <p:tgtEl>
                                          <p:spTgt spid="90123"/>
                                        </p:tgtEl>
                                      </p:cBhvr>
                                      <p:to x="100000" y="100000"/>
                                    </p:animScale>
                                    <p:animScale>
                                      <p:cBhvr>
                                        <p:cTn id="17" dur="26">
                                          <p:stCondLst>
                                            <p:cond delay="1642"/>
                                          </p:stCondLst>
                                        </p:cTn>
                                        <p:tgtEl>
                                          <p:spTgt spid="90123"/>
                                        </p:tgtEl>
                                      </p:cBhvr>
                                      <p:to x="100000" y="90000"/>
                                    </p:animScale>
                                    <p:animScale>
                                      <p:cBhvr>
                                        <p:cTn id="18" dur="166" decel="50000">
                                          <p:stCondLst>
                                            <p:cond delay="1668"/>
                                          </p:stCondLst>
                                        </p:cTn>
                                        <p:tgtEl>
                                          <p:spTgt spid="90123"/>
                                        </p:tgtEl>
                                      </p:cBhvr>
                                      <p:to x="100000" y="100000"/>
                                    </p:animScale>
                                    <p:animScale>
                                      <p:cBhvr>
                                        <p:cTn id="19" dur="26">
                                          <p:stCondLst>
                                            <p:cond delay="1808"/>
                                          </p:stCondLst>
                                        </p:cTn>
                                        <p:tgtEl>
                                          <p:spTgt spid="90123"/>
                                        </p:tgtEl>
                                      </p:cBhvr>
                                      <p:to x="100000" y="95000"/>
                                    </p:animScale>
                                    <p:animScale>
                                      <p:cBhvr>
                                        <p:cTn id="20" dur="166" decel="50000">
                                          <p:stCondLst>
                                            <p:cond delay="1834"/>
                                          </p:stCondLst>
                                        </p:cTn>
                                        <p:tgtEl>
                                          <p:spTgt spid="9012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292867"/>
                                        </p:tgtEl>
                                        <p:attrNameLst>
                                          <p:attrName>style.visibility</p:attrName>
                                        </p:attrNameLst>
                                      </p:cBhvr>
                                      <p:to>
                                        <p:strVal val="visible"/>
                                      </p:to>
                                    </p:set>
                                    <p:animEffect transition="in" filter="wipe(down)">
                                      <p:cBhvr>
                                        <p:cTn id="25" dur="580">
                                          <p:stCondLst>
                                            <p:cond delay="0"/>
                                          </p:stCondLst>
                                        </p:cTn>
                                        <p:tgtEl>
                                          <p:spTgt spid="292867"/>
                                        </p:tgtEl>
                                      </p:cBhvr>
                                    </p:animEffect>
                                    <p:anim calcmode="lin" valueType="num">
                                      <p:cBhvr>
                                        <p:cTn id="26" dur="1822" tmFilter="0,0; 0.14,0.36; 0.43,0.73; 0.71,0.91; 1.0,1.0">
                                          <p:stCondLst>
                                            <p:cond delay="0"/>
                                          </p:stCondLst>
                                        </p:cTn>
                                        <p:tgtEl>
                                          <p:spTgt spid="292867"/>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92867"/>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92867"/>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92867"/>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92867"/>
                                        </p:tgtEl>
                                        <p:attrNameLst>
                                          <p:attrName>ppt_y</p:attrName>
                                        </p:attrNameLst>
                                      </p:cBhvr>
                                      <p:tavLst>
                                        <p:tav tm="0" fmla="#ppt_y-sin(pi*$)/81">
                                          <p:val>
                                            <p:fltVal val="0"/>
                                          </p:val>
                                        </p:tav>
                                        <p:tav tm="100000">
                                          <p:val>
                                            <p:fltVal val="1"/>
                                          </p:val>
                                        </p:tav>
                                      </p:tavLst>
                                    </p:anim>
                                    <p:animScale>
                                      <p:cBhvr>
                                        <p:cTn id="31" dur="26">
                                          <p:stCondLst>
                                            <p:cond delay="650"/>
                                          </p:stCondLst>
                                        </p:cTn>
                                        <p:tgtEl>
                                          <p:spTgt spid="292867"/>
                                        </p:tgtEl>
                                      </p:cBhvr>
                                      <p:to x="100000" y="60000"/>
                                    </p:animScale>
                                    <p:animScale>
                                      <p:cBhvr>
                                        <p:cTn id="32" dur="166" decel="50000">
                                          <p:stCondLst>
                                            <p:cond delay="676"/>
                                          </p:stCondLst>
                                        </p:cTn>
                                        <p:tgtEl>
                                          <p:spTgt spid="292867"/>
                                        </p:tgtEl>
                                      </p:cBhvr>
                                      <p:to x="100000" y="100000"/>
                                    </p:animScale>
                                    <p:animScale>
                                      <p:cBhvr>
                                        <p:cTn id="33" dur="26">
                                          <p:stCondLst>
                                            <p:cond delay="1312"/>
                                          </p:stCondLst>
                                        </p:cTn>
                                        <p:tgtEl>
                                          <p:spTgt spid="292867"/>
                                        </p:tgtEl>
                                      </p:cBhvr>
                                      <p:to x="100000" y="80000"/>
                                    </p:animScale>
                                    <p:animScale>
                                      <p:cBhvr>
                                        <p:cTn id="34" dur="166" decel="50000">
                                          <p:stCondLst>
                                            <p:cond delay="1338"/>
                                          </p:stCondLst>
                                        </p:cTn>
                                        <p:tgtEl>
                                          <p:spTgt spid="292867"/>
                                        </p:tgtEl>
                                      </p:cBhvr>
                                      <p:to x="100000" y="100000"/>
                                    </p:animScale>
                                    <p:animScale>
                                      <p:cBhvr>
                                        <p:cTn id="35" dur="26">
                                          <p:stCondLst>
                                            <p:cond delay="1642"/>
                                          </p:stCondLst>
                                        </p:cTn>
                                        <p:tgtEl>
                                          <p:spTgt spid="292867"/>
                                        </p:tgtEl>
                                      </p:cBhvr>
                                      <p:to x="100000" y="90000"/>
                                    </p:animScale>
                                    <p:animScale>
                                      <p:cBhvr>
                                        <p:cTn id="36" dur="166" decel="50000">
                                          <p:stCondLst>
                                            <p:cond delay="1668"/>
                                          </p:stCondLst>
                                        </p:cTn>
                                        <p:tgtEl>
                                          <p:spTgt spid="292867"/>
                                        </p:tgtEl>
                                      </p:cBhvr>
                                      <p:to x="100000" y="100000"/>
                                    </p:animScale>
                                    <p:animScale>
                                      <p:cBhvr>
                                        <p:cTn id="37" dur="26">
                                          <p:stCondLst>
                                            <p:cond delay="1808"/>
                                          </p:stCondLst>
                                        </p:cTn>
                                        <p:tgtEl>
                                          <p:spTgt spid="292867"/>
                                        </p:tgtEl>
                                      </p:cBhvr>
                                      <p:to x="100000" y="95000"/>
                                    </p:animScale>
                                    <p:animScale>
                                      <p:cBhvr>
                                        <p:cTn id="38" dur="166" decel="50000">
                                          <p:stCondLst>
                                            <p:cond delay="1834"/>
                                          </p:stCondLst>
                                        </p:cTn>
                                        <p:tgtEl>
                                          <p:spTgt spid="292867"/>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92868">
                                            <p:txEl>
                                              <p:pRg st="0" end="0"/>
                                            </p:txEl>
                                          </p:spTgt>
                                        </p:tgtEl>
                                        <p:attrNameLst>
                                          <p:attrName>style.visibility</p:attrName>
                                        </p:attrNameLst>
                                      </p:cBhvr>
                                      <p:to>
                                        <p:strVal val="visible"/>
                                      </p:to>
                                    </p:set>
                                    <p:anim calcmode="lin" valueType="num">
                                      <p:cBhvr additive="base">
                                        <p:cTn id="43" dur="500" fill="hold"/>
                                        <p:tgtEl>
                                          <p:spTgt spid="292868">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92868">
                                            <p:txEl>
                                              <p:pRg st="0" end="0"/>
                                            </p:txEl>
                                          </p:spTgt>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92868">
                                            <p:txEl>
                                              <p:pRg st="1" end="1"/>
                                            </p:txEl>
                                          </p:spTgt>
                                        </p:tgtEl>
                                        <p:attrNameLst>
                                          <p:attrName>style.visibility</p:attrName>
                                        </p:attrNameLst>
                                      </p:cBhvr>
                                      <p:to>
                                        <p:strVal val="visible"/>
                                      </p:to>
                                    </p:set>
                                    <p:anim calcmode="lin" valueType="num">
                                      <p:cBhvr additive="base">
                                        <p:cTn id="47" dur="500" fill="hold"/>
                                        <p:tgtEl>
                                          <p:spTgt spid="292868">
                                            <p:txEl>
                                              <p:pRg st="1" end="1"/>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292868">
                                            <p:txEl>
                                              <p:pRg st="1" end="1"/>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92868">
                                            <p:txEl>
                                              <p:pRg st="2" end="2"/>
                                            </p:txEl>
                                          </p:spTgt>
                                        </p:tgtEl>
                                        <p:attrNameLst>
                                          <p:attrName>style.visibility</p:attrName>
                                        </p:attrNameLst>
                                      </p:cBhvr>
                                      <p:to>
                                        <p:strVal val="visible"/>
                                      </p:to>
                                    </p:set>
                                    <p:anim calcmode="lin" valueType="num">
                                      <p:cBhvr additive="base">
                                        <p:cTn id="51" dur="500" fill="hold"/>
                                        <p:tgtEl>
                                          <p:spTgt spid="292868">
                                            <p:txEl>
                                              <p:pRg st="2" end="2"/>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29286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292868">
                                            <p:txEl>
                                              <p:pRg st="4" end="4"/>
                                            </p:txEl>
                                          </p:spTgt>
                                        </p:tgtEl>
                                        <p:attrNameLst>
                                          <p:attrName>style.visibility</p:attrName>
                                        </p:attrNameLst>
                                      </p:cBhvr>
                                      <p:to>
                                        <p:strVal val="visible"/>
                                      </p:to>
                                    </p:set>
                                    <p:anim calcmode="lin" valueType="num">
                                      <p:cBhvr additive="base">
                                        <p:cTn id="57" dur="500" fill="hold"/>
                                        <p:tgtEl>
                                          <p:spTgt spid="292868">
                                            <p:txEl>
                                              <p:pRg st="4" end="4"/>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292868">
                                            <p:txEl>
                                              <p:pRg st="4" end="4"/>
                                            </p:txEl>
                                          </p:spTgt>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292868">
                                            <p:txEl>
                                              <p:pRg st="5" end="5"/>
                                            </p:txEl>
                                          </p:spTgt>
                                        </p:tgtEl>
                                        <p:attrNameLst>
                                          <p:attrName>style.visibility</p:attrName>
                                        </p:attrNameLst>
                                      </p:cBhvr>
                                      <p:to>
                                        <p:strVal val="visible"/>
                                      </p:to>
                                    </p:set>
                                    <p:anim calcmode="lin" valueType="num">
                                      <p:cBhvr additive="base">
                                        <p:cTn id="61" dur="500" fill="hold"/>
                                        <p:tgtEl>
                                          <p:spTgt spid="292868">
                                            <p:txEl>
                                              <p:pRg st="5" end="5"/>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292868">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867" grpId="0"/>
      <p:bldP spid="292868" grpId="0" build="p"/>
      <p:bldP spid="90123" grpId="0"/>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1" name="Rectangle 8"/>
          <p:cNvSpPr>
            <a:spLocks noGrp="1" noChangeArrowheads="1"/>
          </p:cNvSpPr>
          <p:nvPr>
            <p:ph type="title" idx="4294967295"/>
          </p:nvPr>
        </p:nvSpPr>
        <p:spPr>
          <a:xfrm>
            <a:off x="457200" y="260648"/>
            <a:ext cx="8229600" cy="762000"/>
          </a:xfrm>
          <a:noFill/>
        </p:spPr>
        <p:txBody>
          <a:bodyPr>
            <a:spAutoFit/>
          </a:bodyPr>
          <a:lstStyle/>
          <a:p>
            <a:r>
              <a:rPr lang="el-GR" altLang="el-GR" b="1" dirty="0" smtClean="0">
                <a:solidFill>
                  <a:srgbClr val="CC0000"/>
                </a:solidFill>
              </a:rPr>
              <a:t>Τι είναι Β.ΚΑΡΠΑ;</a:t>
            </a:r>
          </a:p>
        </p:txBody>
      </p:sp>
      <p:sp>
        <p:nvSpPr>
          <p:cNvPr id="293892" name="Rectangle 9"/>
          <p:cNvSpPr>
            <a:spLocks noGrp="1" noChangeArrowheads="1"/>
          </p:cNvSpPr>
          <p:nvPr>
            <p:ph type="body" idx="4294967295"/>
          </p:nvPr>
        </p:nvSpPr>
        <p:spPr>
          <a:xfrm>
            <a:off x="107504" y="1269504"/>
            <a:ext cx="8496944" cy="1079376"/>
          </a:xfrm>
          <a:noFill/>
        </p:spPr>
        <p:txBody>
          <a:bodyPr/>
          <a:lstStyle/>
          <a:p>
            <a:pPr algn="just">
              <a:buFontTx/>
              <a:buNone/>
            </a:pPr>
            <a:r>
              <a:rPr lang="el-GR" altLang="el-GR" b="0" dirty="0" smtClean="0">
                <a:solidFill>
                  <a:srgbClr val="000099"/>
                </a:solidFill>
              </a:rPr>
              <a:t>	Διατήρηση της βατότητας του αεραγωγού &amp; υποστήριξη της αναπνοής &amp; κυκλοφορίας χωρίς χρησιμοποίηση οποιουδήποτε ειδικού εξοπλισμού                          </a:t>
            </a:r>
          </a:p>
        </p:txBody>
      </p:sp>
      <p:pic>
        <p:nvPicPr>
          <p:cNvPr id="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2633" y="2299386"/>
            <a:ext cx="1347119" cy="1633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6240" y="3918992"/>
            <a:ext cx="1271860" cy="152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24" y="5186176"/>
            <a:ext cx="1200716" cy="16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5"/>
          <p:cNvSpPr txBox="1">
            <a:spLocks noChangeArrowheads="1"/>
          </p:cNvSpPr>
          <p:nvPr/>
        </p:nvSpPr>
        <p:spPr bwMode="auto">
          <a:xfrm>
            <a:off x="2788096" y="2596675"/>
            <a:ext cx="6172200" cy="858838"/>
          </a:xfrm>
          <a:prstGeom prst="rect">
            <a:avLst/>
          </a:prstGeom>
          <a:solidFill>
            <a:srgbClr val="FF9900"/>
          </a:solidFill>
          <a:ln w="50800">
            <a:solidFill>
              <a:srgbClr val="000000"/>
            </a:solidFill>
            <a:miter lim="800000"/>
            <a:headEnd/>
            <a:tailEnd/>
          </a:ln>
        </p:spPr>
        <p:txBody>
          <a:bodyPr>
            <a:spAutoFit/>
          </a:bodyPr>
          <a:lstStyle>
            <a:lvl1pPr eaLnBrk="0" hangingPunct="0">
              <a:spcBef>
                <a:spcPct val="20000"/>
              </a:spcBef>
              <a:buChar char="•"/>
              <a:defRPr sz="3200">
                <a:solidFill>
                  <a:schemeClr val="tx1"/>
                </a:solidFill>
                <a:latin typeface="Comic Sans MS" pitchFamily="66" charset="0"/>
                <a:cs typeface="Arial" pitchFamily="34" charset="0"/>
              </a:defRPr>
            </a:lvl1pPr>
            <a:lvl2pPr marL="742950" indent="-285750" eaLnBrk="0" hangingPunct="0">
              <a:spcBef>
                <a:spcPct val="20000"/>
              </a:spcBef>
              <a:buChar char="–"/>
              <a:defRPr sz="2800">
                <a:solidFill>
                  <a:schemeClr val="tx1"/>
                </a:solidFill>
                <a:latin typeface="Comic Sans MS" pitchFamily="66" charset="0"/>
                <a:cs typeface="Arial" pitchFamily="34" charset="0"/>
              </a:defRPr>
            </a:lvl2pPr>
            <a:lvl3pPr marL="1143000" indent="-228600" eaLnBrk="0" hangingPunct="0">
              <a:spcBef>
                <a:spcPct val="20000"/>
              </a:spcBef>
              <a:buChar char="•"/>
              <a:defRPr sz="2400">
                <a:solidFill>
                  <a:schemeClr val="tx1"/>
                </a:solidFill>
                <a:latin typeface="Comic Sans MS" pitchFamily="66" charset="0"/>
                <a:cs typeface="Arial" pitchFamily="34" charset="0"/>
              </a:defRPr>
            </a:lvl3pPr>
            <a:lvl4pPr marL="1600200" indent="-228600" eaLnBrk="0" hangingPunct="0">
              <a:spcBef>
                <a:spcPct val="20000"/>
              </a:spcBef>
              <a:buChar char="–"/>
              <a:defRPr sz="2000">
                <a:solidFill>
                  <a:schemeClr val="tx1"/>
                </a:solidFill>
                <a:latin typeface="Comic Sans MS" pitchFamily="66" charset="0"/>
                <a:cs typeface="Arial" pitchFamily="34" charset="0"/>
              </a:defRPr>
            </a:lvl4pPr>
            <a:lvl5pPr marL="2057400" indent="-228600" eaLnBrk="0" hangingPunct="0">
              <a:spcBef>
                <a:spcPct val="20000"/>
              </a:spcBef>
              <a:buChar char="»"/>
              <a:defRPr sz="2000">
                <a:solidFill>
                  <a:schemeClr val="tx1"/>
                </a:solidFill>
                <a:latin typeface="Comic Sans MS" pitchFamily="66"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cs typeface="Arial" pitchFamily="34" charset="0"/>
              </a:defRPr>
            </a:lvl9pPr>
          </a:lstStyle>
          <a:p>
            <a:pPr eaLnBrk="1" hangingPunct="1">
              <a:spcBef>
                <a:spcPct val="50000"/>
              </a:spcBef>
              <a:buFontTx/>
              <a:buNone/>
            </a:pPr>
            <a:r>
              <a:rPr lang="en-US" altLang="el-GR" sz="4700" b="1">
                <a:solidFill>
                  <a:srgbClr val="000000"/>
                </a:solidFill>
              </a:rPr>
              <a:t>Airway: </a:t>
            </a:r>
            <a:r>
              <a:rPr lang="el-GR" altLang="el-GR" sz="4700" b="1">
                <a:solidFill>
                  <a:srgbClr val="000000"/>
                </a:solidFill>
              </a:rPr>
              <a:t>Αεραγωγός</a:t>
            </a:r>
          </a:p>
        </p:txBody>
      </p:sp>
      <p:sp>
        <p:nvSpPr>
          <p:cNvPr id="15" name="Text Box 6"/>
          <p:cNvSpPr txBox="1">
            <a:spLocks noChangeArrowheads="1"/>
          </p:cNvSpPr>
          <p:nvPr/>
        </p:nvSpPr>
        <p:spPr bwMode="auto">
          <a:xfrm>
            <a:off x="2639888" y="4252689"/>
            <a:ext cx="6324600" cy="858838"/>
          </a:xfrm>
          <a:prstGeom prst="rect">
            <a:avLst/>
          </a:prstGeom>
          <a:solidFill>
            <a:srgbClr val="FF00FF"/>
          </a:solidFill>
          <a:ln w="50800">
            <a:solidFill>
              <a:srgbClr val="000000"/>
            </a:solidFill>
            <a:miter lim="800000"/>
            <a:headEnd/>
            <a:tailEnd/>
          </a:ln>
        </p:spPr>
        <p:txBody>
          <a:bodyPr>
            <a:spAutoFit/>
          </a:bodyPr>
          <a:lstStyle>
            <a:lvl1pPr eaLnBrk="0" hangingPunct="0">
              <a:spcBef>
                <a:spcPct val="20000"/>
              </a:spcBef>
              <a:buChar char="•"/>
              <a:defRPr sz="3200">
                <a:solidFill>
                  <a:schemeClr val="tx1"/>
                </a:solidFill>
                <a:latin typeface="Comic Sans MS" pitchFamily="66" charset="0"/>
                <a:cs typeface="Arial" pitchFamily="34" charset="0"/>
              </a:defRPr>
            </a:lvl1pPr>
            <a:lvl2pPr marL="742950" indent="-285750" eaLnBrk="0" hangingPunct="0">
              <a:spcBef>
                <a:spcPct val="20000"/>
              </a:spcBef>
              <a:buChar char="–"/>
              <a:defRPr sz="2800">
                <a:solidFill>
                  <a:schemeClr val="tx1"/>
                </a:solidFill>
                <a:latin typeface="Comic Sans MS" pitchFamily="66" charset="0"/>
                <a:cs typeface="Arial" pitchFamily="34" charset="0"/>
              </a:defRPr>
            </a:lvl2pPr>
            <a:lvl3pPr marL="1143000" indent="-228600" eaLnBrk="0" hangingPunct="0">
              <a:spcBef>
                <a:spcPct val="20000"/>
              </a:spcBef>
              <a:buChar char="•"/>
              <a:defRPr sz="2400">
                <a:solidFill>
                  <a:schemeClr val="tx1"/>
                </a:solidFill>
                <a:latin typeface="Comic Sans MS" pitchFamily="66" charset="0"/>
                <a:cs typeface="Arial" pitchFamily="34" charset="0"/>
              </a:defRPr>
            </a:lvl3pPr>
            <a:lvl4pPr marL="1600200" indent="-228600" eaLnBrk="0" hangingPunct="0">
              <a:spcBef>
                <a:spcPct val="20000"/>
              </a:spcBef>
              <a:buChar char="–"/>
              <a:defRPr sz="2000">
                <a:solidFill>
                  <a:schemeClr val="tx1"/>
                </a:solidFill>
                <a:latin typeface="Comic Sans MS" pitchFamily="66" charset="0"/>
                <a:cs typeface="Arial" pitchFamily="34" charset="0"/>
              </a:defRPr>
            </a:lvl4pPr>
            <a:lvl5pPr marL="2057400" indent="-228600" eaLnBrk="0" hangingPunct="0">
              <a:spcBef>
                <a:spcPct val="20000"/>
              </a:spcBef>
              <a:buChar char="»"/>
              <a:defRPr sz="2000">
                <a:solidFill>
                  <a:schemeClr val="tx1"/>
                </a:solidFill>
                <a:latin typeface="Comic Sans MS" pitchFamily="66"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cs typeface="Arial" pitchFamily="34" charset="0"/>
              </a:defRPr>
            </a:lvl9pPr>
          </a:lstStyle>
          <a:p>
            <a:pPr eaLnBrk="1" hangingPunct="1">
              <a:spcBef>
                <a:spcPct val="50000"/>
              </a:spcBef>
              <a:buFontTx/>
              <a:buNone/>
            </a:pPr>
            <a:r>
              <a:rPr lang="en-US" altLang="el-GR" sz="4700" b="1">
                <a:solidFill>
                  <a:srgbClr val="000000"/>
                </a:solidFill>
              </a:rPr>
              <a:t>Breathing: </a:t>
            </a:r>
            <a:r>
              <a:rPr lang="el-GR" altLang="el-GR" sz="4700" b="1">
                <a:solidFill>
                  <a:srgbClr val="000000"/>
                </a:solidFill>
              </a:rPr>
              <a:t>Αναπνοή </a:t>
            </a:r>
          </a:p>
        </p:txBody>
      </p:sp>
      <p:sp>
        <p:nvSpPr>
          <p:cNvPr id="16" name="Text Box 7"/>
          <p:cNvSpPr txBox="1">
            <a:spLocks noChangeArrowheads="1"/>
          </p:cNvSpPr>
          <p:nvPr/>
        </p:nvSpPr>
        <p:spPr bwMode="auto">
          <a:xfrm>
            <a:off x="1547664" y="5733256"/>
            <a:ext cx="7391400" cy="858838"/>
          </a:xfrm>
          <a:prstGeom prst="rect">
            <a:avLst/>
          </a:prstGeom>
          <a:solidFill>
            <a:srgbClr val="FFFF00"/>
          </a:solidFill>
          <a:ln w="50800">
            <a:solidFill>
              <a:srgbClr val="000000"/>
            </a:solidFill>
            <a:miter lim="800000"/>
            <a:headEnd/>
            <a:tailEnd/>
          </a:ln>
        </p:spPr>
        <p:txBody>
          <a:bodyPr>
            <a:spAutoFit/>
          </a:bodyPr>
          <a:lstStyle>
            <a:lvl1pPr eaLnBrk="0" hangingPunct="0">
              <a:spcBef>
                <a:spcPct val="20000"/>
              </a:spcBef>
              <a:buChar char="•"/>
              <a:defRPr sz="3200">
                <a:solidFill>
                  <a:schemeClr val="tx1"/>
                </a:solidFill>
                <a:latin typeface="Comic Sans MS" pitchFamily="66" charset="0"/>
                <a:cs typeface="Arial" pitchFamily="34" charset="0"/>
              </a:defRPr>
            </a:lvl1pPr>
            <a:lvl2pPr marL="742950" indent="-285750" eaLnBrk="0" hangingPunct="0">
              <a:spcBef>
                <a:spcPct val="20000"/>
              </a:spcBef>
              <a:buChar char="–"/>
              <a:defRPr sz="2800">
                <a:solidFill>
                  <a:schemeClr val="tx1"/>
                </a:solidFill>
                <a:latin typeface="Comic Sans MS" pitchFamily="66" charset="0"/>
                <a:cs typeface="Arial" pitchFamily="34" charset="0"/>
              </a:defRPr>
            </a:lvl2pPr>
            <a:lvl3pPr marL="1143000" indent="-228600" eaLnBrk="0" hangingPunct="0">
              <a:spcBef>
                <a:spcPct val="20000"/>
              </a:spcBef>
              <a:buChar char="•"/>
              <a:defRPr sz="2400">
                <a:solidFill>
                  <a:schemeClr val="tx1"/>
                </a:solidFill>
                <a:latin typeface="Comic Sans MS" pitchFamily="66" charset="0"/>
                <a:cs typeface="Arial" pitchFamily="34" charset="0"/>
              </a:defRPr>
            </a:lvl3pPr>
            <a:lvl4pPr marL="1600200" indent="-228600" eaLnBrk="0" hangingPunct="0">
              <a:spcBef>
                <a:spcPct val="20000"/>
              </a:spcBef>
              <a:buChar char="–"/>
              <a:defRPr sz="2000">
                <a:solidFill>
                  <a:schemeClr val="tx1"/>
                </a:solidFill>
                <a:latin typeface="Comic Sans MS" pitchFamily="66" charset="0"/>
                <a:cs typeface="Arial" pitchFamily="34" charset="0"/>
              </a:defRPr>
            </a:lvl4pPr>
            <a:lvl5pPr marL="2057400" indent="-228600" eaLnBrk="0" hangingPunct="0">
              <a:spcBef>
                <a:spcPct val="20000"/>
              </a:spcBef>
              <a:buChar char="»"/>
              <a:defRPr sz="2000">
                <a:solidFill>
                  <a:schemeClr val="tx1"/>
                </a:solidFill>
                <a:latin typeface="Comic Sans MS" pitchFamily="66"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cs typeface="Arial" pitchFamily="34" charset="0"/>
              </a:defRPr>
            </a:lvl9pPr>
          </a:lstStyle>
          <a:p>
            <a:pPr eaLnBrk="1" hangingPunct="1">
              <a:spcBef>
                <a:spcPct val="50000"/>
              </a:spcBef>
              <a:buFontTx/>
              <a:buNone/>
            </a:pPr>
            <a:r>
              <a:rPr lang="en-US" altLang="el-GR" sz="4700" b="1">
                <a:solidFill>
                  <a:srgbClr val="000000"/>
                </a:solidFill>
              </a:rPr>
              <a:t>Circulation: </a:t>
            </a:r>
            <a:r>
              <a:rPr lang="el-GR" altLang="el-GR" sz="4700" b="1">
                <a:solidFill>
                  <a:srgbClr val="000000"/>
                </a:solidFill>
              </a:rPr>
              <a:t>Κυκλοφορία </a:t>
            </a:r>
          </a:p>
        </p:txBody>
      </p:sp>
      <p:pic>
        <p:nvPicPr>
          <p:cNvPr id="10"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t="11651"/>
          <a:stretch/>
        </p:blipFill>
        <p:spPr bwMode="auto">
          <a:xfrm>
            <a:off x="44053" y="-27384"/>
            <a:ext cx="1287587" cy="1137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7" descr="Αποτέλεσμα εικόνας για logo αθτη"/>
          <p:cNvPicPr>
            <a:picLocks noChangeAspect="1" noChangeArrowheads="1"/>
          </p:cNvPicPr>
          <p:nvPr/>
        </p:nvPicPr>
        <p:blipFill>
          <a:blip r:embed="rId6">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1751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93891"/>
                                        </p:tgtEl>
                                        <p:attrNameLst>
                                          <p:attrName>style.visibility</p:attrName>
                                        </p:attrNameLst>
                                      </p:cBhvr>
                                      <p:to>
                                        <p:strVal val="visible"/>
                                      </p:to>
                                    </p:set>
                                    <p:animEffect transition="in" filter="wipe(down)">
                                      <p:cBhvr>
                                        <p:cTn id="7" dur="580">
                                          <p:stCondLst>
                                            <p:cond delay="0"/>
                                          </p:stCondLst>
                                        </p:cTn>
                                        <p:tgtEl>
                                          <p:spTgt spid="293891"/>
                                        </p:tgtEl>
                                      </p:cBhvr>
                                    </p:animEffect>
                                    <p:anim calcmode="lin" valueType="num">
                                      <p:cBhvr>
                                        <p:cTn id="8" dur="1822" tmFilter="0,0; 0.14,0.36; 0.43,0.73; 0.71,0.91; 1.0,1.0">
                                          <p:stCondLst>
                                            <p:cond delay="0"/>
                                          </p:stCondLst>
                                        </p:cTn>
                                        <p:tgtEl>
                                          <p:spTgt spid="29389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9389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9389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9389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93891"/>
                                        </p:tgtEl>
                                        <p:attrNameLst>
                                          <p:attrName>ppt_y</p:attrName>
                                        </p:attrNameLst>
                                      </p:cBhvr>
                                      <p:tavLst>
                                        <p:tav tm="0" fmla="#ppt_y-sin(pi*$)/81">
                                          <p:val>
                                            <p:fltVal val="0"/>
                                          </p:val>
                                        </p:tav>
                                        <p:tav tm="100000">
                                          <p:val>
                                            <p:fltVal val="1"/>
                                          </p:val>
                                        </p:tav>
                                      </p:tavLst>
                                    </p:anim>
                                    <p:animScale>
                                      <p:cBhvr>
                                        <p:cTn id="13" dur="26">
                                          <p:stCondLst>
                                            <p:cond delay="650"/>
                                          </p:stCondLst>
                                        </p:cTn>
                                        <p:tgtEl>
                                          <p:spTgt spid="293891"/>
                                        </p:tgtEl>
                                      </p:cBhvr>
                                      <p:to x="100000" y="60000"/>
                                    </p:animScale>
                                    <p:animScale>
                                      <p:cBhvr>
                                        <p:cTn id="14" dur="166" decel="50000">
                                          <p:stCondLst>
                                            <p:cond delay="676"/>
                                          </p:stCondLst>
                                        </p:cTn>
                                        <p:tgtEl>
                                          <p:spTgt spid="293891"/>
                                        </p:tgtEl>
                                      </p:cBhvr>
                                      <p:to x="100000" y="100000"/>
                                    </p:animScale>
                                    <p:animScale>
                                      <p:cBhvr>
                                        <p:cTn id="15" dur="26">
                                          <p:stCondLst>
                                            <p:cond delay="1312"/>
                                          </p:stCondLst>
                                        </p:cTn>
                                        <p:tgtEl>
                                          <p:spTgt spid="293891"/>
                                        </p:tgtEl>
                                      </p:cBhvr>
                                      <p:to x="100000" y="80000"/>
                                    </p:animScale>
                                    <p:animScale>
                                      <p:cBhvr>
                                        <p:cTn id="16" dur="166" decel="50000">
                                          <p:stCondLst>
                                            <p:cond delay="1338"/>
                                          </p:stCondLst>
                                        </p:cTn>
                                        <p:tgtEl>
                                          <p:spTgt spid="293891"/>
                                        </p:tgtEl>
                                      </p:cBhvr>
                                      <p:to x="100000" y="100000"/>
                                    </p:animScale>
                                    <p:animScale>
                                      <p:cBhvr>
                                        <p:cTn id="17" dur="26">
                                          <p:stCondLst>
                                            <p:cond delay="1642"/>
                                          </p:stCondLst>
                                        </p:cTn>
                                        <p:tgtEl>
                                          <p:spTgt spid="293891"/>
                                        </p:tgtEl>
                                      </p:cBhvr>
                                      <p:to x="100000" y="90000"/>
                                    </p:animScale>
                                    <p:animScale>
                                      <p:cBhvr>
                                        <p:cTn id="18" dur="166" decel="50000">
                                          <p:stCondLst>
                                            <p:cond delay="1668"/>
                                          </p:stCondLst>
                                        </p:cTn>
                                        <p:tgtEl>
                                          <p:spTgt spid="293891"/>
                                        </p:tgtEl>
                                      </p:cBhvr>
                                      <p:to x="100000" y="100000"/>
                                    </p:animScale>
                                    <p:animScale>
                                      <p:cBhvr>
                                        <p:cTn id="19" dur="26">
                                          <p:stCondLst>
                                            <p:cond delay="1808"/>
                                          </p:stCondLst>
                                        </p:cTn>
                                        <p:tgtEl>
                                          <p:spTgt spid="293891"/>
                                        </p:tgtEl>
                                      </p:cBhvr>
                                      <p:to x="100000" y="95000"/>
                                    </p:animScale>
                                    <p:animScale>
                                      <p:cBhvr>
                                        <p:cTn id="20" dur="166" decel="50000">
                                          <p:stCondLst>
                                            <p:cond delay="1834"/>
                                          </p:stCondLst>
                                        </p:cTn>
                                        <p:tgtEl>
                                          <p:spTgt spid="293891"/>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80">
                                          <p:stCondLst>
                                            <p:cond delay="0"/>
                                          </p:stCondLst>
                                        </p:cTn>
                                        <p:tgtEl>
                                          <p:spTgt spid="11"/>
                                        </p:tgtEl>
                                      </p:cBhvr>
                                    </p:animEffect>
                                    <p:anim calcmode="lin" valueType="num">
                                      <p:cBhvr>
                                        <p:cTn id="26"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1" dur="26">
                                          <p:stCondLst>
                                            <p:cond delay="650"/>
                                          </p:stCondLst>
                                        </p:cTn>
                                        <p:tgtEl>
                                          <p:spTgt spid="11"/>
                                        </p:tgtEl>
                                      </p:cBhvr>
                                      <p:to x="100000" y="60000"/>
                                    </p:animScale>
                                    <p:animScale>
                                      <p:cBhvr>
                                        <p:cTn id="32" dur="166" decel="50000">
                                          <p:stCondLst>
                                            <p:cond delay="676"/>
                                          </p:stCondLst>
                                        </p:cTn>
                                        <p:tgtEl>
                                          <p:spTgt spid="11"/>
                                        </p:tgtEl>
                                      </p:cBhvr>
                                      <p:to x="100000" y="100000"/>
                                    </p:animScale>
                                    <p:animScale>
                                      <p:cBhvr>
                                        <p:cTn id="33" dur="26">
                                          <p:stCondLst>
                                            <p:cond delay="1312"/>
                                          </p:stCondLst>
                                        </p:cTn>
                                        <p:tgtEl>
                                          <p:spTgt spid="11"/>
                                        </p:tgtEl>
                                      </p:cBhvr>
                                      <p:to x="100000" y="80000"/>
                                    </p:animScale>
                                    <p:animScale>
                                      <p:cBhvr>
                                        <p:cTn id="34" dur="166" decel="50000">
                                          <p:stCondLst>
                                            <p:cond delay="1338"/>
                                          </p:stCondLst>
                                        </p:cTn>
                                        <p:tgtEl>
                                          <p:spTgt spid="11"/>
                                        </p:tgtEl>
                                      </p:cBhvr>
                                      <p:to x="100000" y="100000"/>
                                    </p:animScale>
                                    <p:animScale>
                                      <p:cBhvr>
                                        <p:cTn id="35" dur="26">
                                          <p:stCondLst>
                                            <p:cond delay="1642"/>
                                          </p:stCondLst>
                                        </p:cTn>
                                        <p:tgtEl>
                                          <p:spTgt spid="11"/>
                                        </p:tgtEl>
                                      </p:cBhvr>
                                      <p:to x="100000" y="90000"/>
                                    </p:animScale>
                                    <p:animScale>
                                      <p:cBhvr>
                                        <p:cTn id="36" dur="166" decel="50000">
                                          <p:stCondLst>
                                            <p:cond delay="1668"/>
                                          </p:stCondLst>
                                        </p:cTn>
                                        <p:tgtEl>
                                          <p:spTgt spid="11"/>
                                        </p:tgtEl>
                                      </p:cBhvr>
                                      <p:to x="100000" y="100000"/>
                                    </p:animScale>
                                    <p:animScale>
                                      <p:cBhvr>
                                        <p:cTn id="37" dur="26">
                                          <p:stCondLst>
                                            <p:cond delay="1808"/>
                                          </p:stCondLst>
                                        </p:cTn>
                                        <p:tgtEl>
                                          <p:spTgt spid="11"/>
                                        </p:tgtEl>
                                      </p:cBhvr>
                                      <p:to x="100000" y="95000"/>
                                    </p:animScale>
                                    <p:animScale>
                                      <p:cBhvr>
                                        <p:cTn id="38" dur="166" decel="50000">
                                          <p:stCondLst>
                                            <p:cond delay="1834"/>
                                          </p:stCondLst>
                                        </p:cTn>
                                        <p:tgtEl>
                                          <p:spTgt spid="11"/>
                                        </p:tgtEl>
                                      </p:cBhvr>
                                      <p:to x="100000" y="100000"/>
                                    </p:animScale>
                                  </p:childTnLst>
                                </p:cTn>
                              </p:par>
                              <p:par>
                                <p:cTn id="39" presetID="26"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down)">
                                      <p:cBhvr>
                                        <p:cTn id="41" dur="580">
                                          <p:stCondLst>
                                            <p:cond delay="0"/>
                                          </p:stCondLst>
                                        </p:cTn>
                                        <p:tgtEl>
                                          <p:spTgt spid="14"/>
                                        </p:tgtEl>
                                      </p:cBhvr>
                                    </p:animEffect>
                                    <p:anim calcmode="lin" valueType="num">
                                      <p:cBhvr>
                                        <p:cTn id="42"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47" dur="26">
                                          <p:stCondLst>
                                            <p:cond delay="650"/>
                                          </p:stCondLst>
                                        </p:cTn>
                                        <p:tgtEl>
                                          <p:spTgt spid="14"/>
                                        </p:tgtEl>
                                      </p:cBhvr>
                                      <p:to x="100000" y="60000"/>
                                    </p:animScale>
                                    <p:animScale>
                                      <p:cBhvr>
                                        <p:cTn id="48" dur="166" decel="50000">
                                          <p:stCondLst>
                                            <p:cond delay="676"/>
                                          </p:stCondLst>
                                        </p:cTn>
                                        <p:tgtEl>
                                          <p:spTgt spid="14"/>
                                        </p:tgtEl>
                                      </p:cBhvr>
                                      <p:to x="100000" y="100000"/>
                                    </p:animScale>
                                    <p:animScale>
                                      <p:cBhvr>
                                        <p:cTn id="49" dur="26">
                                          <p:stCondLst>
                                            <p:cond delay="1312"/>
                                          </p:stCondLst>
                                        </p:cTn>
                                        <p:tgtEl>
                                          <p:spTgt spid="14"/>
                                        </p:tgtEl>
                                      </p:cBhvr>
                                      <p:to x="100000" y="80000"/>
                                    </p:animScale>
                                    <p:animScale>
                                      <p:cBhvr>
                                        <p:cTn id="50" dur="166" decel="50000">
                                          <p:stCondLst>
                                            <p:cond delay="1338"/>
                                          </p:stCondLst>
                                        </p:cTn>
                                        <p:tgtEl>
                                          <p:spTgt spid="14"/>
                                        </p:tgtEl>
                                      </p:cBhvr>
                                      <p:to x="100000" y="100000"/>
                                    </p:animScale>
                                    <p:animScale>
                                      <p:cBhvr>
                                        <p:cTn id="51" dur="26">
                                          <p:stCondLst>
                                            <p:cond delay="1642"/>
                                          </p:stCondLst>
                                        </p:cTn>
                                        <p:tgtEl>
                                          <p:spTgt spid="14"/>
                                        </p:tgtEl>
                                      </p:cBhvr>
                                      <p:to x="100000" y="90000"/>
                                    </p:animScale>
                                    <p:animScale>
                                      <p:cBhvr>
                                        <p:cTn id="52" dur="166" decel="50000">
                                          <p:stCondLst>
                                            <p:cond delay="1668"/>
                                          </p:stCondLst>
                                        </p:cTn>
                                        <p:tgtEl>
                                          <p:spTgt spid="14"/>
                                        </p:tgtEl>
                                      </p:cBhvr>
                                      <p:to x="100000" y="100000"/>
                                    </p:animScale>
                                    <p:animScale>
                                      <p:cBhvr>
                                        <p:cTn id="53" dur="26">
                                          <p:stCondLst>
                                            <p:cond delay="1808"/>
                                          </p:stCondLst>
                                        </p:cTn>
                                        <p:tgtEl>
                                          <p:spTgt spid="14"/>
                                        </p:tgtEl>
                                      </p:cBhvr>
                                      <p:to x="100000" y="95000"/>
                                    </p:animScale>
                                    <p:animScale>
                                      <p:cBhvr>
                                        <p:cTn id="54" dur="166" decel="50000">
                                          <p:stCondLst>
                                            <p:cond delay="1834"/>
                                          </p:stCondLst>
                                        </p:cTn>
                                        <p:tgtEl>
                                          <p:spTgt spid="14"/>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fade">
                                      <p:cBhvr>
                                        <p:cTn id="59" dur="500"/>
                                        <p:tgtEl>
                                          <p:spTgt spid="12"/>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293892">
                                            <p:txEl>
                                              <p:pRg st="0" end="0"/>
                                            </p:txEl>
                                          </p:spTgt>
                                        </p:tgtEl>
                                        <p:attrNameLst>
                                          <p:attrName>style.visibility</p:attrName>
                                        </p:attrNameLst>
                                      </p:cBhvr>
                                      <p:to>
                                        <p:strVal val="visible"/>
                                      </p:to>
                                    </p:set>
                                    <p:anim calcmode="lin" valueType="num">
                                      <p:cBhvr additive="base">
                                        <p:cTn id="64" dur="500" fill="hold"/>
                                        <p:tgtEl>
                                          <p:spTgt spid="293892">
                                            <p:txEl>
                                              <p:pRg st="0" end="0"/>
                                            </p:txEl>
                                          </p:spTgt>
                                        </p:tgtEl>
                                        <p:attrNameLst>
                                          <p:attrName>ppt_x</p:attrName>
                                        </p:attrNameLst>
                                      </p:cBhvr>
                                      <p:tavLst>
                                        <p:tav tm="0">
                                          <p:val>
                                            <p:strVal val="#ppt_x"/>
                                          </p:val>
                                        </p:tav>
                                        <p:tav tm="100000">
                                          <p:val>
                                            <p:strVal val="#ppt_x"/>
                                          </p:val>
                                        </p:tav>
                                      </p:tavLst>
                                    </p:anim>
                                    <p:anim calcmode="lin" valueType="num">
                                      <p:cBhvr additive="base">
                                        <p:cTn id="65" dur="500" fill="hold"/>
                                        <p:tgtEl>
                                          <p:spTgt spid="293892">
                                            <p:txEl>
                                              <p:pRg st="0" end="0"/>
                                            </p:txEl>
                                          </p:spTgt>
                                        </p:tgtEl>
                                        <p:attrNameLst>
                                          <p:attrName>ppt_y</p:attrName>
                                        </p:attrNameLst>
                                      </p:cBhvr>
                                      <p:tavLst>
                                        <p:tav tm="0">
                                          <p:val>
                                            <p:strVal val="1+#ppt_h/2"/>
                                          </p:val>
                                        </p:tav>
                                        <p:tav tm="100000">
                                          <p:val>
                                            <p:strVal val="#ppt_y"/>
                                          </p:val>
                                        </p:tav>
                                      </p:tavLst>
                                    </p:anim>
                                  </p:childTnLst>
                                </p:cTn>
                              </p:par>
                              <p:par>
                                <p:cTn id="66" presetID="10" presetClass="entr" presetSubtype="0" fill="hold" grpId="0" nodeType="with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fade">
                                      <p:cBhvr>
                                        <p:cTn id="68" dur="500"/>
                                        <p:tgtEl>
                                          <p:spTgt spid="15"/>
                                        </p:tgtEl>
                                      </p:cBhvr>
                                    </p:animEffect>
                                  </p:childTnLst>
                                </p:cTn>
                              </p:par>
                            </p:childTnLst>
                          </p:cTn>
                        </p:par>
                        <p:par>
                          <p:cTn id="69" fill="hold">
                            <p:stCondLst>
                              <p:cond delay="500"/>
                            </p:stCondLst>
                            <p:childTnLst>
                              <p:par>
                                <p:cTn id="70" presetID="51"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770" decel="100000"/>
                                        <p:tgtEl>
                                          <p:spTgt spid="13"/>
                                        </p:tgtEl>
                                      </p:cBhvr>
                                    </p:animEffect>
                                    <p:animScale>
                                      <p:cBhvr>
                                        <p:cTn id="73" dur="770" decel="100000"/>
                                        <p:tgtEl>
                                          <p:spTgt spid="13"/>
                                        </p:tgtEl>
                                      </p:cBhvr>
                                      <p:from x="10000" y="10000"/>
                                      <p:to x="200000" y="450000"/>
                                    </p:animScale>
                                    <p:animScale>
                                      <p:cBhvr>
                                        <p:cTn id="74" dur="1230" accel="100000" fill="hold">
                                          <p:stCondLst>
                                            <p:cond delay="770"/>
                                          </p:stCondLst>
                                        </p:cTn>
                                        <p:tgtEl>
                                          <p:spTgt spid="13"/>
                                        </p:tgtEl>
                                      </p:cBhvr>
                                      <p:from x="200000" y="450000"/>
                                      <p:to x="100000" y="100000"/>
                                    </p:animScale>
                                    <p:set>
                                      <p:cBhvr>
                                        <p:cTn id="75" dur="770" fill="hold"/>
                                        <p:tgtEl>
                                          <p:spTgt spid="13"/>
                                        </p:tgtEl>
                                        <p:attrNameLst>
                                          <p:attrName>ppt_x</p:attrName>
                                        </p:attrNameLst>
                                      </p:cBhvr>
                                      <p:to>
                                        <p:strVal val="(0.5)"/>
                                      </p:to>
                                    </p:set>
                                    <p:anim from="(0.5)" to="(#ppt_x)" calcmode="lin" valueType="num">
                                      <p:cBhvr>
                                        <p:cTn id="76" dur="1230" accel="100000" fill="hold">
                                          <p:stCondLst>
                                            <p:cond delay="770"/>
                                          </p:stCondLst>
                                        </p:cTn>
                                        <p:tgtEl>
                                          <p:spTgt spid="13"/>
                                        </p:tgtEl>
                                        <p:attrNameLst>
                                          <p:attrName>ppt_x</p:attrName>
                                        </p:attrNameLst>
                                      </p:cBhvr>
                                    </p:anim>
                                    <p:set>
                                      <p:cBhvr>
                                        <p:cTn id="77" dur="770" fill="hold"/>
                                        <p:tgtEl>
                                          <p:spTgt spid="13"/>
                                        </p:tgtEl>
                                        <p:attrNameLst>
                                          <p:attrName>ppt_y</p:attrName>
                                        </p:attrNameLst>
                                      </p:cBhvr>
                                      <p:to>
                                        <p:strVal val="(#ppt_y+0.4)"/>
                                      </p:to>
                                    </p:set>
                                    <p:anim from="(#ppt_y+0.4)" to="(#ppt_y)" calcmode="lin" valueType="num">
                                      <p:cBhvr>
                                        <p:cTn id="78" dur="1230" accel="100000" fill="hold">
                                          <p:stCondLst>
                                            <p:cond delay="770"/>
                                          </p:stCondLst>
                                        </p:cTn>
                                        <p:tgtEl>
                                          <p:spTgt spid="13"/>
                                        </p:tgtEl>
                                        <p:attrNameLst>
                                          <p:attrName>ppt_y</p:attrName>
                                        </p:attrNameLst>
                                      </p:cBhvr>
                                    </p:anim>
                                  </p:childTnLst>
                                </p:cTn>
                              </p:par>
                            </p:childTnLst>
                          </p:cTn>
                        </p:par>
                        <p:par>
                          <p:cTn id="79" fill="hold">
                            <p:stCondLst>
                              <p:cond delay="2500"/>
                            </p:stCondLst>
                            <p:childTnLst>
                              <p:par>
                                <p:cTn id="80" presetID="15" presetClass="entr" presetSubtype="0" fill="hold" grpId="0" nodeType="afterEffect">
                                  <p:stCondLst>
                                    <p:cond delay="0"/>
                                  </p:stCondLst>
                                  <p:childTnLst>
                                    <p:set>
                                      <p:cBhvr>
                                        <p:cTn id="81" dur="1" fill="hold">
                                          <p:stCondLst>
                                            <p:cond delay="0"/>
                                          </p:stCondLst>
                                        </p:cTn>
                                        <p:tgtEl>
                                          <p:spTgt spid="16"/>
                                        </p:tgtEl>
                                        <p:attrNameLst>
                                          <p:attrName>style.visibility</p:attrName>
                                        </p:attrNameLst>
                                      </p:cBhvr>
                                      <p:to>
                                        <p:strVal val="visible"/>
                                      </p:to>
                                    </p:set>
                                    <p:anim calcmode="lin" valueType="num">
                                      <p:cBhvr>
                                        <p:cTn id="82" dur="1000" fill="hold"/>
                                        <p:tgtEl>
                                          <p:spTgt spid="16"/>
                                        </p:tgtEl>
                                        <p:attrNameLst>
                                          <p:attrName>ppt_w</p:attrName>
                                        </p:attrNameLst>
                                      </p:cBhvr>
                                      <p:tavLst>
                                        <p:tav tm="0">
                                          <p:val>
                                            <p:fltVal val="0"/>
                                          </p:val>
                                        </p:tav>
                                        <p:tav tm="100000">
                                          <p:val>
                                            <p:strVal val="#ppt_w"/>
                                          </p:val>
                                        </p:tav>
                                      </p:tavLst>
                                    </p:anim>
                                    <p:anim calcmode="lin" valueType="num">
                                      <p:cBhvr>
                                        <p:cTn id="83" dur="1000" fill="hold"/>
                                        <p:tgtEl>
                                          <p:spTgt spid="16"/>
                                        </p:tgtEl>
                                        <p:attrNameLst>
                                          <p:attrName>ppt_h</p:attrName>
                                        </p:attrNameLst>
                                      </p:cBhvr>
                                      <p:tavLst>
                                        <p:tav tm="0">
                                          <p:val>
                                            <p:fltVal val="0"/>
                                          </p:val>
                                        </p:tav>
                                        <p:tav tm="100000">
                                          <p:val>
                                            <p:strVal val="#ppt_h"/>
                                          </p:val>
                                        </p:tav>
                                      </p:tavLst>
                                    </p:anim>
                                    <p:anim calcmode="lin" valueType="num">
                                      <p:cBhvr>
                                        <p:cTn id="84" dur="1000" fill="hold"/>
                                        <p:tgtEl>
                                          <p:spTgt spid="16"/>
                                        </p:tgtEl>
                                        <p:attrNameLst>
                                          <p:attrName>ppt_x</p:attrName>
                                        </p:attrNameLst>
                                      </p:cBhvr>
                                      <p:tavLst>
                                        <p:tav tm="0" fmla="#ppt_x+(cos(-2*pi*(1-$))*-#ppt_x-sin(-2*pi*(1-$))*(1-#ppt_y))*(1-$)">
                                          <p:val>
                                            <p:fltVal val="0"/>
                                          </p:val>
                                        </p:tav>
                                        <p:tav tm="100000">
                                          <p:val>
                                            <p:fltVal val="1"/>
                                          </p:val>
                                        </p:tav>
                                      </p:tavLst>
                                    </p:anim>
                                    <p:anim calcmode="lin" valueType="num">
                                      <p:cBhvr>
                                        <p:cTn id="85" dur="1000" fill="hold"/>
                                        <p:tgtEl>
                                          <p:spTgt spid="1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3891" grpId="0"/>
      <p:bldP spid="293892" grpId="0" build="p"/>
      <p:bldP spid="14" grpId="0" animBg="1"/>
      <p:bldP spid="15" grpId="0" animBg="1"/>
      <p:bldP spid="16" grpId="0" animBg="1"/>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69" name="Rectangle 13"/>
          <p:cNvSpPr>
            <a:spLocks noGrp="1" noChangeArrowheads="1"/>
          </p:cNvSpPr>
          <p:nvPr>
            <p:ph type="title" sz="quarter" idx="4294967295"/>
          </p:nvPr>
        </p:nvSpPr>
        <p:spPr>
          <a:xfrm>
            <a:off x="-432048" y="620688"/>
            <a:ext cx="9324528" cy="956416"/>
          </a:xfrm>
          <a:noFill/>
        </p:spPr>
        <p:txBody>
          <a:bodyPr wrap="square">
            <a:spAutoFit/>
          </a:bodyPr>
          <a:lstStyle/>
          <a:p>
            <a:r>
              <a:rPr lang="el-GR" altLang="el-GR" sz="3200" b="1" dirty="0" smtClean="0">
                <a:solidFill>
                  <a:srgbClr val="000099"/>
                </a:solidFill>
                <a:effectLst>
                  <a:outerShdw blurRad="38100" dist="38100" dir="2700000" algn="tl">
                    <a:srgbClr val="C0C0C0"/>
                  </a:outerShdw>
                </a:effectLst>
              </a:rPr>
              <a:t>Απόφραξη &amp; Χειρισμοί </a:t>
            </a:r>
            <a:br>
              <a:rPr lang="el-GR" altLang="el-GR" sz="3200" b="1" dirty="0" smtClean="0">
                <a:solidFill>
                  <a:srgbClr val="000099"/>
                </a:solidFill>
                <a:effectLst>
                  <a:outerShdw blurRad="38100" dist="38100" dir="2700000" algn="tl">
                    <a:srgbClr val="C0C0C0"/>
                  </a:outerShdw>
                </a:effectLst>
              </a:rPr>
            </a:br>
            <a:r>
              <a:rPr lang="el-GR" altLang="el-GR" sz="3200" b="1" dirty="0" smtClean="0">
                <a:solidFill>
                  <a:srgbClr val="000099"/>
                </a:solidFill>
                <a:effectLst>
                  <a:outerShdw blurRad="38100" dist="38100" dir="2700000" algn="tl">
                    <a:srgbClr val="C0C0C0"/>
                  </a:outerShdw>
                </a:effectLst>
              </a:rPr>
              <a:t>αποκατάστασης βατότητας αεραγωγών</a:t>
            </a:r>
          </a:p>
        </p:txBody>
      </p:sp>
      <p:graphicFrame>
        <p:nvGraphicFramePr>
          <p:cNvPr id="294916" name="Object 14"/>
          <p:cNvGraphicFramePr>
            <a:graphicFrameLocks noChangeAspect="1"/>
          </p:cNvGraphicFramePr>
          <p:nvPr>
            <p:extLst>
              <p:ext uri="{D42A27DB-BD31-4B8C-83A1-F6EECF244321}">
                <p14:modId xmlns:p14="http://schemas.microsoft.com/office/powerpoint/2010/main" val="2836405807"/>
              </p:ext>
            </p:extLst>
          </p:nvPr>
        </p:nvGraphicFramePr>
        <p:xfrm>
          <a:off x="649288" y="1496243"/>
          <a:ext cx="2484437" cy="2163763"/>
        </p:xfrm>
        <a:graphic>
          <a:graphicData uri="http://schemas.openxmlformats.org/presentationml/2006/ole">
            <mc:AlternateContent xmlns:mc="http://schemas.openxmlformats.org/markup-compatibility/2006">
              <mc:Choice xmlns:v="urn:schemas-microsoft-com:vml" Requires="v">
                <p:oleObj spid="_x0000_s13410" name="Image" r:id="rId3" imgW="2209524" imgH="1924319" progId="Photoshop.Image.7">
                  <p:embed/>
                </p:oleObj>
              </mc:Choice>
              <mc:Fallback>
                <p:oleObj name="Image" r:id="rId3" imgW="2209524" imgH="1924319" progId="Photoshop.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288" y="1496243"/>
                        <a:ext cx="2484437" cy="216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94917" name="Object 15"/>
          <p:cNvGraphicFramePr>
            <a:graphicFrameLocks noChangeAspect="1"/>
          </p:cNvGraphicFramePr>
          <p:nvPr>
            <p:extLst>
              <p:ext uri="{D42A27DB-BD31-4B8C-83A1-F6EECF244321}">
                <p14:modId xmlns:p14="http://schemas.microsoft.com/office/powerpoint/2010/main" val="4052144843"/>
              </p:ext>
            </p:extLst>
          </p:nvPr>
        </p:nvGraphicFramePr>
        <p:xfrm>
          <a:off x="3313113" y="1496243"/>
          <a:ext cx="2663825" cy="2271713"/>
        </p:xfrm>
        <a:graphic>
          <a:graphicData uri="http://schemas.openxmlformats.org/presentationml/2006/ole">
            <mc:AlternateContent xmlns:mc="http://schemas.openxmlformats.org/markup-compatibility/2006">
              <mc:Choice xmlns:v="urn:schemas-microsoft-com:vml" Requires="v">
                <p:oleObj spid="_x0000_s13411" name="Image" r:id="rId5" imgW="2438095" imgH="1924319" progId="Photoshop.Image.7">
                  <p:embed/>
                </p:oleObj>
              </mc:Choice>
              <mc:Fallback>
                <p:oleObj name="Image" r:id="rId5" imgW="2438095" imgH="1924319" progId="Photoshop.Image.7">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13113" y="1496243"/>
                        <a:ext cx="2663825" cy="2271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94918" name="Object 16"/>
          <p:cNvGraphicFramePr>
            <a:graphicFrameLocks noChangeAspect="1"/>
          </p:cNvGraphicFramePr>
          <p:nvPr>
            <p:extLst>
              <p:ext uri="{D42A27DB-BD31-4B8C-83A1-F6EECF244321}">
                <p14:modId xmlns:p14="http://schemas.microsoft.com/office/powerpoint/2010/main" val="1154907395"/>
              </p:ext>
            </p:extLst>
          </p:nvPr>
        </p:nvGraphicFramePr>
        <p:xfrm>
          <a:off x="6121400" y="1567681"/>
          <a:ext cx="2338388" cy="2365375"/>
        </p:xfrm>
        <a:graphic>
          <a:graphicData uri="http://schemas.openxmlformats.org/presentationml/2006/ole">
            <mc:AlternateContent xmlns:mc="http://schemas.openxmlformats.org/markup-compatibility/2006">
              <mc:Choice xmlns:v="urn:schemas-microsoft-com:vml" Requires="v">
                <p:oleObj spid="_x0000_s13412" name="Image" r:id="rId7" imgW="2276793" imgH="2276793" progId="Photoshop.Image.7">
                  <p:embed/>
                </p:oleObj>
              </mc:Choice>
              <mc:Fallback>
                <p:oleObj name="Image" r:id="rId7" imgW="2276793" imgH="2276793" progId="Photoshop.Image.7">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21400" y="1567681"/>
                        <a:ext cx="2338388" cy="236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94919" name="Picture 17"/>
          <p:cNvPicPr>
            <a:picLocks noChangeArrowheads="1"/>
          </p:cNvPicPr>
          <p:nvPr/>
        </p:nvPicPr>
        <p:blipFill>
          <a:blip r:embed="rId9">
            <a:extLst>
              <a:ext uri="{28A0092B-C50C-407E-A947-70E740481C1C}">
                <a14:useLocalDpi xmlns:a14="http://schemas.microsoft.com/office/drawing/2010/main" val="0"/>
              </a:ext>
            </a:extLst>
          </a:blip>
          <a:srcRect l="1709" t="7693" r="4274" b="7693"/>
          <a:stretch>
            <a:fillRect/>
          </a:stretch>
        </p:blipFill>
        <p:spPr bwMode="auto">
          <a:xfrm>
            <a:off x="107950" y="4219401"/>
            <a:ext cx="5472113" cy="2592387"/>
          </a:xfrm>
          <a:prstGeom prst="rect">
            <a:avLst/>
          </a:prstGeom>
          <a:noFill/>
          <a:ln w="38100">
            <a:solidFill>
              <a:srgbClr val="080808"/>
            </a:solidFill>
            <a:miter lim="800000"/>
            <a:headEnd/>
            <a:tailEnd/>
          </a:ln>
          <a:extLst>
            <a:ext uri="{909E8E84-426E-40DD-AFC4-6F175D3DCCD1}">
              <a14:hiddenFill xmlns:a14="http://schemas.microsoft.com/office/drawing/2010/main">
                <a:solidFill>
                  <a:srgbClr val="FFFFFF"/>
                </a:solidFill>
              </a14:hiddenFill>
            </a:ext>
          </a:extLst>
        </p:spPr>
      </p:pic>
      <p:sp>
        <p:nvSpPr>
          <p:cNvPr id="294920" name="Rectangle 18"/>
          <p:cNvSpPr>
            <a:spLocks noChangeArrowheads="1"/>
          </p:cNvSpPr>
          <p:nvPr/>
        </p:nvSpPr>
        <p:spPr bwMode="auto">
          <a:xfrm>
            <a:off x="5651500" y="4147963"/>
            <a:ext cx="3492500" cy="266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20000"/>
              </a:spcBef>
              <a:buSzPct val="85000"/>
              <a:buFont typeface="Wingdings" panose="05000000000000000000" pitchFamily="2" charset="2"/>
              <a:buChar char="ü"/>
            </a:pPr>
            <a:r>
              <a:rPr lang="el-GR" altLang="el-GR" sz="1600" b="1" dirty="0" err="1">
                <a:solidFill>
                  <a:srgbClr val="000099"/>
                </a:solidFill>
              </a:rPr>
              <a:t>Κατάσπαση</a:t>
            </a:r>
            <a:r>
              <a:rPr lang="el-GR" altLang="el-GR" sz="1600" b="1" dirty="0">
                <a:solidFill>
                  <a:srgbClr val="000099"/>
                </a:solidFill>
              </a:rPr>
              <a:t> κεφαλής/ανύψωση πώγωνα (</a:t>
            </a:r>
            <a:r>
              <a:rPr lang="en-US" altLang="el-GR" sz="1600" b="1" dirty="0">
                <a:solidFill>
                  <a:srgbClr val="000099"/>
                </a:solidFill>
              </a:rPr>
              <a:t>Head</a:t>
            </a:r>
            <a:r>
              <a:rPr lang="el-GR" altLang="el-GR" sz="1600" b="1" dirty="0">
                <a:solidFill>
                  <a:srgbClr val="000099"/>
                </a:solidFill>
              </a:rPr>
              <a:t>-</a:t>
            </a:r>
            <a:r>
              <a:rPr lang="en-US" altLang="el-GR" sz="1600" b="1" dirty="0">
                <a:solidFill>
                  <a:srgbClr val="000099"/>
                </a:solidFill>
              </a:rPr>
              <a:t>tilt</a:t>
            </a:r>
            <a:r>
              <a:rPr lang="el-GR" altLang="el-GR" sz="1600" b="1" dirty="0">
                <a:solidFill>
                  <a:srgbClr val="000099"/>
                </a:solidFill>
              </a:rPr>
              <a:t>/</a:t>
            </a:r>
            <a:r>
              <a:rPr lang="en-US" altLang="el-GR" sz="1600" b="1" dirty="0">
                <a:solidFill>
                  <a:srgbClr val="000099"/>
                </a:solidFill>
              </a:rPr>
              <a:t>chin</a:t>
            </a:r>
            <a:r>
              <a:rPr lang="el-GR" altLang="el-GR" sz="1600" b="1" dirty="0">
                <a:solidFill>
                  <a:srgbClr val="000099"/>
                </a:solidFill>
              </a:rPr>
              <a:t>-</a:t>
            </a:r>
            <a:r>
              <a:rPr lang="en-US" altLang="el-GR" sz="1600" b="1" dirty="0">
                <a:solidFill>
                  <a:srgbClr val="000099"/>
                </a:solidFill>
              </a:rPr>
              <a:t>lift</a:t>
            </a:r>
            <a:r>
              <a:rPr lang="el-GR" altLang="el-GR" sz="1600" b="1" dirty="0">
                <a:solidFill>
                  <a:srgbClr val="000099"/>
                </a:solidFill>
              </a:rPr>
              <a:t>). </a:t>
            </a:r>
          </a:p>
          <a:p>
            <a:pPr eaLnBrk="1" hangingPunct="1">
              <a:spcBef>
                <a:spcPct val="20000"/>
              </a:spcBef>
              <a:buSzPct val="85000"/>
              <a:buFont typeface="Wingdings" panose="05000000000000000000" pitchFamily="2" charset="2"/>
              <a:buChar char="ü"/>
            </a:pPr>
            <a:r>
              <a:rPr lang="el-GR" altLang="el-GR" sz="1600" b="1" dirty="0" err="1">
                <a:solidFill>
                  <a:srgbClr val="000099"/>
                </a:solidFill>
              </a:rPr>
              <a:t>Κατάσπαση</a:t>
            </a:r>
            <a:r>
              <a:rPr lang="el-GR" altLang="el-GR" sz="1600" b="1" dirty="0">
                <a:solidFill>
                  <a:srgbClr val="000099"/>
                </a:solidFill>
              </a:rPr>
              <a:t> κεφαλής/ ανύψωση αυχένα (</a:t>
            </a:r>
            <a:r>
              <a:rPr lang="en-US" altLang="el-GR" sz="1600" b="1" dirty="0">
                <a:solidFill>
                  <a:srgbClr val="000099"/>
                </a:solidFill>
              </a:rPr>
              <a:t>Head</a:t>
            </a:r>
            <a:r>
              <a:rPr lang="el-GR" altLang="el-GR" sz="1600" b="1" dirty="0">
                <a:solidFill>
                  <a:srgbClr val="000099"/>
                </a:solidFill>
              </a:rPr>
              <a:t>-</a:t>
            </a:r>
            <a:r>
              <a:rPr lang="en-US" altLang="el-GR" sz="1600" b="1" dirty="0">
                <a:solidFill>
                  <a:srgbClr val="000099"/>
                </a:solidFill>
              </a:rPr>
              <a:t>tilt</a:t>
            </a:r>
            <a:r>
              <a:rPr lang="el-GR" altLang="el-GR" sz="1600" b="1" dirty="0">
                <a:solidFill>
                  <a:srgbClr val="000099"/>
                </a:solidFill>
              </a:rPr>
              <a:t>/</a:t>
            </a:r>
            <a:r>
              <a:rPr lang="en-US" altLang="el-GR" sz="1600" b="1" dirty="0">
                <a:solidFill>
                  <a:srgbClr val="000099"/>
                </a:solidFill>
              </a:rPr>
              <a:t>neck</a:t>
            </a:r>
            <a:r>
              <a:rPr lang="el-GR" altLang="el-GR" sz="1600" b="1" dirty="0">
                <a:solidFill>
                  <a:srgbClr val="000099"/>
                </a:solidFill>
              </a:rPr>
              <a:t>-</a:t>
            </a:r>
            <a:r>
              <a:rPr lang="en-US" altLang="el-GR" sz="1600" b="1" dirty="0">
                <a:solidFill>
                  <a:srgbClr val="000099"/>
                </a:solidFill>
              </a:rPr>
              <a:t>lift</a:t>
            </a:r>
            <a:r>
              <a:rPr lang="el-GR" altLang="el-GR" sz="1600" b="1" dirty="0">
                <a:solidFill>
                  <a:srgbClr val="000099"/>
                </a:solidFill>
              </a:rPr>
              <a:t>). </a:t>
            </a:r>
          </a:p>
          <a:p>
            <a:pPr eaLnBrk="1" hangingPunct="1">
              <a:spcBef>
                <a:spcPct val="20000"/>
              </a:spcBef>
              <a:buSzPct val="85000"/>
              <a:buFont typeface="Wingdings" panose="05000000000000000000" pitchFamily="2" charset="2"/>
              <a:buChar char="ü"/>
            </a:pPr>
            <a:r>
              <a:rPr lang="el-GR" altLang="el-GR" sz="1600" b="1" dirty="0">
                <a:solidFill>
                  <a:srgbClr val="000099"/>
                </a:solidFill>
              </a:rPr>
              <a:t>Ανύψωση γνάθου (</a:t>
            </a:r>
            <a:r>
              <a:rPr lang="en-US" altLang="el-GR" sz="1600" b="1" dirty="0">
                <a:solidFill>
                  <a:srgbClr val="000099"/>
                </a:solidFill>
              </a:rPr>
              <a:t>Jaw lift</a:t>
            </a:r>
            <a:r>
              <a:rPr lang="el-GR" altLang="el-GR" sz="1600" b="1" dirty="0">
                <a:solidFill>
                  <a:srgbClr val="000099"/>
                </a:solidFill>
              </a:rPr>
              <a:t>)</a:t>
            </a:r>
            <a:r>
              <a:rPr lang="el-GR" altLang="el-GR" sz="1600" b="1" dirty="0">
                <a:solidFill>
                  <a:srgbClr val="000099"/>
                </a:solidFill>
                <a:sym typeface="Wingdings" pitchFamily="2" charset="2"/>
              </a:rPr>
              <a:t></a:t>
            </a:r>
            <a:r>
              <a:rPr lang="el-GR" altLang="el-GR" sz="1600" b="1" dirty="0">
                <a:solidFill>
                  <a:srgbClr val="000099"/>
                </a:solidFill>
              </a:rPr>
              <a:t> Ασθενείς χωρίς μυϊκό τόνο</a:t>
            </a:r>
            <a:r>
              <a:rPr lang="en-US" altLang="el-GR" sz="1600" b="1" dirty="0">
                <a:solidFill>
                  <a:srgbClr val="000099"/>
                </a:solidFill>
              </a:rPr>
              <a:t> – </a:t>
            </a:r>
            <a:r>
              <a:rPr lang="el-GR" altLang="el-GR" sz="1600" b="1" dirty="0">
                <a:solidFill>
                  <a:srgbClr val="000099"/>
                </a:solidFill>
              </a:rPr>
              <a:t>κακώσεις ΑΜΣΣ.</a:t>
            </a:r>
          </a:p>
          <a:p>
            <a:pPr eaLnBrk="1" hangingPunct="1">
              <a:spcBef>
                <a:spcPct val="20000"/>
              </a:spcBef>
              <a:buSzPct val="85000"/>
              <a:buFont typeface="Wingdings" panose="05000000000000000000" pitchFamily="2" charset="2"/>
              <a:buChar char="ü"/>
            </a:pPr>
            <a:r>
              <a:rPr lang="el-GR" altLang="el-GR" sz="1600" b="1" dirty="0">
                <a:solidFill>
                  <a:srgbClr val="000099"/>
                </a:solidFill>
              </a:rPr>
              <a:t>Τριπλός χειρισμός. </a:t>
            </a:r>
          </a:p>
        </p:txBody>
      </p:sp>
      <p:pic>
        <p:nvPicPr>
          <p:cNvPr id="9" name="Picture 3"/>
          <p:cNvPicPr>
            <a:picLocks noChangeAspect="1" noChangeArrowheads="1"/>
          </p:cNvPicPr>
          <p:nvPr/>
        </p:nvPicPr>
        <p:blipFill rotWithShape="1">
          <a:blip r:embed="rId10">
            <a:extLst>
              <a:ext uri="{28A0092B-C50C-407E-A947-70E740481C1C}">
                <a14:useLocalDpi xmlns:a14="http://schemas.microsoft.com/office/drawing/2010/main" val="0"/>
              </a:ext>
            </a:extLst>
          </a:blip>
          <a:srcRect t="11651"/>
          <a:stretch/>
        </p:blipFill>
        <p:spPr bwMode="auto">
          <a:xfrm>
            <a:off x="44053" y="-27384"/>
            <a:ext cx="1287587" cy="1137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7" descr="Αποτέλεσμα εικόνας για logo αθτη"/>
          <p:cNvPicPr>
            <a:picLocks noChangeAspect="1" noChangeArrowheads="1"/>
          </p:cNvPicPr>
          <p:nvPr/>
        </p:nvPicPr>
        <p:blipFill>
          <a:blip r:embed="rId11">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7288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6269"/>
                                        </p:tgtEl>
                                        <p:attrNameLst>
                                          <p:attrName>style.visibility</p:attrName>
                                        </p:attrNameLst>
                                      </p:cBhvr>
                                      <p:to>
                                        <p:strVal val="visible"/>
                                      </p:to>
                                    </p:set>
                                    <p:animEffect transition="in" filter="wipe(down)">
                                      <p:cBhvr>
                                        <p:cTn id="7" dur="580">
                                          <p:stCondLst>
                                            <p:cond delay="0"/>
                                          </p:stCondLst>
                                        </p:cTn>
                                        <p:tgtEl>
                                          <p:spTgt spid="96269"/>
                                        </p:tgtEl>
                                      </p:cBhvr>
                                    </p:animEffect>
                                    <p:anim calcmode="lin" valueType="num">
                                      <p:cBhvr>
                                        <p:cTn id="8" dur="1822" tmFilter="0,0; 0.14,0.36; 0.43,0.73; 0.71,0.91; 1.0,1.0">
                                          <p:stCondLst>
                                            <p:cond delay="0"/>
                                          </p:stCondLst>
                                        </p:cTn>
                                        <p:tgtEl>
                                          <p:spTgt spid="9626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626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626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626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6269"/>
                                        </p:tgtEl>
                                        <p:attrNameLst>
                                          <p:attrName>ppt_y</p:attrName>
                                        </p:attrNameLst>
                                      </p:cBhvr>
                                      <p:tavLst>
                                        <p:tav tm="0" fmla="#ppt_y-sin(pi*$)/81">
                                          <p:val>
                                            <p:fltVal val="0"/>
                                          </p:val>
                                        </p:tav>
                                        <p:tav tm="100000">
                                          <p:val>
                                            <p:fltVal val="1"/>
                                          </p:val>
                                        </p:tav>
                                      </p:tavLst>
                                    </p:anim>
                                    <p:animScale>
                                      <p:cBhvr>
                                        <p:cTn id="13" dur="26">
                                          <p:stCondLst>
                                            <p:cond delay="650"/>
                                          </p:stCondLst>
                                        </p:cTn>
                                        <p:tgtEl>
                                          <p:spTgt spid="96269"/>
                                        </p:tgtEl>
                                      </p:cBhvr>
                                      <p:to x="100000" y="60000"/>
                                    </p:animScale>
                                    <p:animScale>
                                      <p:cBhvr>
                                        <p:cTn id="14" dur="166" decel="50000">
                                          <p:stCondLst>
                                            <p:cond delay="676"/>
                                          </p:stCondLst>
                                        </p:cTn>
                                        <p:tgtEl>
                                          <p:spTgt spid="96269"/>
                                        </p:tgtEl>
                                      </p:cBhvr>
                                      <p:to x="100000" y="100000"/>
                                    </p:animScale>
                                    <p:animScale>
                                      <p:cBhvr>
                                        <p:cTn id="15" dur="26">
                                          <p:stCondLst>
                                            <p:cond delay="1312"/>
                                          </p:stCondLst>
                                        </p:cTn>
                                        <p:tgtEl>
                                          <p:spTgt spid="96269"/>
                                        </p:tgtEl>
                                      </p:cBhvr>
                                      <p:to x="100000" y="80000"/>
                                    </p:animScale>
                                    <p:animScale>
                                      <p:cBhvr>
                                        <p:cTn id="16" dur="166" decel="50000">
                                          <p:stCondLst>
                                            <p:cond delay="1338"/>
                                          </p:stCondLst>
                                        </p:cTn>
                                        <p:tgtEl>
                                          <p:spTgt spid="96269"/>
                                        </p:tgtEl>
                                      </p:cBhvr>
                                      <p:to x="100000" y="100000"/>
                                    </p:animScale>
                                    <p:animScale>
                                      <p:cBhvr>
                                        <p:cTn id="17" dur="26">
                                          <p:stCondLst>
                                            <p:cond delay="1642"/>
                                          </p:stCondLst>
                                        </p:cTn>
                                        <p:tgtEl>
                                          <p:spTgt spid="96269"/>
                                        </p:tgtEl>
                                      </p:cBhvr>
                                      <p:to x="100000" y="90000"/>
                                    </p:animScale>
                                    <p:animScale>
                                      <p:cBhvr>
                                        <p:cTn id="18" dur="166" decel="50000">
                                          <p:stCondLst>
                                            <p:cond delay="1668"/>
                                          </p:stCondLst>
                                        </p:cTn>
                                        <p:tgtEl>
                                          <p:spTgt spid="96269"/>
                                        </p:tgtEl>
                                      </p:cBhvr>
                                      <p:to x="100000" y="100000"/>
                                    </p:animScale>
                                    <p:animScale>
                                      <p:cBhvr>
                                        <p:cTn id="19" dur="26">
                                          <p:stCondLst>
                                            <p:cond delay="1808"/>
                                          </p:stCondLst>
                                        </p:cTn>
                                        <p:tgtEl>
                                          <p:spTgt spid="96269"/>
                                        </p:tgtEl>
                                      </p:cBhvr>
                                      <p:to x="100000" y="95000"/>
                                    </p:animScale>
                                    <p:animScale>
                                      <p:cBhvr>
                                        <p:cTn id="20" dur="166" decel="50000">
                                          <p:stCondLst>
                                            <p:cond delay="1834"/>
                                          </p:stCondLst>
                                        </p:cTn>
                                        <p:tgtEl>
                                          <p:spTgt spid="9626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94919"/>
                                        </p:tgtEl>
                                        <p:attrNameLst>
                                          <p:attrName>style.visibility</p:attrName>
                                        </p:attrNameLst>
                                      </p:cBhvr>
                                      <p:to>
                                        <p:strVal val="visible"/>
                                      </p:to>
                                    </p:set>
                                    <p:anim calcmode="lin" valueType="num">
                                      <p:cBhvr additive="base">
                                        <p:cTn id="25" dur="500" fill="hold"/>
                                        <p:tgtEl>
                                          <p:spTgt spid="294919"/>
                                        </p:tgtEl>
                                        <p:attrNameLst>
                                          <p:attrName>ppt_x</p:attrName>
                                        </p:attrNameLst>
                                      </p:cBhvr>
                                      <p:tavLst>
                                        <p:tav tm="0">
                                          <p:val>
                                            <p:strVal val="#ppt_x"/>
                                          </p:val>
                                        </p:tav>
                                        <p:tav tm="100000">
                                          <p:val>
                                            <p:strVal val="#ppt_x"/>
                                          </p:val>
                                        </p:tav>
                                      </p:tavLst>
                                    </p:anim>
                                    <p:anim calcmode="lin" valueType="num">
                                      <p:cBhvr additive="base">
                                        <p:cTn id="26" dur="500" fill="hold"/>
                                        <p:tgtEl>
                                          <p:spTgt spid="2949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94920"/>
                                        </p:tgtEl>
                                        <p:attrNameLst>
                                          <p:attrName>style.visibility</p:attrName>
                                        </p:attrNameLst>
                                      </p:cBhvr>
                                      <p:to>
                                        <p:strVal val="visible"/>
                                      </p:to>
                                    </p:set>
                                    <p:animEffect transition="in" filter="fade">
                                      <p:cBhvr>
                                        <p:cTn id="31" dur="1000"/>
                                        <p:tgtEl>
                                          <p:spTgt spid="294920"/>
                                        </p:tgtEl>
                                      </p:cBhvr>
                                    </p:animEffect>
                                    <p:anim calcmode="lin" valueType="num">
                                      <p:cBhvr>
                                        <p:cTn id="32" dur="1000" fill="hold"/>
                                        <p:tgtEl>
                                          <p:spTgt spid="294920"/>
                                        </p:tgtEl>
                                        <p:attrNameLst>
                                          <p:attrName>ppt_x</p:attrName>
                                        </p:attrNameLst>
                                      </p:cBhvr>
                                      <p:tavLst>
                                        <p:tav tm="0">
                                          <p:val>
                                            <p:strVal val="#ppt_x"/>
                                          </p:val>
                                        </p:tav>
                                        <p:tav tm="100000">
                                          <p:val>
                                            <p:strVal val="#ppt_x"/>
                                          </p:val>
                                        </p:tav>
                                      </p:tavLst>
                                    </p:anim>
                                    <p:anim calcmode="lin" valueType="num">
                                      <p:cBhvr>
                                        <p:cTn id="33" dur="1000" fill="hold"/>
                                        <p:tgtEl>
                                          <p:spTgt spid="294920"/>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294916"/>
                                        </p:tgtEl>
                                        <p:attrNameLst>
                                          <p:attrName>style.visibility</p:attrName>
                                        </p:attrNameLst>
                                      </p:cBhvr>
                                      <p:to>
                                        <p:strVal val="visible"/>
                                      </p:to>
                                    </p:set>
                                    <p:anim calcmode="lin" valueType="num">
                                      <p:cBhvr additive="base">
                                        <p:cTn id="38" dur="500" fill="hold"/>
                                        <p:tgtEl>
                                          <p:spTgt spid="294916"/>
                                        </p:tgtEl>
                                        <p:attrNameLst>
                                          <p:attrName>ppt_x</p:attrName>
                                        </p:attrNameLst>
                                      </p:cBhvr>
                                      <p:tavLst>
                                        <p:tav tm="0">
                                          <p:val>
                                            <p:strVal val="#ppt_x"/>
                                          </p:val>
                                        </p:tav>
                                        <p:tav tm="100000">
                                          <p:val>
                                            <p:strVal val="#ppt_x"/>
                                          </p:val>
                                        </p:tav>
                                      </p:tavLst>
                                    </p:anim>
                                    <p:anim calcmode="lin" valueType="num">
                                      <p:cBhvr additive="base">
                                        <p:cTn id="39" dur="500" fill="hold"/>
                                        <p:tgtEl>
                                          <p:spTgt spid="294916"/>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294917"/>
                                        </p:tgtEl>
                                        <p:attrNameLst>
                                          <p:attrName>style.visibility</p:attrName>
                                        </p:attrNameLst>
                                      </p:cBhvr>
                                      <p:to>
                                        <p:strVal val="visible"/>
                                      </p:to>
                                    </p:set>
                                    <p:anim calcmode="lin" valueType="num">
                                      <p:cBhvr additive="base">
                                        <p:cTn id="42" dur="500" fill="hold"/>
                                        <p:tgtEl>
                                          <p:spTgt spid="294917"/>
                                        </p:tgtEl>
                                        <p:attrNameLst>
                                          <p:attrName>ppt_x</p:attrName>
                                        </p:attrNameLst>
                                      </p:cBhvr>
                                      <p:tavLst>
                                        <p:tav tm="0">
                                          <p:val>
                                            <p:strVal val="#ppt_x"/>
                                          </p:val>
                                        </p:tav>
                                        <p:tav tm="100000">
                                          <p:val>
                                            <p:strVal val="#ppt_x"/>
                                          </p:val>
                                        </p:tav>
                                      </p:tavLst>
                                    </p:anim>
                                    <p:anim calcmode="lin" valueType="num">
                                      <p:cBhvr additive="base">
                                        <p:cTn id="43" dur="500" fill="hold"/>
                                        <p:tgtEl>
                                          <p:spTgt spid="294917"/>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294918"/>
                                        </p:tgtEl>
                                        <p:attrNameLst>
                                          <p:attrName>style.visibility</p:attrName>
                                        </p:attrNameLst>
                                      </p:cBhvr>
                                      <p:to>
                                        <p:strVal val="visible"/>
                                      </p:to>
                                    </p:set>
                                    <p:anim calcmode="lin" valueType="num">
                                      <p:cBhvr additive="base">
                                        <p:cTn id="46" dur="500" fill="hold"/>
                                        <p:tgtEl>
                                          <p:spTgt spid="294918"/>
                                        </p:tgtEl>
                                        <p:attrNameLst>
                                          <p:attrName>ppt_x</p:attrName>
                                        </p:attrNameLst>
                                      </p:cBhvr>
                                      <p:tavLst>
                                        <p:tav tm="0">
                                          <p:val>
                                            <p:strVal val="#ppt_x"/>
                                          </p:val>
                                        </p:tav>
                                        <p:tav tm="100000">
                                          <p:val>
                                            <p:strVal val="#ppt_x"/>
                                          </p:val>
                                        </p:tav>
                                      </p:tavLst>
                                    </p:anim>
                                    <p:anim calcmode="lin" valueType="num">
                                      <p:cBhvr additive="base">
                                        <p:cTn id="47" dur="500" fill="hold"/>
                                        <p:tgtEl>
                                          <p:spTgt spid="2949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69" grpId="0"/>
      <p:bldP spid="294920" grpId="0"/>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63" name="Picture 23" descr="chain copy"/>
          <p:cNvPicPr>
            <a:picLocks noChangeAspect="1" noChangeArrowheads="1"/>
          </p:cNvPicPr>
          <p:nvPr/>
        </p:nvPicPr>
        <p:blipFill>
          <a:blip r:embed="rId2" cstate="print">
            <a:clrChange>
              <a:clrFrom>
                <a:srgbClr val="FCFBFB"/>
              </a:clrFrom>
              <a:clrTo>
                <a:srgbClr val="FCFBFB">
                  <a:alpha val="0"/>
                </a:srgbClr>
              </a:clrTo>
            </a:clrChange>
            <a:extLst>
              <a:ext uri="{28A0092B-C50C-407E-A947-70E740481C1C}">
                <a14:useLocalDpi xmlns:a14="http://schemas.microsoft.com/office/drawing/2010/main" val="0"/>
              </a:ext>
            </a:extLst>
          </a:blip>
          <a:srcRect/>
          <a:stretch>
            <a:fillRect/>
          </a:stretch>
        </p:blipFill>
        <p:spPr bwMode="auto">
          <a:xfrm>
            <a:off x="323850" y="1772816"/>
            <a:ext cx="8453438" cy="355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64" name="Rectangle 2"/>
          <p:cNvSpPr>
            <a:spLocks noChangeArrowheads="1"/>
          </p:cNvSpPr>
          <p:nvPr/>
        </p:nvSpPr>
        <p:spPr bwMode="auto">
          <a:xfrm>
            <a:off x="2051050" y="307504"/>
            <a:ext cx="533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l-GR" altLang="el-GR" sz="2800" b="1" dirty="0">
                <a:solidFill>
                  <a:srgbClr val="084077"/>
                </a:solidFill>
              </a:rPr>
              <a:t>Η ΑΛΥΣΙΔΑ ΤΗΣ ΕΠΙΒΙΩΣΗΣ</a:t>
            </a:r>
            <a:endParaRPr lang="en-US" altLang="el-GR" sz="4400" dirty="0">
              <a:solidFill>
                <a:srgbClr val="000000"/>
              </a:solidFill>
            </a:endParaRPr>
          </a:p>
        </p:txBody>
      </p:sp>
      <p:pic>
        <p:nvPicPr>
          <p:cNvPr id="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1651"/>
          <a:stretch/>
        </p:blipFill>
        <p:spPr bwMode="auto">
          <a:xfrm>
            <a:off x="44053" y="-27384"/>
            <a:ext cx="1287587" cy="1137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7" descr="Αποτέλεσμα εικόνας για logo αθτη"/>
          <p:cNvPicPr>
            <a:picLocks noChangeAspect="1" noChangeArrowheads="1"/>
          </p:cNvPicPr>
          <p:nvPr/>
        </p:nvPicPr>
        <p:blipFill>
          <a:blip r:embed="rId4">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7753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96964"/>
                                        </p:tgtEl>
                                        <p:attrNameLst>
                                          <p:attrName>style.visibility</p:attrName>
                                        </p:attrNameLst>
                                      </p:cBhvr>
                                      <p:to>
                                        <p:strVal val="visible"/>
                                      </p:to>
                                    </p:set>
                                    <p:animEffect transition="in" filter="wipe(down)">
                                      <p:cBhvr>
                                        <p:cTn id="7" dur="580">
                                          <p:stCondLst>
                                            <p:cond delay="0"/>
                                          </p:stCondLst>
                                        </p:cTn>
                                        <p:tgtEl>
                                          <p:spTgt spid="296964"/>
                                        </p:tgtEl>
                                      </p:cBhvr>
                                    </p:animEffect>
                                    <p:anim calcmode="lin" valueType="num">
                                      <p:cBhvr>
                                        <p:cTn id="8" dur="1822" tmFilter="0,0; 0.14,0.36; 0.43,0.73; 0.71,0.91; 1.0,1.0">
                                          <p:stCondLst>
                                            <p:cond delay="0"/>
                                          </p:stCondLst>
                                        </p:cTn>
                                        <p:tgtEl>
                                          <p:spTgt spid="29696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9696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9696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9696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96964"/>
                                        </p:tgtEl>
                                        <p:attrNameLst>
                                          <p:attrName>ppt_y</p:attrName>
                                        </p:attrNameLst>
                                      </p:cBhvr>
                                      <p:tavLst>
                                        <p:tav tm="0" fmla="#ppt_y-sin(pi*$)/81">
                                          <p:val>
                                            <p:fltVal val="0"/>
                                          </p:val>
                                        </p:tav>
                                        <p:tav tm="100000">
                                          <p:val>
                                            <p:fltVal val="1"/>
                                          </p:val>
                                        </p:tav>
                                      </p:tavLst>
                                    </p:anim>
                                    <p:animScale>
                                      <p:cBhvr>
                                        <p:cTn id="13" dur="26">
                                          <p:stCondLst>
                                            <p:cond delay="650"/>
                                          </p:stCondLst>
                                        </p:cTn>
                                        <p:tgtEl>
                                          <p:spTgt spid="296964"/>
                                        </p:tgtEl>
                                      </p:cBhvr>
                                      <p:to x="100000" y="60000"/>
                                    </p:animScale>
                                    <p:animScale>
                                      <p:cBhvr>
                                        <p:cTn id="14" dur="166" decel="50000">
                                          <p:stCondLst>
                                            <p:cond delay="676"/>
                                          </p:stCondLst>
                                        </p:cTn>
                                        <p:tgtEl>
                                          <p:spTgt spid="296964"/>
                                        </p:tgtEl>
                                      </p:cBhvr>
                                      <p:to x="100000" y="100000"/>
                                    </p:animScale>
                                    <p:animScale>
                                      <p:cBhvr>
                                        <p:cTn id="15" dur="26">
                                          <p:stCondLst>
                                            <p:cond delay="1312"/>
                                          </p:stCondLst>
                                        </p:cTn>
                                        <p:tgtEl>
                                          <p:spTgt spid="296964"/>
                                        </p:tgtEl>
                                      </p:cBhvr>
                                      <p:to x="100000" y="80000"/>
                                    </p:animScale>
                                    <p:animScale>
                                      <p:cBhvr>
                                        <p:cTn id="16" dur="166" decel="50000">
                                          <p:stCondLst>
                                            <p:cond delay="1338"/>
                                          </p:stCondLst>
                                        </p:cTn>
                                        <p:tgtEl>
                                          <p:spTgt spid="296964"/>
                                        </p:tgtEl>
                                      </p:cBhvr>
                                      <p:to x="100000" y="100000"/>
                                    </p:animScale>
                                    <p:animScale>
                                      <p:cBhvr>
                                        <p:cTn id="17" dur="26">
                                          <p:stCondLst>
                                            <p:cond delay="1642"/>
                                          </p:stCondLst>
                                        </p:cTn>
                                        <p:tgtEl>
                                          <p:spTgt spid="296964"/>
                                        </p:tgtEl>
                                      </p:cBhvr>
                                      <p:to x="100000" y="90000"/>
                                    </p:animScale>
                                    <p:animScale>
                                      <p:cBhvr>
                                        <p:cTn id="18" dur="166" decel="50000">
                                          <p:stCondLst>
                                            <p:cond delay="1668"/>
                                          </p:stCondLst>
                                        </p:cTn>
                                        <p:tgtEl>
                                          <p:spTgt spid="296964"/>
                                        </p:tgtEl>
                                      </p:cBhvr>
                                      <p:to x="100000" y="100000"/>
                                    </p:animScale>
                                    <p:animScale>
                                      <p:cBhvr>
                                        <p:cTn id="19" dur="26">
                                          <p:stCondLst>
                                            <p:cond delay="1808"/>
                                          </p:stCondLst>
                                        </p:cTn>
                                        <p:tgtEl>
                                          <p:spTgt spid="296964"/>
                                        </p:tgtEl>
                                      </p:cBhvr>
                                      <p:to x="100000" y="95000"/>
                                    </p:animScale>
                                    <p:animScale>
                                      <p:cBhvr>
                                        <p:cTn id="20" dur="166" decel="50000">
                                          <p:stCondLst>
                                            <p:cond delay="1834"/>
                                          </p:stCondLst>
                                        </p:cTn>
                                        <p:tgtEl>
                                          <p:spTgt spid="29696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96963"/>
                                        </p:tgtEl>
                                        <p:attrNameLst>
                                          <p:attrName>style.visibility</p:attrName>
                                        </p:attrNameLst>
                                      </p:cBhvr>
                                      <p:to>
                                        <p:strVal val="visible"/>
                                      </p:to>
                                    </p:set>
                                    <p:animEffect transition="in" filter="fade">
                                      <p:cBhvr>
                                        <p:cTn id="25" dur="1000"/>
                                        <p:tgtEl>
                                          <p:spTgt spid="296963"/>
                                        </p:tgtEl>
                                      </p:cBhvr>
                                    </p:animEffect>
                                    <p:anim calcmode="lin" valueType="num">
                                      <p:cBhvr>
                                        <p:cTn id="26" dur="1000" fill="hold"/>
                                        <p:tgtEl>
                                          <p:spTgt spid="296963"/>
                                        </p:tgtEl>
                                        <p:attrNameLst>
                                          <p:attrName>ppt_x</p:attrName>
                                        </p:attrNameLst>
                                      </p:cBhvr>
                                      <p:tavLst>
                                        <p:tav tm="0">
                                          <p:val>
                                            <p:strVal val="#ppt_x"/>
                                          </p:val>
                                        </p:tav>
                                        <p:tav tm="100000">
                                          <p:val>
                                            <p:strVal val="#ppt_x"/>
                                          </p:val>
                                        </p:tav>
                                      </p:tavLst>
                                    </p:anim>
                                    <p:anim calcmode="lin" valueType="num">
                                      <p:cBhvr>
                                        <p:cTn id="27" dur="1000" fill="hold"/>
                                        <p:tgtEl>
                                          <p:spTgt spid="29696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64" grpId="0"/>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7" name="Rectangle 61"/>
          <p:cNvSpPr>
            <a:spLocks noChangeArrowheads="1"/>
          </p:cNvSpPr>
          <p:nvPr/>
        </p:nvSpPr>
        <p:spPr bwMode="auto">
          <a:xfrm>
            <a:off x="2819400" y="1447800"/>
            <a:ext cx="3962400" cy="533400"/>
          </a:xfrm>
          <a:prstGeom prst="rect">
            <a:avLst/>
          </a:prstGeom>
          <a:solidFill>
            <a:srgbClr val="08407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nl-BE" altLang="el-GR" sz="1600">
              <a:solidFill>
                <a:srgbClr val="000000"/>
              </a:solidFill>
            </a:endParaRPr>
          </a:p>
        </p:txBody>
      </p:sp>
      <p:sp>
        <p:nvSpPr>
          <p:cNvPr id="297988" name="Rectangle 63"/>
          <p:cNvSpPr>
            <a:spLocks noChangeArrowheads="1"/>
          </p:cNvSpPr>
          <p:nvPr/>
        </p:nvSpPr>
        <p:spPr bwMode="auto">
          <a:xfrm>
            <a:off x="2819400" y="1447800"/>
            <a:ext cx="39624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l-GR" altLang="el-GR" sz="2200" b="1">
                <a:solidFill>
                  <a:srgbClr val="FFFFFF"/>
                </a:solidFill>
              </a:rPr>
              <a:t>Πλησιάστε με ασφάλεια</a:t>
            </a:r>
            <a:endParaRPr lang="en-US" altLang="el-GR" sz="2200" b="1">
              <a:solidFill>
                <a:srgbClr val="FFFFFF"/>
              </a:solidFill>
            </a:endParaRPr>
          </a:p>
        </p:txBody>
      </p:sp>
      <p:sp>
        <p:nvSpPr>
          <p:cNvPr id="297989" name="Rectangle 65"/>
          <p:cNvSpPr>
            <a:spLocks noChangeArrowheads="1"/>
          </p:cNvSpPr>
          <p:nvPr/>
        </p:nvSpPr>
        <p:spPr bwMode="auto">
          <a:xfrm>
            <a:off x="2819400" y="2057400"/>
            <a:ext cx="3962400" cy="533400"/>
          </a:xfrm>
          <a:prstGeom prst="rect">
            <a:avLst/>
          </a:prstGeom>
          <a:solidFill>
            <a:srgbClr val="08407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nl-BE" altLang="el-GR" sz="1600">
              <a:solidFill>
                <a:srgbClr val="000000"/>
              </a:solidFill>
            </a:endParaRPr>
          </a:p>
        </p:txBody>
      </p:sp>
      <p:sp>
        <p:nvSpPr>
          <p:cNvPr id="297990" name="Rectangle 66"/>
          <p:cNvSpPr>
            <a:spLocks noChangeArrowheads="1"/>
          </p:cNvSpPr>
          <p:nvPr/>
        </p:nvSpPr>
        <p:spPr bwMode="auto">
          <a:xfrm>
            <a:off x="2819400" y="2667000"/>
            <a:ext cx="3962400" cy="533400"/>
          </a:xfrm>
          <a:prstGeom prst="rect">
            <a:avLst/>
          </a:prstGeom>
          <a:solidFill>
            <a:srgbClr val="08407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nl-BE" altLang="el-GR" sz="1600">
              <a:solidFill>
                <a:srgbClr val="000000"/>
              </a:solidFill>
            </a:endParaRPr>
          </a:p>
        </p:txBody>
      </p:sp>
      <p:sp>
        <p:nvSpPr>
          <p:cNvPr id="297991" name="Rectangle 67"/>
          <p:cNvSpPr>
            <a:spLocks noChangeArrowheads="1"/>
          </p:cNvSpPr>
          <p:nvPr/>
        </p:nvSpPr>
        <p:spPr bwMode="auto">
          <a:xfrm>
            <a:off x="2819400" y="3276600"/>
            <a:ext cx="3962400" cy="533400"/>
          </a:xfrm>
          <a:prstGeom prst="rect">
            <a:avLst/>
          </a:prstGeom>
          <a:solidFill>
            <a:srgbClr val="08407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nl-BE" altLang="el-GR" sz="1600">
              <a:solidFill>
                <a:srgbClr val="000000"/>
              </a:solidFill>
            </a:endParaRPr>
          </a:p>
        </p:txBody>
      </p:sp>
      <p:sp>
        <p:nvSpPr>
          <p:cNvPr id="297992" name="Rectangle 68"/>
          <p:cNvSpPr>
            <a:spLocks noChangeArrowheads="1"/>
          </p:cNvSpPr>
          <p:nvPr/>
        </p:nvSpPr>
        <p:spPr bwMode="auto">
          <a:xfrm>
            <a:off x="2819400" y="3886200"/>
            <a:ext cx="3962400" cy="533400"/>
          </a:xfrm>
          <a:prstGeom prst="rect">
            <a:avLst/>
          </a:prstGeom>
          <a:solidFill>
            <a:srgbClr val="08407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nl-BE" altLang="el-GR" sz="1600">
              <a:solidFill>
                <a:srgbClr val="000000"/>
              </a:solidFill>
            </a:endParaRPr>
          </a:p>
        </p:txBody>
      </p:sp>
      <p:sp>
        <p:nvSpPr>
          <p:cNvPr id="297993" name="Rectangle 69"/>
          <p:cNvSpPr>
            <a:spLocks noChangeArrowheads="1"/>
          </p:cNvSpPr>
          <p:nvPr/>
        </p:nvSpPr>
        <p:spPr bwMode="auto">
          <a:xfrm>
            <a:off x="2819400" y="4495800"/>
            <a:ext cx="3962400" cy="533400"/>
          </a:xfrm>
          <a:prstGeom prst="rect">
            <a:avLst/>
          </a:prstGeom>
          <a:solidFill>
            <a:srgbClr val="08407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nl-BE" altLang="el-GR" sz="1600">
              <a:solidFill>
                <a:srgbClr val="000000"/>
              </a:solidFill>
            </a:endParaRPr>
          </a:p>
        </p:txBody>
      </p:sp>
      <p:sp>
        <p:nvSpPr>
          <p:cNvPr id="297994" name="Rectangle 70"/>
          <p:cNvSpPr>
            <a:spLocks noChangeArrowheads="1"/>
          </p:cNvSpPr>
          <p:nvPr/>
        </p:nvSpPr>
        <p:spPr bwMode="auto">
          <a:xfrm>
            <a:off x="2819400" y="5105400"/>
            <a:ext cx="3962400" cy="533400"/>
          </a:xfrm>
          <a:prstGeom prst="rect">
            <a:avLst/>
          </a:prstGeom>
          <a:solidFill>
            <a:srgbClr val="08407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nl-BE" altLang="el-GR" sz="1600">
              <a:solidFill>
                <a:srgbClr val="000000"/>
              </a:solidFill>
            </a:endParaRPr>
          </a:p>
        </p:txBody>
      </p:sp>
      <p:sp>
        <p:nvSpPr>
          <p:cNvPr id="297995" name="Rectangle 71"/>
          <p:cNvSpPr>
            <a:spLocks noChangeArrowheads="1"/>
          </p:cNvSpPr>
          <p:nvPr/>
        </p:nvSpPr>
        <p:spPr bwMode="auto">
          <a:xfrm>
            <a:off x="2819400" y="5715000"/>
            <a:ext cx="3962400" cy="533400"/>
          </a:xfrm>
          <a:prstGeom prst="rect">
            <a:avLst/>
          </a:prstGeom>
          <a:solidFill>
            <a:srgbClr val="08407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nl-BE" altLang="el-GR" sz="1600">
              <a:solidFill>
                <a:srgbClr val="000000"/>
              </a:solidFill>
            </a:endParaRPr>
          </a:p>
        </p:txBody>
      </p:sp>
      <p:sp>
        <p:nvSpPr>
          <p:cNvPr id="297996" name="Rectangle 72"/>
          <p:cNvSpPr>
            <a:spLocks noChangeArrowheads="1"/>
          </p:cNvSpPr>
          <p:nvPr/>
        </p:nvSpPr>
        <p:spPr bwMode="auto">
          <a:xfrm>
            <a:off x="2819400" y="2057400"/>
            <a:ext cx="39624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l-GR" altLang="el-GR" sz="2200" b="1">
                <a:solidFill>
                  <a:srgbClr val="FFFFFF"/>
                </a:solidFill>
              </a:rPr>
              <a:t>Ελέγξτε αντίδραση</a:t>
            </a:r>
            <a:endParaRPr lang="en-US" altLang="el-GR" sz="2200" b="1">
              <a:solidFill>
                <a:srgbClr val="FFFFFF"/>
              </a:solidFill>
            </a:endParaRPr>
          </a:p>
        </p:txBody>
      </p:sp>
      <p:sp>
        <p:nvSpPr>
          <p:cNvPr id="297997" name="Rectangle 73"/>
          <p:cNvSpPr>
            <a:spLocks noChangeArrowheads="1"/>
          </p:cNvSpPr>
          <p:nvPr/>
        </p:nvSpPr>
        <p:spPr bwMode="auto">
          <a:xfrm>
            <a:off x="2819400" y="2667000"/>
            <a:ext cx="39624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l-GR" altLang="el-GR" sz="2200" b="1">
                <a:solidFill>
                  <a:srgbClr val="FFFFFF"/>
                </a:solidFill>
              </a:rPr>
              <a:t>Φωνάξτε για βοήθεια</a:t>
            </a:r>
            <a:endParaRPr lang="en-US" altLang="el-GR" sz="2200" b="1">
              <a:solidFill>
                <a:srgbClr val="FFFFFF"/>
              </a:solidFill>
            </a:endParaRPr>
          </a:p>
        </p:txBody>
      </p:sp>
      <p:sp>
        <p:nvSpPr>
          <p:cNvPr id="297998" name="Rectangle 74"/>
          <p:cNvSpPr>
            <a:spLocks noChangeArrowheads="1"/>
          </p:cNvSpPr>
          <p:nvPr/>
        </p:nvSpPr>
        <p:spPr bwMode="auto">
          <a:xfrm>
            <a:off x="2819400" y="3276600"/>
            <a:ext cx="39624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l-GR" altLang="el-GR" sz="2200" b="1">
                <a:solidFill>
                  <a:srgbClr val="FFFFFF"/>
                </a:solidFill>
              </a:rPr>
              <a:t>Απελευθερώστε αεραγωγό</a:t>
            </a:r>
            <a:endParaRPr lang="en-US" altLang="el-GR" sz="2200" b="1">
              <a:solidFill>
                <a:srgbClr val="FFFFFF"/>
              </a:solidFill>
            </a:endParaRPr>
          </a:p>
        </p:txBody>
      </p:sp>
      <p:sp>
        <p:nvSpPr>
          <p:cNvPr id="297999" name="Rectangle 75"/>
          <p:cNvSpPr>
            <a:spLocks noChangeArrowheads="1"/>
          </p:cNvSpPr>
          <p:nvPr/>
        </p:nvSpPr>
        <p:spPr bwMode="auto">
          <a:xfrm>
            <a:off x="2819400" y="3886200"/>
            <a:ext cx="39624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l-GR" altLang="el-GR" sz="2200" b="1">
                <a:solidFill>
                  <a:srgbClr val="FFFFFF"/>
                </a:solidFill>
              </a:rPr>
              <a:t>Ελέγξτε για αναπνοή</a:t>
            </a:r>
            <a:endParaRPr lang="en-US" altLang="el-GR" sz="2200" b="1">
              <a:solidFill>
                <a:srgbClr val="FFFFFF"/>
              </a:solidFill>
            </a:endParaRPr>
          </a:p>
        </p:txBody>
      </p:sp>
      <p:sp>
        <p:nvSpPr>
          <p:cNvPr id="298000" name="Rectangle 76"/>
          <p:cNvSpPr>
            <a:spLocks noChangeArrowheads="1"/>
          </p:cNvSpPr>
          <p:nvPr/>
        </p:nvSpPr>
        <p:spPr bwMode="auto">
          <a:xfrm>
            <a:off x="2819400" y="4495800"/>
            <a:ext cx="39624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l-GR" altLang="el-GR" sz="2200" b="1">
                <a:solidFill>
                  <a:srgbClr val="FFFFFF"/>
                </a:solidFill>
              </a:rPr>
              <a:t>Καλέστε 112 (166/199)</a:t>
            </a:r>
            <a:r>
              <a:rPr lang="el-GR" altLang="el-GR" sz="2600" b="1">
                <a:solidFill>
                  <a:srgbClr val="FFFFFF"/>
                </a:solidFill>
              </a:rPr>
              <a:t> </a:t>
            </a:r>
            <a:endParaRPr lang="en-US" altLang="el-GR" sz="2600" b="1">
              <a:solidFill>
                <a:srgbClr val="FFFFFF"/>
              </a:solidFill>
            </a:endParaRPr>
          </a:p>
        </p:txBody>
      </p:sp>
      <p:sp>
        <p:nvSpPr>
          <p:cNvPr id="298001" name="Rectangle 77"/>
          <p:cNvSpPr>
            <a:spLocks noChangeArrowheads="1"/>
          </p:cNvSpPr>
          <p:nvPr/>
        </p:nvSpPr>
        <p:spPr bwMode="auto">
          <a:xfrm>
            <a:off x="2700338" y="5084763"/>
            <a:ext cx="424815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altLang="el-GR" sz="2200" b="1">
                <a:solidFill>
                  <a:srgbClr val="FFFFFF"/>
                </a:solidFill>
              </a:rPr>
              <a:t>3</a:t>
            </a:r>
            <a:r>
              <a:rPr lang="el-GR" altLang="el-GR" sz="2200" b="1">
                <a:solidFill>
                  <a:srgbClr val="FFFFFF"/>
                </a:solidFill>
              </a:rPr>
              <a:t>0 θωρακικές συμπιέσεις</a:t>
            </a:r>
            <a:endParaRPr lang="en-US" altLang="el-GR" sz="2200" b="1">
              <a:solidFill>
                <a:srgbClr val="FFFFFF"/>
              </a:solidFill>
            </a:endParaRPr>
          </a:p>
        </p:txBody>
      </p:sp>
      <p:sp>
        <p:nvSpPr>
          <p:cNvPr id="298002" name="Rectangle 78"/>
          <p:cNvSpPr>
            <a:spLocks noChangeArrowheads="1"/>
          </p:cNvSpPr>
          <p:nvPr/>
        </p:nvSpPr>
        <p:spPr bwMode="auto">
          <a:xfrm>
            <a:off x="2819400" y="5715000"/>
            <a:ext cx="39624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altLang="el-GR" sz="2200" b="1">
                <a:solidFill>
                  <a:srgbClr val="FFFFFF"/>
                </a:solidFill>
              </a:rPr>
              <a:t>2 </a:t>
            </a:r>
            <a:r>
              <a:rPr lang="el-GR" altLang="el-GR" sz="2200" b="1">
                <a:solidFill>
                  <a:srgbClr val="FFFFFF"/>
                </a:solidFill>
              </a:rPr>
              <a:t>αναπνοές διάσωσης</a:t>
            </a:r>
            <a:endParaRPr lang="en-US" altLang="el-GR" sz="2200" b="1">
              <a:solidFill>
                <a:srgbClr val="FFFFFF"/>
              </a:solidFill>
            </a:endParaRPr>
          </a:p>
        </p:txBody>
      </p:sp>
      <p:pic>
        <p:nvPicPr>
          <p:cNvPr id="298003" name="Picture 8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3588" y="1557338"/>
            <a:ext cx="1792287" cy="155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8004" name="Picture 8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9038" y="1557338"/>
            <a:ext cx="4037012"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11651"/>
          <a:stretch/>
        </p:blipFill>
        <p:spPr bwMode="auto">
          <a:xfrm>
            <a:off x="44053" y="-27384"/>
            <a:ext cx="1287587" cy="1137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7" descr="Αποτέλεσμα εικόνας για logo αθτη"/>
          <p:cNvPicPr>
            <a:picLocks noChangeAspect="1" noChangeArrowheads="1"/>
          </p:cNvPicPr>
          <p:nvPr/>
        </p:nvPicPr>
        <p:blipFill>
          <a:blip r:embed="rId5">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3937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7987"/>
                                        </p:tgtEl>
                                        <p:attrNameLst>
                                          <p:attrName>style.visibility</p:attrName>
                                        </p:attrNameLst>
                                      </p:cBhvr>
                                      <p:to>
                                        <p:strVal val="visible"/>
                                      </p:to>
                                    </p:set>
                                    <p:anim calcmode="lin" valueType="num">
                                      <p:cBhvr additive="base">
                                        <p:cTn id="7" dur="500" fill="hold"/>
                                        <p:tgtEl>
                                          <p:spTgt spid="297987"/>
                                        </p:tgtEl>
                                        <p:attrNameLst>
                                          <p:attrName>ppt_x</p:attrName>
                                        </p:attrNameLst>
                                      </p:cBhvr>
                                      <p:tavLst>
                                        <p:tav tm="0">
                                          <p:val>
                                            <p:strVal val="#ppt_x"/>
                                          </p:val>
                                        </p:tav>
                                        <p:tav tm="100000">
                                          <p:val>
                                            <p:strVal val="#ppt_x"/>
                                          </p:val>
                                        </p:tav>
                                      </p:tavLst>
                                    </p:anim>
                                    <p:anim calcmode="lin" valueType="num">
                                      <p:cBhvr additive="base">
                                        <p:cTn id="8" dur="500" fill="hold"/>
                                        <p:tgtEl>
                                          <p:spTgt spid="29798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97988"/>
                                        </p:tgtEl>
                                        <p:attrNameLst>
                                          <p:attrName>style.visibility</p:attrName>
                                        </p:attrNameLst>
                                      </p:cBhvr>
                                      <p:to>
                                        <p:strVal val="visible"/>
                                      </p:to>
                                    </p:set>
                                    <p:anim calcmode="lin" valueType="num">
                                      <p:cBhvr additive="base">
                                        <p:cTn id="11" dur="500" fill="hold"/>
                                        <p:tgtEl>
                                          <p:spTgt spid="297988"/>
                                        </p:tgtEl>
                                        <p:attrNameLst>
                                          <p:attrName>ppt_x</p:attrName>
                                        </p:attrNameLst>
                                      </p:cBhvr>
                                      <p:tavLst>
                                        <p:tav tm="0">
                                          <p:val>
                                            <p:strVal val="#ppt_x"/>
                                          </p:val>
                                        </p:tav>
                                        <p:tav tm="100000">
                                          <p:val>
                                            <p:strVal val="#ppt_x"/>
                                          </p:val>
                                        </p:tav>
                                      </p:tavLst>
                                    </p:anim>
                                    <p:anim calcmode="lin" valueType="num">
                                      <p:cBhvr additive="base">
                                        <p:cTn id="12" dur="500" fill="hold"/>
                                        <p:tgtEl>
                                          <p:spTgt spid="29798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97989"/>
                                        </p:tgtEl>
                                        <p:attrNameLst>
                                          <p:attrName>style.visibility</p:attrName>
                                        </p:attrNameLst>
                                      </p:cBhvr>
                                      <p:to>
                                        <p:strVal val="visible"/>
                                      </p:to>
                                    </p:set>
                                    <p:anim calcmode="lin" valueType="num">
                                      <p:cBhvr additive="base">
                                        <p:cTn id="15" dur="500" fill="hold"/>
                                        <p:tgtEl>
                                          <p:spTgt spid="297989"/>
                                        </p:tgtEl>
                                        <p:attrNameLst>
                                          <p:attrName>ppt_x</p:attrName>
                                        </p:attrNameLst>
                                      </p:cBhvr>
                                      <p:tavLst>
                                        <p:tav tm="0">
                                          <p:val>
                                            <p:strVal val="#ppt_x"/>
                                          </p:val>
                                        </p:tav>
                                        <p:tav tm="100000">
                                          <p:val>
                                            <p:strVal val="#ppt_x"/>
                                          </p:val>
                                        </p:tav>
                                      </p:tavLst>
                                    </p:anim>
                                    <p:anim calcmode="lin" valueType="num">
                                      <p:cBhvr additive="base">
                                        <p:cTn id="16" dur="500" fill="hold"/>
                                        <p:tgtEl>
                                          <p:spTgt spid="29798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97990"/>
                                        </p:tgtEl>
                                        <p:attrNameLst>
                                          <p:attrName>style.visibility</p:attrName>
                                        </p:attrNameLst>
                                      </p:cBhvr>
                                      <p:to>
                                        <p:strVal val="visible"/>
                                      </p:to>
                                    </p:set>
                                    <p:anim calcmode="lin" valueType="num">
                                      <p:cBhvr additive="base">
                                        <p:cTn id="19" dur="500" fill="hold"/>
                                        <p:tgtEl>
                                          <p:spTgt spid="297990"/>
                                        </p:tgtEl>
                                        <p:attrNameLst>
                                          <p:attrName>ppt_x</p:attrName>
                                        </p:attrNameLst>
                                      </p:cBhvr>
                                      <p:tavLst>
                                        <p:tav tm="0">
                                          <p:val>
                                            <p:strVal val="#ppt_x"/>
                                          </p:val>
                                        </p:tav>
                                        <p:tav tm="100000">
                                          <p:val>
                                            <p:strVal val="#ppt_x"/>
                                          </p:val>
                                        </p:tav>
                                      </p:tavLst>
                                    </p:anim>
                                    <p:anim calcmode="lin" valueType="num">
                                      <p:cBhvr additive="base">
                                        <p:cTn id="20" dur="500" fill="hold"/>
                                        <p:tgtEl>
                                          <p:spTgt spid="29799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97991"/>
                                        </p:tgtEl>
                                        <p:attrNameLst>
                                          <p:attrName>style.visibility</p:attrName>
                                        </p:attrNameLst>
                                      </p:cBhvr>
                                      <p:to>
                                        <p:strVal val="visible"/>
                                      </p:to>
                                    </p:set>
                                    <p:anim calcmode="lin" valueType="num">
                                      <p:cBhvr additive="base">
                                        <p:cTn id="23" dur="500" fill="hold"/>
                                        <p:tgtEl>
                                          <p:spTgt spid="297991"/>
                                        </p:tgtEl>
                                        <p:attrNameLst>
                                          <p:attrName>ppt_x</p:attrName>
                                        </p:attrNameLst>
                                      </p:cBhvr>
                                      <p:tavLst>
                                        <p:tav tm="0">
                                          <p:val>
                                            <p:strVal val="#ppt_x"/>
                                          </p:val>
                                        </p:tav>
                                        <p:tav tm="100000">
                                          <p:val>
                                            <p:strVal val="#ppt_x"/>
                                          </p:val>
                                        </p:tav>
                                      </p:tavLst>
                                    </p:anim>
                                    <p:anim calcmode="lin" valueType="num">
                                      <p:cBhvr additive="base">
                                        <p:cTn id="24" dur="500" fill="hold"/>
                                        <p:tgtEl>
                                          <p:spTgt spid="297991"/>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97992"/>
                                        </p:tgtEl>
                                        <p:attrNameLst>
                                          <p:attrName>style.visibility</p:attrName>
                                        </p:attrNameLst>
                                      </p:cBhvr>
                                      <p:to>
                                        <p:strVal val="visible"/>
                                      </p:to>
                                    </p:set>
                                    <p:anim calcmode="lin" valueType="num">
                                      <p:cBhvr additive="base">
                                        <p:cTn id="27" dur="500" fill="hold"/>
                                        <p:tgtEl>
                                          <p:spTgt spid="297992"/>
                                        </p:tgtEl>
                                        <p:attrNameLst>
                                          <p:attrName>ppt_x</p:attrName>
                                        </p:attrNameLst>
                                      </p:cBhvr>
                                      <p:tavLst>
                                        <p:tav tm="0">
                                          <p:val>
                                            <p:strVal val="#ppt_x"/>
                                          </p:val>
                                        </p:tav>
                                        <p:tav tm="100000">
                                          <p:val>
                                            <p:strVal val="#ppt_x"/>
                                          </p:val>
                                        </p:tav>
                                      </p:tavLst>
                                    </p:anim>
                                    <p:anim calcmode="lin" valueType="num">
                                      <p:cBhvr additive="base">
                                        <p:cTn id="28" dur="500" fill="hold"/>
                                        <p:tgtEl>
                                          <p:spTgt spid="29799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97993"/>
                                        </p:tgtEl>
                                        <p:attrNameLst>
                                          <p:attrName>style.visibility</p:attrName>
                                        </p:attrNameLst>
                                      </p:cBhvr>
                                      <p:to>
                                        <p:strVal val="visible"/>
                                      </p:to>
                                    </p:set>
                                    <p:anim calcmode="lin" valueType="num">
                                      <p:cBhvr additive="base">
                                        <p:cTn id="31" dur="500" fill="hold"/>
                                        <p:tgtEl>
                                          <p:spTgt spid="297993"/>
                                        </p:tgtEl>
                                        <p:attrNameLst>
                                          <p:attrName>ppt_x</p:attrName>
                                        </p:attrNameLst>
                                      </p:cBhvr>
                                      <p:tavLst>
                                        <p:tav tm="0">
                                          <p:val>
                                            <p:strVal val="#ppt_x"/>
                                          </p:val>
                                        </p:tav>
                                        <p:tav tm="100000">
                                          <p:val>
                                            <p:strVal val="#ppt_x"/>
                                          </p:val>
                                        </p:tav>
                                      </p:tavLst>
                                    </p:anim>
                                    <p:anim calcmode="lin" valueType="num">
                                      <p:cBhvr additive="base">
                                        <p:cTn id="32" dur="500" fill="hold"/>
                                        <p:tgtEl>
                                          <p:spTgt spid="297993"/>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97994"/>
                                        </p:tgtEl>
                                        <p:attrNameLst>
                                          <p:attrName>style.visibility</p:attrName>
                                        </p:attrNameLst>
                                      </p:cBhvr>
                                      <p:to>
                                        <p:strVal val="visible"/>
                                      </p:to>
                                    </p:set>
                                    <p:anim calcmode="lin" valueType="num">
                                      <p:cBhvr additive="base">
                                        <p:cTn id="35" dur="500" fill="hold"/>
                                        <p:tgtEl>
                                          <p:spTgt spid="297994"/>
                                        </p:tgtEl>
                                        <p:attrNameLst>
                                          <p:attrName>ppt_x</p:attrName>
                                        </p:attrNameLst>
                                      </p:cBhvr>
                                      <p:tavLst>
                                        <p:tav tm="0">
                                          <p:val>
                                            <p:strVal val="#ppt_x"/>
                                          </p:val>
                                        </p:tav>
                                        <p:tav tm="100000">
                                          <p:val>
                                            <p:strVal val="#ppt_x"/>
                                          </p:val>
                                        </p:tav>
                                      </p:tavLst>
                                    </p:anim>
                                    <p:anim calcmode="lin" valueType="num">
                                      <p:cBhvr additive="base">
                                        <p:cTn id="36" dur="500" fill="hold"/>
                                        <p:tgtEl>
                                          <p:spTgt spid="297994"/>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97995"/>
                                        </p:tgtEl>
                                        <p:attrNameLst>
                                          <p:attrName>style.visibility</p:attrName>
                                        </p:attrNameLst>
                                      </p:cBhvr>
                                      <p:to>
                                        <p:strVal val="visible"/>
                                      </p:to>
                                    </p:set>
                                    <p:anim calcmode="lin" valueType="num">
                                      <p:cBhvr additive="base">
                                        <p:cTn id="39" dur="500" fill="hold"/>
                                        <p:tgtEl>
                                          <p:spTgt spid="297995"/>
                                        </p:tgtEl>
                                        <p:attrNameLst>
                                          <p:attrName>ppt_x</p:attrName>
                                        </p:attrNameLst>
                                      </p:cBhvr>
                                      <p:tavLst>
                                        <p:tav tm="0">
                                          <p:val>
                                            <p:strVal val="#ppt_x"/>
                                          </p:val>
                                        </p:tav>
                                        <p:tav tm="100000">
                                          <p:val>
                                            <p:strVal val="#ppt_x"/>
                                          </p:val>
                                        </p:tav>
                                      </p:tavLst>
                                    </p:anim>
                                    <p:anim calcmode="lin" valueType="num">
                                      <p:cBhvr additive="base">
                                        <p:cTn id="40" dur="500" fill="hold"/>
                                        <p:tgtEl>
                                          <p:spTgt spid="297995"/>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97996"/>
                                        </p:tgtEl>
                                        <p:attrNameLst>
                                          <p:attrName>style.visibility</p:attrName>
                                        </p:attrNameLst>
                                      </p:cBhvr>
                                      <p:to>
                                        <p:strVal val="visible"/>
                                      </p:to>
                                    </p:set>
                                    <p:anim calcmode="lin" valueType="num">
                                      <p:cBhvr additive="base">
                                        <p:cTn id="43" dur="500" fill="hold"/>
                                        <p:tgtEl>
                                          <p:spTgt spid="297996"/>
                                        </p:tgtEl>
                                        <p:attrNameLst>
                                          <p:attrName>ppt_x</p:attrName>
                                        </p:attrNameLst>
                                      </p:cBhvr>
                                      <p:tavLst>
                                        <p:tav tm="0">
                                          <p:val>
                                            <p:strVal val="#ppt_x"/>
                                          </p:val>
                                        </p:tav>
                                        <p:tav tm="100000">
                                          <p:val>
                                            <p:strVal val="#ppt_x"/>
                                          </p:val>
                                        </p:tav>
                                      </p:tavLst>
                                    </p:anim>
                                    <p:anim calcmode="lin" valueType="num">
                                      <p:cBhvr additive="base">
                                        <p:cTn id="44" dur="500" fill="hold"/>
                                        <p:tgtEl>
                                          <p:spTgt spid="297996"/>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97997"/>
                                        </p:tgtEl>
                                        <p:attrNameLst>
                                          <p:attrName>style.visibility</p:attrName>
                                        </p:attrNameLst>
                                      </p:cBhvr>
                                      <p:to>
                                        <p:strVal val="visible"/>
                                      </p:to>
                                    </p:set>
                                    <p:anim calcmode="lin" valueType="num">
                                      <p:cBhvr additive="base">
                                        <p:cTn id="47" dur="500" fill="hold"/>
                                        <p:tgtEl>
                                          <p:spTgt spid="297997"/>
                                        </p:tgtEl>
                                        <p:attrNameLst>
                                          <p:attrName>ppt_x</p:attrName>
                                        </p:attrNameLst>
                                      </p:cBhvr>
                                      <p:tavLst>
                                        <p:tav tm="0">
                                          <p:val>
                                            <p:strVal val="#ppt_x"/>
                                          </p:val>
                                        </p:tav>
                                        <p:tav tm="100000">
                                          <p:val>
                                            <p:strVal val="#ppt_x"/>
                                          </p:val>
                                        </p:tav>
                                      </p:tavLst>
                                    </p:anim>
                                    <p:anim calcmode="lin" valueType="num">
                                      <p:cBhvr additive="base">
                                        <p:cTn id="48" dur="500" fill="hold"/>
                                        <p:tgtEl>
                                          <p:spTgt spid="297997"/>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97998"/>
                                        </p:tgtEl>
                                        <p:attrNameLst>
                                          <p:attrName>style.visibility</p:attrName>
                                        </p:attrNameLst>
                                      </p:cBhvr>
                                      <p:to>
                                        <p:strVal val="visible"/>
                                      </p:to>
                                    </p:set>
                                    <p:anim calcmode="lin" valueType="num">
                                      <p:cBhvr additive="base">
                                        <p:cTn id="51" dur="500" fill="hold"/>
                                        <p:tgtEl>
                                          <p:spTgt spid="297998"/>
                                        </p:tgtEl>
                                        <p:attrNameLst>
                                          <p:attrName>ppt_x</p:attrName>
                                        </p:attrNameLst>
                                      </p:cBhvr>
                                      <p:tavLst>
                                        <p:tav tm="0">
                                          <p:val>
                                            <p:strVal val="#ppt_x"/>
                                          </p:val>
                                        </p:tav>
                                        <p:tav tm="100000">
                                          <p:val>
                                            <p:strVal val="#ppt_x"/>
                                          </p:val>
                                        </p:tav>
                                      </p:tavLst>
                                    </p:anim>
                                    <p:anim calcmode="lin" valueType="num">
                                      <p:cBhvr additive="base">
                                        <p:cTn id="52" dur="500" fill="hold"/>
                                        <p:tgtEl>
                                          <p:spTgt spid="297998"/>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297999"/>
                                        </p:tgtEl>
                                        <p:attrNameLst>
                                          <p:attrName>style.visibility</p:attrName>
                                        </p:attrNameLst>
                                      </p:cBhvr>
                                      <p:to>
                                        <p:strVal val="visible"/>
                                      </p:to>
                                    </p:set>
                                    <p:anim calcmode="lin" valueType="num">
                                      <p:cBhvr additive="base">
                                        <p:cTn id="55" dur="500" fill="hold"/>
                                        <p:tgtEl>
                                          <p:spTgt spid="297999"/>
                                        </p:tgtEl>
                                        <p:attrNameLst>
                                          <p:attrName>ppt_x</p:attrName>
                                        </p:attrNameLst>
                                      </p:cBhvr>
                                      <p:tavLst>
                                        <p:tav tm="0">
                                          <p:val>
                                            <p:strVal val="#ppt_x"/>
                                          </p:val>
                                        </p:tav>
                                        <p:tav tm="100000">
                                          <p:val>
                                            <p:strVal val="#ppt_x"/>
                                          </p:val>
                                        </p:tav>
                                      </p:tavLst>
                                    </p:anim>
                                    <p:anim calcmode="lin" valueType="num">
                                      <p:cBhvr additive="base">
                                        <p:cTn id="56" dur="500" fill="hold"/>
                                        <p:tgtEl>
                                          <p:spTgt spid="297999"/>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298000"/>
                                        </p:tgtEl>
                                        <p:attrNameLst>
                                          <p:attrName>style.visibility</p:attrName>
                                        </p:attrNameLst>
                                      </p:cBhvr>
                                      <p:to>
                                        <p:strVal val="visible"/>
                                      </p:to>
                                    </p:set>
                                    <p:anim calcmode="lin" valueType="num">
                                      <p:cBhvr additive="base">
                                        <p:cTn id="59" dur="500" fill="hold"/>
                                        <p:tgtEl>
                                          <p:spTgt spid="298000"/>
                                        </p:tgtEl>
                                        <p:attrNameLst>
                                          <p:attrName>ppt_x</p:attrName>
                                        </p:attrNameLst>
                                      </p:cBhvr>
                                      <p:tavLst>
                                        <p:tav tm="0">
                                          <p:val>
                                            <p:strVal val="#ppt_x"/>
                                          </p:val>
                                        </p:tav>
                                        <p:tav tm="100000">
                                          <p:val>
                                            <p:strVal val="#ppt_x"/>
                                          </p:val>
                                        </p:tav>
                                      </p:tavLst>
                                    </p:anim>
                                    <p:anim calcmode="lin" valueType="num">
                                      <p:cBhvr additive="base">
                                        <p:cTn id="60" dur="500" fill="hold"/>
                                        <p:tgtEl>
                                          <p:spTgt spid="298000"/>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98001"/>
                                        </p:tgtEl>
                                        <p:attrNameLst>
                                          <p:attrName>style.visibility</p:attrName>
                                        </p:attrNameLst>
                                      </p:cBhvr>
                                      <p:to>
                                        <p:strVal val="visible"/>
                                      </p:to>
                                    </p:set>
                                    <p:anim calcmode="lin" valueType="num">
                                      <p:cBhvr additive="base">
                                        <p:cTn id="63" dur="500" fill="hold"/>
                                        <p:tgtEl>
                                          <p:spTgt spid="298001"/>
                                        </p:tgtEl>
                                        <p:attrNameLst>
                                          <p:attrName>ppt_x</p:attrName>
                                        </p:attrNameLst>
                                      </p:cBhvr>
                                      <p:tavLst>
                                        <p:tav tm="0">
                                          <p:val>
                                            <p:strVal val="#ppt_x"/>
                                          </p:val>
                                        </p:tav>
                                        <p:tav tm="100000">
                                          <p:val>
                                            <p:strVal val="#ppt_x"/>
                                          </p:val>
                                        </p:tav>
                                      </p:tavLst>
                                    </p:anim>
                                    <p:anim calcmode="lin" valueType="num">
                                      <p:cBhvr additive="base">
                                        <p:cTn id="64" dur="500" fill="hold"/>
                                        <p:tgtEl>
                                          <p:spTgt spid="298001"/>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98002"/>
                                        </p:tgtEl>
                                        <p:attrNameLst>
                                          <p:attrName>style.visibility</p:attrName>
                                        </p:attrNameLst>
                                      </p:cBhvr>
                                      <p:to>
                                        <p:strVal val="visible"/>
                                      </p:to>
                                    </p:set>
                                    <p:anim calcmode="lin" valueType="num">
                                      <p:cBhvr additive="base">
                                        <p:cTn id="67" dur="500" fill="hold"/>
                                        <p:tgtEl>
                                          <p:spTgt spid="298002"/>
                                        </p:tgtEl>
                                        <p:attrNameLst>
                                          <p:attrName>ppt_x</p:attrName>
                                        </p:attrNameLst>
                                      </p:cBhvr>
                                      <p:tavLst>
                                        <p:tav tm="0">
                                          <p:val>
                                            <p:strVal val="#ppt_x"/>
                                          </p:val>
                                        </p:tav>
                                        <p:tav tm="100000">
                                          <p:val>
                                            <p:strVal val="#ppt_x"/>
                                          </p:val>
                                        </p:tav>
                                      </p:tavLst>
                                    </p:anim>
                                    <p:anim calcmode="lin" valueType="num">
                                      <p:cBhvr additive="base">
                                        <p:cTn id="68" dur="500" fill="hold"/>
                                        <p:tgtEl>
                                          <p:spTgt spid="298002"/>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298003"/>
                                        </p:tgtEl>
                                        <p:attrNameLst>
                                          <p:attrName>style.visibility</p:attrName>
                                        </p:attrNameLst>
                                      </p:cBhvr>
                                      <p:to>
                                        <p:strVal val="visible"/>
                                      </p:to>
                                    </p:set>
                                    <p:anim calcmode="lin" valueType="num">
                                      <p:cBhvr additive="base">
                                        <p:cTn id="71" dur="500" fill="hold"/>
                                        <p:tgtEl>
                                          <p:spTgt spid="298003"/>
                                        </p:tgtEl>
                                        <p:attrNameLst>
                                          <p:attrName>ppt_x</p:attrName>
                                        </p:attrNameLst>
                                      </p:cBhvr>
                                      <p:tavLst>
                                        <p:tav tm="0">
                                          <p:val>
                                            <p:strVal val="#ppt_x"/>
                                          </p:val>
                                        </p:tav>
                                        <p:tav tm="100000">
                                          <p:val>
                                            <p:strVal val="#ppt_x"/>
                                          </p:val>
                                        </p:tav>
                                      </p:tavLst>
                                    </p:anim>
                                    <p:anim calcmode="lin" valueType="num">
                                      <p:cBhvr additive="base">
                                        <p:cTn id="72" dur="500" fill="hold"/>
                                        <p:tgtEl>
                                          <p:spTgt spid="298003"/>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298004"/>
                                        </p:tgtEl>
                                        <p:attrNameLst>
                                          <p:attrName>style.visibility</p:attrName>
                                        </p:attrNameLst>
                                      </p:cBhvr>
                                      <p:to>
                                        <p:strVal val="visible"/>
                                      </p:to>
                                    </p:set>
                                    <p:anim calcmode="lin" valueType="num">
                                      <p:cBhvr additive="base">
                                        <p:cTn id="75" dur="500" fill="hold"/>
                                        <p:tgtEl>
                                          <p:spTgt spid="298004"/>
                                        </p:tgtEl>
                                        <p:attrNameLst>
                                          <p:attrName>ppt_x</p:attrName>
                                        </p:attrNameLst>
                                      </p:cBhvr>
                                      <p:tavLst>
                                        <p:tav tm="0">
                                          <p:val>
                                            <p:strVal val="#ppt_x"/>
                                          </p:val>
                                        </p:tav>
                                        <p:tav tm="100000">
                                          <p:val>
                                            <p:strVal val="#ppt_x"/>
                                          </p:val>
                                        </p:tav>
                                      </p:tavLst>
                                    </p:anim>
                                    <p:anim calcmode="lin" valueType="num">
                                      <p:cBhvr additive="base">
                                        <p:cTn id="76" dur="500" fill="hold"/>
                                        <p:tgtEl>
                                          <p:spTgt spid="298004"/>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20"/>
                                        </p:tgtEl>
                                        <p:attrNameLst>
                                          <p:attrName>style.visibility</p:attrName>
                                        </p:attrNameLst>
                                      </p:cBhvr>
                                      <p:to>
                                        <p:strVal val="visible"/>
                                      </p:to>
                                    </p:set>
                                    <p:anim calcmode="lin" valueType="num">
                                      <p:cBhvr additive="base">
                                        <p:cTn id="79" dur="500" fill="hold"/>
                                        <p:tgtEl>
                                          <p:spTgt spid="20"/>
                                        </p:tgtEl>
                                        <p:attrNameLst>
                                          <p:attrName>ppt_x</p:attrName>
                                        </p:attrNameLst>
                                      </p:cBhvr>
                                      <p:tavLst>
                                        <p:tav tm="0">
                                          <p:val>
                                            <p:strVal val="#ppt_x"/>
                                          </p:val>
                                        </p:tav>
                                        <p:tav tm="100000">
                                          <p:val>
                                            <p:strVal val="#ppt_x"/>
                                          </p:val>
                                        </p:tav>
                                      </p:tavLst>
                                    </p:anim>
                                    <p:anim calcmode="lin" valueType="num">
                                      <p:cBhvr additive="base">
                                        <p:cTn id="80" dur="500" fill="hold"/>
                                        <p:tgtEl>
                                          <p:spTgt spid="20"/>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21"/>
                                        </p:tgtEl>
                                        <p:attrNameLst>
                                          <p:attrName>style.visibility</p:attrName>
                                        </p:attrNameLst>
                                      </p:cBhvr>
                                      <p:to>
                                        <p:strVal val="visible"/>
                                      </p:to>
                                    </p:set>
                                    <p:anim calcmode="lin" valueType="num">
                                      <p:cBhvr additive="base">
                                        <p:cTn id="83" dur="500" fill="hold"/>
                                        <p:tgtEl>
                                          <p:spTgt spid="21"/>
                                        </p:tgtEl>
                                        <p:attrNameLst>
                                          <p:attrName>ppt_x</p:attrName>
                                        </p:attrNameLst>
                                      </p:cBhvr>
                                      <p:tavLst>
                                        <p:tav tm="0">
                                          <p:val>
                                            <p:strVal val="#ppt_x"/>
                                          </p:val>
                                        </p:tav>
                                        <p:tav tm="100000">
                                          <p:val>
                                            <p:strVal val="#ppt_x"/>
                                          </p:val>
                                        </p:tav>
                                      </p:tavLst>
                                    </p:anim>
                                    <p:anim calcmode="lin" valueType="num">
                                      <p:cBhvr additive="base">
                                        <p:cTn id="8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987" grpId="0" animBg="1"/>
      <p:bldP spid="297988" grpId="0"/>
      <p:bldP spid="297989" grpId="0" animBg="1"/>
      <p:bldP spid="297990" grpId="0" animBg="1"/>
      <p:bldP spid="297991" grpId="0" animBg="1"/>
      <p:bldP spid="297992" grpId="0" animBg="1"/>
      <p:bldP spid="297993" grpId="0" animBg="1"/>
      <p:bldP spid="297994" grpId="0" animBg="1"/>
      <p:bldP spid="297995" grpId="0" animBg="1"/>
      <p:bldP spid="297996" grpId="0"/>
      <p:bldP spid="297997" grpId="0"/>
      <p:bldP spid="297998" grpId="0"/>
      <p:bldP spid="297999" grpId="0"/>
      <p:bldP spid="298000" grpId="0"/>
      <p:bldP spid="298001" grpId="0"/>
      <p:bldP spid="298002" grpId="0"/>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1" name="Rectangle 2"/>
          <p:cNvSpPr>
            <a:spLocks noChangeArrowheads="1"/>
          </p:cNvSpPr>
          <p:nvPr/>
        </p:nvSpPr>
        <p:spPr bwMode="auto">
          <a:xfrm>
            <a:off x="2051050" y="0"/>
            <a:ext cx="533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l-GR" altLang="el-GR" sz="2800" b="1" dirty="0">
                <a:solidFill>
                  <a:srgbClr val="084077"/>
                </a:solidFill>
              </a:rPr>
              <a:t>ΠΛΗΣΙΑΣΤΕ ΜΕ ΑΣΦΑΛΕΙΑ</a:t>
            </a:r>
            <a:r>
              <a:rPr lang="en-GB" altLang="el-GR" sz="2800" b="1" dirty="0">
                <a:solidFill>
                  <a:srgbClr val="084077"/>
                </a:solidFill>
              </a:rPr>
              <a:t>!</a:t>
            </a:r>
            <a:endParaRPr lang="en-US" altLang="el-GR" sz="4400" dirty="0">
              <a:solidFill>
                <a:srgbClr val="000000"/>
              </a:solidFill>
            </a:endParaRPr>
          </a:p>
        </p:txBody>
      </p:sp>
      <p:sp>
        <p:nvSpPr>
          <p:cNvPr id="299012" name="Rectangle 3"/>
          <p:cNvSpPr>
            <a:spLocks noChangeArrowheads="1"/>
          </p:cNvSpPr>
          <p:nvPr/>
        </p:nvSpPr>
        <p:spPr bwMode="auto">
          <a:xfrm>
            <a:off x="179512" y="1524000"/>
            <a:ext cx="3816226" cy="513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457200" indent="-457200" algn="ctr" eaLnBrk="1" hangingPunct="1">
              <a:spcBef>
                <a:spcPct val="20000"/>
              </a:spcBef>
              <a:buFont typeface="Wingdings" panose="05000000000000000000" pitchFamily="2" charset="2"/>
              <a:buChar char="Ø"/>
            </a:pPr>
            <a:endParaRPr lang="en-GB" altLang="el-GR" sz="3200" dirty="0">
              <a:solidFill>
                <a:srgbClr val="0070C0"/>
              </a:solidFill>
            </a:endParaRPr>
          </a:p>
          <a:p>
            <a:pPr marL="457200" indent="-457200" eaLnBrk="1" hangingPunct="1">
              <a:spcBef>
                <a:spcPct val="20000"/>
              </a:spcBef>
              <a:buFont typeface="Wingdings" panose="05000000000000000000" pitchFamily="2" charset="2"/>
              <a:buChar char="Ø"/>
            </a:pPr>
            <a:r>
              <a:rPr lang="el-GR" altLang="el-GR" sz="3200" dirty="0">
                <a:solidFill>
                  <a:srgbClr val="0070C0"/>
                </a:solidFill>
              </a:rPr>
              <a:t>Τόπος</a:t>
            </a:r>
            <a:endParaRPr lang="en-GB" altLang="el-GR" sz="3200" dirty="0">
              <a:solidFill>
                <a:srgbClr val="0070C0"/>
              </a:solidFill>
            </a:endParaRPr>
          </a:p>
          <a:p>
            <a:pPr marL="457200" indent="-457200" algn="ctr" eaLnBrk="1" hangingPunct="1">
              <a:lnSpc>
                <a:spcPct val="60000"/>
              </a:lnSpc>
              <a:spcBef>
                <a:spcPct val="20000"/>
              </a:spcBef>
              <a:buFont typeface="Wingdings" panose="05000000000000000000" pitchFamily="2" charset="2"/>
              <a:buChar char="Ø"/>
            </a:pPr>
            <a:endParaRPr lang="en-GB" altLang="el-GR" sz="3200" dirty="0">
              <a:solidFill>
                <a:srgbClr val="0070C0"/>
              </a:solidFill>
            </a:endParaRPr>
          </a:p>
          <a:p>
            <a:pPr marL="457200" indent="-457200" eaLnBrk="1" hangingPunct="1">
              <a:spcBef>
                <a:spcPct val="20000"/>
              </a:spcBef>
              <a:buFont typeface="Wingdings" panose="05000000000000000000" pitchFamily="2" charset="2"/>
              <a:buChar char="Ø"/>
            </a:pPr>
            <a:r>
              <a:rPr lang="el-GR" altLang="el-GR" sz="3200" dirty="0" err="1">
                <a:solidFill>
                  <a:srgbClr val="0070C0"/>
                </a:solidFill>
              </a:rPr>
              <a:t>Διασώστης</a:t>
            </a:r>
            <a:endParaRPr lang="en-GB" altLang="el-GR" sz="3200" dirty="0">
              <a:solidFill>
                <a:srgbClr val="0070C0"/>
              </a:solidFill>
            </a:endParaRPr>
          </a:p>
          <a:p>
            <a:pPr marL="457200" indent="-457200" algn="ctr" eaLnBrk="1" hangingPunct="1">
              <a:lnSpc>
                <a:spcPct val="60000"/>
              </a:lnSpc>
              <a:spcBef>
                <a:spcPct val="20000"/>
              </a:spcBef>
              <a:buFont typeface="Wingdings" panose="05000000000000000000" pitchFamily="2" charset="2"/>
              <a:buChar char="Ø"/>
            </a:pPr>
            <a:endParaRPr lang="en-GB" altLang="el-GR" sz="3200" dirty="0">
              <a:solidFill>
                <a:srgbClr val="0070C0"/>
              </a:solidFill>
            </a:endParaRPr>
          </a:p>
          <a:p>
            <a:pPr marL="457200" indent="-457200" eaLnBrk="1" hangingPunct="1">
              <a:spcBef>
                <a:spcPct val="20000"/>
              </a:spcBef>
              <a:buFont typeface="Wingdings" panose="05000000000000000000" pitchFamily="2" charset="2"/>
              <a:buChar char="Ø"/>
            </a:pPr>
            <a:r>
              <a:rPr lang="el-GR" altLang="el-GR" sz="3200" dirty="0">
                <a:solidFill>
                  <a:srgbClr val="0070C0"/>
                </a:solidFill>
              </a:rPr>
              <a:t>Θύμα</a:t>
            </a:r>
            <a:endParaRPr lang="en-GB" altLang="el-GR" sz="3200" dirty="0">
              <a:solidFill>
                <a:srgbClr val="0070C0"/>
              </a:solidFill>
            </a:endParaRPr>
          </a:p>
          <a:p>
            <a:pPr marL="457200" indent="-457200" algn="ctr" eaLnBrk="1" hangingPunct="1">
              <a:lnSpc>
                <a:spcPct val="70000"/>
              </a:lnSpc>
              <a:spcBef>
                <a:spcPct val="20000"/>
              </a:spcBef>
              <a:buFont typeface="Wingdings" panose="05000000000000000000" pitchFamily="2" charset="2"/>
              <a:buChar char="Ø"/>
            </a:pPr>
            <a:endParaRPr lang="en-GB" altLang="el-GR" sz="3200" dirty="0">
              <a:solidFill>
                <a:srgbClr val="0070C0"/>
              </a:solidFill>
            </a:endParaRPr>
          </a:p>
          <a:p>
            <a:pPr marL="457200" indent="-457200" algn="ctr" eaLnBrk="1" hangingPunct="1">
              <a:spcBef>
                <a:spcPct val="20000"/>
              </a:spcBef>
              <a:buFont typeface="Wingdings" panose="05000000000000000000" pitchFamily="2" charset="2"/>
              <a:buChar char="Ø"/>
            </a:pPr>
            <a:r>
              <a:rPr lang="el-GR" altLang="el-GR" sz="3200" dirty="0">
                <a:solidFill>
                  <a:srgbClr val="0070C0"/>
                </a:solidFill>
              </a:rPr>
              <a:t>Παρευρισκόμενοι</a:t>
            </a:r>
            <a:endParaRPr lang="en-US" altLang="el-GR" sz="3200" dirty="0">
              <a:solidFill>
                <a:srgbClr val="0070C0"/>
              </a:solidFill>
            </a:endParaRPr>
          </a:p>
        </p:txBody>
      </p:sp>
      <p:sp>
        <p:nvSpPr>
          <p:cNvPr id="299013" name="Rectangle 5"/>
          <p:cNvSpPr>
            <a:spLocks noChangeArrowheads="1"/>
          </p:cNvSpPr>
          <p:nvPr/>
        </p:nvSpPr>
        <p:spPr bwMode="auto">
          <a:xfrm>
            <a:off x="4800600" y="1676400"/>
            <a:ext cx="3962400" cy="533400"/>
          </a:xfrm>
          <a:prstGeom prst="rect">
            <a:avLst/>
          </a:prstGeom>
          <a:solidFill>
            <a:srgbClr val="08407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nl-BE" altLang="el-GR" sz="1600">
              <a:solidFill>
                <a:srgbClr val="000000"/>
              </a:solidFill>
            </a:endParaRPr>
          </a:p>
        </p:txBody>
      </p:sp>
      <p:sp>
        <p:nvSpPr>
          <p:cNvPr id="299014" name="Rectangle 6"/>
          <p:cNvSpPr>
            <a:spLocks noChangeArrowheads="1"/>
          </p:cNvSpPr>
          <p:nvPr/>
        </p:nvSpPr>
        <p:spPr bwMode="auto">
          <a:xfrm>
            <a:off x="4800600" y="1700213"/>
            <a:ext cx="396240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l-GR" altLang="el-GR" sz="2200" b="1" dirty="0">
                <a:solidFill>
                  <a:srgbClr val="FFFFFF"/>
                </a:solidFill>
              </a:rPr>
              <a:t>Πλησιάστε με ασφάλεια</a:t>
            </a:r>
            <a:endParaRPr lang="en-US" altLang="el-GR" sz="2200" b="1" dirty="0">
              <a:solidFill>
                <a:srgbClr val="FFFFFF"/>
              </a:solidFill>
            </a:endParaRPr>
          </a:p>
        </p:txBody>
      </p:sp>
      <p:sp>
        <p:nvSpPr>
          <p:cNvPr id="299015" name="Rectangle 7"/>
          <p:cNvSpPr>
            <a:spLocks noChangeArrowheads="1"/>
          </p:cNvSpPr>
          <p:nvPr/>
        </p:nvSpPr>
        <p:spPr bwMode="auto">
          <a:xfrm>
            <a:off x="4800600" y="2309813"/>
            <a:ext cx="3962400" cy="533400"/>
          </a:xfrm>
          <a:prstGeom prst="rect">
            <a:avLst/>
          </a:prstGeom>
          <a:solidFill>
            <a:srgbClr val="084077">
              <a:alpha val="1490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nl-BE" altLang="el-GR" sz="1600">
              <a:solidFill>
                <a:srgbClr val="000000"/>
              </a:solidFill>
            </a:endParaRPr>
          </a:p>
        </p:txBody>
      </p:sp>
      <p:sp>
        <p:nvSpPr>
          <p:cNvPr id="299016" name="Rectangle 8"/>
          <p:cNvSpPr>
            <a:spLocks noChangeArrowheads="1"/>
          </p:cNvSpPr>
          <p:nvPr/>
        </p:nvSpPr>
        <p:spPr bwMode="auto">
          <a:xfrm>
            <a:off x="4800600" y="2895600"/>
            <a:ext cx="3962400" cy="533400"/>
          </a:xfrm>
          <a:prstGeom prst="rect">
            <a:avLst/>
          </a:prstGeom>
          <a:solidFill>
            <a:srgbClr val="084077">
              <a:alpha val="1490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nl-BE" altLang="el-GR" sz="1600">
              <a:solidFill>
                <a:srgbClr val="000000"/>
              </a:solidFill>
            </a:endParaRPr>
          </a:p>
        </p:txBody>
      </p:sp>
      <p:sp>
        <p:nvSpPr>
          <p:cNvPr id="299017" name="Rectangle 9"/>
          <p:cNvSpPr>
            <a:spLocks noChangeArrowheads="1"/>
          </p:cNvSpPr>
          <p:nvPr/>
        </p:nvSpPr>
        <p:spPr bwMode="auto">
          <a:xfrm>
            <a:off x="4800600" y="3505200"/>
            <a:ext cx="3962400" cy="533400"/>
          </a:xfrm>
          <a:prstGeom prst="rect">
            <a:avLst/>
          </a:prstGeom>
          <a:solidFill>
            <a:srgbClr val="084077">
              <a:alpha val="1490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nl-BE" altLang="el-GR" sz="1600">
              <a:solidFill>
                <a:srgbClr val="000000"/>
              </a:solidFill>
            </a:endParaRPr>
          </a:p>
        </p:txBody>
      </p:sp>
      <p:sp>
        <p:nvSpPr>
          <p:cNvPr id="299018" name="Rectangle 10"/>
          <p:cNvSpPr>
            <a:spLocks noChangeArrowheads="1"/>
          </p:cNvSpPr>
          <p:nvPr/>
        </p:nvSpPr>
        <p:spPr bwMode="auto">
          <a:xfrm>
            <a:off x="4800600" y="4114800"/>
            <a:ext cx="3962400" cy="533400"/>
          </a:xfrm>
          <a:prstGeom prst="rect">
            <a:avLst/>
          </a:prstGeom>
          <a:solidFill>
            <a:srgbClr val="084077">
              <a:alpha val="1490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nl-BE" altLang="el-GR" sz="1600">
              <a:solidFill>
                <a:srgbClr val="000000"/>
              </a:solidFill>
            </a:endParaRPr>
          </a:p>
        </p:txBody>
      </p:sp>
      <p:sp>
        <p:nvSpPr>
          <p:cNvPr id="299019" name="Rectangle 11"/>
          <p:cNvSpPr>
            <a:spLocks noChangeArrowheads="1"/>
          </p:cNvSpPr>
          <p:nvPr/>
        </p:nvSpPr>
        <p:spPr bwMode="auto">
          <a:xfrm>
            <a:off x="4800600" y="4724400"/>
            <a:ext cx="3962400" cy="533400"/>
          </a:xfrm>
          <a:prstGeom prst="rect">
            <a:avLst/>
          </a:prstGeom>
          <a:solidFill>
            <a:srgbClr val="084077">
              <a:alpha val="1490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nl-BE" altLang="el-GR" sz="1600">
              <a:solidFill>
                <a:srgbClr val="000000"/>
              </a:solidFill>
            </a:endParaRPr>
          </a:p>
        </p:txBody>
      </p:sp>
      <p:sp>
        <p:nvSpPr>
          <p:cNvPr id="299020" name="Rectangle 12"/>
          <p:cNvSpPr>
            <a:spLocks noChangeArrowheads="1"/>
          </p:cNvSpPr>
          <p:nvPr/>
        </p:nvSpPr>
        <p:spPr bwMode="auto">
          <a:xfrm>
            <a:off x="4800600" y="5334000"/>
            <a:ext cx="3962400" cy="533400"/>
          </a:xfrm>
          <a:prstGeom prst="rect">
            <a:avLst/>
          </a:prstGeom>
          <a:solidFill>
            <a:srgbClr val="084077">
              <a:alpha val="1490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nl-BE" altLang="el-GR" sz="1600">
              <a:solidFill>
                <a:srgbClr val="000000"/>
              </a:solidFill>
            </a:endParaRPr>
          </a:p>
        </p:txBody>
      </p:sp>
      <p:sp>
        <p:nvSpPr>
          <p:cNvPr id="299021" name="Rectangle 13"/>
          <p:cNvSpPr>
            <a:spLocks noChangeArrowheads="1"/>
          </p:cNvSpPr>
          <p:nvPr/>
        </p:nvSpPr>
        <p:spPr bwMode="auto">
          <a:xfrm>
            <a:off x="4800600" y="5943600"/>
            <a:ext cx="3962400" cy="533400"/>
          </a:xfrm>
          <a:prstGeom prst="rect">
            <a:avLst/>
          </a:prstGeom>
          <a:solidFill>
            <a:srgbClr val="084077">
              <a:alpha val="1490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nl-BE" altLang="el-GR" sz="1600">
              <a:solidFill>
                <a:srgbClr val="000000"/>
              </a:solidFill>
            </a:endParaRPr>
          </a:p>
        </p:txBody>
      </p:sp>
      <p:sp>
        <p:nvSpPr>
          <p:cNvPr id="299022" name="Rectangle 14"/>
          <p:cNvSpPr>
            <a:spLocks noChangeArrowheads="1"/>
          </p:cNvSpPr>
          <p:nvPr/>
        </p:nvSpPr>
        <p:spPr bwMode="auto">
          <a:xfrm>
            <a:off x="4800600" y="2286000"/>
            <a:ext cx="39624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l-GR" altLang="el-GR" sz="2200" b="1">
                <a:solidFill>
                  <a:srgbClr val="000099"/>
                </a:solidFill>
              </a:rPr>
              <a:t>Ελέγξτε αντίδραση</a:t>
            </a:r>
            <a:endParaRPr lang="en-US" altLang="el-GR" sz="2200" b="1">
              <a:solidFill>
                <a:srgbClr val="000099"/>
              </a:solidFill>
            </a:endParaRPr>
          </a:p>
        </p:txBody>
      </p:sp>
      <p:sp>
        <p:nvSpPr>
          <p:cNvPr id="299023" name="Rectangle 15"/>
          <p:cNvSpPr>
            <a:spLocks noChangeArrowheads="1"/>
          </p:cNvSpPr>
          <p:nvPr/>
        </p:nvSpPr>
        <p:spPr bwMode="auto">
          <a:xfrm>
            <a:off x="4800600" y="2919413"/>
            <a:ext cx="396240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l-GR" altLang="el-GR" sz="2200" b="1">
                <a:solidFill>
                  <a:srgbClr val="000099"/>
                </a:solidFill>
              </a:rPr>
              <a:t>Φωνάξτε για βοήθεια</a:t>
            </a:r>
            <a:endParaRPr lang="en-US" altLang="el-GR" sz="2200" b="1">
              <a:solidFill>
                <a:srgbClr val="000099"/>
              </a:solidFill>
            </a:endParaRPr>
          </a:p>
        </p:txBody>
      </p:sp>
      <p:sp>
        <p:nvSpPr>
          <p:cNvPr id="299024" name="Rectangle 16"/>
          <p:cNvSpPr>
            <a:spLocks noChangeArrowheads="1"/>
          </p:cNvSpPr>
          <p:nvPr/>
        </p:nvSpPr>
        <p:spPr bwMode="auto">
          <a:xfrm>
            <a:off x="4800600" y="3529013"/>
            <a:ext cx="396240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l-GR" altLang="el-GR" sz="2200" b="1">
                <a:solidFill>
                  <a:srgbClr val="000099"/>
                </a:solidFill>
              </a:rPr>
              <a:t>Απελευθερώστε αεραγωγό</a:t>
            </a:r>
            <a:endParaRPr lang="en-US" altLang="el-GR" sz="2200" b="1">
              <a:solidFill>
                <a:srgbClr val="000099"/>
              </a:solidFill>
            </a:endParaRPr>
          </a:p>
        </p:txBody>
      </p:sp>
      <p:sp>
        <p:nvSpPr>
          <p:cNvPr id="299025" name="Rectangle 17"/>
          <p:cNvSpPr>
            <a:spLocks noChangeArrowheads="1"/>
          </p:cNvSpPr>
          <p:nvPr/>
        </p:nvSpPr>
        <p:spPr bwMode="auto">
          <a:xfrm>
            <a:off x="4800600" y="4138613"/>
            <a:ext cx="396240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l-GR" altLang="el-GR" sz="2200" b="1">
                <a:solidFill>
                  <a:srgbClr val="000099"/>
                </a:solidFill>
              </a:rPr>
              <a:t>Ελέγξτε για αναπνοή</a:t>
            </a:r>
            <a:endParaRPr lang="en-US" altLang="el-GR" sz="2200" b="1">
              <a:solidFill>
                <a:srgbClr val="000099"/>
              </a:solidFill>
            </a:endParaRPr>
          </a:p>
        </p:txBody>
      </p:sp>
      <p:sp>
        <p:nvSpPr>
          <p:cNvPr id="299026" name="Rectangle 18"/>
          <p:cNvSpPr>
            <a:spLocks noChangeArrowheads="1"/>
          </p:cNvSpPr>
          <p:nvPr/>
        </p:nvSpPr>
        <p:spPr bwMode="auto">
          <a:xfrm>
            <a:off x="4800600" y="4748213"/>
            <a:ext cx="396240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l-GR" altLang="el-GR" sz="2200" b="1">
                <a:solidFill>
                  <a:srgbClr val="000099"/>
                </a:solidFill>
              </a:rPr>
              <a:t>Καλέστε 112 (166/199)</a:t>
            </a:r>
            <a:endParaRPr lang="en-US" altLang="el-GR" sz="2200" b="1">
              <a:solidFill>
                <a:srgbClr val="000099"/>
              </a:solidFill>
            </a:endParaRPr>
          </a:p>
        </p:txBody>
      </p:sp>
      <p:sp>
        <p:nvSpPr>
          <p:cNvPr id="299027" name="Rectangle 19"/>
          <p:cNvSpPr>
            <a:spLocks noChangeArrowheads="1"/>
          </p:cNvSpPr>
          <p:nvPr/>
        </p:nvSpPr>
        <p:spPr bwMode="auto">
          <a:xfrm>
            <a:off x="4716463" y="5334000"/>
            <a:ext cx="4103687"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altLang="el-GR" sz="2200" b="1">
                <a:solidFill>
                  <a:srgbClr val="000099"/>
                </a:solidFill>
              </a:rPr>
              <a:t>3</a:t>
            </a:r>
            <a:r>
              <a:rPr lang="el-GR" altLang="el-GR" sz="2200" b="1">
                <a:solidFill>
                  <a:srgbClr val="000099"/>
                </a:solidFill>
              </a:rPr>
              <a:t>0 θωρακικές συμπιέσεις</a:t>
            </a:r>
            <a:endParaRPr lang="en-US" altLang="el-GR" sz="2200" b="1">
              <a:solidFill>
                <a:srgbClr val="000099"/>
              </a:solidFill>
            </a:endParaRPr>
          </a:p>
        </p:txBody>
      </p:sp>
      <p:sp>
        <p:nvSpPr>
          <p:cNvPr id="299028" name="Rectangle 20"/>
          <p:cNvSpPr>
            <a:spLocks noChangeArrowheads="1"/>
          </p:cNvSpPr>
          <p:nvPr/>
        </p:nvSpPr>
        <p:spPr bwMode="auto">
          <a:xfrm>
            <a:off x="4800600" y="5943600"/>
            <a:ext cx="39624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altLang="el-GR" sz="2200" b="1">
                <a:solidFill>
                  <a:srgbClr val="000099"/>
                </a:solidFill>
              </a:rPr>
              <a:t>2 </a:t>
            </a:r>
            <a:r>
              <a:rPr lang="el-GR" altLang="el-GR" sz="2200" b="1">
                <a:solidFill>
                  <a:srgbClr val="000099"/>
                </a:solidFill>
              </a:rPr>
              <a:t>αναπνοές διάσωσης</a:t>
            </a:r>
            <a:endParaRPr lang="en-US" altLang="el-GR" sz="2200" b="1">
              <a:solidFill>
                <a:srgbClr val="000099"/>
              </a:solidFill>
            </a:endParaRPr>
          </a:p>
        </p:txBody>
      </p:sp>
      <p:pic>
        <p:nvPicPr>
          <p:cNvPr id="20"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11651"/>
          <a:stretch/>
        </p:blipFill>
        <p:spPr bwMode="auto">
          <a:xfrm>
            <a:off x="44053" y="-27384"/>
            <a:ext cx="1287587" cy="1137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7" descr="Αποτέλεσμα εικόνας για logo αθτη"/>
          <p:cNvPicPr>
            <a:picLocks noChangeAspect="1" noChangeArrowheads="1"/>
          </p:cNvPicPr>
          <p:nvPr/>
        </p:nvPicPr>
        <p:blipFill>
          <a:blip r:embed="rId3">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9964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90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99012"/>
                                        </p:tgtEl>
                                        <p:attrNameLst>
                                          <p:attrName>style.visibility</p:attrName>
                                        </p:attrNameLst>
                                      </p:cBhvr>
                                      <p:to>
                                        <p:strVal val="visible"/>
                                      </p:to>
                                    </p:set>
                                    <p:anim calcmode="lin" valueType="num">
                                      <p:cBhvr additive="base">
                                        <p:cTn id="15" dur="500" fill="hold"/>
                                        <p:tgtEl>
                                          <p:spTgt spid="299012"/>
                                        </p:tgtEl>
                                        <p:attrNameLst>
                                          <p:attrName>ppt_x</p:attrName>
                                        </p:attrNameLst>
                                      </p:cBhvr>
                                      <p:tavLst>
                                        <p:tav tm="0">
                                          <p:val>
                                            <p:strVal val="#ppt_x"/>
                                          </p:val>
                                        </p:tav>
                                        <p:tav tm="100000">
                                          <p:val>
                                            <p:strVal val="#ppt_x"/>
                                          </p:val>
                                        </p:tav>
                                      </p:tavLst>
                                    </p:anim>
                                    <p:anim calcmode="lin" valueType="num">
                                      <p:cBhvr additive="base">
                                        <p:cTn id="16" dur="500" fill="hold"/>
                                        <p:tgtEl>
                                          <p:spTgt spid="29901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99015"/>
                                        </p:tgtEl>
                                        <p:attrNameLst>
                                          <p:attrName>style.visibility</p:attrName>
                                        </p:attrNameLst>
                                      </p:cBhvr>
                                      <p:to>
                                        <p:strVal val="visible"/>
                                      </p:to>
                                    </p:set>
                                    <p:anim calcmode="lin" valueType="num">
                                      <p:cBhvr additive="base">
                                        <p:cTn id="21" dur="500" fill="hold"/>
                                        <p:tgtEl>
                                          <p:spTgt spid="299015"/>
                                        </p:tgtEl>
                                        <p:attrNameLst>
                                          <p:attrName>ppt_x</p:attrName>
                                        </p:attrNameLst>
                                      </p:cBhvr>
                                      <p:tavLst>
                                        <p:tav tm="0">
                                          <p:val>
                                            <p:strVal val="#ppt_x"/>
                                          </p:val>
                                        </p:tav>
                                        <p:tav tm="100000">
                                          <p:val>
                                            <p:strVal val="#ppt_x"/>
                                          </p:val>
                                        </p:tav>
                                      </p:tavLst>
                                    </p:anim>
                                    <p:anim calcmode="lin" valueType="num">
                                      <p:cBhvr additive="base">
                                        <p:cTn id="22" dur="500" fill="hold"/>
                                        <p:tgtEl>
                                          <p:spTgt spid="299015"/>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99027"/>
                                        </p:tgtEl>
                                        <p:attrNameLst>
                                          <p:attrName>style.visibility</p:attrName>
                                        </p:attrNameLst>
                                      </p:cBhvr>
                                      <p:to>
                                        <p:strVal val="visible"/>
                                      </p:to>
                                    </p:set>
                                    <p:anim calcmode="lin" valueType="num">
                                      <p:cBhvr additive="base">
                                        <p:cTn id="25" dur="500" fill="hold"/>
                                        <p:tgtEl>
                                          <p:spTgt spid="299027"/>
                                        </p:tgtEl>
                                        <p:attrNameLst>
                                          <p:attrName>ppt_x</p:attrName>
                                        </p:attrNameLst>
                                      </p:cBhvr>
                                      <p:tavLst>
                                        <p:tav tm="0">
                                          <p:val>
                                            <p:strVal val="#ppt_x"/>
                                          </p:val>
                                        </p:tav>
                                        <p:tav tm="100000">
                                          <p:val>
                                            <p:strVal val="#ppt_x"/>
                                          </p:val>
                                        </p:tav>
                                      </p:tavLst>
                                    </p:anim>
                                    <p:anim calcmode="lin" valueType="num">
                                      <p:cBhvr additive="base">
                                        <p:cTn id="26" dur="500" fill="hold"/>
                                        <p:tgtEl>
                                          <p:spTgt spid="299027"/>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99022"/>
                                        </p:tgtEl>
                                        <p:attrNameLst>
                                          <p:attrName>style.visibility</p:attrName>
                                        </p:attrNameLst>
                                      </p:cBhvr>
                                      <p:to>
                                        <p:strVal val="visible"/>
                                      </p:to>
                                    </p:set>
                                    <p:anim calcmode="lin" valueType="num">
                                      <p:cBhvr additive="base">
                                        <p:cTn id="29" dur="500" fill="hold"/>
                                        <p:tgtEl>
                                          <p:spTgt spid="299022"/>
                                        </p:tgtEl>
                                        <p:attrNameLst>
                                          <p:attrName>ppt_x</p:attrName>
                                        </p:attrNameLst>
                                      </p:cBhvr>
                                      <p:tavLst>
                                        <p:tav tm="0">
                                          <p:val>
                                            <p:strVal val="#ppt_x"/>
                                          </p:val>
                                        </p:tav>
                                        <p:tav tm="100000">
                                          <p:val>
                                            <p:strVal val="#ppt_x"/>
                                          </p:val>
                                        </p:tav>
                                      </p:tavLst>
                                    </p:anim>
                                    <p:anim calcmode="lin" valueType="num">
                                      <p:cBhvr additive="base">
                                        <p:cTn id="30" dur="500" fill="hold"/>
                                        <p:tgtEl>
                                          <p:spTgt spid="299022"/>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99016"/>
                                        </p:tgtEl>
                                        <p:attrNameLst>
                                          <p:attrName>style.visibility</p:attrName>
                                        </p:attrNameLst>
                                      </p:cBhvr>
                                      <p:to>
                                        <p:strVal val="visible"/>
                                      </p:to>
                                    </p:set>
                                    <p:anim calcmode="lin" valueType="num">
                                      <p:cBhvr additive="base">
                                        <p:cTn id="33" dur="500" fill="hold"/>
                                        <p:tgtEl>
                                          <p:spTgt spid="299016"/>
                                        </p:tgtEl>
                                        <p:attrNameLst>
                                          <p:attrName>ppt_x</p:attrName>
                                        </p:attrNameLst>
                                      </p:cBhvr>
                                      <p:tavLst>
                                        <p:tav tm="0">
                                          <p:val>
                                            <p:strVal val="#ppt_x"/>
                                          </p:val>
                                        </p:tav>
                                        <p:tav tm="100000">
                                          <p:val>
                                            <p:strVal val="#ppt_x"/>
                                          </p:val>
                                        </p:tav>
                                      </p:tavLst>
                                    </p:anim>
                                    <p:anim calcmode="lin" valueType="num">
                                      <p:cBhvr additive="base">
                                        <p:cTn id="34" dur="500" fill="hold"/>
                                        <p:tgtEl>
                                          <p:spTgt spid="299016"/>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99023"/>
                                        </p:tgtEl>
                                        <p:attrNameLst>
                                          <p:attrName>style.visibility</p:attrName>
                                        </p:attrNameLst>
                                      </p:cBhvr>
                                      <p:to>
                                        <p:strVal val="visible"/>
                                      </p:to>
                                    </p:set>
                                    <p:anim calcmode="lin" valueType="num">
                                      <p:cBhvr additive="base">
                                        <p:cTn id="37" dur="500" fill="hold"/>
                                        <p:tgtEl>
                                          <p:spTgt spid="299023"/>
                                        </p:tgtEl>
                                        <p:attrNameLst>
                                          <p:attrName>ppt_x</p:attrName>
                                        </p:attrNameLst>
                                      </p:cBhvr>
                                      <p:tavLst>
                                        <p:tav tm="0">
                                          <p:val>
                                            <p:strVal val="#ppt_x"/>
                                          </p:val>
                                        </p:tav>
                                        <p:tav tm="100000">
                                          <p:val>
                                            <p:strVal val="#ppt_x"/>
                                          </p:val>
                                        </p:tav>
                                      </p:tavLst>
                                    </p:anim>
                                    <p:anim calcmode="lin" valueType="num">
                                      <p:cBhvr additive="base">
                                        <p:cTn id="38" dur="500" fill="hold"/>
                                        <p:tgtEl>
                                          <p:spTgt spid="299023"/>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99017"/>
                                        </p:tgtEl>
                                        <p:attrNameLst>
                                          <p:attrName>style.visibility</p:attrName>
                                        </p:attrNameLst>
                                      </p:cBhvr>
                                      <p:to>
                                        <p:strVal val="visible"/>
                                      </p:to>
                                    </p:set>
                                    <p:anim calcmode="lin" valueType="num">
                                      <p:cBhvr additive="base">
                                        <p:cTn id="41" dur="500" fill="hold"/>
                                        <p:tgtEl>
                                          <p:spTgt spid="299017"/>
                                        </p:tgtEl>
                                        <p:attrNameLst>
                                          <p:attrName>ppt_x</p:attrName>
                                        </p:attrNameLst>
                                      </p:cBhvr>
                                      <p:tavLst>
                                        <p:tav tm="0">
                                          <p:val>
                                            <p:strVal val="#ppt_x"/>
                                          </p:val>
                                        </p:tav>
                                        <p:tav tm="100000">
                                          <p:val>
                                            <p:strVal val="#ppt_x"/>
                                          </p:val>
                                        </p:tav>
                                      </p:tavLst>
                                    </p:anim>
                                    <p:anim calcmode="lin" valueType="num">
                                      <p:cBhvr additive="base">
                                        <p:cTn id="42" dur="500" fill="hold"/>
                                        <p:tgtEl>
                                          <p:spTgt spid="299017"/>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99024"/>
                                        </p:tgtEl>
                                        <p:attrNameLst>
                                          <p:attrName>style.visibility</p:attrName>
                                        </p:attrNameLst>
                                      </p:cBhvr>
                                      <p:to>
                                        <p:strVal val="visible"/>
                                      </p:to>
                                    </p:set>
                                    <p:anim calcmode="lin" valueType="num">
                                      <p:cBhvr additive="base">
                                        <p:cTn id="45" dur="500" fill="hold"/>
                                        <p:tgtEl>
                                          <p:spTgt spid="299024"/>
                                        </p:tgtEl>
                                        <p:attrNameLst>
                                          <p:attrName>ppt_x</p:attrName>
                                        </p:attrNameLst>
                                      </p:cBhvr>
                                      <p:tavLst>
                                        <p:tav tm="0">
                                          <p:val>
                                            <p:strVal val="#ppt_x"/>
                                          </p:val>
                                        </p:tav>
                                        <p:tav tm="100000">
                                          <p:val>
                                            <p:strVal val="#ppt_x"/>
                                          </p:val>
                                        </p:tav>
                                      </p:tavLst>
                                    </p:anim>
                                    <p:anim calcmode="lin" valueType="num">
                                      <p:cBhvr additive="base">
                                        <p:cTn id="46" dur="500" fill="hold"/>
                                        <p:tgtEl>
                                          <p:spTgt spid="299024"/>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299018"/>
                                        </p:tgtEl>
                                        <p:attrNameLst>
                                          <p:attrName>style.visibility</p:attrName>
                                        </p:attrNameLst>
                                      </p:cBhvr>
                                      <p:to>
                                        <p:strVal val="visible"/>
                                      </p:to>
                                    </p:set>
                                    <p:anim calcmode="lin" valueType="num">
                                      <p:cBhvr additive="base">
                                        <p:cTn id="49" dur="500" fill="hold"/>
                                        <p:tgtEl>
                                          <p:spTgt spid="299018"/>
                                        </p:tgtEl>
                                        <p:attrNameLst>
                                          <p:attrName>ppt_x</p:attrName>
                                        </p:attrNameLst>
                                      </p:cBhvr>
                                      <p:tavLst>
                                        <p:tav tm="0">
                                          <p:val>
                                            <p:strVal val="#ppt_x"/>
                                          </p:val>
                                        </p:tav>
                                        <p:tav tm="100000">
                                          <p:val>
                                            <p:strVal val="#ppt_x"/>
                                          </p:val>
                                        </p:tav>
                                      </p:tavLst>
                                    </p:anim>
                                    <p:anim calcmode="lin" valueType="num">
                                      <p:cBhvr additive="base">
                                        <p:cTn id="50" dur="500" fill="hold"/>
                                        <p:tgtEl>
                                          <p:spTgt spid="299018"/>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99025"/>
                                        </p:tgtEl>
                                        <p:attrNameLst>
                                          <p:attrName>style.visibility</p:attrName>
                                        </p:attrNameLst>
                                      </p:cBhvr>
                                      <p:to>
                                        <p:strVal val="visible"/>
                                      </p:to>
                                    </p:set>
                                    <p:anim calcmode="lin" valueType="num">
                                      <p:cBhvr additive="base">
                                        <p:cTn id="53" dur="500" fill="hold"/>
                                        <p:tgtEl>
                                          <p:spTgt spid="299025"/>
                                        </p:tgtEl>
                                        <p:attrNameLst>
                                          <p:attrName>ppt_x</p:attrName>
                                        </p:attrNameLst>
                                      </p:cBhvr>
                                      <p:tavLst>
                                        <p:tav tm="0">
                                          <p:val>
                                            <p:strVal val="#ppt_x"/>
                                          </p:val>
                                        </p:tav>
                                        <p:tav tm="100000">
                                          <p:val>
                                            <p:strVal val="#ppt_x"/>
                                          </p:val>
                                        </p:tav>
                                      </p:tavLst>
                                    </p:anim>
                                    <p:anim calcmode="lin" valueType="num">
                                      <p:cBhvr additive="base">
                                        <p:cTn id="54" dur="500" fill="hold"/>
                                        <p:tgtEl>
                                          <p:spTgt spid="299025"/>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299019"/>
                                        </p:tgtEl>
                                        <p:attrNameLst>
                                          <p:attrName>style.visibility</p:attrName>
                                        </p:attrNameLst>
                                      </p:cBhvr>
                                      <p:to>
                                        <p:strVal val="visible"/>
                                      </p:to>
                                    </p:set>
                                    <p:anim calcmode="lin" valueType="num">
                                      <p:cBhvr additive="base">
                                        <p:cTn id="57" dur="500" fill="hold"/>
                                        <p:tgtEl>
                                          <p:spTgt spid="299019"/>
                                        </p:tgtEl>
                                        <p:attrNameLst>
                                          <p:attrName>ppt_x</p:attrName>
                                        </p:attrNameLst>
                                      </p:cBhvr>
                                      <p:tavLst>
                                        <p:tav tm="0">
                                          <p:val>
                                            <p:strVal val="#ppt_x"/>
                                          </p:val>
                                        </p:tav>
                                        <p:tav tm="100000">
                                          <p:val>
                                            <p:strVal val="#ppt_x"/>
                                          </p:val>
                                        </p:tav>
                                      </p:tavLst>
                                    </p:anim>
                                    <p:anim calcmode="lin" valueType="num">
                                      <p:cBhvr additive="base">
                                        <p:cTn id="58" dur="500" fill="hold"/>
                                        <p:tgtEl>
                                          <p:spTgt spid="299019"/>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299026"/>
                                        </p:tgtEl>
                                        <p:attrNameLst>
                                          <p:attrName>style.visibility</p:attrName>
                                        </p:attrNameLst>
                                      </p:cBhvr>
                                      <p:to>
                                        <p:strVal val="visible"/>
                                      </p:to>
                                    </p:set>
                                    <p:anim calcmode="lin" valueType="num">
                                      <p:cBhvr additive="base">
                                        <p:cTn id="61" dur="500" fill="hold"/>
                                        <p:tgtEl>
                                          <p:spTgt spid="299026"/>
                                        </p:tgtEl>
                                        <p:attrNameLst>
                                          <p:attrName>ppt_x</p:attrName>
                                        </p:attrNameLst>
                                      </p:cBhvr>
                                      <p:tavLst>
                                        <p:tav tm="0">
                                          <p:val>
                                            <p:strVal val="#ppt_x"/>
                                          </p:val>
                                        </p:tav>
                                        <p:tav tm="100000">
                                          <p:val>
                                            <p:strVal val="#ppt_x"/>
                                          </p:val>
                                        </p:tav>
                                      </p:tavLst>
                                    </p:anim>
                                    <p:anim calcmode="lin" valueType="num">
                                      <p:cBhvr additive="base">
                                        <p:cTn id="62" dur="500" fill="hold"/>
                                        <p:tgtEl>
                                          <p:spTgt spid="299026"/>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299020"/>
                                        </p:tgtEl>
                                        <p:attrNameLst>
                                          <p:attrName>style.visibility</p:attrName>
                                        </p:attrNameLst>
                                      </p:cBhvr>
                                      <p:to>
                                        <p:strVal val="visible"/>
                                      </p:to>
                                    </p:set>
                                    <p:anim calcmode="lin" valueType="num">
                                      <p:cBhvr additive="base">
                                        <p:cTn id="65" dur="500" fill="hold"/>
                                        <p:tgtEl>
                                          <p:spTgt spid="299020"/>
                                        </p:tgtEl>
                                        <p:attrNameLst>
                                          <p:attrName>ppt_x</p:attrName>
                                        </p:attrNameLst>
                                      </p:cBhvr>
                                      <p:tavLst>
                                        <p:tav tm="0">
                                          <p:val>
                                            <p:strVal val="#ppt_x"/>
                                          </p:val>
                                        </p:tav>
                                        <p:tav tm="100000">
                                          <p:val>
                                            <p:strVal val="#ppt_x"/>
                                          </p:val>
                                        </p:tav>
                                      </p:tavLst>
                                    </p:anim>
                                    <p:anim calcmode="lin" valueType="num">
                                      <p:cBhvr additive="base">
                                        <p:cTn id="66" dur="500" fill="hold"/>
                                        <p:tgtEl>
                                          <p:spTgt spid="299020"/>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299021"/>
                                        </p:tgtEl>
                                        <p:attrNameLst>
                                          <p:attrName>style.visibility</p:attrName>
                                        </p:attrNameLst>
                                      </p:cBhvr>
                                      <p:to>
                                        <p:strVal val="visible"/>
                                      </p:to>
                                    </p:set>
                                    <p:anim calcmode="lin" valueType="num">
                                      <p:cBhvr additive="base">
                                        <p:cTn id="69" dur="500" fill="hold"/>
                                        <p:tgtEl>
                                          <p:spTgt spid="299021"/>
                                        </p:tgtEl>
                                        <p:attrNameLst>
                                          <p:attrName>ppt_x</p:attrName>
                                        </p:attrNameLst>
                                      </p:cBhvr>
                                      <p:tavLst>
                                        <p:tav tm="0">
                                          <p:val>
                                            <p:strVal val="#ppt_x"/>
                                          </p:val>
                                        </p:tav>
                                        <p:tav tm="100000">
                                          <p:val>
                                            <p:strVal val="#ppt_x"/>
                                          </p:val>
                                        </p:tav>
                                      </p:tavLst>
                                    </p:anim>
                                    <p:anim calcmode="lin" valueType="num">
                                      <p:cBhvr additive="base">
                                        <p:cTn id="70" dur="500" fill="hold"/>
                                        <p:tgtEl>
                                          <p:spTgt spid="299021"/>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299028"/>
                                        </p:tgtEl>
                                        <p:attrNameLst>
                                          <p:attrName>style.visibility</p:attrName>
                                        </p:attrNameLst>
                                      </p:cBhvr>
                                      <p:to>
                                        <p:strVal val="visible"/>
                                      </p:to>
                                    </p:set>
                                    <p:anim calcmode="lin" valueType="num">
                                      <p:cBhvr additive="base">
                                        <p:cTn id="73" dur="500" fill="hold"/>
                                        <p:tgtEl>
                                          <p:spTgt spid="299028"/>
                                        </p:tgtEl>
                                        <p:attrNameLst>
                                          <p:attrName>ppt_x</p:attrName>
                                        </p:attrNameLst>
                                      </p:cBhvr>
                                      <p:tavLst>
                                        <p:tav tm="0">
                                          <p:val>
                                            <p:strVal val="#ppt_x"/>
                                          </p:val>
                                        </p:tav>
                                        <p:tav tm="100000">
                                          <p:val>
                                            <p:strVal val="#ppt_x"/>
                                          </p:val>
                                        </p:tav>
                                      </p:tavLst>
                                    </p:anim>
                                    <p:anim calcmode="lin" valueType="num">
                                      <p:cBhvr additive="base">
                                        <p:cTn id="74" dur="500" fill="hold"/>
                                        <p:tgtEl>
                                          <p:spTgt spid="299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011" grpId="0"/>
      <p:bldP spid="299012" grpId="0"/>
      <p:bldP spid="299015" grpId="0" animBg="1"/>
      <p:bldP spid="299016" grpId="0" animBg="1"/>
      <p:bldP spid="299017" grpId="0" animBg="1"/>
      <p:bldP spid="299018" grpId="0" animBg="1"/>
      <p:bldP spid="299019" grpId="0" animBg="1"/>
      <p:bldP spid="299020" grpId="0" animBg="1"/>
      <p:bldP spid="299021" grpId="0" animBg="1"/>
      <p:bldP spid="299022" grpId="0"/>
      <p:bldP spid="299023" grpId="0"/>
      <p:bldP spid="299024" grpId="0"/>
      <p:bldP spid="299025" grpId="0"/>
      <p:bldP spid="299026" grpId="0"/>
      <p:bldP spid="299027" grpId="0"/>
      <p:bldP spid="299028" grpId="0"/>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5" name="Rectangle 6"/>
          <p:cNvSpPr>
            <a:spLocks noChangeArrowheads="1"/>
          </p:cNvSpPr>
          <p:nvPr/>
        </p:nvSpPr>
        <p:spPr bwMode="auto">
          <a:xfrm>
            <a:off x="1692275" y="0"/>
            <a:ext cx="54102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l-GR" altLang="el-GR" sz="2800" b="1">
                <a:solidFill>
                  <a:srgbClr val="000099"/>
                </a:solidFill>
              </a:rPr>
              <a:t>ΕΛΕΓΞΤΕ ΑΝΤΙΔΡΑΣΗ</a:t>
            </a:r>
            <a:endParaRPr lang="en-US" altLang="el-GR" sz="4400">
              <a:solidFill>
                <a:srgbClr val="000099"/>
              </a:solidFill>
            </a:endParaRPr>
          </a:p>
        </p:txBody>
      </p:sp>
      <p:sp>
        <p:nvSpPr>
          <p:cNvPr id="300036" name="Rectangle 24"/>
          <p:cNvSpPr>
            <a:spLocks noChangeArrowheads="1"/>
          </p:cNvSpPr>
          <p:nvPr/>
        </p:nvSpPr>
        <p:spPr bwMode="auto">
          <a:xfrm>
            <a:off x="4651375" y="1687513"/>
            <a:ext cx="3962400" cy="533400"/>
          </a:xfrm>
          <a:prstGeom prst="rect">
            <a:avLst/>
          </a:prstGeom>
          <a:solidFill>
            <a:srgbClr val="084077">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nl-BE" altLang="el-GR" sz="1600">
              <a:solidFill>
                <a:srgbClr val="000000"/>
              </a:solidFill>
            </a:endParaRPr>
          </a:p>
        </p:txBody>
      </p:sp>
      <p:sp>
        <p:nvSpPr>
          <p:cNvPr id="300037" name="Rectangle 25"/>
          <p:cNvSpPr>
            <a:spLocks noChangeArrowheads="1"/>
          </p:cNvSpPr>
          <p:nvPr/>
        </p:nvSpPr>
        <p:spPr bwMode="auto">
          <a:xfrm>
            <a:off x="4651375" y="1711325"/>
            <a:ext cx="39624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l-GR" altLang="el-GR" sz="2200" b="1">
                <a:solidFill>
                  <a:srgbClr val="FFFFFF"/>
                </a:solidFill>
              </a:rPr>
              <a:t>Πλησιάστε με ασφάλεια</a:t>
            </a:r>
            <a:endParaRPr lang="en-US" altLang="el-GR" sz="2200" b="1">
              <a:solidFill>
                <a:srgbClr val="FFFFFF"/>
              </a:solidFill>
            </a:endParaRPr>
          </a:p>
        </p:txBody>
      </p:sp>
      <p:sp>
        <p:nvSpPr>
          <p:cNvPr id="300038" name="Rectangle 26"/>
          <p:cNvSpPr>
            <a:spLocks noChangeArrowheads="1"/>
          </p:cNvSpPr>
          <p:nvPr/>
        </p:nvSpPr>
        <p:spPr bwMode="auto">
          <a:xfrm>
            <a:off x="4651375" y="2320925"/>
            <a:ext cx="3962400" cy="533400"/>
          </a:xfrm>
          <a:prstGeom prst="rect">
            <a:avLst/>
          </a:prstGeom>
          <a:solidFill>
            <a:srgbClr val="08407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nl-BE" altLang="el-GR" sz="1600">
              <a:solidFill>
                <a:srgbClr val="000000"/>
              </a:solidFill>
            </a:endParaRPr>
          </a:p>
        </p:txBody>
      </p:sp>
      <p:sp>
        <p:nvSpPr>
          <p:cNvPr id="300039" name="Rectangle 27"/>
          <p:cNvSpPr>
            <a:spLocks noChangeArrowheads="1"/>
          </p:cNvSpPr>
          <p:nvPr/>
        </p:nvSpPr>
        <p:spPr bwMode="auto">
          <a:xfrm>
            <a:off x="4651375" y="2906713"/>
            <a:ext cx="3962400" cy="533400"/>
          </a:xfrm>
          <a:prstGeom prst="rect">
            <a:avLst/>
          </a:prstGeom>
          <a:solidFill>
            <a:srgbClr val="084077">
              <a:alpha val="1490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nl-BE" altLang="el-GR" sz="1600">
              <a:solidFill>
                <a:srgbClr val="000000"/>
              </a:solidFill>
            </a:endParaRPr>
          </a:p>
        </p:txBody>
      </p:sp>
      <p:sp>
        <p:nvSpPr>
          <p:cNvPr id="300040" name="Rectangle 28"/>
          <p:cNvSpPr>
            <a:spLocks noChangeArrowheads="1"/>
          </p:cNvSpPr>
          <p:nvPr/>
        </p:nvSpPr>
        <p:spPr bwMode="auto">
          <a:xfrm>
            <a:off x="4651375" y="3516313"/>
            <a:ext cx="3962400" cy="533400"/>
          </a:xfrm>
          <a:prstGeom prst="rect">
            <a:avLst/>
          </a:prstGeom>
          <a:solidFill>
            <a:srgbClr val="084077">
              <a:alpha val="1490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nl-BE" altLang="el-GR" sz="1600">
              <a:solidFill>
                <a:srgbClr val="000000"/>
              </a:solidFill>
            </a:endParaRPr>
          </a:p>
        </p:txBody>
      </p:sp>
      <p:sp>
        <p:nvSpPr>
          <p:cNvPr id="300041" name="Rectangle 29"/>
          <p:cNvSpPr>
            <a:spLocks noChangeArrowheads="1"/>
          </p:cNvSpPr>
          <p:nvPr/>
        </p:nvSpPr>
        <p:spPr bwMode="auto">
          <a:xfrm>
            <a:off x="4651375" y="4125913"/>
            <a:ext cx="3962400" cy="533400"/>
          </a:xfrm>
          <a:prstGeom prst="rect">
            <a:avLst/>
          </a:prstGeom>
          <a:solidFill>
            <a:srgbClr val="084077">
              <a:alpha val="1490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nl-BE" altLang="el-GR" sz="1600">
              <a:solidFill>
                <a:srgbClr val="000000"/>
              </a:solidFill>
            </a:endParaRPr>
          </a:p>
        </p:txBody>
      </p:sp>
      <p:sp>
        <p:nvSpPr>
          <p:cNvPr id="300042" name="Rectangle 30"/>
          <p:cNvSpPr>
            <a:spLocks noChangeArrowheads="1"/>
          </p:cNvSpPr>
          <p:nvPr/>
        </p:nvSpPr>
        <p:spPr bwMode="auto">
          <a:xfrm>
            <a:off x="4651375" y="4735513"/>
            <a:ext cx="3962400" cy="533400"/>
          </a:xfrm>
          <a:prstGeom prst="rect">
            <a:avLst/>
          </a:prstGeom>
          <a:solidFill>
            <a:srgbClr val="084077">
              <a:alpha val="1490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nl-BE" altLang="el-GR" sz="1600">
              <a:solidFill>
                <a:srgbClr val="000000"/>
              </a:solidFill>
            </a:endParaRPr>
          </a:p>
        </p:txBody>
      </p:sp>
      <p:sp>
        <p:nvSpPr>
          <p:cNvPr id="300043" name="Rectangle 31"/>
          <p:cNvSpPr>
            <a:spLocks noChangeArrowheads="1"/>
          </p:cNvSpPr>
          <p:nvPr/>
        </p:nvSpPr>
        <p:spPr bwMode="auto">
          <a:xfrm>
            <a:off x="4651375" y="5345113"/>
            <a:ext cx="3962400" cy="533400"/>
          </a:xfrm>
          <a:prstGeom prst="rect">
            <a:avLst/>
          </a:prstGeom>
          <a:solidFill>
            <a:srgbClr val="084077">
              <a:alpha val="1490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nl-BE" altLang="el-GR" sz="1600">
              <a:solidFill>
                <a:srgbClr val="000000"/>
              </a:solidFill>
            </a:endParaRPr>
          </a:p>
        </p:txBody>
      </p:sp>
      <p:sp>
        <p:nvSpPr>
          <p:cNvPr id="300044" name="Rectangle 32"/>
          <p:cNvSpPr>
            <a:spLocks noChangeArrowheads="1"/>
          </p:cNvSpPr>
          <p:nvPr/>
        </p:nvSpPr>
        <p:spPr bwMode="auto">
          <a:xfrm>
            <a:off x="4651375" y="5954713"/>
            <a:ext cx="3962400" cy="533400"/>
          </a:xfrm>
          <a:prstGeom prst="rect">
            <a:avLst/>
          </a:prstGeom>
          <a:solidFill>
            <a:srgbClr val="084077">
              <a:alpha val="1490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nl-BE" altLang="el-GR" sz="1600">
              <a:solidFill>
                <a:srgbClr val="000000"/>
              </a:solidFill>
            </a:endParaRPr>
          </a:p>
        </p:txBody>
      </p:sp>
      <p:sp>
        <p:nvSpPr>
          <p:cNvPr id="300045" name="Rectangle 33"/>
          <p:cNvSpPr>
            <a:spLocks noChangeArrowheads="1"/>
          </p:cNvSpPr>
          <p:nvPr/>
        </p:nvSpPr>
        <p:spPr bwMode="auto">
          <a:xfrm>
            <a:off x="4651375" y="2297113"/>
            <a:ext cx="396240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l-GR" altLang="el-GR" sz="2200" b="1">
                <a:solidFill>
                  <a:srgbClr val="FFFFFF"/>
                </a:solidFill>
              </a:rPr>
              <a:t>Ελέγξτε αντίδραση</a:t>
            </a:r>
            <a:endParaRPr lang="en-US" altLang="el-GR" sz="2200" b="1">
              <a:solidFill>
                <a:srgbClr val="FFFFFF"/>
              </a:solidFill>
            </a:endParaRPr>
          </a:p>
        </p:txBody>
      </p:sp>
      <p:sp>
        <p:nvSpPr>
          <p:cNvPr id="300046" name="Rectangle 34"/>
          <p:cNvSpPr>
            <a:spLocks noChangeArrowheads="1"/>
          </p:cNvSpPr>
          <p:nvPr/>
        </p:nvSpPr>
        <p:spPr bwMode="auto">
          <a:xfrm>
            <a:off x="4651375" y="2930525"/>
            <a:ext cx="39624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l-GR" altLang="el-GR" sz="2200" b="1">
                <a:solidFill>
                  <a:srgbClr val="000099"/>
                </a:solidFill>
              </a:rPr>
              <a:t>Φωνάξτε για βοήθεια</a:t>
            </a:r>
            <a:endParaRPr lang="en-US" altLang="el-GR" sz="2200" b="1">
              <a:solidFill>
                <a:srgbClr val="000099"/>
              </a:solidFill>
            </a:endParaRPr>
          </a:p>
        </p:txBody>
      </p:sp>
      <p:sp>
        <p:nvSpPr>
          <p:cNvPr id="300047" name="Rectangle 35"/>
          <p:cNvSpPr>
            <a:spLocks noChangeArrowheads="1"/>
          </p:cNvSpPr>
          <p:nvPr/>
        </p:nvSpPr>
        <p:spPr bwMode="auto">
          <a:xfrm>
            <a:off x="4651375" y="3540125"/>
            <a:ext cx="39624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l-GR" altLang="el-GR" sz="2200" b="1">
                <a:solidFill>
                  <a:srgbClr val="000099"/>
                </a:solidFill>
              </a:rPr>
              <a:t>Απελευθερώστε αεραγωγό</a:t>
            </a:r>
            <a:endParaRPr lang="en-US" altLang="el-GR" sz="2200" b="1">
              <a:solidFill>
                <a:srgbClr val="000099"/>
              </a:solidFill>
            </a:endParaRPr>
          </a:p>
        </p:txBody>
      </p:sp>
      <p:sp>
        <p:nvSpPr>
          <p:cNvPr id="300048" name="Rectangle 36"/>
          <p:cNvSpPr>
            <a:spLocks noChangeArrowheads="1"/>
          </p:cNvSpPr>
          <p:nvPr/>
        </p:nvSpPr>
        <p:spPr bwMode="auto">
          <a:xfrm>
            <a:off x="4651375" y="4149725"/>
            <a:ext cx="39624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l-GR" altLang="el-GR" sz="2200" b="1">
                <a:solidFill>
                  <a:srgbClr val="000099"/>
                </a:solidFill>
              </a:rPr>
              <a:t>Ελέγξτε για αναπνοή</a:t>
            </a:r>
            <a:endParaRPr lang="en-US" altLang="el-GR" sz="2200" b="1">
              <a:solidFill>
                <a:srgbClr val="000099"/>
              </a:solidFill>
            </a:endParaRPr>
          </a:p>
        </p:txBody>
      </p:sp>
      <p:sp>
        <p:nvSpPr>
          <p:cNvPr id="300049" name="Rectangle 37"/>
          <p:cNvSpPr>
            <a:spLocks noChangeArrowheads="1"/>
          </p:cNvSpPr>
          <p:nvPr/>
        </p:nvSpPr>
        <p:spPr bwMode="auto">
          <a:xfrm>
            <a:off x="4651375" y="4759325"/>
            <a:ext cx="39624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l-GR" altLang="el-GR" sz="2200" b="1">
                <a:solidFill>
                  <a:srgbClr val="000099"/>
                </a:solidFill>
              </a:rPr>
              <a:t>Καλέστε 112 (166/199)</a:t>
            </a:r>
            <a:endParaRPr lang="en-US" altLang="el-GR" sz="2200" b="1">
              <a:solidFill>
                <a:srgbClr val="000099"/>
              </a:solidFill>
            </a:endParaRPr>
          </a:p>
        </p:txBody>
      </p:sp>
      <p:sp>
        <p:nvSpPr>
          <p:cNvPr id="300050" name="Rectangle 38"/>
          <p:cNvSpPr>
            <a:spLocks noChangeArrowheads="1"/>
          </p:cNvSpPr>
          <p:nvPr/>
        </p:nvSpPr>
        <p:spPr bwMode="auto">
          <a:xfrm>
            <a:off x="4567238" y="5345113"/>
            <a:ext cx="4176712"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altLang="el-GR" sz="2200" b="1">
                <a:solidFill>
                  <a:srgbClr val="000099"/>
                </a:solidFill>
              </a:rPr>
              <a:t>3</a:t>
            </a:r>
            <a:r>
              <a:rPr lang="el-GR" altLang="el-GR" sz="2200" b="1">
                <a:solidFill>
                  <a:srgbClr val="000099"/>
                </a:solidFill>
              </a:rPr>
              <a:t>0 θωρακικές συμπιέσεις</a:t>
            </a:r>
            <a:endParaRPr lang="en-US" altLang="el-GR" sz="2200" b="1">
              <a:solidFill>
                <a:srgbClr val="000099"/>
              </a:solidFill>
            </a:endParaRPr>
          </a:p>
        </p:txBody>
      </p:sp>
      <p:sp>
        <p:nvSpPr>
          <p:cNvPr id="300051" name="Rectangle 39"/>
          <p:cNvSpPr>
            <a:spLocks noChangeArrowheads="1"/>
          </p:cNvSpPr>
          <p:nvPr/>
        </p:nvSpPr>
        <p:spPr bwMode="auto">
          <a:xfrm>
            <a:off x="4651375" y="5954713"/>
            <a:ext cx="396240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altLang="el-GR" sz="2200" b="1">
                <a:solidFill>
                  <a:srgbClr val="000099"/>
                </a:solidFill>
              </a:rPr>
              <a:t>2 </a:t>
            </a:r>
            <a:r>
              <a:rPr lang="el-GR" altLang="el-GR" sz="2200" b="1">
                <a:solidFill>
                  <a:srgbClr val="000099"/>
                </a:solidFill>
              </a:rPr>
              <a:t>αναπνοές διάσωσης</a:t>
            </a:r>
            <a:endParaRPr lang="en-US" altLang="el-GR" sz="2200" b="1">
              <a:solidFill>
                <a:srgbClr val="000099"/>
              </a:solidFill>
            </a:endParaRPr>
          </a:p>
        </p:txBody>
      </p:sp>
      <p:pic>
        <p:nvPicPr>
          <p:cNvPr id="300052" name="Picture 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975" y="1889125"/>
            <a:ext cx="3671888" cy="459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1651"/>
          <a:stretch/>
        </p:blipFill>
        <p:spPr bwMode="auto">
          <a:xfrm>
            <a:off x="44053" y="-5829"/>
            <a:ext cx="1287587" cy="1137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7" descr="Αποτέλεσμα εικόνας για logo αθτη"/>
          <p:cNvPicPr>
            <a:picLocks noChangeAspect="1" noChangeArrowheads="1"/>
          </p:cNvPicPr>
          <p:nvPr/>
        </p:nvPicPr>
        <p:blipFill>
          <a:blip r:embed="rId4">
            <a:extLst>
              <a:ext uri="{28A0092B-C50C-407E-A947-70E740481C1C}">
                <a14:useLocalDpi xmlns:a14="http://schemas.microsoft.com/office/drawing/2010/main" val="0"/>
              </a:ext>
            </a:extLst>
          </a:blip>
          <a:srcRect l="33031" r="29597" b="37775"/>
          <a:stretch>
            <a:fillRect/>
          </a:stretch>
        </p:blipFill>
        <p:spPr bwMode="auto">
          <a:xfrm>
            <a:off x="7672387" y="21555"/>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0681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0052"/>
                                        </p:tgtEl>
                                        <p:attrNameLst>
                                          <p:attrName>style.visibility</p:attrName>
                                        </p:attrNameLst>
                                      </p:cBhvr>
                                      <p:to>
                                        <p:strVal val="visible"/>
                                      </p:to>
                                    </p:set>
                                    <p:animEffect transition="in" filter="barn(inVertical)">
                                      <p:cBhvr>
                                        <p:cTn id="7" dur="500"/>
                                        <p:tgtEl>
                                          <p:spTgt spid="300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9" name="Text Box 3"/>
          <p:cNvSpPr txBox="1">
            <a:spLocks noChangeArrowheads="1"/>
          </p:cNvSpPr>
          <p:nvPr/>
        </p:nvSpPr>
        <p:spPr bwMode="auto">
          <a:xfrm>
            <a:off x="4859338" y="2133600"/>
            <a:ext cx="3924300"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l-GR" altLang="el-GR" sz="2800">
                <a:solidFill>
                  <a:srgbClr val="000099"/>
                </a:solidFill>
              </a:rPr>
              <a:t>Κουνήστε τους ώμους</a:t>
            </a:r>
            <a:endParaRPr lang="en-GB" altLang="el-GR" sz="2800">
              <a:solidFill>
                <a:srgbClr val="000099"/>
              </a:solidFill>
            </a:endParaRPr>
          </a:p>
          <a:p>
            <a:pPr eaLnBrk="1" hangingPunct="1">
              <a:spcBef>
                <a:spcPct val="50000"/>
              </a:spcBef>
            </a:pPr>
            <a:r>
              <a:rPr lang="el-GR" altLang="el-GR" sz="2800">
                <a:solidFill>
                  <a:srgbClr val="000099"/>
                </a:solidFill>
              </a:rPr>
              <a:t>Ρωτήστε:</a:t>
            </a:r>
            <a:r>
              <a:rPr lang="en-GB" altLang="el-GR" sz="2800">
                <a:solidFill>
                  <a:srgbClr val="000099"/>
                </a:solidFill>
              </a:rPr>
              <a:t>«</a:t>
            </a:r>
            <a:r>
              <a:rPr lang="el-GR" altLang="el-GR" sz="2800">
                <a:solidFill>
                  <a:srgbClr val="000099"/>
                </a:solidFill>
              </a:rPr>
              <a:t>Είστε καλά;»</a:t>
            </a:r>
            <a:endParaRPr lang="en-GB" altLang="el-GR" sz="6600">
              <a:solidFill>
                <a:srgbClr val="000099"/>
              </a:solidFill>
            </a:endParaRPr>
          </a:p>
          <a:p>
            <a:pPr eaLnBrk="1" hangingPunct="1">
              <a:spcBef>
                <a:spcPct val="50000"/>
              </a:spcBef>
            </a:pPr>
            <a:r>
              <a:rPr lang="el-GR" altLang="el-GR" sz="2800">
                <a:solidFill>
                  <a:srgbClr val="000099"/>
                </a:solidFill>
              </a:rPr>
              <a:t>Αν απαντήσει</a:t>
            </a:r>
            <a:endParaRPr lang="en-GB" altLang="el-GR" sz="2800">
              <a:solidFill>
                <a:srgbClr val="000099"/>
              </a:solidFill>
            </a:endParaRPr>
          </a:p>
          <a:p>
            <a:pPr eaLnBrk="1" hangingPunct="1">
              <a:spcBef>
                <a:spcPct val="50000"/>
              </a:spcBef>
              <a:buFontTx/>
              <a:buChar char="•"/>
            </a:pPr>
            <a:r>
              <a:rPr lang="en-GB" altLang="el-GR" sz="2400">
                <a:solidFill>
                  <a:srgbClr val="000099"/>
                </a:solidFill>
              </a:rPr>
              <a:t> </a:t>
            </a:r>
            <a:r>
              <a:rPr lang="el-GR" altLang="el-GR" sz="2400">
                <a:solidFill>
                  <a:srgbClr val="000099"/>
                </a:solidFill>
              </a:rPr>
              <a:t>Αφήστε τον στη θέση του</a:t>
            </a:r>
            <a:r>
              <a:rPr lang="en-GB" altLang="el-GR" sz="2400">
                <a:solidFill>
                  <a:srgbClr val="000099"/>
                </a:solidFill>
              </a:rPr>
              <a:t>.</a:t>
            </a:r>
          </a:p>
          <a:p>
            <a:pPr eaLnBrk="1" hangingPunct="1">
              <a:spcBef>
                <a:spcPct val="50000"/>
              </a:spcBef>
              <a:buFontTx/>
              <a:buChar char="•"/>
            </a:pPr>
            <a:r>
              <a:rPr lang="en-GB" altLang="el-GR" sz="2400">
                <a:solidFill>
                  <a:srgbClr val="000099"/>
                </a:solidFill>
              </a:rPr>
              <a:t> </a:t>
            </a:r>
            <a:r>
              <a:rPr lang="el-GR" altLang="el-GR" sz="2400">
                <a:solidFill>
                  <a:srgbClr val="000099"/>
                </a:solidFill>
              </a:rPr>
              <a:t>Βρείτε τι συνέβη</a:t>
            </a:r>
            <a:r>
              <a:rPr lang="en-GB" altLang="el-GR" sz="2400">
                <a:solidFill>
                  <a:srgbClr val="000099"/>
                </a:solidFill>
              </a:rPr>
              <a:t>.</a:t>
            </a:r>
          </a:p>
          <a:p>
            <a:pPr eaLnBrk="1" hangingPunct="1">
              <a:spcBef>
                <a:spcPct val="50000"/>
              </a:spcBef>
              <a:buFontTx/>
              <a:buChar char="•"/>
            </a:pPr>
            <a:r>
              <a:rPr lang="en-GB" altLang="el-GR" sz="2400">
                <a:solidFill>
                  <a:srgbClr val="000099"/>
                </a:solidFill>
              </a:rPr>
              <a:t> </a:t>
            </a:r>
            <a:r>
              <a:rPr lang="el-GR" altLang="el-GR" sz="2400">
                <a:solidFill>
                  <a:srgbClr val="000099"/>
                </a:solidFill>
              </a:rPr>
              <a:t>Επανεκτιμήστε τακτικά</a:t>
            </a:r>
            <a:r>
              <a:rPr lang="en-GB" altLang="el-GR" sz="2400">
                <a:solidFill>
                  <a:srgbClr val="000099"/>
                </a:solidFill>
              </a:rPr>
              <a:t>.</a:t>
            </a:r>
            <a:endParaRPr lang="en-US" altLang="el-GR" sz="2400">
              <a:solidFill>
                <a:srgbClr val="000099"/>
              </a:solidFill>
            </a:endParaRPr>
          </a:p>
        </p:txBody>
      </p:sp>
      <p:sp>
        <p:nvSpPr>
          <p:cNvPr id="301060" name="Rectangle 6"/>
          <p:cNvSpPr>
            <a:spLocks noChangeArrowheads="1"/>
          </p:cNvSpPr>
          <p:nvPr/>
        </p:nvSpPr>
        <p:spPr bwMode="auto">
          <a:xfrm>
            <a:off x="2268538" y="0"/>
            <a:ext cx="5334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l-GR" altLang="el-GR" sz="2800" b="1">
                <a:solidFill>
                  <a:srgbClr val="084077"/>
                </a:solidFill>
              </a:rPr>
              <a:t>ΕΛΕΓΞΤΕ ΑΝΤΙΔΡΑΣΗ</a:t>
            </a:r>
            <a:endParaRPr lang="en-US" altLang="el-GR" sz="2800" b="1">
              <a:solidFill>
                <a:srgbClr val="084077"/>
              </a:solidFill>
            </a:endParaRPr>
          </a:p>
        </p:txBody>
      </p:sp>
      <p:pic>
        <p:nvPicPr>
          <p:cNvPr id="301061"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878013"/>
            <a:ext cx="3671888" cy="459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1651"/>
          <a:stretch/>
        </p:blipFill>
        <p:spPr bwMode="auto">
          <a:xfrm>
            <a:off x="44053" y="-27384"/>
            <a:ext cx="1287587" cy="1137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7" descr="Αποτέλεσμα εικόνας για logo αθτη"/>
          <p:cNvPicPr>
            <a:picLocks noChangeAspect="1" noChangeArrowheads="1"/>
          </p:cNvPicPr>
          <p:nvPr/>
        </p:nvPicPr>
        <p:blipFill>
          <a:blip r:embed="rId4">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9402712"/>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3" name="Rectangle 28"/>
          <p:cNvSpPr>
            <a:spLocks noChangeArrowheads="1"/>
          </p:cNvSpPr>
          <p:nvPr/>
        </p:nvSpPr>
        <p:spPr bwMode="auto">
          <a:xfrm>
            <a:off x="1763713" y="908720"/>
            <a:ext cx="533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l-GR" altLang="el-GR" sz="2800" b="1">
                <a:solidFill>
                  <a:srgbClr val="084077"/>
                </a:solidFill>
              </a:rPr>
              <a:t>ΦΩΝΑΞΤΕ ΓΙΑ ΒΟΗΘΕΙΑ</a:t>
            </a:r>
            <a:endParaRPr lang="en-US" altLang="el-GR" sz="4400">
              <a:solidFill>
                <a:srgbClr val="000000"/>
              </a:solidFill>
            </a:endParaRPr>
          </a:p>
        </p:txBody>
      </p:sp>
      <p:sp>
        <p:nvSpPr>
          <p:cNvPr id="302084" name="Rectangle 80"/>
          <p:cNvSpPr>
            <a:spLocks noChangeArrowheads="1"/>
          </p:cNvSpPr>
          <p:nvPr/>
        </p:nvSpPr>
        <p:spPr bwMode="auto">
          <a:xfrm>
            <a:off x="4800600" y="1577058"/>
            <a:ext cx="3962400" cy="533400"/>
          </a:xfrm>
          <a:prstGeom prst="rect">
            <a:avLst/>
          </a:prstGeom>
          <a:solidFill>
            <a:srgbClr val="084077">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nl-BE" altLang="el-GR" sz="1600">
              <a:solidFill>
                <a:srgbClr val="000000"/>
              </a:solidFill>
            </a:endParaRPr>
          </a:p>
        </p:txBody>
      </p:sp>
      <p:sp>
        <p:nvSpPr>
          <p:cNvPr id="302085" name="Rectangle 81"/>
          <p:cNvSpPr>
            <a:spLocks noChangeArrowheads="1"/>
          </p:cNvSpPr>
          <p:nvPr/>
        </p:nvSpPr>
        <p:spPr bwMode="auto">
          <a:xfrm>
            <a:off x="4800600" y="1600870"/>
            <a:ext cx="39624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l-GR" altLang="el-GR" sz="2200" b="1">
                <a:solidFill>
                  <a:srgbClr val="FFFFFF"/>
                </a:solidFill>
              </a:rPr>
              <a:t>Πλησιάστε με ασφάλεια</a:t>
            </a:r>
            <a:endParaRPr lang="en-US" altLang="el-GR" sz="2200" b="1">
              <a:solidFill>
                <a:srgbClr val="FFFFFF"/>
              </a:solidFill>
            </a:endParaRPr>
          </a:p>
        </p:txBody>
      </p:sp>
      <p:sp>
        <p:nvSpPr>
          <p:cNvPr id="302086" name="Rectangle 82"/>
          <p:cNvSpPr>
            <a:spLocks noChangeArrowheads="1"/>
          </p:cNvSpPr>
          <p:nvPr/>
        </p:nvSpPr>
        <p:spPr bwMode="auto">
          <a:xfrm>
            <a:off x="4800600" y="2210470"/>
            <a:ext cx="3962400" cy="533400"/>
          </a:xfrm>
          <a:prstGeom prst="rect">
            <a:avLst/>
          </a:prstGeom>
          <a:solidFill>
            <a:srgbClr val="084077">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nl-BE" altLang="el-GR" sz="1600">
              <a:solidFill>
                <a:srgbClr val="000000"/>
              </a:solidFill>
            </a:endParaRPr>
          </a:p>
        </p:txBody>
      </p:sp>
      <p:sp>
        <p:nvSpPr>
          <p:cNvPr id="302087" name="Rectangle 83"/>
          <p:cNvSpPr>
            <a:spLocks noChangeArrowheads="1"/>
          </p:cNvSpPr>
          <p:nvPr/>
        </p:nvSpPr>
        <p:spPr bwMode="auto">
          <a:xfrm>
            <a:off x="4800600" y="2796258"/>
            <a:ext cx="3962400" cy="533400"/>
          </a:xfrm>
          <a:prstGeom prst="rect">
            <a:avLst/>
          </a:prstGeom>
          <a:solidFill>
            <a:srgbClr val="08407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nl-BE" altLang="el-GR" sz="1600">
              <a:solidFill>
                <a:srgbClr val="000000"/>
              </a:solidFill>
            </a:endParaRPr>
          </a:p>
        </p:txBody>
      </p:sp>
      <p:sp>
        <p:nvSpPr>
          <p:cNvPr id="302088" name="Rectangle 84"/>
          <p:cNvSpPr>
            <a:spLocks noChangeArrowheads="1"/>
          </p:cNvSpPr>
          <p:nvPr/>
        </p:nvSpPr>
        <p:spPr bwMode="auto">
          <a:xfrm>
            <a:off x="4800600" y="3405858"/>
            <a:ext cx="3962400" cy="533400"/>
          </a:xfrm>
          <a:prstGeom prst="rect">
            <a:avLst/>
          </a:prstGeom>
          <a:solidFill>
            <a:srgbClr val="084077">
              <a:alpha val="1490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nl-BE" altLang="el-GR" sz="1600">
              <a:solidFill>
                <a:srgbClr val="000000"/>
              </a:solidFill>
            </a:endParaRPr>
          </a:p>
        </p:txBody>
      </p:sp>
      <p:sp>
        <p:nvSpPr>
          <p:cNvPr id="302089" name="Rectangle 85"/>
          <p:cNvSpPr>
            <a:spLocks noChangeArrowheads="1"/>
          </p:cNvSpPr>
          <p:nvPr/>
        </p:nvSpPr>
        <p:spPr bwMode="auto">
          <a:xfrm>
            <a:off x="4800600" y="4015458"/>
            <a:ext cx="3962400" cy="533400"/>
          </a:xfrm>
          <a:prstGeom prst="rect">
            <a:avLst/>
          </a:prstGeom>
          <a:solidFill>
            <a:srgbClr val="084077">
              <a:alpha val="1490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nl-BE" altLang="el-GR" sz="1600">
              <a:solidFill>
                <a:srgbClr val="000000"/>
              </a:solidFill>
            </a:endParaRPr>
          </a:p>
        </p:txBody>
      </p:sp>
      <p:sp>
        <p:nvSpPr>
          <p:cNvPr id="302090" name="Rectangle 86"/>
          <p:cNvSpPr>
            <a:spLocks noChangeArrowheads="1"/>
          </p:cNvSpPr>
          <p:nvPr/>
        </p:nvSpPr>
        <p:spPr bwMode="auto">
          <a:xfrm>
            <a:off x="4800600" y="4625058"/>
            <a:ext cx="3962400" cy="533400"/>
          </a:xfrm>
          <a:prstGeom prst="rect">
            <a:avLst/>
          </a:prstGeom>
          <a:solidFill>
            <a:srgbClr val="084077">
              <a:alpha val="1490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nl-BE" altLang="el-GR" sz="1600">
              <a:solidFill>
                <a:srgbClr val="000000"/>
              </a:solidFill>
            </a:endParaRPr>
          </a:p>
        </p:txBody>
      </p:sp>
      <p:sp>
        <p:nvSpPr>
          <p:cNvPr id="302091" name="Rectangle 87"/>
          <p:cNvSpPr>
            <a:spLocks noChangeArrowheads="1"/>
          </p:cNvSpPr>
          <p:nvPr/>
        </p:nvSpPr>
        <p:spPr bwMode="auto">
          <a:xfrm>
            <a:off x="4800600" y="5234658"/>
            <a:ext cx="3962400" cy="533400"/>
          </a:xfrm>
          <a:prstGeom prst="rect">
            <a:avLst/>
          </a:prstGeom>
          <a:solidFill>
            <a:srgbClr val="084077">
              <a:alpha val="1490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nl-BE" altLang="el-GR" sz="1600">
              <a:solidFill>
                <a:srgbClr val="000000"/>
              </a:solidFill>
            </a:endParaRPr>
          </a:p>
        </p:txBody>
      </p:sp>
      <p:sp>
        <p:nvSpPr>
          <p:cNvPr id="302092" name="Rectangle 88"/>
          <p:cNvSpPr>
            <a:spLocks noChangeArrowheads="1"/>
          </p:cNvSpPr>
          <p:nvPr/>
        </p:nvSpPr>
        <p:spPr bwMode="auto">
          <a:xfrm>
            <a:off x="4800600" y="5844258"/>
            <a:ext cx="3962400" cy="533400"/>
          </a:xfrm>
          <a:prstGeom prst="rect">
            <a:avLst/>
          </a:prstGeom>
          <a:solidFill>
            <a:srgbClr val="084077">
              <a:alpha val="1490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nl-BE" altLang="el-GR" sz="1600">
              <a:solidFill>
                <a:srgbClr val="000099"/>
              </a:solidFill>
            </a:endParaRPr>
          </a:p>
        </p:txBody>
      </p:sp>
      <p:sp>
        <p:nvSpPr>
          <p:cNvPr id="302093" name="Rectangle 89"/>
          <p:cNvSpPr>
            <a:spLocks noChangeArrowheads="1"/>
          </p:cNvSpPr>
          <p:nvPr/>
        </p:nvSpPr>
        <p:spPr bwMode="auto">
          <a:xfrm>
            <a:off x="4800600" y="2186658"/>
            <a:ext cx="396240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l-GR" altLang="el-GR" sz="2200" b="1">
                <a:solidFill>
                  <a:srgbClr val="FFFFFF"/>
                </a:solidFill>
              </a:rPr>
              <a:t>Ελέγξτε αντίδραση</a:t>
            </a:r>
            <a:endParaRPr lang="en-US" altLang="el-GR" sz="2200" b="1">
              <a:solidFill>
                <a:srgbClr val="FFFFFF"/>
              </a:solidFill>
            </a:endParaRPr>
          </a:p>
        </p:txBody>
      </p:sp>
      <p:sp>
        <p:nvSpPr>
          <p:cNvPr id="302094" name="Rectangle 90"/>
          <p:cNvSpPr>
            <a:spLocks noChangeArrowheads="1"/>
          </p:cNvSpPr>
          <p:nvPr/>
        </p:nvSpPr>
        <p:spPr bwMode="auto">
          <a:xfrm>
            <a:off x="4800600" y="2820070"/>
            <a:ext cx="39624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l-GR" altLang="el-GR" sz="2200" b="1">
                <a:solidFill>
                  <a:srgbClr val="FFFFFF"/>
                </a:solidFill>
              </a:rPr>
              <a:t>Φωνάξτε για βοήθεια</a:t>
            </a:r>
            <a:endParaRPr lang="en-US" altLang="el-GR" sz="2200" b="1">
              <a:solidFill>
                <a:srgbClr val="FFFFFF"/>
              </a:solidFill>
            </a:endParaRPr>
          </a:p>
        </p:txBody>
      </p:sp>
      <p:sp>
        <p:nvSpPr>
          <p:cNvPr id="302095" name="Rectangle 91"/>
          <p:cNvSpPr>
            <a:spLocks noChangeArrowheads="1"/>
          </p:cNvSpPr>
          <p:nvPr/>
        </p:nvSpPr>
        <p:spPr bwMode="auto">
          <a:xfrm>
            <a:off x="4800600" y="3429670"/>
            <a:ext cx="39624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l-GR" altLang="el-GR" sz="2200" b="1">
                <a:solidFill>
                  <a:srgbClr val="000099"/>
                </a:solidFill>
              </a:rPr>
              <a:t>Απελευθερώστε αεραγωγό</a:t>
            </a:r>
            <a:endParaRPr lang="en-US" altLang="el-GR" sz="2200" b="1">
              <a:solidFill>
                <a:srgbClr val="000099"/>
              </a:solidFill>
            </a:endParaRPr>
          </a:p>
        </p:txBody>
      </p:sp>
      <p:sp>
        <p:nvSpPr>
          <p:cNvPr id="302096" name="Rectangle 92"/>
          <p:cNvSpPr>
            <a:spLocks noChangeArrowheads="1"/>
          </p:cNvSpPr>
          <p:nvPr/>
        </p:nvSpPr>
        <p:spPr bwMode="auto">
          <a:xfrm>
            <a:off x="4800600" y="4039270"/>
            <a:ext cx="39624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l-GR" altLang="el-GR" sz="2200" b="1">
                <a:solidFill>
                  <a:srgbClr val="000099"/>
                </a:solidFill>
              </a:rPr>
              <a:t>Ελέγξτε για αναπνοή</a:t>
            </a:r>
            <a:endParaRPr lang="en-US" altLang="el-GR" sz="2200" b="1">
              <a:solidFill>
                <a:srgbClr val="000099"/>
              </a:solidFill>
            </a:endParaRPr>
          </a:p>
        </p:txBody>
      </p:sp>
      <p:sp>
        <p:nvSpPr>
          <p:cNvPr id="302097" name="Rectangle 93"/>
          <p:cNvSpPr>
            <a:spLocks noChangeArrowheads="1"/>
          </p:cNvSpPr>
          <p:nvPr/>
        </p:nvSpPr>
        <p:spPr bwMode="auto">
          <a:xfrm>
            <a:off x="4800600" y="4648870"/>
            <a:ext cx="39624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l-GR" altLang="el-GR" sz="2200" b="1">
                <a:solidFill>
                  <a:srgbClr val="000099"/>
                </a:solidFill>
              </a:rPr>
              <a:t>Καλέστε 112 (166/199)</a:t>
            </a:r>
            <a:endParaRPr lang="en-US" altLang="el-GR" sz="2200" b="1">
              <a:solidFill>
                <a:srgbClr val="000099"/>
              </a:solidFill>
            </a:endParaRPr>
          </a:p>
        </p:txBody>
      </p:sp>
      <p:sp>
        <p:nvSpPr>
          <p:cNvPr id="302098" name="Rectangle 94"/>
          <p:cNvSpPr>
            <a:spLocks noChangeArrowheads="1"/>
          </p:cNvSpPr>
          <p:nvPr/>
        </p:nvSpPr>
        <p:spPr bwMode="auto">
          <a:xfrm>
            <a:off x="4787900" y="5201320"/>
            <a:ext cx="4092575"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altLang="el-GR" sz="2200" b="1">
                <a:solidFill>
                  <a:srgbClr val="000099"/>
                </a:solidFill>
              </a:rPr>
              <a:t>3</a:t>
            </a:r>
            <a:r>
              <a:rPr lang="el-GR" altLang="el-GR" sz="2200" b="1">
                <a:solidFill>
                  <a:srgbClr val="000099"/>
                </a:solidFill>
              </a:rPr>
              <a:t>0 θωρακικές συμπιέσεις</a:t>
            </a:r>
            <a:endParaRPr lang="en-US" altLang="el-GR" sz="2200" b="1">
              <a:solidFill>
                <a:srgbClr val="000099"/>
              </a:solidFill>
            </a:endParaRPr>
          </a:p>
        </p:txBody>
      </p:sp>
      <p:sp>
        <p:nvSpPr>
          <p:cNvPr id="302099" name="Rectangle 95"/>
          <p:cNvSpPr>
            <a:spLocks noChangeArrowheads="1"/>
          </p:cNvSpPr>
          <p:nvPr/>
        </p:nvSpPr>
        <p:spPr bwMode="auto">
          <a:xfrm>
            <a:off x="4800600" y="5844258"/>
            <a:ext cx="396240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altLang="el-GR" sz="2200" b="1">
                <a:solidFill>
                  <a:srgbClr val="FFFFFF"/>
                </a:solidFill>
              </a:rPr>
              <a:t>2 </a:t>
            </a:r>
            <a:r>
              <a:rPr lang="el-GR" altLang="el-GR" sz="2200" b="1">
                <a:solidFill>
                  <a:srgbClr val="000099"/>
                </a:solidFill>
              </a:rPr>
              <a:t>αναπνοές</a:t>
            </a:r>
            <a:r>
              <a:rPr lang="el-GR" altLang="el-GR" sz="2200" b="1">
                <a:solidFill>
                  <a:srgbClr val="FFFFFF"/>
                </a:solidFill>
              </a:rPr>
              <a:t> διάσωσης</a:t>
            </a:r>
            <a:endParaRPr lang="en-US" altLang="el-GR" sz="2200" b="1">
              <a:solidFill>
                <a:srgbClr val="FFFFFF"/>
              </a:solidFill>
            </a:endParaRPr>
          </a:p>
        </p:txBody>
      </p:sp>
      <p:pic>
        <p:nvPicPr>
          <p:cNvPr id="302100" name="Picture 9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169195"/>
            <a:ext cx="3722688" cy="420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1651"/>
          <a:stretch/>
        </p:blipFill>
        <p:spPr bwMode="auto">
          <a:xfrm>
            <a:off x="44053" y="-27384"/>
            <a:ext cx="1287587" cy="1137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7" descr="Αποτέλεσμα εικόνας για logo αθτη"/>
          <p:cNvPicPr>
            <a:picLocks noChangeAspect="1" noChangeArrowheads="1"/>
          </p:cNvPicPr>
          <p:nvPr/>
        </p:nvPicPr>
        <p:blipFill>
          <a:blip r:embed="rId4">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1551720"/>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7" name="Rectangle 30"/>
          <p:cNvSpPr>
            <a:spLocks noChangeArrowheads="1"/>
          </p:cNvSpPr>
          <p:nvPr/>
        </p:nvSpPr>
        <p:spPr bwMode="auto">
          <a:xfrm>
            <a:off x="1619672" y="696686"/>
            <a:ext cx="5976937"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l-GR" altLang="el-GR" sz="2600" b="1">
                <a:solidFill>
                  <a:srgbClr val="000099"/>
                </a:solidFill>
              </a:rPr>
              <a:t>ΑΠΕΛΕΥΘΕΡΩΣΤΕ </a:t>
            </a:r>
            <a:r>
              <a:rPr lang="en-US" altLang="el-GR" sz="2600" b="1">
                <a:solidFill>
                  <a:srgbClr val="000099"/>
                </a:solidFill>
              </a:rPr>
              <a:t>TON </a:t>
            </a:r>
            <a:r>
              <a:rPr lang="el-GR" altLang="el-GR" sz="2600" b="1">
                <a:solidFill>
                  <a:srgbClr val="000099"/>
                </a:solidFill>
              </a:rPr>
              <a:t>ΑΕΡΑΓΩΓΟ</a:t>
            </a:r>
            <a:endParaRPr lang="en-US" altLang="el-GR" sz="2600">
              <a:solidFill>
                <a:srgbClr val="000099"/>
              </a:solidFill>
            </a:endParaRPr>
          </a:p>
        </p:txBody>
      </p:sp>
      <p:sp>
        <p:nvSpPr>
          <p:cNvPr id="303108" name="Rectangle 61"/>
          <p:cNvSpPr>
            <a:spLocks noChangeArrowheads="1"/>
          </p:cNvSpPr>
          <p:nvPr/>
        </p:nvSpPr>
        <p:spPr bwMode="auto">
          <a:xfrm>
            <a:off x="4800600" y="1700213"/>
            <a:ext cx="3962400" cy="533400"/>
          </a:xfrm>
          <a:prstGeom prst="rect">
            <a:avLst/>
          </a:prstGeom>
          <a:solidFill>
            <a:srgbClr val="084077">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nl-BE" altLang="el-GR" sz="1600">
              <a:solidFill>
                <a:srgbClr val="000000"/>
              </a:solidFill>
            </a:endParaRPr>
          </a:p>
        </p:txBody>
      </p:sp>
      <p:sp>
        <p:nvSpPr>
          <p:cNvPr id="303109" name="Rectangle 62"/>
          <p:cNvSpPr>
            <a:spLocks noChangeArrowheads="1"/>
          </p:cNvSpPr>
          <p:nvPr/>
        </p:nvSpPr>
        <p:spPr bwMode="auto">
          <a:xfrm>
            <a:off x="4800600" y="1700213"/>
            <a:ext cx="396240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l-GR" altLang="el-GR" sz="2200" b="1">
                <a:solidFill>
                  <a:srgbClr val="FFFFFF"/>
                </a:solidFill>
              </a:rPr>
              <a:t>Πλησιάστε με ασφάλεια</a:t>
            </a:r>
            <a:endParaRPr lang="en-US" altLang="el-GR" sz="2200" b="1">
              <a:solidFill>
                <a:srgbClr val="FFFFFF"/>
              </a:solidFill>
            </a:endParaRPr>
          </a:p>
        </p:txBody>
      </p:sp>
      <p:sp>
        <p:nvSpPr>
          <p:cNvPr id="303110" name="Rectangle 63"/>
          <p:cNvSpPr>
            <a:spLocks noChangeArrowheads="1"/>
          </p:cNvSpPr>
          <p:nvPr/>
        </p:nvSpPr>
        <p:spPr bwMode="auto">
          <a:xfrm>
            <a:off x="4800600" y="2309813"/>
            <a:ext cx="3962400" cy="533400"/>
          </a:xfrm>
          <a:prstGeom prst="rect">
            <a:avLst/>
          </a:prstGeom>
          <a:solidFill>
            <a:srgbClr val="084077">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nl-BE" altLang="el-GR" sz="1600">
              <a:solidFill>
                <a:srgbClr val="000000"/>
              </a:solidFill>
            </a:endParaRPr>
          </a:p>
        </p:txBody>
      </p:sp>
      <p:sp>
        <p:nvSpPr>
          <p:cNvPr id="303111" name="Rectangle 64"/>
          <p:cNvSpPr>
            <a:spLocks noChangeArrowheads="1"/>
          </p:cNvSpPr>
          <p:nvPr/>
        </p:nvSpPr>
        <p:spPr bwMode="auto">
          <a:xfrm>
            <a:off x="4800600" y="2919413"/>
            <a:ext cx="3962400" cy="533400"/>
          </a:xfrm>
          <a:prstGeom prst="rect">
            <a:avLst/>
          </a:prstGeom>
          <a:solidFill>
            <a:srgbClr val="084077">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nl-BE" altLang="el-GR" sz="1600">
              <a:solidFill>
                <a:srgbClr val="000000"/>
              </a:solidFill>
            </a:endParaRPr>
          </a:p>
        </p:txBody>
      </p:sp>
      <p:sp>
        <p:nvSpPr>
          <p:cNvPr id="303112" name="Rectangle 65"/>
          <p:cNvSpPr>
            <a:spLocks noChangeArrowheads="1"/>
          </p:cNvSpPr>
          <p:nvPr/>
        </p:nvSpPr>
        <p:spPr bwMode="auto">
          <a:xfrm>
            <a:off x="4800600" y="3529013"/>
            <a:ext cx="3962400" cy="533400"/>
          </a:xfrm>
          <a:prstGeom prst="rect">
            <a:avLst/>
          </a:prstGeom>
          <a:solidFill>
            <a:srgbClr val="08407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nl-BE" altLang="el-GR" sz="1600">
              <a:solidFill>
                <a:srgbClr val="000000"/>
              </a:solidFill>
            </a:endParaRPr>
          </a:p>
        </p:txBody>
      </p:sp>
      <p:sp>
        <p:nvSpPr>
          <p:cNvPr id="303113" name="Rectangle 66"/>
          <p:cNvSpPr>
            <a:spLocks noChangeArrowheads="1"/>
          </p:cNvSpPr>
          <p:nvPr/>
        </p:nvSpPr>
        <p:spPr bwMode="auto">
          <a:xfrm>
            <a:off x="4800600" y="4138613"/>
            <a:ext cx="3962400" cy="533400"/>
          </a:xfrm>
          <a:prstGeom prst="rect">
            <a:avLst/>
          </a:prstGeom>
          <a:solidFill>
            <a:srgbClr val="084077">
              <a:alpha val="1490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nl-BE" altLang="el-GR" sz="1600">
              <a:solidFill>
                <a:srgbClr val="000000"/>
              </a:solidFill>
            </a:endParaRPr>
          </a:p>
        </p:txBody>
      </p:sp>
      <p:sp>
        <p:nvSpPr>
          <p:cNvPr id="303114" name="Rectangle 67"/>
          <p:cNvSpPr>
            <a:spLocks noChangeArrowheads="1"/>
          </p:cNvSpPr>
          <p:nvPr/>
        </p:nvSpPr>
        <p:spPr bwMode="auto">
          <a:xfrm>
            <a:off x="4800600" y="4748213"/>
            <a:ext cx="3962400" cy="533400"/>
          </a:xfrm>
          <a:prstGeom prst="rect">
            <a:avLst/>
          </a:prstGeom>
          <a:solidFill>
            <a:srgbClr val="084077">
              <a:alpha val="1490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nl-BE" altLang="el-GR" sz="1600">
              <a:solidFill>
                <a:srgbClr val="000000"/>
              </a:solidFill>
            </a:endParaRPr>
          </a:p>
        </p:txBody>
      </p:sp>
      <p:sp>
        <p:nvSpPr>
          <p:cNvPr id="303115" name="Rectangle 68"/>
          <p:cNvSpPr>
            <a:spLocks noChangeArrowheads="1"/>
          </p:cNvSpPr>
          <p:nvPr/>
        </p:nvSpPr>
        <p:spPr bwMode="auto">
          <a:xfrm>
            <a:off x="4800600" y="5357813"/>
            <a:ext cx="3962400" cy="533400"/>
          </a:xfrm>
          <a:prstGeom prst="rect">
            <a:avLst/>
          </a:prstGeom>
          <a:solidFill>
            <a:srgbClr val="084077">
              <a:alpha val="1490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nl-BE" altLang="el-GR" sz="1600">
              <a:solidFill>
                <a:srgbClr val="000000"/>
              </a:solidFill>
            </a:endParaRPr>
          </a:p>
        </p:txBody>
      </p:sp>
      <p:sp>
        <p:nvSpPr>
          <p:cNvPr id="303116" name="Rectangle 69"/>
          <p:cNvSpPr>
            <a:spLocks noChangeArrowheads="1"/>
          </p:cNvSpPr>
          <p:nvPr/>
        </p:nvSpPr>
        <p:spPr bwMode="auto">
          <a:xfrm>
            <a:off x="4800600" y="5967413"/>
            <a:ext cx="3962400" cy="533400"/>
          </a:xfrm>
          <a:prstGeom prst="rect">
            <a:avLst/>
          </a:prstGeom>
          <a:solidFill>
            <a:srgbClr val="084077">
              <a:alpha val="1490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nl-BE" altLang="el-GR" sz="1600">
              <a:solidFill>
                <a:srgbClr val="000000"/>
              </a:solidFill>
            </a:endParaRPr>
          </a:p>
        </p:txBody>
      </p:sp>
      <p:sp>
        <p:nvSpPr>
          <p:cNvPr id="303117" name="Rectangle 70"/>
          <p:cNvSpPr>
            <a:spLocks noChangeArrowheads="1"/>
          </p:cNvSpPr>
          <p:nvPr/>
        </p:nvSpPr>
        <p:spPr bwMode="auto">
          <a:xfrm>
            <a:off x="4800600" y="2309813"/>
            <a:ext cx="396240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l-GR" altLang="el-GR" sz="2200" b="1">
                <a:solidFill>
                  <a:srgbClr val="FFFFFF"/>
                </a:solidFill>
              </a:rPr>
              <a:t>Ελέγξτε αντίδραση</a:t>
            </a:r>
            <a:endParaRPr lang="en-US" altLang="el-GR" sz="2200" b="1">
              <a:solidFill>
                <a:srgbClr val="FFFFFF"/>
              </a:solidFill>
            </a:endParaRPr>
          </a:p>
        </p:txBody>
      </p:sp>
      <p:sp>
        <p:nvSpPr>
          <p:cNvPr id="303118" name="Rectangle 71"/>
          <p:cNvSpPr>
            <a:spLocks noChangeArrowheads="1"/>
          </p:cNvSpPr>
          <p:nvPr/>
        </p:nvSpPr>
        <p:spPr bwMode="auto">
          <a:xfrm>
            <a:off x="4800600" y="2919413"/>
            <a:ext cx="396240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l-GR" altLang="el-GR" sz="2200" b="1">
                <a:solidFill>
                  <a:srgbClr val="FFFFFF"/>
                </a:solidFill>
              </a:rPr>
              <a:t>Φωνάξτε για βοήθεια</a:t>
            </a:r>
            <a:endParaRPr lang="en-US" altLang="el-GR" sz="2200" b="1">
              <a:solidFill>
                <a:srgbClr val="FFFFFF"/>
              </a:solidFill>
            </a:endParaRPr>
          </a:p>
        </p:txBody>
      </p:sp>
      <p:sp>
        <p:nvSpPr>
          <p:cNvPr id="303119" name="Rectangle 72"/>
          <p:cNvSpPr>
            <a:spLocks noChangeArrowheads="1"/>
          </p:cNvSpPr>
          <p:nvPr/>
        </p:nvSpPr>
        <p:spPr bwMode="auto">
          <a:xfrm>
            <a:off x="4800600" y="3529013"/>
            <a:ext cx="396240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l-GR" altLang="el-GR" sz="2200" b="1">
                <a:solidFill>
                  <a:srgbClr val="FFFFFF"/>
                </a:solidFill>
              </a:rPr>
              <a:t>Απελευθερώστε αεραγωγό</a:t>
            </a:r>
            <a:endParaRPr lang="en-US" altLang="el-GR" sz="2200" b="1">
              <a:solidFill>
                <a:srgbClr val="FFFFFF"/>
              </a:solidFill>
            </a:endParaRPr>
          </a:p>
        </p:txBody>
      </p:sp>
      <p:sp>
        <p:nvSpPr>
          <p:cNvPr id="303120" name="Rectangle 73"/>
          <p:cNvSpPr>
            <a:spLocks noChangeArrowheads="1"/>
          </p:cNvSpPr>
          <p:nvPr/>
        </p:nvSpPr>
        <p:spPr bwMode="auto">
          <a:xfrm>
            <a:off x="4800600" y="4138613"/>
            <a:ext cx="396240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l-GR" altLang="el-GR" sz="2200" b="1">
                <a:solidFill>
                  <a:srgbClr val="000099"/>
                </a:solidFill>
              </a:rPr>
              <a:t>Ελέγξτε για αναπνοή</a:t>
            </a:r>
            <a:endParaRPr lang="en-US" altLang="el-GR" sz="2200" b="1">
              <a:solidFill>
                <a:srgbClr val="000099"/>
              </a:solidFill>
            </a:endParaRPr>
          </a:p>
        </p:txBody>
      </p:sp>
      <p:sp>
        <p:nvSpPr>
          <p:cNvPr id="303121" name="Rectangle 74"/>
          <p:cNvSpPr>
            <a:spLocks noChangeArrowheads="1"/>
          </p:cNvSpPr>
          <p:nvPr/>
        </p:nvSpPr>
        <p:spPr bwMode="auto">
          <a:xfrm>
            <a:off x="4800600" y="4748213"/>
            <a:ext cx="396240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l-GR" altLang="el-GR" sz="2200" b="1">
                <a:solidFill>
                  <a:srgbClr val="000099"/>
                </a:solidFill>
              </a:rPr>
              <a:t>Καλέστε 112 (166/199)</a:t>
            </a:r>
            <a:endParaRPr lang="en-US" altLang="el-GR" sz="2200" b="1">
              <a:solidFill>
                <a:srgbClr val="000099"/>
              </a:solidFill>
            </a:endParaRPr>
          </a:p>
        </p:txBody>
      </p:sp>
      <p:sp>
        <p:nvSpPr>
          <p:cNvPr id="303122" name="Rectangle 75"/>
          <p:cNvSpPr>
            <a:spLocks noChangeArrowheads="1"/>
          </p:cNvSpPr>
          <p:nvPr/>
        </p:nvSpPr>
        <p:spPr bwMode="auto">
          <a:xfrm>
            <a:off x="4716463" y="5357813"/>
            <a:ext cx="4176712"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altLang="el-GR" sz="2200" b="1">
                <a:solidFill>
                  <a:srgbClr val="000099"/>
                </a:solidFill>
              </a:rPr>
              <a:t>3</a:t>
            </a:r>
            <a:r>
              <a:rPr lang="el-GR" altLang="el-GR" sz="2200" b="1">
                <a:solidFill>
                  <a:srgbClr val="000099"/>
                </a:solidFill>
              </a:rPr>
              <a:t>0 θωρακικές συμπιέσεις</a:t>
            </a:r>
            <a:endParaRPr lang="en-US" altLang="el-GR" sz="2200" b="1">
              <a:solidFill>
                <a:srgbClr val="000099"/>
              </a:solidFill>
            </a:endParaRPr>
          </a:p>
        </p:txBody>
      </p:sp>
      <p:sp>
        <p:nvSpPr>
          <p:cNvPr id="303123" name="Rectangle 76"/>
          <p:cNvSpPr>
            <a:spLocks noChangeArrowheads="1"/>
          </p:cNvSpPr>
          <p:nvPr/>
        </p:nvSpPr>
        <p:spPr bwMode="auto">
          <a:xfrm>
            <a:off x="4800600" y="5967413"/>
            <a:ext cx="396240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altLang="el-GR" sz="2200" b="1">
                <a:solidFill>
                  <a:srgbClr val="000099"/>
                </a:solidFill>
              </a:rPr>
              <a:t>2 </a:t>
            </a:r>
            <a:r>
              <a:rPr lang="el-GR" altLang="el-GR" sz="2200" b="1">
                <a:solidFill>
                  <a:srgbClr val="000099"/>
                </a:solidFill>
              </a:rPr>
              <a:t>αναπνοές διάσωσης</a:t>
            </a:r>
            <a:endParaRPr lang="en-US" altLang="el-GR" sz="2200" b="1">
              <a:solidFill>
                <a:srgbClr val="000099"/>
              </a:solidFill>
            </a:endParaRPr>
          </a:p>
        </p:txBody>
      </p:sp>
      <p:pic>
        <p:nvPicPr>
          <p:cNvPr id="303124" name="Picture 7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677988"/>
            <a:ext cx="3303588" cy="479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1651"/>
          <a:stretch/>
        </p:blipFill>
        <p:spPr bwMode="auto">
          <a:xfrm>
            <a:off x="44053" y="-27384"/>
            <a:ext cx="1287587" cy="1137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7" descr="Αποτέλεσμα εικόνας για logo αθτη"/>
          <p:cNvPicPr>
            <a:picLocks noChangeAspect="1" noChangeArrowheads="1"/>
          </p:cNvPicPr>
          <p:nvPr/>
        </p:nvPicPr>
        <p:blipFill>
          <a:blip r:embed="rId4">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2081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3124"/>
                                        </p:tgtEl>
                                        <p:attrNameLst>
                                          <p:attrName>style.visibility</p:attrName>
                                        </p:attrNameLst>
                                      </p:cBhvr>
                                      <p:to>
                                        <p:strVal val="visible"/>
                                      </p:to>
                                    </p:set>
                                    <p:animEffect transition="in" filter="barn(inVertical)">
                                      <p:cBhvr>
                                        <p:cTn id="7" dur="500"/>
                                        <p:tgtEl>
                                          <p:spTgt spid="303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p:cNvSpPr>
            <a:spLocks noGrp="1"/>
          </p:cNvSpPr>
          <p:nvPr>
            <p:ph type="title"/>
          </p:nvPr>
        </p:nvSpPr>
        <p:spPr>
          <a:xfrm>
            <a:off x="1835696" y="2564904"/>
            <a:ext cx="5688632" cy="1323439"/>
          </a:xfrm>
          <a:prstGeom prst="rect">
            <a:avLst/>
          </a:prstGeom>
          <a:noFill/>
        </p:spPr>
        <p:txBody>
          <a:bodyPr wrap="square" lIns="91440" tIns="45720" rIns="91440" bIns="45720">
            <a:spAutoFit/>
          </a:bodyPr>
          <a:lstStyle/>
          <a:p>
            <a:pPr algn="ctr"/>
            <a:r>
              <a:rPr lang="el-GR" sz="80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Πλημμύρες</a:t>
            </a:r>
            <a:endParaRPr lang="el-GR" sz="80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Tree>
    <p:extLst>
      <p:ext uri="{BB962C8B-B14F-4D97-AF65-F5344CB8AC3E}">
        <p14:creationId xmlns:p14="http://schemas.microsoft.com/office/powerpoint/2010/main" val="1639850451"/>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1" name="Rectangle 14"/>
          <p:cNvSpPr>
            <a:spLocks noChangeArrowheads="1"/>
          </p:cNvSpPr>
          <p:nvPr/>
        </p:nvSpPr>
        <p:spPr bwMode="auto">
          <a:xfrm>
            <a:off x="1979613" y="0"/>
            <a:ext cx="533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l-GR" altLang="el-GR" sz="2800" b="1">
                <a:solidFill>
                  <a:srgbClr val="000099"/>
                </a:solidFill>
              </a:rPr>
              <a:t>ΕΛΕΓΞΤΕ ΓΙΑ ΑΝΑΠΝΟΗ</a:t>
            </a:r>
            <a:endParaRPr lang="en-US" altLang="el-GR" sz="4400">
              <a:solidFill>
                <a:srgbClr val="000099"/>
              </a:solidFill>
            </a:endParaRPr>
          </a:p>
        </p:txBody>
      </p:sp>
      <p:sp>
        <p:nvSpPr>
          <p:cNvPr id="304132" name="Rectangle 34"/>
          <p:cNvSpPr>
            <a:spLocks noChangeArrowheads="1"/>
          </p:cNvSpPr>
          <p:nvPr/>
        </p:nvSpPr>
        <p:spPr bwMode="auto">
          <a:xfrm>
            <a:off x="4800600" y="1123950"/>
            <a:ext cx="3962400" cy="533400"/>
          </a:xfrm>
          <a:prstGeom prst="rect">
            <a:avLst/>
          </a:prstGeom>
          <a:solidFill>
            <a:srgbClr val="084077">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nl-BE" altLang="el-GR" sz="1600">
              <a:solidFill>
                <a:srgbClr val="000000"/>
              </a:solidFill>
            </a:endParaRPr>
          </a:p>
        </p:txBody>
      </p:sp>
      <p:sp>
        <p:nvSpPr>
          <p:cNvPr id="304133" name="Rectangle 35"/>
          <p:cNvSpPr>
            <a:spLocks noChangeArrowheads="1"/>
          </p:cNvSpPr>
          <p:nvPr/>
        </p:nvSpPr>
        <p:spPr bwMode="auto">
          <a:xfrm>
            <a:off x="4800600" y="1123950"/>
            <a:ext cx="39624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l-GR" altLang="el-GR" sz="2200" b="1">
                <a:solidFill>
                  <a:srgbClr val="FFFFFF"/>
                </a:solidFill>
              </a:rPr>
              <a:t>Πλησιάστε με ασφάλεια</a:t>
            </a:r>
            <a:endParaRPr lang="en-US" altLang="el-GR" sz="2200" b="1">
              <a:solidFill>
                <a:srgbClr val="FFFFFF"/>
              </a:solidFill>
            </a:endParaRPr>
          </a:p>
        </p:txBody>
      </p:sp>
      <p:sp>
        <p:nvSpPr>
          <p:cNvPr id="304134" name="Rectangle 36"/>
          <p:cNvSpPr>
            <a:spLocks noChangeArrowheads="1"/>
          </p:cNvSpPr>
          <p:nvPr/>
        </p:nvSpPr>
        <p:spPr bwMode="auto">
          <a:xfrm>
            <a:off x="4800600" y="1733550"/>
            <a:ext cx="3962400" cy="533400"/>
          </a:xfrm>
          <a:prstGeom prst="rect">
            <a:avLst/>
          </a:prstGeom>
          <a:solidFill>
            <a:srgbClr val="084077">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nl-BE" altLang="el-GR" sz="1600">
              <a:solidFill>
                <a:srgbClr val="000000"/>
              </a:solidFill>
            </a:endParaRPr>
          </a:p>
        </p:txBody>
      </p:sp>
      <p:sp>
        <p:nvSpPr>
          <p:cNvPr id="304135" name="Rectangle 37"/>
          <p:cNvSpPr>
            <a:spLocks noChangeArrowheads="1"/>
          </p:cNvSpPr>
          <p:nvPr/>
        </p:nvSpPr>
        <p:spPr bwMode="auto">
          <a:xfrm>
            <a:off x="4800600" y="2343150"/>
            <a:ext cx="3962400" cy="533400"/>
          </a:xfrm>
          <a:prstGeom prst="rect">
            <a:avLst/>
          </a:prstGeom>
          <a:solidFill>
            <a:srgbClr val="084077">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nl-BE" altLang="el-GR" sz="1600">
              <a:solidFill>
                <a:srgbClr val="000000"/>
              </a:solidFill>
            </a:endParaRPr>
          </a:p>
        </p:txBody>
      </p:sp>
      <p:sp>
        <p:nvSpPr>
          <p:cNvPr id="304136" name="Rectangle 38"/>
          <p:cNvSpPr>
            <a:spLocks noChangeArrowheads="1"/>
          </p:cNvSpPr>
          <p:nvPr/>
        </p:nvSpPr>
        <p:spPr bwMode="auto">
          <a:xfrm>
            <a:off x="4800600" y="2952750"/>
            <a:ext cx="3962400" cy="533400"/>
          </a:xfrm>
          <a:prstGeom prst="rect">
            <a:avLst/>
          </a:prstGeom>
          <a:solidFill>
            <a:srgbClr val="084077">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nl-BE" altLang="el-GR" sz="1600">
              <a:solidFill>
                <a:srgbClr val="000000"/>
              </a:solidFill>
            </a:endParaRPr>
          </a:p>
        </p:txBody>
      </p:sp>
      <p:sp>
        <p:nvSpPr>
          <p:cNvPr id="304137" name="Rectangle 39"/>
          <p:cNvSpPr>
            <a:spLocks noChangeArrowheads="1"/>
          </p:cNvSpPr>
          <p:nvPr/>
        </p:nvSpPr>
        <p:spPr bwMode="auto">
          <a:xfrm>
            <a:off x="4800600" y="3562350"/>
            <a:ext cx="3962400" cy="533400"/>
          </a:xfrm>
          <a:prstGeom prst="rect">
            <a:avLst/>
          </a:prstGeom>
          <a:solidFill>
            <a:srgbClr val="08407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nl-BE" altLang="el-GR" sz="1600">
              <a:solidFill>
                <a:srgbClr val="000000"/>
              </a:solidFill>
            </a:endParaRPr>
          </a:p>
        </p:txBody>
      </p:sp>
      <p:sp>
        <p:nvSpPr>
          <p:cNvPr id="304138" name="Rectangle 40"/>
          <p:cNvSpPr>
            <a:spLocks noChangeArrowheads="1"/>
          </p:cNvSpPr>
          <p:nvPr/>
        </p:nvSpPr>
        <p:spPr bwMode="auto">
          <a:xfrm>
            <a:off x="4800600" y="4171950"/>
            <a:ext cx="3962400" cy="533400"/>
          </a:xfrm>
          <a:prstGeom prst="rect">
            <a:avLst/>
          </a:prstGeom>
          <a:solidFill>
            <a:srgbClr val="084077">
              <a:alpha val="1490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nl-BE" altLang="el-GR" sz="1600">
              <a:solidFill>
                <a:srgbClr val="000000"/>
              </a:solidFill>
            </a:endParaRPr>
          </a:p>
        </p:txBody>
      </p:sp>
      <p:sp>
        <p:nvSpPr>
          <p:cNvPr id="304139" name="Rectangle 41"/>
          <p:cNvSpPr>
            <a:spLocks noChangeArrowheads="1"/>
          </p:cNvSpPr>
          <p:nvPr/>
        </p:nvSpPr>
        <p:spPr bwMode="auto">
          <a:xfrm>
            <a:off x="4800600" y="4781550"/>
            <a:ext cx="3962400" cy="533400"/>
          </a:xfrm>
          <a:prstGeom prst="rect">
            <a:avLst/>
          </a:prstGeom>
          <a:solidFill>
            <a:srgbClr val="084077">
              <a:alpha val="1490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nl-BE" altLang="el-GR" sz="1600">
              <a:solidFill>
                <a:srgbClr val="000000"/>
              </a:solidFill>
            </a:endParaRPr>
          </a:p>
        </p:txBody>
      </p:sp>
      <p:sp>
        <p:nvSpPr>
          <p:cNvPr id="304140" name="Rectangle 42"/>
          <p:cNvSpPr>
            <a:spLocks noChangeArrowheads="1"/>
          </p:cNvSpPr>
          <p:nvPr/>
        </p:nvSpPr>
        <p:spPr bwMode="auto">
          <a:xfrm>
            <a:off x="4800600" y="5391150"/>
            <a:ext cx="3962400" cy="533400"/>
          </a:xfrm>
          <a:prstGeom prst="rect">
            <a:avLst/>
          </a:prstGeom>
          <a:solidFill>
            <a:srgbClr val="084077">
              <a:alpha val="1490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nl-BE" altLang="el-GR" sz="1600">
              <a:solidFill>
                <a:srgbClr val="000000"/>
              </a:solidFill>
            </a:endParaRPr>
          </a:p>
        </p:txBody>
      </p:sp>
      <p:sp>
        <p:nvSpPr>
          <p:cNvPr id="304141" name="Rectangle 43"/>
          <p:cNvSpPr>
            <a:spLocks noChangeArrowheads="1"/>
          </p:cNvSpPr>
          <p:nvPr/>
        </p:nvSpPr>
        <p:spPr bwMode="auto">
          <a:xfrm>
            <a:off x="4800600" y="1733550"/>
            <a:ext cx="39624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l-GR" altLang="el-GR" sz="2200" b="1">
                <a:solidFill>
                  <a:srgbClr val="FFFFFF"/>
                </a:solidFill>
              </a:rPr>
              <a:t>Ελέγξτε αντίδραση</a:t>
            </a:r>
            <a:endParaRPr lang="en-US" altLang="el-GR" sz="2200" b="1">
              <a:solidFill>
                <a:srgbClr val="FFFFFF"/>
              </a:solidFill>
            </a:endParaRPr>
          </a:p>
        </p:txBody>
      </p:sp>
      <p:sp>
        <p:nvSpPr>
          <p:cNvPr id="304142" name="Rectangle 44"/>
          <p:cNvSpPr>
            <a:spLocks noChangeArrowheads="1"/>
          </p:cNvSpPr>
          <p:nvPr/>
        </p:nvSpPr>
        <p:spPr bwMode="auto">
          <a:xfrm>
            <a:off x="4800600" y="2343150"/>
            <a:ext cx="39624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l-GR" altLang="el-GR" sz="2200" b="1">
                <a:solidFill>
                  <a:srgbClr val="FFFFFF"/>
                </a:solidFill>
              </a:rPr>
              <a:t>Φωνάξτε για βοήθεια</a:t>
            </a:r>
            <a:endParaRPr lang="en-US" altLang="el-GR" sz="2200" b="1">
              <a:solidFill>
                <a:srgbClr val="FFFFFF"/>
              </a:solidFill>
            </a:endParaRPr>
          </a:p>
        </p:txBody>
      </p:sp>
      <p:sp>
        <p:nvSpPr>
          <p:cNvPr id="304143" name="Rectangle 45"/>
          <p:cNvSpPr>
            <a:spLocks noChangeArrowheads="1"/>
          </p:cNvSpPr>
          <p:nvPr/>
        </p:nvSpPr>
        <p:spPr bwMode="auto">
          <a:xfrm>
            <a:off x="4800600" y="2952750"/>
            <a:ext cx="39624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l-GR" altLang="el-GR" sz="2200" b="1">
                <a:solidFill>
                  <a:srgbClr val="FFFFFF"/>
                </a:solidFill>
              </a:rPr>
              <a:t>Απελευθερώστε αεραγωγό</a:t>
            </a:r>
            <a:endParaRPr lang="en-US" altLang="el-GR" sz="2200" b="1">
              <a:solidFill>
                <a:srgbClr val="FFFFFF"/>
              </a:solidFill>
            </a:endParaRPr>
          </a:p>
        </p:txBody>
      </p:sp>
      <p:sp>
        <p:nvSpPr>
          <p:cNvPr id="304144" name="Rectangle 46"/>
          <p:cNvSpPr>
            <a:spLocks noChangeArrowheads="1"/>
          </p:cNvSpPr>
          <p:nvPr/>
        </p:nvSpPr>
        <p:spPr bwMode="auto">
          <a:xfrm>
            <a:off x="4800600" y="3562350"/>
            <a:ext cx="39624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l-GR" altLang="el-GR" sz="2200" b="1">
                <a:solidFill>
                  <a:srgbClr val="FFFFFF"/>
                </a:solidFill>
              </a:rPr>
              <a:t>Ελέγξτε για αναπνοή</a:t>
            </a:r>
            <a:endParaRPr lang="en-US" altLang="el-GR" sz="2200" b="1">
              <a:solidFill>
                <a:srgbClr val="FFFFFF"/>
              </a:solidFill>
            </a:endParaRPr>
          </a:p>
        </p:txBody>
      </p:sp>
      <p:sp>
        <p:nvSpPr>
          <p:cNvPr id="304145" name="Rectangle 47"/>
          <p:cNvSpPr>
            <a:spLocks noChangeArrowheads="1"/>
          </p:cNvSpPr>
          <p:nvPr/>
        </p:nvSpPr>
        <p:spPr bwMode="auto">
          <a:xfrm>
            <a:off x="4800600" y="4171950"/>
            <a:ext cx="39624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l-GR" altLang="el-GR" sz="2200" b="1">
                <a:solidFill>
                  <a:srgbClr val="000099"/>
                </a:solidFill>
              </a:rPr>
              <a:t>Καλέστε 112 (166/199)</a:t>
            </a:r>
            <a:endParaRPr lang="en-US" altLang="el-GR" sz="2200" b="1">
              <a:solidFill>
                <a:srgbClr val="000099"/>
              </a:solidFill>
            </a:endParaRPr>
          </a:p>
        </p:txBody>
      </p:sp>
      <p:sp>
        <p:nvSpPr>
          <p:cNvPr id="304146" name="Rectangle 48"/>
          <p:cNvSpPr>
            <a:spLocks noChangeArrowheads="1"/>
          </p:cNvSpPr>
          <p:nvPr/>
        </p:nvSpPr>
        <p:spPr bwMode="auto">
          <a:xfrm>
            <a:off x="4716463" y="4781550"/>
            <a:ext cx="4176712"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altLang="el-GR" sz="2200" b="1">
                <a:solidFill>
                  <a:srgbClr val="000099"/>
                </a:solidFill>
              </a:rPr>
              <a:t>3</a:t>
            </a:r>
            <a:r>
              <a:rPr lang="el-GR" altLang="el-GR" sz="2200" b="1">
                <a:solidFill>
                  <a:srgbClr val="000099"/>
                </a:solidFill>
              </a:rPr>
              <a:t>0 θωρακικές συμπιέσεις</a:t>
            </a:r>
            <a:endParaRPr lang="en-US" altLang="el-GR" sz="2200" b="1">
              <a:solidFill>
                <a:srgbClr val="000099"/>
              </a:solidFill>
            </a:endParaRPr>
          </a:p>
        </p:txBody>
      </p:sp>
      <p:sp>
        <p:nvSpPr>
          <p:cNvPr id="304147" name="Rectangle 49"/>
          <p:cNvSpPr>
            <a:spLocks noChangeArrowheads="1"/>
          </p:cNvSpPr>
          <p:nvPr/>
        </p:nvSpPr>
        <p:spPr bwMode="auto">
          <a:xfrm>
            <a:off x="4800600" y="5391150"/>
            <a:ext cx="39624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altLang="el-GR" sz="2200" b="1">
                <a:solidFill>
                  <a:srgbClr val="000099"/>
                </a:solidFill>
              </a:rPr>
              <a:t>2 </a:t>
            </a:r>
            <a:r>
              <a:rPr lang="el-GR" altLang="el-GR" sz="2200" b="1">
                <a:solidFill>
                  <a:srgbClr val="000099"/>
                </a:solidFill>
              </a:rPr>
              <a:t>αναπνοές διάσωσης</a:t>
            </a:r>
            <a:endParaRPr lang="en-US" altLang="el-GR" sz="2200" b="1">
              <a:solidFill>
                <a:srgbClr val="000099"/>
              </a:solidFill>
            </a:endParaRPr>
          </a:p>
        </p:txBody>
      </p:sp>
      <p:pic>
        <p:nvPicPr>
          <p:cNvPr id="304148" name="Picture 5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700338"/>
            <a:ext cx="3889375" cy="320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1577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4148"/>
                                        </p:tgtEl>
                                        <p:attrNameLst>
                                          <p:attrName>style.visibility</p:attrName>
                                        </p:attrNameLst>
                                      </p:cBhvr>
                                      <p:to>
                                        <p:strVal val="visible"/>
                                      </p:to>
                                    </p:set>
                                    <p:animEffect transition="in" filter="barn(inVertical)">
                                      <p:cBhvr>
                                        <p:cTn id="7" dur="500"/>
                                        <p:tgtEl>
                                          <p:spTgt spid="304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5" name="Rectangle 6"/>
          <p:cNvSpPr>
            <a:spLocks noChangeArrowheads="1"/>
          </p:cNvSpPr>
          <p:nvPr/>
        </p:nvSpPr>
        <p:spPr bwMode="auto">
          <a:xfrm>
            <a:off x="2051050" y="115888"/>
            <a:ext cx="533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l-GR" altLang="el-GR" sz="2800" b="1">
                <a:solidFill>
                  <a:srgbClr val="084077"/>
                </a:solidFill>
              </a:rPr>
              <a:t>ΕΛΕΓΞΤΕ ΓΙΑ ΑΝΑΠΝΟΗ</a:t>
            </a:r>
            <a:endParaRPr lang="en-US" altLang="el-GR" sz="2800" b="1">
              <a:solidFill>
                <a:srgbClr val="084077"/>
              </a:solidFill>
            </a:endParaRPr>
          </a:p>
        </p:txBody>
      </p:sp>
      <p:sp>
        <p:nvSpPr>
          <p:cNvPr id="305156" name="Rectangle 2"/>
          <p:cNvSpPr>
            <a:spLocks noChangeArrowheads="1"/>
          </p:cNvSpPr>
          <p:nvPr/>
        </p:nvSpPr>
        <p:spPr bwMode="auto">
          <a:xfrm>
            <a:off x="3851275" y="1412776"/>
            <a:ext cx="5292725" cy="324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20000"/>
              </a:spcBef>
              <a:buFont typeface="Wingdings" pitchFamily="2" charset="2"/>
              <a:buChar char="ü"/>
            </a:pPr>
            <a:r>
              <a:rPr lang="el-GR" altLang="el-GR" sz="2800" dirty="0">
                <a:solidFill>
                  <a:srgbClr val="000099"/>
                </a:solidFill>
              </a:rPr>
              <a:t>Ακούω, βλέπω, αισθάνομαι εάν το θύμα αναπνέει ΦΥΣΙΟΛΟΓΙΚΑ</a:t>
            </a:r>
            <a:endParaRPr lang="en-GB" altLang="el-GR" sz="2800" dirty="0">
              <a:solidFill>
                <a:srgbClr val="000099"/>
              </a:solidFill>
            </a:endParaRPr>
          </a:p>
          <a:p>
            <a:pPr eaLnBrk="1" hangingPunct="1">
              <a:spcBef>
                <a:spcPct val="20000"/>
              </a:spcBef>
              <a:buFont typeface="Wingdings" pitchFamily="2" charset="2"/>
              <a:buChar char="ü"/>
            </a:pPr>
            <a:endParaRPr lang="en-GB" altLang="el-GR" sz="2800" dirty="0">
              <a:solidFill>
                <a:srgbClr val="000099"/>
              </a:solidFill>
            </a:endParaRPr>
          </a:p>
          <a:p>
            <a:pPr eaLnBrk="1" hangingPunct="1">
              <a:spcBef>
                <a:spcPct val="20000"/>
              </a:spcBef>
              <a:buFont typeface="Wingdings" pitchFamily="2" charset="2"/>
              <a:buChar char="ü"/>
            </a:pPr>
            <a:r>
              <a:rPr lang="el-GR" altLang="el-GR" sz="2800" dirty="0">
                <a:solidFill>
                  <a:srgbClr val="000099"/>
                </a:solidFill>
              </a:rPr>
              <a:t>Μη συγχέετε τον </a:t>
            </a:r>
            <a:r>
              <a:rPr lang="el-GR" altLang="el-GR" sz="2800" dirty="0" err="1">
                <a:solidFill>
                  <a:srgbClr val="000099"/>
                </a:solidFill>
              </a:rPr>
              <a:t>προθανάτιο</a:t>
            </a:r>
            <a:r>
              <a:rPr lang="el-GR" altLang="el-GR" sz="2800" dirty="0">
                <a:solidFill>
                  <a:srgbClr val="000099"/>
                </a:solidFill>
              </a:rPr>
              <a:t> ρόγχο</a:t>
            </a:r>
            <a:r>
              <a:rPr lang="en-GB" altLang="el-GR" sz="2800" dirty="0">
                <a:solidFill>
                  <a:srgbClr val="000099"/>
                </a:solidFill>
              </a:rPr>
              <a:t> </a:t>
            </a:r>
            <a:r>
              <a:rPr lang="el-GR" altLang="el-GR" sz="2800" dirty="0">
                <a:solidFill>
                  <a:srgbClr val="000099"/>
                </a:solidFill>
              </a:rPr>
              <a:t>με τη ΦΥΣΙΟΛΟΓΙΚΗ αναπνοή</a:t>
            </a:r>
            <a:endParaRPr lang="en-US" altLang="el-GR" sz="2800" dirty="0">
              <a:solidFill>
                <a:srgbClr val="000099"/>
              </a:solidFill>
            </a:endParaRPr>
          </a:p>
        </p:txBody>
      </p:sp>
      <p:pic>
        <p:nvPicPr>
          <p:cNvPr id="305157"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29000"/>
            <a:ext cx="3889375" cy="320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1651"/>
          <a:stretch/>
        </p:blipFill>
        <p:spPr bwMode="auto">
          <a:xfrm>
            <a:off x="44053" y="-27384"/>
            <a:ext cx="1287587" cy="1137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7" descr="Αποτέλεσμα εικόνας για logo αθτη"/>
          <p:cNvPicPr>
            <a:picLocks noChangeAspect="1" noChangeArrowheads="1"/>
          </p:cNvPicPr>
          <p:nvPr/>
        </p:nvPicPr>
        <p:blipFill>
          <a:blip r:embed="rId4">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7634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5157"/>
                                        </p:tgtEl>
                                        <p:attrNameLst>
                                          <p:attrName>style.visibility</p:attrName>
                                        </p:attrNameLst>
                                      </p:cBhvr>
                                      <p:to>
                                        <p:strVal val="visible"/>
                                      </p:to>
                                    </p:set>
                                    <p:animEffect transition="in" filter="barn(inVertical)">
                                      <p:cBhvr>
                                        <p:cTn id="7" dur="500"/>
                                        <p:tgtEl>
                                          <p:spTgt spid="30515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05156">
                                            <p:txEl>
                                              <p:pRg st="0" end="0"/>
                                            </p:txEl>
                                          </p:spTgt>
                                        </p:tgtEl>
                                        <p:attrNameLst>
                                          <p:attrName>style.visibility</p:attrName>
                                        </p:attrNameLst>
                                      </p:cBhvr>
                                      <p:to>
                                        <p:strVal val="visible"/>
                                      </p:to>
                                    </p:set>
                                    <p:anim calcmode="lin" valueType="num">
                                      <p:cBhvr additive="base">
                                        <p:cTn id="12" dur="500" fill="hold"/>
                                        <p:tgtEl>
                                          <p:spTgt spid="305156">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0515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05156">
                                            <p:txEl>
                                              <p:pRg st="2" end="2"/>
                                            </p:txEl>
                                          </p:spTgt>
                                        </p:tgtEl>
                                        <p:attrNameLst>
                                          <p:attrName>style.visibility</p:attrName>
                                        </p:attrNameLst>
                                      </p:cBhvr>
                                      <p:to>
                                        <p:strVal val="visible"/>
                                      </p:to>
                                    </p:set>
                                    <p:anim calcmode="lin" valueType="num">
                                      <p:cBhvr additive="base">
                                        <p:cTn id="18" dur="500" fill="hold"/>
                                        <p:tgtEl>
                                          <p:spTgt spid="305156">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0515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9" name="Rectangle 33"/>
          <p:cNvSpPr>
            <a:spLocks noChangeArrowheads="1"/>
          </p:cNvSpPr>
          <p:nvPr/>
        </p:nvSpPr>
        <p:spPr bwMode="auto">
          <a:xfrm>
            <a:off x="4418013" y="1783482"/>
            <a:ext cx="3962400" cy="533400"/>
          </a:xfrm>
          <a:prstGeom prst="rect">
            <a:avLst/>
          </a:prstGeom>
          <a:solidFill>
            <a:srgbClr val="084077">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nl-BE" altLang="el-GR" sz="1600">
              <a:solidFill>
                <a:srgbClr val="000000"/>
              </a:solidFill>
            </a:endParaRPr>
          </a:p>
        </p:txBody>
      </p:sp>
      <p:sp>
        <p:nvSpPr>
          <p:cNvPr id="306180" name="Rectangle 34"/>
          <p:cNvSpPr>
            <a:spLocks noChangeArrowheads="1"/>
          </p:cNvSpPr>
          <p:nvPr/>
        </p:nvSpPr>
        <p:spPr bwMode="auto">
          <a:xfrm>
            <a:off x="4418013" y="1773957"/>
            <a:ext cx="396240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l-GR" altLang="el-GR" sz="2200" b="1">
                <a:solidFill>
                  <a:srgbClr val="FFFFFF"/>
                </a:solidFill>
              </a:rPr>
              <a:t>Πλησιάστε με ασφάλεια</a:t>
            </a:r>
            <a:endParaRPr lang="en-US" altLang="el-GR" sz="2200" b="1">
              <a:solidFill>
                <a:srgbClr val="FFFFFF"/>
              </a:solidFill>
            </a:endParaRPr>
          </a:p>
        </p:txBody>
      </p:sp>
      <p:sp>
        <p:nvSpPr>
          <p:cNvPr id="306181" name="Rectangle 35"/>
          <p:cNvSpPr>
            <a:spLocks noChangeArrowheads="1"/>
          </p:cNvSpPr>
          <p:nvPr/>
        </p:nvSpPr>
        <p:spPr bwMode="auto">
          <a:xfrm>
            <a:off x="4418013" y="2393082"/>
            <a:ext cx="3962400" cy="533400"/>
          </a:xfrm>
          <a:prstGeom prst="rect">
            <a:avLst/>
          </a:prstGeom>
          <a:solidFill>
            <a:srgbClr val="084077">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nl-BE" altLang="el-GR" sz="1600">
              <a:solidFill>
                <a:srgbClr val="000000"/>
              </a:solidFill>
            </a:endParaRPr>
          </a:p>
        </p:txBody>
      </p:sp>
      <p:sp>
        <p:nvSpPr>
          <p:cNvPr id="306182" name="Rectangle 36"/>
          <p:cNvSpPr>
            <a:spLocks noChangeArrowheads="1"/>
          </p:cNvSpPr>
          <p:nvPr/>
        </p:nvSpPr>
        <p:spPr bwMode="auto">
          <a:xfrm>
            <a:off x="4418013" y="3002682"/>
            <a:ext cx="3962400" cy="533400"/>
          </a:xfrm>
          <a:prstGeom prst="rect">
            <a:avLst/>
          </a:prstGeom>
          <a:solidFill>
            <a:srgbClr val="084077">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nl-BE" altLang="el-GR" sz="1600">
              <a:solidFill>
                <a:srgbClr val="000000"/>
              </a:solidFill>
            </a:endParaRPr>
          </a:p>
        </p:txBody>
      </p:sp>
      <p:sp>
        <p:nvSpPr>
          <p:cNvPr id="306183" name="Rectangle 37"/>
          <p:cNvSpPr>
            <a:spLocks noChangeArrowheads="1"/>
          </p:cNvSpPr>
          <p:nvPr/>
        </p:nvSpPr>
        <p:spPr bwMode="auto">
          <a:xfrm>
            <a:off x="4418013" y="3612282"/>
            <a:ext cx="3962400" cy="533400"/>
          </a:xfrm>
          <a:prstGeom prst="rect">
            <a:avLst/>
          </a:prstGeom>
          <a:solidFill>
            <a:srgbClr val="084077">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nl-BE" altLang="el-GR" sz="1600">
              <a:solidFill>
                <a:srgbClr val="000000"/>
              </a:solidFill>
            </a:endParaRPr>
          </a:p>
        </p:txBody>
      </p:sp>
      <p:sp>
        <p:nvSpPr>
          <p:cNvPr id="306184" name="Rectangle 38"/>
          <p:cNvSpPr>
            <a:spLocks noChangeArrowheads="1"/>
          </p:cNvSpPr>
          <p:nvPr/>
        </p:nvSpPr>
        <p:spPr bwMode="auto">
          <a:xfrm>
            <a:off x="4418013" y="4221882"/>
            <a:ext cx="3962400" cy="533400"/>
          </a:xfrm>
          <a:prstGeom prst="rect">
            <a:avLst/>
          </a:prstGeom>
          <a:solidFill>
            <a:srgbClr val="084077">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nl-BE" altLang="el-GR" sz="1600">
              <a:solidFill>
                <a:srgbClr val="000000"/>
              </a:solidFill>
            </a:endParaRPr>
          </a:p>
        </p:txBody>
      </p:sp>
      <p:sp>
        <p:nvSpPr>
          <p:cNvPr id="306185" name="Rectangle 39"/>
          <p:cNvSpPr>
            <a:spLocks noChangeArrowheads="1"/>
          </p:cNvSpPr>
          <p:nvPr/>
        </p:nvSpPr>
        <p:spPr bwMode="auto">
          <a:xfrm>
            <a:off x="4418013" y="4831482"/>
            <a:ext cx="3962400" cy="533400"/>
          </a:xfrm>
          <a:prstGeom prst="rect">
            <a:avLst/>
          </a:prstGeom>
          <a:solidFill>
            <a:srgbClr val="08407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nl-BE" altLang="el-GR" sz="1600">
              <a:solidFill>
                <a:srgbClr val="000000"/>
              </a:solidFill>
            </a:endParaRPr>
          </a:p>
        </p:txBody>
      </p:sp>
      <p:sp>
        <p:nvSpPr>
          <p:cNvPr id="306186" name="Rectangle 40"/>
          <p:cNvSpPr>
            <a:spLocks noChangeArrowheads="1"/>
          </p:cNvSpPr>
          <p:nvPr/>
        </p:nvSpPr>
        <p:spPr bwMode="auto">
          <a:xfrm>
            <a:off x="4418013" y="5382344"/>
            <a:ext cx="3962400" cy="533400"/>
          </a:xfrm>
          <a:prstGeom prst="rect">
            <a:avLst/>
          </a:prstGeom>
          <a:solidFill>
            <a:srgbClr val="084077">
              <a:alpha val="1490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nl-BE" altLang="el-GR" sz="1600">
              <a:solidFill>
                <a:srgbClr val="000000"/>
              </a:solidFill>
            </a:endParaRPr>
          </a:p>
        </p:txBody>
      </p:sp>
      <p:sp>
        <p:nvSpPr>
          <p:cNvPr id="306187" name="Rectangle 41"/>
          <p:cNvSpPr>
            <a:spLocks noChangeArrowheads="1"/>
          </p:cNvSpPr>
          <p:nvPr/>
        </p:nvSpPr>
        <p:spPr bwMode="auto">
          <a:xfrm>
            <a:off x="4418013" y="5991944"/>
            <a:ext cx="3962400" cy="533400"/>
          </a:xfrm>
          <a:prstGeom prst="rect">
            <a:avLst/>
          </a:prstGeom>
          <a:solidFill>
            <a:srgbClr val="084077">
              <a:alpha val="1490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nl-BE" altLang="el-GR" sz="1600">
              <a:solidFill>
                <a:srgbClr val="000000"/>
              </a:solidFill>
            </a:endParaRPr>
          </a:p>
        </p:txBody>
      </p:sp>
      <p:sp>
        <p:nvSpPr>
          <p:cNvPr id="306188" name="Rectangle 42"/>
          <p:cNvSpPr>
            <a:spLocks noChangeArrowheads="1"/>
          </p:cNvSpPr>
          <p:nvPr/>
        </p:nvSpPr>
        <p:spPr bwMode="auto">
          <a:xfrm>
            <a:off x="4418013" y="2383557"/>
            <a:ext cx="396240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l-GR" altLang="el-GR" sz="2200" b="1">
                <a:solidFill>
                  <a:srgbClr val="FFFFFF"/>
                </a:solidFill>
              </a:rPr>
              <a:t>Ελέγξτε αντίδραση</a:t>
            </a:r>
            <a:endParaRPr lang="en-US" altLang="el-GR" sz="2200" b="1">
              <a:solidFill>
                <a:srgbClr val="FFFFFF"/>
              </a:solidFill>
            </a:endParaRPr>
          </a:p>
        </p:txBody>
      </p:sp>
      <p:sp>
        <p:nvSpPr>
          <p:cNvPr id="306189" name="Rectangle 43"/>
          <p:cNvSpPr>
            <a:spLocks noChangeArrowheads="1"/>
          </p:cNvSpPr>
          <p:nvPr/>
        </p:nvSpPr>
        <p:spPr bwMode="auto">
          <a:xfrm>
            <a:off x="4418013" y="2993157"/>
            <a:ext cx="396240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l-GR" altLang="el-GR" sz="2200" b="1">
                <a:solidFill>
                  <a:srgbClr val="FFFFFF"/>
                </a:solidFill>
              </a:rPr>
              <a:t>Φωνάξτε για βοήθεια</a:t>
            </a:r>
            <a:endParaRPr lang="en-US" altLang="el-GR" sz="2200" b="1">
              <a:solidFill>
                <a:srgbClr val="FFFFFF"/>
              </a:solidFill>
            </a:endParaRPr>
          </a:p>
        </p:txBody>
      </p:sp>
      <p:sp>
        <p:nvSpPr>
          <p:cNvPr id="306190" name="Rectangle 44"/>
          <p:cNvSpPr>
            <a:spLocks noChangeArrowheads="1"/>
          </p:cNvSpPr>
          <p:nvPr/>
        </p:nvSpPr>
        <p:spPr bwMode="auto">
          <a:xfrm>
            <a:off x="4418013" y="3602757"/>
            <a:ext cx="396240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l-GR" altLang="el-GR" sz="2200" b="1">
                <a:solidFill>
                  <a:srgbClr val="FFFFFF"/>
                </a:solidFill>
              </a:rPr>
              <a:t>Απελευθερώστε αεραγωγό</a:t>
            </a:r>
            <a:endParaRPr lang="en-US" altLang="el-GR" sz="2200" b="1">
              <a:solidFill>
                <a:srgbClr val="FFFFFF"/>
              </a:solidFill>
            </a:endParaRPr>
          </a:p>
        </p:txBody>
      </p:sp>
      <p:sp>
        <p:nvSpPr>
          <p:cNvPr id="306191" name="Rectangle 45"/>
          <p:cNvSpPr>
            <a:spLocks noChangeArrowheads="1"/>
          </p:cNvSpPr>
          <p:nvPr/>
        </p:nvSpPr>
        <p:spPr bwMode="auto">
          <a:xfrm>
            <a:off x="4418013" y="4212357"/>
            <a:ext cx="396240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l-GR" altLang="el-GR" sz="2200" b="1">
                <a:solidFill>
                  <a:srgbClr val="FFFFFF"/>
                </a:solidFill>
              </a:rPr>
              <a:t>Ελέγξτε για αναπνοή</a:t>
            </a:r>
            <a:endParaRPr lang="en-US" altLang="el-GR" sz="2200" b="1">
              <a:solidFill>
                <a:srgbClr val="FFFFFF"/>
              </a:solidFill>
            </a:endParaRPr>
          </a:p>
        </p:txBody>
      </p:sp>
      <p:sp>
        <p:nvSpPr>
          <p:cNvPr id="306192" name="Rectangle 46"/>
          <p:cNvSpPr>
            <a:spLocks noChangeArrowheads="1"/>
          </p:cNvSpPr>
          <p:nvPr/>
        </p:nvSpPr>
        <p:spPr bwMode="auto">
          <a:xfrm>
            <a:off x="4418013" y="4821957"/>
            <a:ext cx="396240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l-GR" altLang="el-GR" sz="2200" b="1">
                <a:solidFill>
                  <a:srgbClr val="FFFFFF"/>
                </a:solidFill>
              </a:rPr>
              <a:t>Καλέστε 112 (166/199)</a:t>
            </a:r>
            <a:endParaRPr lang="en-US" altLang="el-GR" sz="2200" b="1">
              <a:solidFill>
                <a:srgbClr val="FFFFFF"/>
              </a:solidFill>
            </a:endParaRPr>
          </a:p>
        </p:txBody>
      </p:sp>
      <p:sp>
        <p:nvSpPr>
          <p:cNvPr id="306193" name="Rectangle 47"/>
          <p:cNvSpPr>
            <a:spLocks noChangeArrowheads="1"/>
          </p:cNvSpPr>
          <p:nvPr/>
        </p:nvSpPr>
        <p:spPr bwMode="auto">
          <a:xfrm>
            <a:off x="4333875" y="5431557"/>
            <a:ext cx="4176713"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altLang="el-GR" sz="2200" b="1">
                <a:solidFill>
                  <a:srgbClr val="FFFFFF"/>
                </a:solidFill>
              </a:rPr>
              <a:t>3</a:t>
            </a:r>
            <a:r>
              <a:rPr lang="el-GR" altLang="el-GR" sz="2200" b="1">
                <a:solidFill>
                  <a:srgbClr val="FFFFFF"/>
                </a:solidFill>
              </a:rPr>
              <a:t>0 θωρακικές συμπιέσεις</a:t>
            </a:r>
            <a:endParaRPr lang="en-US" altLang="el-GR" sz="2200" b="1">
              <a:solidFill>
                <a:srgbClr val="FFFFFF"/>
              </a:solidFill>
            </a:endParaRPr>
          </a:p>
        </p:txBody>
      </p:sp>
      <p:sp>
        <p:nvSpPr>
          <p:cNvPr id="306194" name="Rectangle 48"/>
          <p:cNvSpPr>
            <a:spLocks noChangeArrowheads="1"/>
          </p:cNvSpPr>
          <p:nvPr/>
        </p:nvSpPr>
        <p:spPr bwMode="auto">
          <a:xfrm>
            <a:off x="4418013" y="6041157"/>
            <a:ext cx="396240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altLang="el-GR" sz="2200" b="1">
                <a:solidFill>
                  <a:srgbClr val="FFFFFF"/>
                </a:solidFill>
              </a:rPr>
              <a:t>2 </a:t>
            </a:r>
            <a:r>
              <a:rPr lang="el-GR" altLang="el-GR" sz="2200" b="1">
                <a:solidFill>
                  <a:srgbClr val="FFFFFF"/>
                </a:solidFill>
              </a:rPr>
              <a:t>αναπνοές διάσωσης</a:t>
            </a:r>
            <a:endParaRPr lang="en-US" altLang="el-GR" sz="2200" b="1">
              <a:solidFill>
                <a:srgbClr val="FFFFFF"/>
              </a:solidFill>
            </a:endParaRPr>
          </a:p>
        </p:txBody>
      </p:sp>
      <p:pic>
        <p:nvPicPr>
          <p:cNvPr id="306195" name="Picture 5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2569294"/>
            <a:ext cx="3014662"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6196" name="Rectangle 51"/>
          <p:cNvSpPr>
            <a:spLocks noChangeArrowheads="1"/>
          </p:cNvSpPr>
          <p:nvPr/>
        </p:nvSpPr>
        <p:spPr bwMode="auto">
          <a:xfrm>
            <a:off x="1547664" y="692868"/>
            <a:ext cx="6112669" cy="647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l-GR" altLang="el-GR" sz="4400" b="1" dirty="0" smtClean="0">
                <a:solidFill>
                  <a:srgbClr val="0070C0"/>
                </a:solidFill>
              </a:rPr>
              <a:t>Κλήση βοήθειας  </a:t>
            </a:r>
            <a:r>
              <a:rPr lang="el-GR" altLang="el-GR" sz="4400" b="1" dirty="0" smtClean="0">
                <a:solidFill>
                  <a:srgbClr val="FF0000"/>
                </a:solidFill>
              </a:rPr>
              <a:t>112</a:t>
            </a:r>
            <a:endParaRPr lang="el-GR" altLang="el-GR" sz="4400" b="1" dirty="0">
              <a:solidFill>
                <a:srgbClr val="0070C0"/>
              </a:solidFill>
            </a:endParaRPr>
          </a:p>
        </p:txBody>
      </p:sp>
      <p:pic>
        <p:nvPicPr>
          <p:cNvPr id="20"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1651"/>
          <a:stretch/>
        </p:blipFill>
        <p:spPr bwMode="auto">
          <a:xfrm>
            <a:off x="44053" y="-27384"/>
            <a:ext cx="1287587" cy="1137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7" descr="Αποτέλεσμα εικόνας για logo αθτη"/>
          <p:cNvPicPr>
            <a:picLocks noChangeAspect="1" noChangeArrowheads="1"/>
          </p:cNvPicPr>
          <p:nvPr/>
        </p:nvPicPr>
        <p:blipFill>
          <a:blip r:embed="rId4">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2496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6195"/>
                                        </p:tgtEl>
                                        <p:attrNameLst>
                                          <p:attrName>style.visibility</p:attrName>
                                        </p:attrNameLst>
                                      </p:cBhvr>
                                      <p:to>
                                        <p:strVal val="visible"/>
                                      </p:to>
                                    </p:set>
                                    <p:animEffect transition="in" filter="barn(inVertical)">
                                      <p:cBhvr>
                                        <p:cTn id="7" dur="500"/>
                                        <p:tgtEl>
                                          <p:spTgt spid="306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WordArt 2"/>
          <p:cNvSpPr>
            <a:spLocks noChangeArrowheads="1" noChangeShapeType="1" noTextEdit="1"/>
          </p:cNvSpPr>
          <p:nvPr/>
        </p:nvSpPr>
        <p:spPr bwMode="auto">
          <a:xfrm>
            <a:off x="1514475" y="1124744"/>
            <a:ext cx="5937846" cy="864096"/>
          </a:xfrm>
          <a:prstGeom prst="rect">
            <a:avLst/>
          </a:prstGeom>
        </p:spPr>
        <p:txBody>
          <a:bodyPr spcFirstLastPara="1" wrap="none" fromWordArt="1">
            <a:prstTxWarp prst="textArchUp">
              <a:avLst>
                <a:gd name="adj" fmla="val 10800004"/>
              </a:avLst>
            </a:prstTxWarp>
          </a:bodyPr>
          <a:lstStyle/>
          <a:p>
            <a:pPr algn="ctr"/>
            <a:r>
              <a:rPr lang="el-GR" sz="3600" kern="10" dirty="0">
                <a:ln w="63500">
                  <a:solidFill>
                    <a:srgbClr val="000000"/>
                  </a:solidFill>
                  <a:round/>
                  <a:headEnd/>
                  <a:tailEnd/>
                </a:ln>
                <a:solidFill>
                  <a:srgbClr val="FFFF00"/>
                </a:solidFill>
                <a:latin typeface="Arial Black"/>
              </a:rPr>
              <a:t>ΠΡΟΣΟΧΗ!!!</a:t>
            </a:r>
          </a:p>
        </p:txBody>
      </p:sp>
      <p:sp>
        <p:nvSpPr>
          <p:cNvPr id="36867" name="Text Box 3"/>
          <p:cNvSpPr txBox="1">
            <a:spLocks noChangeArrowheads="1"/>
          </p:cNvSpPr>
          <p:nvPr/>
        </p:nvSpPr>
        <p:spPr bwMode="auto">
          <a:xfrm>
            <a:off x="304800" y="2032000"/>
            <a:ext cx="8458200"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Comic Sans MS" pitchFamily="66" charset="0"/>
                <a:cs typeface="Arial" pitchFamily="34" charset="0"/>
              </a:defRPr>
            </a:lvl1pPr>
            <a:lvl2pPr marL="742950" indent="-285750" eaLnBrk="0" hangingPunct="0">
              <a:spcBef>
                <a:spcPct val="20000"/>
              </a:spcBef>
              <a:buChar char="–"/>
              <a:defRPr sz="2800">
                <a:solidFill>
                  <a:schemeClr val="tx1"/>
                </a:solidFill>
                <a:latin typeface="Comic Sans MS" pitchFamily="66" charset="0"/>
                <a:cs typeface="Arial" pitchFamily="34" charset="0"/>
              </a:defRPr>
            </a:lvl2pPr>
            <a:lvl3pPr marL="1143000" indent="-228600" eaLnBrk="0" hangingPunct="0">
              <a:spcBef>
                <a:spcPct val="20000"/>
              </a:spcBef>
              <a:buChar char="•"/>
              <a:defRPr sz="2400">
                <a:solidFill>
                  <a:schemeClr val="tx1"/>
                </a:solidFill>
                <a:latin typeface="Comic Sans MS" pitchFamily="66" charset="0"/>
                <a:cs typeface="Arial" pitchFamily="34" charset="0"/>
              </a:defRPr>
            </a:lvl3pPr>
            <a:lvl4pPr marL="1600200" indent="-228600" eaLnBrk="0" hangingPunct="0">
              <a:spcBef>
                <a:spcPct val="20000"/>
              </a:spcBef>
              <a:buChar char="–"/>
              <a:defRPr sz="2000">
                <a:solidFill>
                  <a:schemeClr val="tx1"/>
                </a:solidFill>
                <a:latin typeface="Comic Sans MS" pitchFamily="66" charset="0"/>
                <a:cs typeface="Arial" pitchFamily="34" charset="0"/>
              </a:defRPr>
            </a:lvl4pPr>
            <a:lvl5pPr marL="2057400" indent="-228600" eaLnBrk="0" hangingPunct="0">
              <a:spcBef>
                <a:spcPct val="20000"/>
              </a:spcBef>
              <a:buChar char="»"/>
              <a:defRPr sz="2000">
                <a:solidFill>
                  <a:schemeClr val="tx1"/>
                </a:solidFill>
                <a:latin typeface="Comic Sans MS" pitchFamily="66"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cs typeface="Arial" pitchFamily="34" charset="0"/>
              </a:defRPr>
            </a:lvl9pPr>
          </a:lstStyle>
          <a:p>
            <a:pPr algn="ctr" eaLnBrk="1" hangingPunct="1">
              <a:spcBef>
                <a:spcPct val="0"/>
              </a:spcBef>
              <a:buFontTx/>
              <a:buNone/>
            </a:pPr>
            <a:r>
              <a:rPr lang="el-GR" altLang="el-GR" sz="3000" dirty="0">
                <a:solidFill>
                  <a:srgbClr val="000000"/>
                </a:solidFill>
              </a:rPr>
              <a:t>Όταν καλείς το 166 </a:t>
            </a:r>
          </a:p>
          <a:p>
            <a:pPr algn="ctr" eaLnBrk="1" hangingPunct="1">
              <a:spcBef>
                <a:spcPct val="0"/>
              </a:spcBef>
              <a:buFontTx/>
              <a:buNone/>
            </a:pPr>
            <a:r>
              <a:rPr lang="el-GR" altLang="el-GR" sz="3000" dirty="0">
                <a:solidFill>
                  <a:srgbClr val="000000"/>
                </a:solidFill>
                <a:sym typeface="Wingdings" pitchFamily="2" charset="2"/>
              </a:rPr>
              <a:t></a:t>
            </a:r>
            <a:r>
              <a:rPr lang="el-GR" altLang="el-GR" sz="3000" dirty="0">
                <a:solidFill>
                  <a:srgbClr val="000000"/>
                </a:solidFill>
              </a:rPr>
              <a:t> Ε. Κ. Α. Β. (Εθνικό Κέντρο Άμεσης Βοήθειας) να μην ξεχνάς τα </a:t>
            </a:r>
            <a:r>
              <a:rPr lang="el-GR" altLang="el-GR" sz="3000" b="1" dirty="0">
                <a:solidFill>
                  <a:srgbClr val="000000"/>
                </a:solidFill>
              </a:rPr>
              <a:t>4 Π!</a:t>
            </a:r>
          </a:p>
        </p:txBody>
      </p:sp>
      <p:pic>
        <p:nvPicPr>
          <p:cNvPr id="36868" name="Picture 4" descr="telephone-carto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756819"/>
            <a:ext cx="257175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WordArt 5"/>
          <p:cNvSpPr>
            <a:spLocks noChangeArrowheads="1" noChangeShapeType="1" noTextEdit="1"/>
          </p:cNvSpPr>
          <p:nvPr/>
        </p:nvSpPr>
        <p:spPr bwMode="auto">
          <a:xfrm>
            <a:off x="3657600" y="4419600"/>
            <a:ext cx="609600" cy="685800"/>
          </a:xfrm>
          <a:prstGeom prst="rect">
            <a:avLst/>
          </a:prstGeom>
        </p:spPr>
        <p:txBody>
          <a:bodyPr wrap="none" fromWordArt="1">
            <a:prstTxWarp prst="textPlain">
              <a:avLst>
                <a:gd name="adj" fmla="val 50000"/>
              </a:avLst>
            </a:prstTxWarp>
          </a:bodyPr>
          <a:lstStyle/>
          <a:p>
            <a:pPr algn="ctr"/>
            <a:r>
              <a:rPr lang="el-GR" sz="3600" kern="10">
                <a:ln w="38100">
                  <a:solidFill>
                    <a:srgbClr val="FF6600"/>
                  </a:solidFill>
                  <a:round/>
                  <a:headEnd/>
                  <a:tailEnd/>
                </a:ln>
                <a:solidFill>
                  <a:srgbClr val="FFFF00"/>
                </a:solidFill>
                <a:latin typeface="Arial Black"/>
              </a:rPr>
              <a:t>Π</a:t>
            </a:r>
          </a:p>
        </p:txBody>
      </p:sp>
      <p:sp>
        <p:nvSpPr>
          <p:cNvPr id="36870" name="WordArt 6"/>
          <p:cNvSpPr>
            <a:spLocks noChangeArrowheads="1" noChangeShapeType="1" noTextEdit="1"/>
          </p:cNvSpPr>
          <p:nvPr/>
        </p:nvSpPr>
        <p:spPr bwMode="auto">
          <a:xfrm>
            <a:off x="3124200" y="3581400"/>
            <a:ext cx="609600" cy="685800"/>
          </a:xfrm>
          <a:prstGeom prst="rect">
            <a:avLst/>
          </a:prstGeom>
        </p:spPr>
        <p:txBody>
          <a:bodyPr wrap="none" fromWordArt="1">
            <a:prstTxWarp prst="textPlain">
              <a:avLst>
                <a:gd name="adj" fmla="val 50000"/>
              </a:avLst>
            </a:prstTxWarp>
          </a:bodyPr>
          <a:lstStyle/>
          <a:p>
            <a:pPr algn="ctr"/>
            <a:r>
              <a:rPr lang="el-GR" sz="3600" kern="10" dirty="0">
                <a:ln w="38100">
                  <a:solidFill>
                    <a:srgbClr val="FF6600"/>
                  </a:solidFill>
                  <a:round/>
                  <a:headEnd/>
                  <a:tailEnd/>
                </a:ln>
                <a:solidFill>
                  <a:srgbClr val="FFFF00"/>
                </a:solidFill>
                <a:latin typeface="Arial Black"/>
              </a:rPr>
              <a:t>Π</a:t>
            </a:r>
          </a:p>
        </p:txBody>
      </p:sp>
      <p:sp>
        <p:nvSpPr>
          <p:cNvPr id="36871" name="WordArt 7"/>
          <p:cNvSpPr>
            <a:spLocks noChangeArrowheads="1" noChangeShapeType="1" noTextEdit="1"/>
          </p:cNvSpPr>
          <p:nvPr/>
        </p:nvSpPr>
        <p:spPr bwMode="auto">
          <a:xfrm>
            <a:off x="4953000" y="6019800"/>
            <a:ext cx="609600" cy="685800"/>
          </a:xfrm>
          <a:prstGeom prst="rect">
            <a:avLst/>
          </a:prstGeom>
        </p:spPr>
        <p:txBody>
          <a:bodyPr wrap="none" fromWordArt="1">
            <a:prstTxWarp prst="textPlain">
              <a:avLst>
                <a:gd name="adj" fmla="val 50000"/>
              </a:avLst>
            </a:prstTxWarp>
          </a:bodyPr>
          <a:lstStyle/>
          <a:p>
            <a:pPr algn="ctr"/>
            <a:r>
              <a:rPr lang="el-GR" sz="3600" kern="10">
                <a:ln w="38100">
                  <a:solidFill>
                    <a:srgbClr val="FF6600"/>
                  </a:solidFill>
                  <a:round/>
                  <a:headEnd/>
                  <a:tailEnd/>
                </a:ln>
                <a:solidFill>
                  <a:srgbClr val="FFFF00"/>
                </a:solidFill>
                <a:latin typeface="Arial Black"/>
              </a:rPr>
              <a:t>Π</a:t>
            </a:r>
          </a:p>
        </p:txBody>
      </p:sp>
      <p:sp>
        <p:nvSpPr>
          <p:cNvPr id="36872" name="WordArt 8"/>
          <p:cNvSpPr>
            <a:spLocks noChangeArrowheads="1" noChangeShapeType="1" noTextEdit="1"/>
          </p:cNvSpPr>
          <p:nvPr/>
        </p:nvSpPr>
        <p:spPr bwMode="auto">
          <a:xfrm>
            <a:off x="4267200" y="5257800"/>
            <a:ext cx="609600" cy="685800"/>
          </a:xfrm>
          <a:prstGeom prst="rect">
            <a:avLst/>
          </a:prstGeom>
        </p:spPr>
        <p:txBody>
          <a:bodyPr wrap="none" fromWordArt="1">
            <a:prstTxWarp prst="textPlain">
              <a:avLst>
                <a:gd name="adj" fmla="val 50000"/>
              </a:avLst>
            </a:prstTxWarp>
          </a:bodyPr>
          <a:lstStyle/>
          <a:p>
            <a:pPr algn="ctr"/>
            <a:r>
              <a:rPr lang="el-GR" sz="3600" kern="10">
                <a:ln w="38100">
                  <a:solidFill>
                    <a:srgbClr val="FF6600"/>
                  </a:solidFill>
                  <a:round/>
                  <a:headEnd/>
                  <a:tailEnd/>
                </a:ln>
                <a:solidFill>
                  <a:srgbClr val="FFFF00"/>
                </a:solidFill>
                <a:latin typeface="Arial Black"/>
              </a:rPr>
              <a:t>Π</a:t>
            </a:r>
          </a:p>
        </p:txBody>
      </p:sp>
      <p:sp>
        <p:nvSpPr>
          <p:cNvPr id="36873" name="Text Box 9"/>
          <p:cNvSpPr txBox="1">
            <a:spLocks noChangeArrowheads="1"/>
          </p:cNvSpPr>
          <p:nvPr/>
        </p:nvSpPr>
        <p:spPr bwMode="auto">
          <a:xfrm>
            <a:off x="3657600" y="3886200"/>
            <a:ext cx="21336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Comic Sans MS" pitchFamily="66" charset="0"/>
                <a:cs typeface="Arial" pitchFamily="34" charset="0"/>
              </a:defRPr>
            </a:lvl1pPr>
            <a:lvl2pPr marL="742950" indent="-285750" eaLnBrk="0" hangingPunct="0">
              <a:spcBef>
                <a:spcPct val="20000"/>
              </a:spcBef>
              <a:buChar char="–"/>
              <a:defRPr sz="2800">
                <a:solidFill>
                  <a:schemeClr val="tx1"/>
                </a:solidFill>
                <a:latin typeface="Comic Sans MS" pitchFamily="66" charset="0"/>
                <a:cs typeface="Arial" pitchFamily="34" charset="0"/>
              </a:defRPr>
            </a:lvl2pPr>
            <a:lvl3pPr marL="1143000" indent="-228600" eaLnBrk="0" hangingPunct="0">
              <a:spcBef>
                <a:spcPct val="20000"/>
              </a:spcBef>
              <a:buChar char="•"/>
              <a:defRPr sz="2400">
                <a:solidFill>
                  <a:schemeClr val="tx1"/>
                </a:solidFill>
                <a:latin typeface="Comic Sans MS" pitchFamily="66" charset="0"/>
                <a:cs typeface="Arial" pitchFamily="34" charset="0"/>
              </a:defRPr>
            </a:lvl3pPr>
            <a:lvl4pPr marL="1600200" indent="-228600" eaLnBrk="0" hangingPunct="0">
              <a:spcBef>
                <a:spcPct val="20000"/>
              </a:spcBef>
              <a:buChar char="–"/>
              <a:defRPr sz="2000">
                <a:solidFill>
                  <a:schemeClr val="tx1"/>
                </a:solidFill>
                <a:latin typeface="Comic Sans MS" pitchFamily="66" charset="0"/>
                <a:cs typeface="Arial" pitchFamily="34" charset="0"/>
              </a:defRPr>
            </a:lvl4pPr>
            <a:lvl5pPr marL="2057400" indent="-228600" eaLnBrk="0" hangingPunct="0">
              <a:spcBef>
                <a:spcPct val="20000"/>
              </a:spcBef>
              <a:buChar char="»"/>
              <a:defRPr sz="2000">
                <a:solidFill>
                  <a:schemeClr val="tx1"/>
                </a:solidFill>
                <a:latin typeface="Comic Sans MS" pitchFamily="66"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cs typeface="Arial" pitchFamily="34" charset="0"/>
              </a:defRPr>
            </a:lvl9pPr>
          </a:lstStyle>
          <a:p>
            <a:pPr eaLnBrk="1" hangingPunct="1">
              <a:spcBef>
                <a:spcPct val="50000"/>
              </a:spcBef>
              <a:buFontTx/>
              <a:buNone/>
            </a:pPr>
            <a:r>
              <a:rPr lang="el-GR" altLang="el-GR" sz="2200" b="1">
                <a:solidFill>
                  <a:srgbClr val="000000"/>
                </a:solidFill>
              </a:rPr>
              <a:t>Οιός είσαι</a:t>
            </a:r>
          </a:p>
        </p:txBody>
      </p:sp>
      <p:sp>
        <p:nvSpPr>
          <p:cNvPr id="36874" name="Text Box 10"/>
          <p:cNvSpPr txBox="1">
            <a:spLocks noChangeArrowheads="1"/>
          </p:cNvSpPr>
          <p:nvPr/>
        </p:nvSpPr>
        <p:spPr bwMode="auto">
          <a:xfrm>
            <a:off x="4191000" y="4800600"/>
            <a:ext cx="21336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Comic Sans MS" pitchFamily="66" charset="0"/>
                <a:cs typeface="Arial" pitchFamily="34" charset="0"/>
              </a:defRPr>
            </a:lvl1pPr>
            <a:lvl2pPr marL="742950" indent="-285750" eaLnBrk="0" hangingPunct="0">
              <a:spcBef>
                <a:spcPct val="20000"/>
              </a:spcBef>
              <a:buChar char="–"/>
              <a:defRPr sz="2800">
                <a:solidFill>
                  <a:schemeClr val="tx1"/>
                </a:solidFill>
                <a:latin typeface="Comic Sans MS" pitchFamily="66" charset="0"/>
                <a:cs typeface="Arial" pitchFamily="34" charset="0"/>
              </a:defRPr>
            </a:lvl2pPr>
            <a:lvl3pPr marL="1143000" indent="-228600" eaLnBrk="0" hangingPunct="0">
              <a:spcBef>
                <a:spcPct val="20000"/>
              </a:spcBef>
              <a:buChar char="•"/>
              <a:defRPr sz="2400">
                <a:solidFill>
                  <a:schemeClr val="tx1"/>
                </a:solidFill>
                <a:latin typeface="Comic Sans MS" pitchFamily="66" charset="0"/>
                <a:cs typeface="Arial" pitchFamily="34" charset="0"/>
              </a:defRPr>
            </a:lvl3pPr>
            <a:lvl4pPr marL="1600200" indent="-228600" eaLnBrk="0" hangingPunct="0">
              <a:spcBef>
                <a:spcPct val="20000"/>
              </a:spcBef>
              <a:buChar char="–"/>
              <a:defRPr sz="2000">
                <a:solidFill>
                  <a:schemeClr val="tx1"/>
                </a:solidFill>
                <a:latin typeface="Comic Sans MS" pitchFamily="66" charset="0"/>
                <a:cs typeface="Arial" pitchFamily="34" charset="0"/>
              </a:defRPr>
            </a:lvl4pPr>
            <a:lvl5pPr marL="2057400" indent="-228600" eaLnBrk="0" hangingPunct="0">
              <a:spcBef>
                <a:spcPct val="20000"/>
              </a:spcBef>
              <a:buChar char="»"/>
              <a:defRPr sz="2000">
                <a:solidFill>
                  <a:schemeClr val="tx1"/>
                </a:solidFill>
                <a:latin typeface="Comic Sans MS" pitchFamily="66"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cs typeface="Arial" pitchFamily="34" charset="0"/>
              </a:defRPr>
            </a:lvl9pPr>
          </a:lstStyle>
          <a:p>
            <a:pPr eaLnBrk="1" hangingPunct="1">
              <a:spcBef>
                <a:spcPct val="50000"/>
              </a:spcBef>
              <a:buFontTx/>
              <a:buNone/>
            </a:pPr>
            <a:r>
              <a:rPr lang="el-GR" altLang="el-GR" sz="2200" b="1">
                <a:solidFill>
                  <a:srgbClr val="000000"/>
                </a:solidFill>
              </a:rPr>
              <a:t>Ου είσαι</a:t>
            </a:r>
          </a:p>
        </p:txBody>
      </p:sp>
      <p:sp>
        <p:nvSpPr>
          <p:cNvPr id="36875" name="Text Box 11"/>
          <p:cNvSpPr txBox="1">
            <a:spLocks noChangeArrowheads="1"/>
          </p:cNvSpPr>
          <p:nvPr/>
        </p:nvSpPr>
        <p:spPr bwMode="auto">
          <a:xfrm>
            <a:off x="5562600" y="6324600"/>
            <a:ext cx="33528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Comic Sans MS" pitchFamily="66" charset="0"/>
                <a:cs typeface="Arial" pitchFamily="34" charset="0"/>
              </a:defRPr>
            </a:lvl1pPr>
            <a:lvl2pPr marL="742950" indent="-285750" eaLnBrk="0" hangingPunct="0">
              <a:spcBef>
                <a:spcPct val="20000"/>
              </a:spcBef>
              <a:buChar char="–"/>
              <a:defRPr sz="2800">
                <a:solidFill>
                  <a:schemeClr val="tx1"/>
                </a:solidFill>
                <a:latin typeface="Comic Sans MS" pitchFamily="66" charset="0"/>
                <a:cs typeface="Arial" pitchFamily="34" charset="0"/>
              </a:defRPr>
            </a:lvl2pPr>
            <a:lvl3pPr marL="1143000" indent="-228600" eaLnBrk="0" hangingPunct="0">
              <a:spcBef>
                <a:spcPct val="20000"/>
              </a:spcBef>
              <a:buChar char="•"/>
              <a:defRPr sz="2400">
                <a:solidFill>
                  <a:schemeClr val="tx1"/>
                </a:solidFill>
                <a:latin typeface="Comic Sans MS" pitchFamily="66" charset="0"/>
                <a:cs typeface="Arial" pitchFamily="34" charset="0"/>
              </a:defRPr>
            </a:lvl3pPr>
            <a:lvl4pPr marL="1600200" indent="-228600" eaLnBrk="0" hangingPunct="0">
              <a:spcBef>
                <a:spcPct val="20000"/>
              </a:spcBef>
              <a:buChar char="–"/>
              <a:defRPr sz="2000">
                <a:solidFill>
                  <a:schemeClr val="tx1"/>
                </a:solidFill>
                <a:latin typeface="Comic Sans MS" pitchFamily="66" charset="0"/>
                <a:cs typeface="Arial" pitchFamily="34" charset="0"/>
              </a:defRPr>
            </a:lvl4pPr>
            <a:lvl5pPr marL="2057400" indent="-228600" eaLnBrk="0" hangingPunct="0">
              <a:spcBef>
                <a:spcPct val="20000"/>
              </a:spcBef>
              <a:buChar char="»"/>
              <a:defRPr sz="2000">
                <a:solidFill>
                  <a:schemeClr val="tx1"/>
                </a:solidFill>
                <a:latin typeface="Comic Sans MS" pitchFamily="66"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cs typeface="Arial" pitchFamily="34" charset="0"/>
              </a:defRPr>
            </a:lvl9pPr>
          </a:lstStyle>
          <a:p>
            <a:pPr eaLnBrk="1" hangingPunct="1">
              <a:spcBef>
                <a:spcPct val="50000"/>
              </a:spcBef>
              <a:buFontTx/>
              <a:buNone/>
            </a:pPr>
            <a:r>
              <a:rPr lang="el-GR" altLang="el-GR" sz="2200" b="1">
                <a:solidFill>
                  <a:srgbClr val="000000"/>
                </a:solidFill>
              </a:rPr>
              <a:t>Ως είναι οι πάσχοντες</a:t>
            </a:r>
          </a:p>
        </p:txBody>
      </p:sp>
      <p:sp>
        <p:nvSpPr>
          <p:cNvPr id="36876" name="Text Box 12"/>
          <p:cNvSpPr txBox="1">
            <a:spLocks noChangeArrowheads="1"/>
          </p:cNvSpPr>
          <p:nvPr/>
        </p:nvSpPr>
        <p:spPr bwMode="auto">
          <a:xfrm>
            <a:off x="4800600" y="5562600"/>
            <a:ext cx="35814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Comic Sans MS" pitchFamily="66" charset="0"/>
                <a:cs typeface="Arial" pitchFamily="34" charset="0"/>
              </a:defRPr>
            </a:lvl1pPr>
            <a:lvl2pPr marL="742950" indent="-285750" eaLnBrk="0" hangingPunct="0">
              <a:spcBef>
                <a:spcPct val="20000"/>
              </a:spcBef>
              <a:buChar char="–"/>
              <a:defRPr sz="2800">
                <a:solidFill>
                  <a:schemeClr val="tx1"/>
                </a:solidFill>
                <a:latin typeface="Comic Sans MS" pitchFamily="66" charset="0"/>
                <a:cs typeface="Arial" pitchFamily="34" charset="0"/>
              </a:defRPr>
            </a:lvl2pPr>
            <a:lvl3pPr marL="1143000" indent="-228600" eaLnBrk="0" hangingPunct="0">
              <a:spcBef>
                <a:spcPct val="20000"/>
              </a:spcBef>
              <a:buChar char="•"/>
              <a:defRPr sz="2400">
                <a:solidFill>
                  <a:schemeClr val="tx1"/>
                </a:solidFill>
                <a:latin typeface="Comic Sans MS" pitchFamily="66" charset="0"/>
                <a:cs typeface="Arial" pitchFamily="34" charset="0"/>
              </a:defRPr>
            </a:lvl3pPr>
            <a:lvl4pPr marL="1600200" indent="-228600" eaLnBrk="0" hangingPunct="0">
              <a:spcBef>
                <a:spcPct val="20000"/>
              </a:spcBef>
              <a:buChar char="–"/>
              <a:defRPr sz="2000">
                <a:solidFill>
                  <a:schemeClr val="tx1"/>
                </a:solidFill>
                <a:latin typeface="Comic Sans MS" pitchFamily="66" charset="0"/>
                <a:cs typeface="Arial" pitchFamily="34" charset="0"/>
              </a:defRPr>
            </a:lvl4pPr>
            <a:lvl5pPr marL="2057400" indent="-228600" eaLnBrk="0" hangingPunct="0">
              <a:spcBef>
                <a:spcPct val="20000"/>
              </a:spcBef>
              <a:buChar char="»"/>
              <a:defRPr sz="2000">
                <a:solidFill>
                  <a:schemeClr val="tx1"/>
                </a:solidFill>
                <a:latin typeface="Comic Sans MS" pitchFamily="66"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cs typeface="Arial" pitchFamily="34" charset="0"/>
              </a:defRPr>
            </a:lvl9pPr>
          </a:lstStyle>
          <a:p>
            <a:pPr eaLnBrk="1" hangingPunct="1">
              <a:spcBef>
                <a:spcPct val="50000"/>
              </a:spcBef>
              <a:buFontTx/>
              <a:buNone/>
            </a:pPr>
            <a:r>
              <a:rPr lang="el-GR" altLang="el-GR" sz="2200" b="1">
                <a:solidFill>
                  <a:srgbClr val="000000"/>
                </a:solidFill>
              </a:rPr>
              <a:t>όσοι είναι οι πάσχοντες</a:t>
            </a:r>
          </a:p>
        </p:txBody>
      </p:sp>
      <p:pic>
        <p:nvPicPr>
          <p:cNvPr id="1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1651"/>
          <a:stretch/>
        </p:blipFill>
        <p:spPr bwMode="auto">
          <a:xfrm>
            <a:off x="44053" y="-27384"/>
            <a:ext cx="1287587" cy="1137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7" descr="Αποτέλεσμα εικόνας για logo αθτη"/>
          <p:cNvPicPr>
            <a:picLocks noChangeAspect="1" noChangeArrowheads="1"/>
          </p:cNvPicPr>
          <p:nvPr/>
        </p:nvPicPr>
        <p:blipFill>
          <a:blip r:embed="rId4">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10752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fill="hold" grpId="0" nodeType="withEffect">
                                  <p:stCondLst>
                                    <p:cond delay="0"/>
                                  </p:stCondLst>
                                  <p:childTnLst>
                                    <p:animClr clrSpc="rgb" dir="cw">
                                      <p:cBhvr override="childStyle">
                                        <p:cTn id="6" dur="100" fill="hold"/>
                                        <p:tgtEl>
                                          <p:spTgt spid="36866"/>
                                        </p:tgtEl>
                                        <p:attrNameLst>
                                          <p:attrName>style.color</p:attrName>
                                        </p:attrNameLst>
                                      </p:cBhvr>
                                      <p:to>
                                        <a:schemeClr val="accent2"/>
                                      </p:to>
                                    </p:animClr>
                                    <p:animClr clrSpc="rgb" dir="cw">
                                      <p:cBhvr>
                                        <p:cTn id="7" dur="100" fill="hold"/>
                                        <p:tgtEl>
                                          <p:spTgt spid="36866"/>
                                        </p:tgtEl>
                                        <p:attrNameLst>
                                          <p:attrName>fillcolor</p:attrName>
                                        </p:attrNameLst>
                                      </p:cBhvr>
                                      <p:to>
                                        <a:schemeClr val="accent2"/>
                                      </p:to>
                                    </p:animClr>
                                    <p:set>
                                      <p:cBhvr>
                                        <p:cTn id="8" dur="100" fill="hold"/>
                                        <p:tgtEl>
                                          <p:spTgt spid="36866"/>
                                        </p:tgtEl>
                                        <p:attrNameLst>
                                          <p:attrName>fill.type</p:attrName>
                                        </p:attrNameLst>
                                      </p:cBhvr>
                                      <p:to>
                                        <p:strVal val="solid"/>
                                      </p:to>
                                    </p:set>
                                    <p:set>
                                      <p:cBhvr>
                                        <p:cTn id="9" dur="100" fill="hold"/>
                                        <p:tgtEl>
                                          <p:spTgt spid="36866"/>
                                        </p:tgtEl>
                                        <p:attrNameLst>
                                          <p:attrName>fill.on</p:attrName>
                                        </p:attrNameLst>
                                      </p:cBhvr>
                                      <p:to>
                                        <p:strVal val="true"/>
                                      </p:to>
                                    </p:set>
                                    <p:animRot by="120000">
                                      <p:cBhvr>
                                        <p:cTn id="10" dur="100" fill="hold">
                                          <p:stCondLst>
                                            <p:cond delay="0"/>
                                          </p:stCondLst>
                                        </p:cTn>
                                        <p:tgtEl>
                                          <p:spTgt spid="36866"/>
                                        </p:tgtEl>
                                        <p:attrNameLst>
                                          <p:attrName>r</p:attrName>
                                        </p:attrNameLst>
                                      </p:cBhvr>
                                    </p:animRot>
                                    <p:animRot by="-240000">
                                      <p:cBhvr>
                                        <p:cTn id="11" dur="200" fill="hold">
                                          <p:stCondLst>
                                            <p:cond delay="200"/>
                                          </p:stCondLst>
                                        </p:cTn>
                                        <p:tgtEl>
                                          <p:spTgt spid="36866"/>
                                        </p:tgtEl>
                                        <p:attrNameLst>
                                          <p:attrName>r</p:attrName>
                                        </p:attrNameLst>
                                      </p:cBhvr>
                                    </p:animRot>
                                    <p:animRot by="240000">
                                      <p:cBhvr>
                                        <p:cTn id="12" dur="200" fill="hold">
                                          <p:stCondLst>
                                            <p:cond delay="400"/>
                                          </p:stCondLst>
                                        </p:cTn>
                                        <p:tgtEl>
                                          <p:spTgt spid="36866"/>
                                        </p:tgtEl>
                                        <p:attrNameLst>
                                          <p:attrName>r</p:attrName>
                                        </p:attrNameLst>
                                      </p:cBhvr>
                                    </p:animRot>
                                    <p:animRot by="-240000">
                                      <p:cBhvr>
                                        <p:cTn id="13" dur="200" fill="hold">
                                          <p:stCondLst>
                                            <p:cond delay="600"/>
                                          </p:stCondLst>
                                        </p:cTn>
                                        <p:tgtEl>
                                          <p:spTgt spid="36866"/>
                                        </p:tgtEl>
                                        <p:attrNameLst>
                                          <p:attrName>r</p:attrName>
                                        </p:attrNameLst>
                                      </p:cBhvr>
                                    </p:animRot>
                                    <p:animRot by="120000">
                                      <p:cBhvr>
                                        <p:cTn id="14" dur="200" fill="hold">
                                          <p:stCondLst>
                                            <p:cond delay="800"/>
                                          </p:stCondLst>
                                        </p:cTn>
                                        <p:tgtEl>
                                          <p:spTgt spid="36866"/>
                                        </p:tgtEl>
                                        <p:attrNameLst>
                                          <p:attrName>r</p:attrName>
                                        </p:attrNameLst>
                                      </p:cBhvr>
                                    </p:animRot>
                                  </p:childTnLst>
                                </p:cTn>
                              </p:par>
                              <p:par>
                                <p:cTn id="15" presetID="32" presetClass="emph" presetSubtype="0" fill="hold" nodeType="withEffect">
                                  <p:stCondLst>
                                    <p:cond delay="0"/>
                                  </p:stCondLst>
                                  <p:childTnLst>
                                    <p:animClr clrSpc="rgb" dir="cw">
                                      <p:cBhvr override="childStyle">
                                        <p:cTn id="16" dur="100" fill="hold"/>
                                        <p:tgtEl>
                                          <p:spTgt spid="36868"/>
                                        </p:tgtEl>
                                        <p:attrNameLst>
                                          <p:attrName>style.color</p:attrName>
                                        </p:attrNameLst>
                                      </p:cBhvr>
                                      <p:to>
                                        <a:schemeClr val="accent2"/>
                                      </p:to>
                                    </p:animClr>
                                    <p:animClr clrSpc="rgb" dir="cw">
                                      <p:cBhvr>
                                        <p:cTn id="17" dur="100" fill="hold"/>
                                        <p:tgtEl>
                                          <p:spTgt spid="36868"/>
                                        </p:tgtEl>
                                        <p:attrNameLst>
                                          <p:attrName>fillcolor</p:attrName>
                                        </p:attrNameLst>
                                      </p:cBhvr>
                                      <p:to>
                                        <a:schemeClr val="accent2"/>
                                      </p:to>
                                    </p:animClr>
                                    <p:set>
                                      <p:cBhvr>
                                        <p:cTn id="18" dur="100" fill="hold"/>
                                        <p:tgtEl>
                                          <p:spTgt spid="36868"/>
                                        </p:tgtEl>
                                        <p:attrNameLst>
                                          <p:attrName>fill.type</p:attrName>
                                        </p:attrNameLst>
                                      </p:cBhvr>
                                      <p:to>
                                        <p:strVal val="solid"/>
                                      </p:to>
                                    </p:set>
                                    <p:set>
                                      <p:cBhvr>
                                        <p:cTn id="19" dur="100" fill="hold"/>
                                        <p:tgtEl>
                                          <p:spTgt spid="36868"/>
                                        </p:tgtEl>
                                        <p:attrNameLst>
                                          <p:attrName>fill.on</p:attrName>
                                        </p:attrNameLst>
                                      </p:cBhvr>
                                      <p:to>
                                        <p:strVal val="true"/>
                                      </p:to>
                                    </p:set>
                                    <p:animRot by="120000">
                                      <p:cBhvr>
                                        <p:cTn id="20" dur="100" fill="hold">
                                          <p:stCondLst>
                                            <p:cond delay="0"/>
                                          </p:stCondLst>
                                        </p:cTn>
                                        <p:tgtEl>
                                          <p:spTgt spid="36868"/>
                                        </p:tgtEl>
                                        <p:attrNameLst>
                                          <p:attrName>r</p:attrName>
                                        </p:attrNameLst>
                                      </p:cBhvr>
                                    </p:animRot>
                                    <p:animRot by="-240000">
                                      <p:cBhvr>
                                        <p:cTn id="21" dur="200" fill="hold">
                                          <p:stCondLst>
                                            <p:cond delay="200"/>
                                          </p:stCondLst>
                                        </p:cTn>
                                        <p:tgtEl>
                                          <p:spTgt spid="36868"/>
                                        </p:tgtEl>
                                        <p:attrNameLst>
                                          <p:attrName>r</p:attrName>
                                        </p:attrNameLst>
                                      </p:cBhvr>
                                    </p:animRot>
                                    <p:animRot by="240000">
                                      <p:cBhvr>
                                        <p:cTn id="22" dur="200" fill="hold">
                                          <p:stCondLst>
                                            <p:cond delay="400"/>
                                          </p:stCondLst>
                                        </p:cTn>
                                        <p:tgtEl>
                                          <p:spTgt spid="36868"/>
                                        </p:tgtEl>
                                        <p:attrNameLst>
                                          <p:attrName>r</p:attrName>
                                        </p:attrNameLst>
                                      </p:cBhvr>
                                    </p:animRot>
                                    <p:animRot by="-240000">
                                      <p:cBhvr>
                                        <p:cTn id="23" dur="200" fill="hold">
                                          <p:stCondLst>
                                            <p:cond delay="600"/>
                                          </p:stCondLst>
                                        </p:cTn>
                                        <p:tgtEl>
                                          <p:spTgt spid="36868"/>
                                        </p:tgtEl>
                                        <p:attrNameLst>
                                          <p:attrName>r</p:attrName>
                                        </p:attrNameLst>
                                      </p:cBhvr>
                                    </p:animRot>
                                    <p:animRot by="120000">
                                      <p:cBhvr>
                                        <p:cTn id="24" dur="200" fill="hold">
                                          <p:stCondLst>
                                            <p:cond delay="800"/>
                                          </p:stCondLst>
                                        </p:cTn>
                                        <p:tgtEl>
                                          <p:spTgt spid="36868"/>
                                        </p:tgtEl>
                                        <p:attrNameLst>
                                          <p:attrName>r</p:attrName>
                                        </p:attrNameLst>
                                      </p:cBhvr>
                                    </p:animRot>
                                  </p:childTnLst>
                                </p:cTn>
                              </p:par>
                              <p:par>
                                <p:cTn id="25" presetID="32" presetClass="emph" presetSubtype="0" fill="hold" grpId="1" nodeType="withEffect">
                                  <p:stCondLst>
                                    <p:cond delay="0"/>
                                  </p:stCondLst>
                                  <p:childTnLst>
                                    <p:animClr clrSpc="rgb" dir="cw">
                                      <p:cBhvr override="childStyle">
                                        <p:cTn id="26" dur="100" fill="hold"/>
                                        <p:tgtEl>
                                          <p:spTgt spid="36866"/>
                                        </p:tgtEl>
                                        <p:attrNameLst>
                                          <p:attrName>style.color</p:attrName>
                                        </p:attrNameLst>
                                      </p:cBhvr>
                                      <p:to>
                                        <a:schemeClr val="accent2"/>
                                      </p:to>
                                    </p:animClr>
                                    <p:animClr clrSpc="rgb" dir="cw">
                                      <p:cBhvr>
                                        <p:cTn id="27" dur="100" fill="hold"/>
                                        <p:tgtEl>
                                          <p:spTgt spid="36866"/>
                                        </p:tgtEl>
                                        <p:attrNameLst>
                                          <p:attrName>fillcolor</p:attrName>
                                        </p:attrNameLst>
                                      </p:cBhvr>
                                      <p:to>
                                        <a:schemeClr val="accent2"/>
                                      </p:to>
                                    </p:animClr>
                                    <p:set>
                                      <p:cBhvr>
                                        <p:cTn id="28" dur="100" fill="hold"/>
                                        <p:tgtEl>
                                          <p:spTgt spid="36866"/>
                                        </p:tgtEl>
                                        <p:attrNameLst>
                                          <p:attrName>fill.type</p:attrName>
                                        </p:attrNameLst>
                                      </p:cBhvr>
                                      <p:to>
                                        <p:strVal val="solid"/>
                                      </p:to>
                                    </p:set>
                                    <p:set>
                                      <p:cBhvr>
                                        <p:cTn id="29" dur="100" fill="hold"/>
                                        <p:tgtEl>
                                          <p:spTgt spid="36866"/>
                                        </p:tgtEl>
                                        <p:attrNameLst>
                                          <p:attrName>fill.on</p:attrName>
                                        </p:attrNameLst>
                                      </p:cBhvr>
                                      <p:to>
                                        <p:strVal val="true"/>
                                      </p:to>
                                    </p:set>
                                    <p:animRot by="120000">
                                      <p:cBhvr>
                                        <p:cTn id="30" dur="100" fill="hold">
                                          <p:stCondLst>
                                            <p:cond delay="0"/>
                                          </p:stCondLst>
                                        </p:cTn>
                                        <p:tgtEl>
                                          <p:spTgt spid="36866"/>
                                        </p:tgtEl>
                                        <p:attrNameLst>
                                          <p:attrName>r</p:attrName>
                                        </p:attrNameLst>
                                      </p:cBhvr>
                                    </p:animRot>
                                    <p:animRot by="-240000">
                                      <p:cBhvr>
                                        <p:cTn id="31" dur="200" fill="hold">
                                          <p:stCondLst>
                                            <p:cond delay="200"/>
                                          </p:stCondLst>
                                        </p:cTn>
                                        <p:tgtEl>
                                          <p:spTgt spid="36866"/>
                                        </p:tgtEl>
                                        <p:attrNameLst>
                                          <p:attrName>r</p:attrName>
                                        </p:attrNameLst>
                                      </p:cBhvr>
                                    </p:animRot>
                                    <p:animRot by="240000">
                                      <p:cBhvr>
                                        <p:cTn id="32" dur="200" fill="hold">
                                          <p:stCondLst>
                                            <p:cond delay="400"/>
                                          </p:stCondLst>
                                        </p:cTn>
                                        <p:tgtEl>
                                          <p:spTgt spid="36866"/>
                                        </p:tgtEl>
                                        <p:attrNameLst>
                                          <p:attrName>r</p:attrName>
                                        </p:attrNameLst>
                                      </p:cBhvr>
                                    </p:animRot>
                                    <p:animRot by="-240000">
                                      <p:cBhvr>
                                        <p:cTn id="33" dur="200" fill="hold">
                                          <p:stCondLst>
                                            <p:cond delay="600"/>
                                          </p:stCondLst>
                                        </p:cTn>
                                        <p:tgtEl>
                                          <p:spTgt spid="36866"/>
                                        </p:tgtEl>
                                        <p:attrNameLst>
                                          <p:attrName>r</p:attrName>
                                        </p:attrNameLst>
                                      </p:cBhvr>
                                    </p:animRot>
                                    <p:animRot by="120000">
                                      <p:cBhvr>
                                        <p:cTn id="34" dur="200" fill="hold">
                                          <p:stCondLst>
                                            <p:cond delay="800"/>
                                          </p:stCondLst>
                                        </p:cTn>
                                        <p:tgtEl>
                                          <p:spTgt spid="36866"/>
                                        </p:tgtEl>
                                        <p:attrNameLst>
                                          <p:attrName>r</p:attrName>
                                        </p:attrNameLst>
                                      </p:cBhvr>
                                    </p:animRot>
                                  </p:childTnLst>
                                </p:cTn>
                              </p:par>
                              <p:par>
                                <p:cTn id="35" presetID="32" presetClass="emph" presetSubtype="0" fill="hold" nodeType="withEffect">
                                  <p:stCondLst>
                                    <p:cond delay="0"/>
                                  </p:stCondLst>
                                  <p:childTnLst>
                                    <p:animClr clrSpc="rgb" dir="cw">
                                      <p:cBhvr override="childStyle">
                                        <p:cTn id="36" dur="100" fill="hold"/>
                                        <p:tgtEl>
                                          <p:spTgt spid="36868"/>
                                        </p:tgtEl>
                                        <p:attrNameLst>
                                          <p:attrName>style.color</p:attrName>
                                        </p:attrNameLst>
                                      </p:cBhvr>
                                      <p:to>
                                        <a:schemeClr val="accent2"/>
                                      </p:to>
                                    </p:animClr>
                                    <p:animClr clrSpc="rgb" dir="cw">
                                      <p:cBhvr>
                                        <p:cTn id="37" dur="100" fill="hold"/>
                                        <p:tgtEl>
                                          <p:spTgt spid="36868"/>
                                        </p:tgtEl>
                                        <p:attrNameLst>
                                          <p:attrName>fillcolor</p:attrName>
                                        </p:attrNameLst>
                                      </p:cBhvr>
                                      <p:to>
                                        <a:schemeClr val="accent2"/>
                                      </p:to>
                                    </p:animClr>
                                    <p:set>
                                      <p:cBhvr>
                                        <p:cTn id="38" dur="100" fill="hold"/>
                                        <p:tgtEl>
                                          <p:spTgt spid="36868"/>
                                        </p:tgtEl>
                                        <p:attrNameLst>
                                          <p:attrName>fill.type</p:attrName>
                                        </p:attrNameLst>
                                      </p:cBhvr>
                                      <p:to>
                                        <p:strVal val="solid"/>
                                      </p:to>
                                    </p:set>
                                    <p:set>
                                      <p:cBhvr>
                                        <p:cTn id="39" dur="100" fill="hold"/>
                                        <p:tgtEl>
                                          <p:spTgt spid="36868"/>
                                        </p:tgtEl>
                                        <p:attrNameLst>
                                          <p:attrName>fill.on</p:attrName>
                                        </p:attrNameLst>
                                      </p:cBhvr>
                                      <p:to>
                                        <p:strVal val="true"/>
                                      </p:to>
                                    </p:set>
                                    <p:animRot by="120000">
                                      <p:cBhvr>
                                        <p:cTn id="40" dur="100" fill="hold">
                                          <p:stCondLst>
                                            <p:cond delay="0"/>
                                          </p:stCondLst>
                                        </p:cTn>
                                        <p:tgtEl>
                                          <p:spTgt spid="36868"/>
                                        </p:tgtEl>
                                        <p:attrNameLst>
                                          <p:attrName>r</p:attrName>
                                        </p:attrNameLst>
                                      </p:cBhvr>
                                    </p:animRot>
                                    <p:animRot by="-240000">
                                      <p:cBhvr>
                                        <p:cTn id="41" dur="200" fill="hold">
                                          <p:stCondLst>
                                            <p:cond delay="200"/>
                                          </p:stCondLst>
                                        </p:cTn>
                                        <p:tgtEl>
                                          <p:spTgt spid="36868"/>
                                        </p:tgtEl>
                                        <p:attrNameLst>
                                          <p:attrName>r</p:attrName>
                                        </p:attrNameLst>
                                      </p:cBhvr>
                                    </p:animRot>
                                    <p:animRot by="240000">
                                      <p:cBhvr>
                                        <p:cTn id="42" dur="200" fill="hold">
                                          <p:stCondLst>
                                            <p:cond delay="400"/>
                                          </p:stCondLst>
                                        </p:cTn>
                                        <p:tgtEl>
                                          <p:spTgt spid="36868"/>
                                        </p:tgtEl>
                                        <p:attrNameLst>
                                          <p:attrName>r</p:attrName>
                                        </p:attrNameLst>
                                      </p:cBhvr>
                                    </p:animRot>
                                    <p:animRot by="-240000">
                                      <p:cBhvr>
                                        <p:cTn id="43" dur="200" fill="hold">
                                          <p:stCondLst>
                                            <p:cond delay="600"/>
                                          </p:stCondLst>
                                        </p:cTn>
                                        <p:tgtEl>
                                          <p:spTgt spid="36868"/>
                                        </p:tgtEl>
                                        <p:attrNameLst>
                                          <p:attrName>r</p:attrName>
                                        </p:attrNameLst>
                                      </p:cBhvr>
                                    </p:animRot>
                                    <p:animRot by="120000">
                                      <p:cBhvr>
                                        <p:cTn id="44" dur="200" fill="hold">
                                          <p:stCondLst>
                                            <p:cond delay="800"/>
                                          </p:stCondLst>
                                        </p:cTn>
                                        <p:tgtEl>
                                          <p:spTgt spid="36868"/>
                                        </p:tgtEl>
                                        <p:attrNameLst>
                                          <p:attrName>r</p:attrName>
                                        </p:attrNameLst>
                                      </p:cBhvr>
                                    </p:animRot>
                                  </p:childTnLst>
                                </p:cTn>
                              </p:par>
                              <p:par>
                                <p:cTn id="45" presetID="32" presetClass="emph" presetSubtype="0" fill="hold" grpId="2" nodeType="withEffect">
                                  <p:stCondLst>
                                    <p:cond delay="0"/>
                                  </p:stCondLst>
                                  <p:childTnLst>
                                    <p:animClr clrSpc="rgb" dir="cw">
                                      <p:cBhvr override="childStyle">
                                        <p:cTn id="46" dur="100" fill="hold"/>
                                        <p:tgtEl>
                                          <p:spTgt spid="36866"/>
                                        </p:tgtEl>
                                        <p:attrNameLst>
                                          <p:attrName>style.color</p:attrName>
                                        </p:attrNameLst>
                                      </p:cBhvr>
                                      <p:to>
                                        <a:schemeClr val="accent2"/>
                                      </p:to>
                                    </p:animClr>
                                    <p:animClr clrSpc="rgb" dir="cw">
                                      <p:cBhvr>
                                        <p:cTn id="47" dur="100" fill="hold"/>
                                        <p:tgtEl>
                                          <p:spTgt spid="36866"/>
                                        </p:tgtEl>
                                        <p:attrNameLst>
                                          <p:attrName>fillcolor</p:attrName>
                                        </p:attrNameLst>
                                      </p:cBhvr>
                                      <p:to>
                                        <a:schemeClr val="accent2"/>
                                      </p:to>
                                    </p:animClr>
                                    <p:set>
                                      <p:cBhvr>
                                        <p:cTn id="48" dur="100" fill="hold"/>
                                        <p:tgtEl>
                                          <p:spTgt spid="36866"/>
                                        </p:tgtEl>
                                        <p:attrNameLst>
                                          <p:attrName>fill.type</p:attrName>
                                        </p:attrNameLst>
                                      </p:cBhvr>
                                      <p:to>
                                        <p:strVal val="solid"/>
                                      </p:to>
                                    </p:set>
                                    <p:set>
                                      <p:cBhvr>
                                        <p:cTn id="49" dur="100" fill="hold"/>
                                        <p:tgtEl>
                                          <p:spTgt spid="36866"/>
                                        </p:tgtEl>
                                        <p:attrNameLst>
                                          <p:attrName>fill.on</p:attrName>
                                        </p:attrNameLst>
                                      </p:cBhvr>
                                      <p:to>
                                        <p:strVal val="true"/>
                                      </p:to>
                                    </p:set>
                                    <p:animRot by="120000">
                                      <p:cBhvr>
                                        <p:cTn id="50" dur="100" fill="hold">
                                          <p:stCondLst>
                                            <p:cond delay="0"/>
                                          </p:stCondLst>
                                        </p:cTn>
                                        <p:tgtEl>
                                          <p:spTgt spid="36866"/>
                                        </p:tgtEl>
                                        <p:attrNameLst>
                                          <p:attrName>r</p:attrName>
                                        </p:attrNameLst>
                                      </p:cBhvr>
                                    </p:animRot>
                                    <p:animRot by="-240000">
                                      <p:cBhvr>
                                        <p:cTn id="51" dur="200" fill="hold">
                                          <p:stCondLst>
                                            <p:cond delay="200"/>
                                          </p:stCondLst>
                                        </p:cTn>
                                        <p:tgtEl>
                                          <p:spTgt spid="36866"/>
                                        </p:tgtEl>
                                        <p:attrNameLst>
                                          <p:attrName>r</p:attrName>
                                        </p:attrNameLst>
                                      </p:cBhvr>
                                    </p:animRot>
                                    <p:animRot by="240000">
                                      <p:cBhvr>
                                        <p:cTn id="52" dur="200" fill="hold">
                                          <p:stCondLst>
                                            <p:cond delay="400"/>
                                          </p:stCondLst>
                                        </p:cTn>
                                        <p:tgtEl>
                                          <p:spTgt spid="36866"/>
                                        </p:tgtEl>
                                        <p:attrNameLst>
                                          <p:attrName>r</p:attrName>
                                        </p:attrNameLst>
                                      </p:cBhvr>
                                    </p:animRot>
                                    <p:animRot by="-240000">
                                      <p:cBhvr>
                                        <p:cTn id="53" dur="200" fill="hold">
                                          <p:stCondLst>
                                            <p:cond delay="600"/>
                                          </p:stCondLst>
                                        </p:cTn>
                                        <p:tgtEl>
                                          <p:spTgt spid="36866"/>
                                        </p:tgtEl>
                                        <p:attrNameLst>
                                          <p:attrName>r</p:attrName>
                                        </p:attrNameLst>
                                      </p:cBhvr>
                                    </p:animRot>
                                    <p:animRot by="120000">
                                      <p:cBhvr>
                                        <p:cTn id="54" dur="200" fill="hold">
                                          <p:stCondLst>
                                            <p:cond delay="800"/>
                                          </p:stCondLst>
                                        </p:cTn>
                                        <p:tgtEl>
                                          <p:spTgt spid="36866"/>
                                        </p:tgtEl>
                                        <p:attrNameLst>
                                          <p:attrName>r</p:attrName>
                                        </p:attrNameLst>
                                      </p:cBhvr>
                                    </p:animRot>
                                  </p:childTnLst>
                                </p:cTn>
                              </p:par>
                              <p:par>
                                <p:cTn id="55" presetID="32" presetClass="emph" presetSubtype="0" fill="hold" nodeType="withEffect">
                                  <p:stCondLst>
                                    <p:cond delay="0"/>
                                  </p:stCondLst>
                                  <p:childTnLst>
                                    <p:animClr clrSpc="rgb" dir="cw">
                                      <p:cBhvr override="childStyle">
                                        <p:cTn id="56" dur="100" fill="hold"/>
                                        <p:tgtEl>
                                          <p:spTgt spid="36868"/>
                                        </p:tgtEl>
                                        <p:attrNameLst>
                                          <p:attrName>style.color</p:attrName>
                                        </p:attrNameLst>
                                      </p:cBhvr>
                                      <p:to>
                                        <a:schemeClr val="accent2"/>
                                      </p:to>
                                    </p:animClr>
                                    <p:animClr clrSpc="rgb" dir="cw">
                                      <p:cBhvr>
                                        <p:cTn id="57" dur="100" fill="hold"/>
                                        <p:tgtEl>
                                          <p:spTgt spid="36868"/>
                                        </p:tgtEl>
                                        <p:attrNameLst>
                                          <p:attrName>fillcolor</p:attrName>
                                        </p:attrNameLst>
                                      </p:cBhvr>
                                      <p:to>
                                        <a:schemeClr val="accent2"/>
                                      </p:to>
                                    </p:animClr>
                                    <p:set>
                                      <p:cBhvr>
                                        <p:cTn id="58" dur="100" fill="hold"/>
                                        <p:tgtEl>
                                          <p:spTgt spid="36868"/>
                                        </p:tgtEl>
                                        <p:attrNameLst>
                                          <p:attrName>fill.type</p:attrName>
                                        </p:attrNameLst>
                                      </p:cBhvr>
                                      <p:to>
                                        <p:strVal val="solid"/>
                                      </p:to>
                                    </p:set>
                                    <p:set>
                                      <p:cBhvr>
                                        <p:cTn id="59" dur="100" fill="hold"/>
                                        <p:tgtEl>
                                          <p:spTgt spid="36868"/>
                                        </p:tgtEl>
                                        <p:attrNameLst>
                                          <p:attrName>fill.on</p:attrName>
                                        </p:attrNameLst>
                                      </p:cBhvr>
                                      <p:to>
                                        <p:strVal val="true"/>
                                      </p:to>
                                    </p:set>
                                    <p:animRot by="120000">
                                      <p:cBhvr>
                                        <p:cTn id="60" dur="100" fill="hold">
                                          <p:stCondLst>
                                            <p:cond delay="0"/>
                                          </p:stCondLst>
                                        </p:cTn>
                                        <p:tgtEl>
                                          <p:spTgt spid="36868"/>
                                        </p:tgtEl>
                                        <p:attrNameLst>
                                          <p:attrName>r</p:attrName>
                                        </p:attrNameLst>
                                      </p:cBhvr>
                                    </p:animRot>
                                    <p:animRot by="-240000">
                                      <p:cBhvr>
                                        <p:cTn id="61" dur="200" fill="hold">
                                          <p:stCondLst>
                                            <p:cond delay="200"/>
                                          </p:stCondLst>
                                        </p:cTn>
                                        <p:tgtEl>
                                          <p:spTgt spid="36868"/>
                                        </p:tgtEl>
                                        <p:attrNameLst>
                                          <p:attrName>r</p:attrName>
                                        </p:attrNameLst>
                                      </p:cBhvr>
                                    </p:animRot>
                                    <p:animRot by="240000">
                                      <p:cBhvr>
                                        <p:cTn id="62" dur="200" fill="hold">
                                          <p:stCondLst>
                                            <p:cond delay="400"/>
                                          </p:stCondLst>
                                        </p:cTn>
                                        <p:tgtEl>
                                          <p:spTgt spid="36868"/>
                                        </p:tgtEl>
                                        <p:attrNameLst>
                                          <p:attrName>r</p:attrName>
                                        </p:attrNameLst>
                                      </p:cBhvr>
                                    </p:animRot>
                                    <p:animRot by="-240000">
                                      <p:cBhvr>
                                        <p:cTn id="63" dur="200" fill="hold">
                                          <p:stCondLst>
                                            <p:cond delay="600"/>
                                          </p:stCondLst>
                                        </p:cTn>
                                        <p:tgtEl>
                                          <p:spTgt spid="36868"/>
                                        </p:tgtEl>
                                        <p:attrNameLst>
                                          <p:attrName>r</p:attrName>
                                        </p:attrNameLst>
                                      </p:cBhvr>
                                    </p:animRot>
                                    <p:animRot by="120000">
                                      <p:cBhvr>
                                        <p:cTn id="64" dur="200" fill="hold">
                                          <p:stCondLst>
                                            <p:cond delay="800"/>
                                          </p:stCondLst>
                                        </p:cTn>
                                        <p:tgtEl>
                                          <p:spTgt spid="36868"/>
                                        </p:tgtEl>
                                        <p:attrNameLst>
                                          <p:attrName>r</p:attrName>
                                        </p:attrNameLst>
                                      </p:cBhvr>
                                    </p:animRot>
                                  </p:childTnLst>
                                </p:cTn>
                              </p:par>
                            </p:childTnLst>
                          </p:cTn>
                        </p:par>
                        <p:par>
                          <p:cTn id="65" fill="hold" nodeType="afterGroup">
                            <p:stCondLst>
                              <p:cond delay="1000"/>
                            </p:stCondLst>
                            <p:childTnLst>
                              <p:par>
                                <p:cTn id="66" presetID="41" presetClass="entr" presetSubtype="0" fill="hold" grpId="0" nodeType="afterEffect">
                                  <p:stCondLst>
                                    <p:cond delay="0"/>
                                  </p:stCondLst>
                                  <p:iterate type="lt">
                                    <p:tmPct val="10000"/>
                                  </p:iterate>
                                  <p:childTnLst>
                                    <p:set>
                                      <p:cBhvr>
                                        <p:cTn id="67" dur="1" fill="hold">
                                          <p:stCondLst>
                                            <p:cond delay="0"/>
                                          </p:stCondLst>
                                        </p:cTn>
                                        <p:tgtEl>
                                          <p:spTgt spid="36867"/>
                                        </p:tgtEl>
                                        <p:attrNameLst>
                                          <p:attrName>style.visibility</p:attrName>
                                        </p:attrNameLst>
                                      </p:cBhvr>
                                      <p:to>
                                        <p:strVal val="visible"/>
                                      </p:to>
                                    </p:set>
                                    <p:anim calcmode="lin" valueType="num">
                                      <p:cBhvr>
                                        <p:cTn id="68" dur="500" fill="hold"/>
                                        <p:tgtEl>
                                          <p:spTgt spid="36867"/>
                                        </p:tgtEl>
                                        <p:attrNameLst>
                                          <p:attrName>ppt_x</p:attrName>
                                        </p:attrNameLst>
                                      </p:cBhvr>
                                      <p:tavLst>
                                        <p:tav tm="0">
                                          <p:val>
                                            <p:strVal val="#ppt_x"/>
                                          </p:val>
                                        </p:tav>
                                        <p:tav tm="50000">
                                          <p:val>
                                            <p:strVal val="#ppt_x+.1"/>
                                          </p:val>
                                        </p:tav>
                                        <p:tav tm="100000">
                                          <p:val>
                                            <p:strVal val="#ppt_x"/>
                                          </p:val>
                                        </p:tav>
                                      </p:tavLst>
                                    </p:anim>
                                    <p:anim calcmode="lin" valueType="num">
                                      <p:cBhvr>
                                        <p:cTn id="69" dur="500" fill="hold"/>
                                        <p:tgtEl>
                                          <p:spTgt spid="36867"/>
                                        </p:tgtEl>
                                        <p:attrNameLst>
                                          <p:attrName>ppt_y</p:attrName>
                                        </p:attrNameLst>
                                      </p:cBhvr>
                                      <p:tavLst>
                                        <p:tav tm="0">
                                          <p:val>
                                            <p:strVal val="#ppt_y"/>
                                          </p:val>
                                        </p:tav>
                                        <p:tav tm="100000">
                                          <p:val>
                                            <p:strVal val="#ppt_y"/>
                                          </p:val>
                                        </p:tav>
                                      </p:tavLst>
                                    </p:anim>
                                    <p:anim calcmode="lin" valueType="num">
                                      <p:cBhvr>
                                        <p:cTn id="70" dur="500" fill="hold"/>
                                        <p:tgtEl>
                                          <p:spTgt spid="36867"/>
                                        </p:tgtEl>
                                        <p:attrNameLst>
                                          <p:attrName>ppt_h</p:attrName>
                                        </p:attrNameLst>
                                      </p:cBhvr>
                                      <p:tavLst>
                                        <p:tav tm="0">
                                          <p:val>
                                            <p:strVal val="#ppt_h/10"/>
                                          </p:val>
                                        </p:tav>
                                        <p:tav tm="50000">
                                          <p:val>
                                            <p:strVal val="#ppt_h+.01"/>
                                          </p:val>
                                        </p:tav>
                                        <p:tav tm="100000">
                                          <p:val>
                                            <p:strVal val="#ppt_h"/>
                                          </p:val>
                                        </p:tav>
                                      </p:tavLst>
                                    </p:anim>
                                    <p:anim calcmode="lin" valueType="num">
                                      <p:cBhvr>
                                        <p:cTn id="71" dur="500" fill="hold"/>
                                        <p:tgtEl>
                                          <p:spTgt spid="36867"/>
                                        </p:tgtEl>
                                        <p:attrNameLst>
                                          <p:attrName>ppt_w</p:attrName>
                                        </p:attrNameLst>
                                      </p:cBhvr>
                                      <p:tavLst>
                                        <p:tav tm="0">
                                          <p:val>
                                            <p:strVal val="#ppt_w/10"/>
                                          </p:val>
                                        </p:tav>
                                        <p:tav tm="50000">
                                          <p:val>
                                            <p:strVal val="#ppt_w+.01"/>
                                          </p:val>
                                        </p:tav>
                                        <p:tav tm="100000">
                                          <p:val>
                                            <p:strVal val="#ppt_w"/>
                                          </p:val>
                                        </p:tav>
                                      </p:tavLst>
                                    </p:anim>
                                    <p:animEffect transition="in" filter="fade">
                                      <p:cBhvr>
                                        <p:cTn id="72" dur="500" tmFilter="0,0; .5, 1; 1, 1"/>
                                        <p:tgtEl>
                                          <p:spTgt spid="36867"/>
                                        </p:tgtEl>
                                      </p:cBhvr>
                                    </p:animEffect>
                                  </p:childTnLst>
                                </p:cTn>
                              </p:par>
                            </p:childTnLst>
                          </p:cTn>
                        </p:par>
                        <p:par>
                          <p:cTn id="73" fill="hold" nodeType="afterGroup">
                            <p:stCondLst>
                              <p:cond delay="4850"/>
                            </p:stCondLst>
                            <p:childTnLst>
                              <p:par>
                                <p:cTn id="74" presetID="26" presetClass="entr" presetSubtype="0" fill="hold" grpId="0" nodeType="afterEffect">
                                  <p:stCondLst>
                                    <p:cond delay="0"/>
                                  </p:stCondLst>
                                  <p:childTnLst>
                                    <p:set>
                                      <p:cBhvr>
                                        <p:cTn id="75" dur="1" fill="hold">
                                          <p:stCondLst>
                                            <p:cond delay="0"/>
                                          </p:stCondLst>
                                        </p:cTn>
                                        <p:tgtEl>
                                          <p:spTgt spid="36870"/>
                                        </p:tgtEl>
                                        <p:attrNameLst>
                                          <p:attrName>style.visibility</p:attrName>
                                        </p:attrNameLst>
                                      </p:cBhvr>
                                      <p:to>
                                        <p:strVal val="visible"/>
                                      </p:to>
                                    </p:set>
                                    <p:animEffect transition="in" filter="wipe(down)">
                                      <p:cBhvr>
                                        <p:cTn id="76" dur="290">
                                          <p:stCondLst>
                                            <p:cond delay="0"/>
                                          </p:stCondLst>
                                        </p:cTn>
                                        <p:tgtEl>
                                          <p:spTgt spid="36870"/>
                                        </p:tgtEl>
                                      </p:cBhvr>
                                    </p:animEffect>
                                    <p:anim calcmode="lin" valueType="num">
                                      <p:cBhvr>
                                        <p:cTn id="77" dur="911" tmFilter="0,0; 0.14,0.36; 0.43,0.73; 0.71,0.91; 1.0,1.0">
                                          <p:stCondLst>
                                            <p:cond delay="0"/>
                                          </p:stCondLst>
                                        </p:cTn>
                                        <p:tgtEl>
                                          <p:spTgt spid="36870"/>
                                        </p:tgtEl>
                                        <p:attrNameLst>
                                          <p:attrName>ppt_x</p:attrName>
                                        </p:attrNameLst>
                                      </p:cBhvr>
                                      <p:tavLst>
                                        <p:tav tm="0">
                                          <p:val>
                                            <p:strVal val="#ppt_x-0.25"/>
                                          </p:val>
                                        </p:tav>
                                        <p:tav tm="100000">
                                          <p:val>
                                            <p:strVal val="#ppt_x"/>
                                          </p:val>
                                        </p:tav>
                                      </p:tavLst>
                                    </p:anim>
                                    <p:anim calcmode="lin" valueType="num">
                                      <p:cBhvr>
                                        <p:cTn id="78" dur="332" tmFilter="0.0,0.0; 0.25,0.07; 0.50,0.2; 0.75,0.467; 1.0,1.0">
                                          <p:stCondLst>
                                            <p:cond delay="0"/>
                                          </p:stCondLst>
                                        </p:cTn>
                                        <p:tgtEl>
                                          <p:spTgt spid="36870"/>
                                        </p:tgtEl>
                                        <p:attrNameLst>
                                          <p:attrName>ppt_y</p:attrName>
                                        </p:attrNameLst>
                                      </p:cBhvr>
                                      <p:tavLst>
                                        <p:tav tm="0" fmla="#ppt_y-sin(pi*$)/3">
                                          <p:val>
                                            <p:fltVal val="0.5"/>
                                          </p:val>
                                        </p:tav>
                                        <p:tav tm="100000">
                                          <p:val>
                                            <p:fltVal val="1"/>
                                          </p:val>
                                        </p:tav>
                                      </p:tavLst>
                                    </p:anim>
                                    <p:anim calcmode="lin" valueType="num">
                                      <p:cBhvr>
                                        <p:cTn id="79" dur="332" tmFilter="0, 0; 0.125,0.2665; 0.25,0.4; 0.375,0.465; 0.5,0.5;  0.625,0.535; 0.75,0.6; 0.875,0.7335; 1,1">
                                          <p:stCondLst>
                                            <p:cond delay="332"/>
                                          </p:stCondLst>
                                        </p:cTn>
                                        <p:tgtEl>
                                          <p:spTgt spid="36870"/>
                                        </p:tgtEl>
                                        <p:attrNameLst>
                                          <p:attrName>ppt_y</p:attrName>
                                        </p:attrNameLst>
                                      </p:cBhvr>
                                      <p:tavLst>
                                        <p:tav tm="0" fmla="#ppt_y-sin(pi*$)/9">
                                          <p:val>
                                            <p:fltVal val="0"/>
                                          </p:val>
                                        </p:tav>
                                        <p:tav tm="100000">
                                          <p:val>
                                            <p:fltVal val="1"/>
                                          </p:val>
                                        </p:tav>
                                      </p:tavLst>
                                    </p:anim>
                                    <p:anim calcmode="lin" valueType="num">
                                      <p:cBhvr>
                                        <p:cTn id="80" dur="166" tmFilter="0, 0; 0.125,0.2665; 0.25,0.4; 0.375,0.465; 0.5,0.5;  0.625,0.535; 0.75,0.6; 0.875,0.7335; 1,1">
                                          <p:stCondLst>
                                            <p:cond delay="662"/>
                                          </p:stCondLst>
                                        </p:cTn>
                                        <p:tgtEl>
                                          <p:spTgt spid="36870"/>
                                        </p:tgtEl>
                                        <p:attrNameLst>
                                          <p:attrName>ppt_y</p:attrName>
                                        </p:attrNameLst>
                                      </p:cBhvr>
                                      <p:tavLst>
                                        <p:tav tm="0" fmla="#ppt_y-sin(pi*$)/27">
                                          <p:val>
                                            <p:fltVal val="0"/>
                                          </p:val>
                                        </p:tav>
                                        <p:tav tm="100000">
                                          <p:val>
                                            <p:fltVal val="1"/>
                                          </p:val>
                                        </p:tav>
                                      </p:tavLst>
                                    </p:anim>
                                    <p:anim calcmode="lin" valueType="num">
                                      <p:cBhvr>
                                        <p:cTn id="81" dur="82" tmFilter="0, 0; 0.125,0.2665; 0.25,0.4; 0.375,0.465; 0.5,0.5;  0.625,0.535; 0.75,0.6; 0.875,0.7335; 1,1">
                                          <p:stCondLst>
                                            <p:cond delay="828"/>
                                          </p:stCondLst>
                                        </p:cTn>
                                        <p:tgtEl>
                                          <p:spTgt spid="36870"/>
                                        </p:tgtEl>
                                        <p:attrNameLst>
                                          <p:attrName>ppt_y</p:attrName>
                                        </p:attrNameLst>
                                      </p:cBhvr>
                                      <p:tavLst>
                                        <p:tav tm="0" fmla="#ppt_y-sin(pi*$)/81">
                                          <p:val>
                                            <p:fltVal val="0"/>
                                          </p:val>
                                        </p:tav>
                                        <p:tav tm="100000">
                                          <p:val>
                                            <p:fltVal val="1"/>
                                          </p:val>
                                        </p:tav>
                                      </p:tavLst>
                                    </p:anim>
                                    <p:animScale>
                                      <p:cBhvr>
                                        <p:cTn id="82" dur="13">
                                          <p:stCondLst>
                                            <p:cond delay="325"/>
                                          </p:stCondLst>
                                        </p:cTn>
                                        <p:tgtEl>
                                          <p:spTgt spid="36870"/>
                                        </p:tgtEl>
                                      </p:cBhvr>
                                      <p:to x="100000" y="60000"/>
                                    </p:animScale>
                                    <p:animScale>
                                      <p:cBhvr>
                                        <p:cTn id="83" dur="83" decel="50000">
                                          <p:stCondLst>
                                            <p:cond delay="338"/>
                                          </p:stCondLst>
                                        </p:cTn>
                                        <p:tgtEl>
                                          <p:spTgt spid="36870"/>
                                        </p:tgtEl>
                                      </p:cBhvr>
                                      <p:to x="100000" y="100000"/>
                                    </p:animScale>
                                    <p:animScale>
                                      <p:cBhvr>
                                        <p:cTn id="84" dur="13">
                                          <p:stCondLst>
                                            <p:cond delay="656"/>
                                          </p:stCondLst>
                                        </p:cTn>
                                        <p:tgtEl>
                                          <p:spTgt spid="36870"/>
                                        </p:tgtEl>
                                      </p:cBhvr>
                                      <p:to x="100000" y="80000"/>
                                    </p:animScale>
                                    <p:animScale>
                                      <p:cBhvr>
                                        <p:cTn id="85" dur="83" decel="50000">
                                          <p:stCondLst>
                                            <p:cond delay="669"/>
                                          </p:stCondLst>
                                        </p:cTn>
                                        <p:tgtEl>
                                          <p:spTgt spid="36870"/>
                                        </p:tgtEl>
                                      </p:cBhvr>
                                      <p:to x="100000" y="100000"/>
                                    </p:animScale>
                                    <p:animScale>
                                      <p:cBhvr>
                                        <p:cTn id="86" dur="13">
                                          <p:stCondLst>
                                            <p:cond delay="821"/>
                                          </p:stCondLst>
                                        </p:cTn>
                                        <p:tgtEl>
                                          <p:spTgt spid="36870"/>
                                        </p:tgtEl>
                                      </p:cBhvr>
                                      <p:to x="100000" y="90000"/>
                                    </p:animScale>
                                    <p:animScale>
                                      <p:cBhvr>
                                        <p:cTn id="87" dur="83" decel="50000">
                                          <p:stCondLst>
                                            <p:cond delay="834"/>
                                          </p:stCondLst>
                                        </p:cTn>
                                        <p:tgtEl>
                                          <p:spTgt spid="36870"/>
                                        </p:tgtEl>
                                      </p:cBhvr>
                                      <p:to x="100000" y="100000"/>
                                    </p:animScale>
                                    <p:animScale>
                                      <p:cBhvr>
                                        <p:cTn id="88" dur="13">
                                          <p:stCondLst>
                                            <p:cond delay="904"/>
                                          </p:stCondLst>
                                        </p:cTn>
                                        <p:tgtEl>
                                          <p:spTgt spid="36870"/>
                                        </p:tgtEl>
                                      </p:cBhvr>
                                      <p:to x="100000" y="95000"/>
                                    </p:animScale>
                                    <p:animScale>
                                      <p:cBhvr>
                                        <p:cTn id="89" dur="83" decel="50000">
                                          <p:stCondLst>
                                            <p:cond delay="917"/>
                                          </p:stCondLst>
                                        </p:cTn>
                                        <p:tgtEl>
                                          <p:spTgt spid="36870"/>
                                        </p:tgtEl>
                                      </p:cBhvr>
                                      <p:to x="100000" y="100000"/>
                                    </p:animScale>
                                  </p:childTnLst>
                                </p:cTn>
                              </p:par>
                            </p:childTnLst>
                          </p:cTn>
                        </p:par>
                        <p:par>
                          <p:cTn id="90" fill="hold" nodeType="afterGroup">
                            <p:stCondLst>
                              <p:cond delay="5850"/>
                            </p:stCondLst>
                            <p:childTnLst>
                              <p:par>
                                <p:cTn id="91" presetID="26" presetClass="entr" presetSubtype="0" fill="hold" grpId="0" nodeType="afterEffect">
                                  <p:stCondLst>
                                    <p:cond delay="0"/>
                                  </p:stCondLst>
                                  <p:childTnLst>
                                    <p:set>
                                      <p:cBhvr>
                                        <p:cTn id="92" dur="1" fill="hold">
                                          <p:stCondLst>
                                            <p:cond delay="0"/>
                                          </p:stCondLst>
                                        </p:cTn>
                                        <p:tgtEl>
                                          <p:spTgt spid="36869"/>
                                        </p:tgtEl>
                                        <p:attrNameLst>
                                          <p:attrName>style.visibility</p:attrName>
                                        </p:attrNameLst>
                                      </p:cBhvr>
                                      <p:to>
                                        <p:strVal val="visible"/>
                                      </p:to>
                                    </p:set>
                                    <p:animEffect transition="in" filter="wipe(down)">
                                      <p:cBhvr>
                                        <p:cTn id="93" dur="290">
                                          <p:stCondLst>
                                            <p:cond delay="0"/>
                                          </p:stCondLst>
                                        </p:cTn>
                                        <p:tgtEl>
                                          <p:spTgt spid="36869"/>
                                        </p:tgtEl>
                                      </p:cBhvr>
                                    </p:animEffect>
                                    <p:anim calcmode="lin" valueType="num">
                                      <p:cBhvr>
                                        <p:cTn id="94" dur="911" tmFilter="0,0; 0.14,0.36; 0.43,0.73; 0.71,0.91; 1.0,1.0">
                                          <p:stCondLst>
                                            <p:cond delay="0"/>
                                          </p:stCondLst>
                                        </p:cTn>
                                        <p:tgtEl>
                                          <p:spTgt spid="36869"/>
                                        </p:tgtEl>
                                        <p:attrNameLst>
                                          <p:attrName>ppt_x</p:attrName>
                                        </p:attrNameLst>
                                      </p:cBhvr>
                                      <p:tavLst>
                                        <p:tav tm="0">
                                          <p:val>
                                            <p:strVal val="#ppt_x-0.25"/>
                                          </p:val>
                                        </p:tav>
                                        <p:tav tm="100000">
                                          <p:val>
                                            <p:strVal val="#ppt_x"/>
                                          </p:val>
                                        </p:tav>
                                      </p:tavLst>
                                    </p:anim>
                                    <p:anim calcmode="lin" valueType="num">
                                      <p:cBhvr>
                                        <p:cTn id="95" dur="332" tmFilter="0.0,0.0; 0.25,0.07; 0.50,0.2; 0.75,0.467; 1.0,1.0">
                                          <p:stCondLst>
                                            <p:cond delay="0"/>
                                          </p:stCondLst>
                                        </p:cTn>
                                        <p:tgtEl>
                                          <p:spTgt spid="36869"/>
                                        </p:tgtEl>
                                        <p:attrNameLst>
                                          <p:attrName>ppt_y</p:attrName>
                                        </p:attrNameLst>
                                      </p:cBhvr>
                                      <p:tavLst>
                                        <p:tav tm="0" fmla="#ppt_y-sin(pi*$)/3">
                                          <p:val>
                                            <p:fltVal val="0.5"/>
                                          </p:val>
                                        </p:tav>
                                        <p:tav tm="100000">
                                          <p:val>
                                            <p:fltVal val="1"/>
                                          </p:val>
                                        </p:tav>
                                      </p:tavLst>
                                    </p:anim>
                                    <p:anim calcmode="lin" valueType="num">
                                      <p:cBhvr>
                                        <p:cTn id="96" dur="332" tmFilter="0, 0; 0.125,0.2665; 0.25,0.4; 0.375,0.465; 0.5,0.5;  0.625,0.535; 0.75,0.6; 0.875,0.7335; 1,1">
                                          <p:stCondLst>
                                            <p:cond delay="332"/>
                                          </p:stCondLst>
                                        </p:cTn>
                                        <p:tgtEl>
                                          <p:spTgt spid="36869"/>
                                        </p:tgtEl>
                                        <p:attrNameLst>
                                          <p:attrName>ppt_y</p:attrName>
                                        </p:attrNameLst>
                                      </p:cBhvr>
                                      <p:tavLst>
                                        <p:tav tm="0" fmla="#ppt_y-sin(pi*$)/9">
                                          <p:val>
                                            <p:fltVal val="0"/>
                                          </p:val>
                                        </p:tav>
                                        <p:tav tm="100000">
                                          <p:val>
                                            <p:fltVal val="1"/>
                                          </p:val>
                                        </p:tav>
                                      </p:tavLst>
                                    </p:anim>
                                    <p:anim calcmode="lin" valueType="num">
                                      <p:cBhvr>
                                        <p:cTn id="97" dur="166" tmFilter="0, 0; 0.125,0.2665; 0.25,0.4; 0.375,0.465; 0.5,0.5;  0.625,0.535; 0.75,0.6; 0.875,0.7335; 1,1">
                                          <p:stCondLst>
                                            <p:cond delay="662"/>
                                          </p:stCondLst>
                                        </p:cTn>
                                        <p:tgtEl>
                                          <p:spTgt spid="36869"/>
                                        </p:tgtEl>
                                        <p:attrNameLst>
                                          <p:attrName>ppt_y</p:attrName>
                                        </p:attrNameLst>
                                      </p:cBhvr>
                                      <p:tavLst>
                                        <p:tav tm="0" fmla="#ppt_y-sin(pi*$)/27">
                                          <p:val>
                                            <p:fltVal val="0"/>
                                          </p:val>
                                        </p:tav>
                                        <p:tav tm="100000">
                                          <p:val>
                                            <p:fltVal val="1"/>
                                          </p:val>
                                        </p:tav>
                                      </p:tavLst>
                                    </p:anim>
                                    <p:anim calcmode="lin" valueType="num">
                                      <p:cBhvr>
                                        <p:cTn id="98" dur="82" tmFilter="0, 0; 0.125,0.2665; 0.25,0.4; 0.375,0.465; 0.5,0.5;  0.625,0.535; 0.75,0.6; 0.875,0.7335; 1,1">
                                          <p:stCondLst>
                                            <p:cond delay="828"/>
                                          </p:stCondLst>
                                        </p:cTn>
                                        <p:tgtEl>
                                          <p:spTgt spid="36869"/>
                                        </p:tgtEl>
                                        <p:attrNameLst>
                                          <p:attrName>ppt_y</p:attrName>
                                        </p:attrNameLst>
                                      </p:cBhvr>
                                      <p:tavLst>
                                        <p:tav tm="0" fmla="#ppt_y-sin(pi*$)/81">
                                          <p:val>
                                            <p:fltVal val="0"/>
                                          </p:val>
                                        </p:tav>
                                        <p:tav tm="100000">
                                          <p:val>
                                            <p:fltVal val="1"/>
                                          </p:val>
                                        </p:tav>
                                      </p:tavLst>
                                    </p:anim>
                                    <p:animScale>
                                      <p:cBhvr>
                                        <p:cTn id="99" dur="13">
                                          <p:stCondLst>
                                            <p:cond delay="325"/>
                                          </p:stCondLst>
                                        </p:cTn>
                                        <p:tgtEl>
                                          <p:spTgt spid="36869"/>
                                        </p:tgtEl>
                                      </p:cBhvr>
                                      <p:to x="100000" y="60000"/>
                                    </p:animScale>
                                    <p:animScale>
                                      <p:cBhvr>
                                        <p:cTn id="100" dur="83" decel="50000">
                                          <p:stCondLst>
                                            <p:cond delay="338"/>
                                          </p:stCondLst>
                                        </p:cTn>
                                        <p:tgtEl>
                                          <p:spTgt spid="36869"/>
                                        </p:tgtEl>
                                      </p:cBhvr>
                                      <p:to x="100000" y="100000"/>
                                    </p:animScale>
                                    <p:animScale>
                                      <p:cBhvr>
                                        <p:cTn id="101" dur="13">
                                          <p:stCondLst>
                                            <p:cond delay="656"/>
                                          </p:stCondLst>
                                        </p:cTn>
                                        <p:tgtEl>
                                          <p:spTgt spid="36869"/>
                                        </p:tgtEl>
                                      </p:cBhvr>
                                      <p:to x="100000" y="80000"/>
                                    </p:animScale>
                                    <p:animScale>
                                      <p:cBhvr>
                                        <p:cTn id="102" dur="83" decel="50000">
                                          <p:stCondLst>
                                            <p:cond delay="669"/>
                                          </p:stCondLst>
                                        </p:cTn>
                                        <p:tgtEl>
                                          <p:spTgt spid="36869"/>
                                        </p:tgtEl>
                                      </p:cBhvr>
                                      <p:to x="100000" y="100000"/>
                                    </p:animScale>
                                    <p:animScale>
                                      <p:cBhvr>
                                        <p:cTn id="103" dur="13">
                                          <p:stCondLst>
                                            <p:cond delay="821"/>
                                          </p:stCondLst>
                                        </p:cTn>
                                        <p:tgtEl>
                                          <p:spTgt spid="36869"/>
                                        </p:tgtEl>
                                      </p:cBhvr>
                                      <p:to x="100000" y="90000"/>
                                    </p:animScale>
                                    <p:animScale>
                                      <p:cBhvr>
                                        <p:cTn id="104" dur="83" decel="50000">
                                          <p:stCondLst>
                                            <p:cond delay="834"/>
                                          </p:stCondLst>
                                        </p:cTn>
                                        <p:tgtEl>
                                          <p:spTgt spid="36869"/>
                                        </p:tgtEl>
                                      </p:cBhvr>
                                      <p:to x="100000" y="100000"/>
                                    </p:animScale>
                                    <p:animScale>
                                      <p:cBhvr>
                                        <p:cTn id="105" dur="13">
                                          <p:stCondLst>
                                            <p:cond delay="904"/>
                                          </p:stCondLst>
                                        </p:cTn>
                                        <p:tgtEl>
                                          <p:spTgt spid="36869"/>
                                        </p:tgtEl>
                                      </p:cBhvr>
                                      <p:to x="100000" y="95000"/>
                                    </p:animScale>
                                    <p:animScale>
                                      <p:cBhvr>
                                        <p:cTn id="106" dur="83" decel="50000">
                                          <p:stCondLst>
                                            <p:cond delay="917"/>
                                          </p:stCondLst>
                                        </p:cTn>
                                        <p:tgtEl>
                                          <p:spTgt spid="36869"/>
                                        </p:tgtEl>
                                      </p:cBhvr>
                                      <p:to x="100000" y="100000"/>
                                    </p:animScale>
                                  </p:childTnLst>
                                </p:cTn>
                              </p:par>
                            </p:childTnLst>
                          </p:cTn>
                        </p:par>
                        <p:par>
                          <p:cTn id="107" fill="hold" nodeType="afterGroup">
                            <p:stCondLst>
                              <p:cond delay="6850"/>
                            </p:stCondLst>
                            <p:childTnLst>
                              <p:par>
                                <p:cTn id="108" presetID="26" presetClass="entr" presetSubtype="0" fill="hold" grpId="0" nodeType="afterEffect">
                                  <p:stCondLst>
                                    <p:cond delay="0"/>
                                  </p:stCondLst>
                                  <p:childTnLst>
                                    <p:set>
                                      <p:cBhvr>
                                        <p:cTn id="109" dur="1" fill="hold">
                                          <p:stCondLst>
                                            <p:cond delay="0"/>
                                          </p:stCondLst>
                                        </p:cTn>
                                        <p:tgtEl>
                                          <p:spTgt spid="36872"/>
                                        </p:tgtEl>
                                        <p:attrNameLst>
                                          <p:attrName>style.visibility</p:attrName>
                                        </p:attrNameLst>
                                      </p:cBhvr>
                                      <p:to>
                                        <p:strVal val="visible"/>
                                      </p:to>
                                    </p:set>
                                    <p:animEffect transition="in" filter="wipe(down)">
                                      <p:cBhvr>
                                        <p:cTn id="110" dur="290">
                                          <p:stCondLst>
                                            <p:cond delay="0"/>
                                          </p:stCondLst>
                                        </p:cTn>
                                        <p:tgtEl>
                                          <p:spTgt spid="36872"/>
                                        </p:tgtEl>
                                      </p:cBhvr>
                                    </p:animEffect>
                                    <p:anim calcmode="lin" valueType="num">
                                      <p:cBhvr>
                                        <p:cTn id="111" dur="911" tmFilter="0,0; 0.14,0.36; 0.43,0.73; 0.71,0.91; 1.0,1.0">
                                          <p:stCondLst>
                                            <p:cond delay="0"/>
                                          </p:stCondLst>
                                        </p:cTn>
                                        <p:tgtEl>
                                          <p:spTgt spid="36872"/>
                                        </p:tgtEl>
                                        <p:attrNameLst>
                                          <p:attrName>ppt_x</p:attrName>
                                        </p:attrNameLst>
                                      </p:cBhvr>
                                      <p:tavLst>
                                        <p:tav tm="0">
                                          <p:val>
                                            <p:strVal val="#ppt_x-0.25"/>
                                          </p:val>
                                        </p:tav>
                                        <p:tav tm="100000">
                                          <p:val>
                                            <p:strVal val="#ppt_x"/>
                                          </p:val>
                                        </p:tav>
                                      </p:tavLst>
                                    </p:anim>
                                    <p:anim calcmode="lin" valueType="num">
                                      <p:cBhvr>
                                        <p:cTn id="112" dur="332" tmFilter="0.0,0.0; 0.25,0.07; 0.50,0.2; 0.75,0.467; 1.0,1.0">
                                          <p:stCondLst>
                                            <p:cond delay="0"/>
                                          </p:stCondLst>
                                        </p:cTn>
                                        <p:tgtEl>
                                          <p:spTgt spid="36872"/>
                                        </p:tgtEl>
                                        <p:attrNameLst>
                                          <p:attrName>ppt_y</p:attrName>
                                        </p:attrNameLst>
                                      </p:cBhvr>
                                      <p:tavLst>
                                        <p:tav tm="0" fmla="#ppt_y-sin(pi*$)/3">
                                          <p:val>
                                            <p:fltVal val="0.5"/>
                                          </p:val>
                                        </p:tav>
                                        <p:tav tm="100000">
                                          <p:val>
                                            <p:fltVal val="1"/>
                                          </p:val>
                                        </p:tav>
                                      </p:tavLst>
                                    </p:anim>
                                    <p:anim calcmode="lin" valueType="num">
                                      <p:cBhvr>
                                        <p:cTn id="113" dur="332" tmFilter="0, 0; 0.125,0.2665; 0.25,0.4; 0.375,0.465; 0.5,0.5;  0.625,0.535; 0.75,0.6; 0.875,0.7335; 1,1">
                                          <p:stCondLst>
                                            <p:cond delay="332"/>
                                          </p:stCondLst>
                                        </p:cTn>
                                        <p:tgtEl>
                                          <p:spTgt spid="36872"/>
                                        </p:tgtEl>
                                        <p:attrNameLst>
                                          <p:attrName>ppt_y</p:attrName>
                                        </p:attrNameLst>
                                      </p:cBhvr>
                                      <p:tavLst>
                                        <p:tav tm="0" fmla="#ppt_y-sin(pi*$)/9">
                                          <p:val>
                                            <p:fltVal val="0"/>
                                          </p:val>
                                        </p:tav>
                                        <p:tav tm="100000">
                                          <p:val>
                                            <p:fltVal val="1"/>
                                          </p:val>
                                        </p:tav>
                                      </p:tavLst>
                                    </p:anim>
                                    <p:anim calcmode="lin" valueType="num">
                                      <p:cBhvr>
                                        <p:cTn id="114" dur="166" tmFilter="0, 0; 0.125,0.2665; 0.25,0.4; 0.375,0.465; 0.5,0.5;  0.625,0.535; 0.75,0.6; 0.875,0.7335; 1,1">
                                          <p:stCondLst>
                                            <p:cond delay="662"/>
                                          </p:stCondLst>
                                        </p:cTn>
                                        <p:tgtEl>
                                          <p:spTgt spid="36872"/>
                                        </p:tgtEl>
                                        <p:attrNameLst>
                                          <p:attrName>ppt_y</p:attrName>
                                        </p:attrNameLst>
                                      </p:cBhvr>
                                      <p:tavLst>
                                        <p:tav tm="0" fmla="#ppt_y-sin(pi*$)/27">
                                          <p:val>
                                            <p:fltVal val="0"/>
                                          </p:val>
                                        </p:tav>
                                        <p:tav tm="100000">
                                          <p:val>
                                            <p:fltVal val="1"/>
                                          </p:val>
                                        </p:tav>
                                      </p:tavLst>
                                    </p:anim>
                                    <p:anim calcmode="lin" valueType="num">
                                      <p:cBhvr>
                                        <p:cTn id="115" dur="82" tmFilter="0, 0; 0.125,0.2665; 0.25,0.4; 0.375,0.465; 0.5,0.5;  0.625,0.535; 0.75,0.6; 0.875,0.7335; 1,1">
                                          <p:stCondLst>
                                            <p:cond delay="828"/>
                                          </p:stCondLst>
                                        </p:cTn>
                                        <p:tgtEl>
                                          <p:spTgt spid="36872"/>
                                        </p:tgtEl>
                                        <p:attrNameLst>
                                          <p:attrName>ppt_y</p:attrName>
                                        </p:attrNameLst>
                                      </p:cBhvr>
                                      <p:tavLst>
                                        <p:tav tm="0" fmla="#ppt_y-sin(pi*$)/81">
                                          <p:val>
                                            <p:fltVal val="0"/>
                                          </p:val>
                                        </p:tav>
                                        <p:tav tm="100000">
                                          <p:val>
                                            <p:fltVal val="1"/>
                                          </p:val>
                                        </p:tav>
                                      </p:tavLst>
                                    </p:anim>
                                    <p:animScale>
                                      <p:cBhvr>
                                        <p:cTn id="116" dur="13">
                                          <p:stCondLst>
                                            <p:cond delay="325"/>
                                          </p:stCondLst>
                                        </p:cTn>
                                        <p:tgtEl>
                                          <p:spTgt spid="36872"/>
                                        </p:tgtEl>
                                      </p:cBhvr>
                                      <p:to x="100000" y="60000"/>
                                    </p:animScale>
                                    <p:animScale>
                                      <p:cBhvr>
                                        <p:cTn id="117" dur="83" decel="50000">
                                          <p:stCondLst>
                                            <p:cond delay="338"/>
                                          </p:stCondLst>
                                        </p:cTn>
                                        <p:tgtEl>
                                          <p:spTgt spid="36872"/>
                                        </p:tgtEl>
                                      </p:cBhvr>
                                      <p:to x="100000" y="100000"/>
                                    </p:animScale>
                                    <p:animScale>
                                      <p:cBhvr>
                                        <p:cTn id="118" dur="13">
                                          <p:stCondLst>
                                            <p:cond delay="656"/>
                                          </p:stCondLst>
                                        </p:cTn>
                                        <p:tgtEl>
                                          <p:spTgt spid="36872"/>
                                        </p:tgtEl>
                                      </p:cBhvr>
                                      <p:to x="100000" y="80000"/>
                                    </p:animScale>
                                    <p:animScale>
                                      <p:cBhvr>
                                        <p:cTn id="119" dur="83" decel="50000">
                                          <p:stCondLst>
                                            <p:cond delay="669"/>
                                          </p:stCondLst>
                                        </p:cTn>
                                        <p:tgtEl>
                                          <p:spTgt spid="36872"/>
                                        </p:tgtEl>
                                      </p:cBhvr>
                                      <p:to x="100000" y="100000"/>
                                    </p:animScale>
                                    <p:animScale>
                                      <p:cBhvr>
                                        <p:cTn id="120" dur="13">
                                          <p:stCondLst>
                                            <p:cond delay="821"/>
                                          </p:stCondLst>
                                        </p:cTn>
                                        <p:tgtEl>
                                          <p:spTgt spid="36872"/>
                                        </p:tgtEl>
                                      </p:cBhvr>
                                      <p:to x="100000" y="90000"/>
                                    </p:animScale>
                                    <p:animScale>
                                      <p:cBhvr>
                                        <p:cTn id="121" dur="83" decel="50000">
                                          <p:stCondLst>
                                            <p:cond delay="834"/>
                                          </p:stCondLst>
                                        </p:cTn>
                                        <p:tgtEl>
                                          <p:spTgt spid="36872"/>
                                        </p:tgtEl>
                                      </p:cBhvr>
                                      <p:to x="100000" y="100000"/>
                                    </p:animScale>
                                    <p:animScale>
                                      <p:cBhvr>
                                        <p:cTn id="122" dur="13">
                                          <p:stCondLst>
                                            <p:cond delay="904"/>
                                          </p:stCondLst>
                                        </p:cTn>
                                        <p:tgtEl>
                                          <p:spTgt spid="36872"/>
                                        </p:tgtEl>
                                      </p:cBhvr>
                                      <p:to x="100000" y="95000"/>
                                    </p:animScale>
                                    <p:animScale>
                                      <p:cBhvr>
                                        <p:cTn id="123" dur="83" decel="50000">
                                          <p:stCondLst>
                                            <p:cond delay="917"/>
                                          </p:stCondLst>
                                        </p:cTn>
                                        <p:tgtEl>
                                          <p:spTgt spid="36872"/>
                                        </p:tgtEl>
                                      </p:cBhvr>
                                      <p:to x="100000" y="100000"/>
                                    </p:animScale>
                                  </p:childTnLst>
                                </p:cTn>
                              </p:par>
                            </p:childTnLst>
                          </p:cTn>
                        </p:par>
                        <p:par>
                          <p:cTn id="124" fill="hold" nodeType="afterGroup">
                            <p:stCondLst>
                              <p:cond delay="7850"/>
                            </p:stCondLst>
                            <p:childTnLst>
                              <p:par>
                                <p:cTn id="125" presetID="26" presetClass="entr" presetSubtype="0" fill="hold" grpId="0" nodeType="afterEffect">
                                  <p:stCondLst>
                                    <p:cond delay="0"/>
                                  </p:stCondLst>
                                  <p:childTnLst>
                                    <p:set>
                                      <p:cBhvr>
                                        <p:cTn id="126" dur="1" fill="hold">
                                          <p:stCondLst>
                                            <p:cond delay="0"/>
                                          </p:stCondLst>
                                        </p:cTn>
                                        <p:tgtEl>
                                          <p:spTgt spid="36871"/>
                                        </p:tgtEl>
                                        <p:attrNameLst>
                                          <p:attrName>style.visibility</p:attrName>
                                        </p:attrNameLst>
                                      </p:cBhvr>
                                      <p:to>
                                        <p:strVal val="visible"/>
                                      </p:to>
                                    </p:set>
                                    <p:animEffect transition="in" filter="wipe(down)">
                                      <p:cBhvr>
                                        <p:cTn id="127" dur="290">
                                          <p:stCondLst>
                                            <p:cond delay="0"/>
                                          </p:stCondLst>
                                        </p:cTn>
                                        <p:tgtEl>
                                          <p:spTgt spid="36871"/>
                                        </p:tgtEl>
                                      </p:cBhvr>
                                    </p:animEffect>
                                    <p:anim calcmode="lin" valueType="num">
                                      <p:cBhvr>
                                        <p:cTn id="128" dur="911" tmFilter="0,0; 0.14,0.36; 0.43,0.73; 0.71,0.91; 1.0,1.0">
                                          <p:stCondLst>
                                            <p:cond delay="0"/>
                                          </p:stCondLst>
                                        </p:cTn>
                                        <p:tgtEl>
                                          <p:spTgt spid="36871"/>
                                        </p:tgtEl>
                                        <p:attrNameLst>
                                          <p:attrName>ppt_x</p:attrName>
                                        </p:attrNameLst>
                                      </p:cBhvr>
                                      <p:tavLst>
                                        <p:tav tm="0">
                                          <p:val>
                                            <p:strVal val="#ppt_x-0.25"/>
                                          </p:val>
                                        </p:tav>
                                        <p:tav tm="100000">
                                          <p:val>
                                            <p:strVal val="#ppt_x"/>
                                          </p:val>
                                        </p:tav>
                                      </p:tavLst>
                                    </p:anim>
                                    <p:anim calcmode="lin" valueType="num">
                                      <p:cBhvr>
                                        <p:cTn id="129" dur="332" tmFilter="0.0,0.0; 0.25,0.07; 0.50,0.2; 0.75,0.467; 1.0,1.0">
                                          <p:stCondLst>
                                            <p:cond delay="0"/>
                                          </p:stCondLst>
                                        </p:cTn>
                                        <p:tgtEl>
                                          <p:spTgt spid="36871"/>
                                        </p:tgtEl>
                                        <p:attrNameLst>
                                          <p:attrName>ppt_y</p:attrName>
                                        </p:attrNameLst>
                                      </p:cBhvr>
                                      <p:tavLst>
                                        <p:tav tm="0" fmla="#ppt_y-sin(pi*$)/3">
                                          <p:val>
                                            <p:fltVal val="0.5"/>
                                          </p:val>
                                        </p:tav>
                                        <p:tav tm="100000">
                                          <p:val>
                                            <p:fltVal val="1"/>
                                          </p:val>
                                        </p:tav>
                                      </p:tavLst>
                                    </p:anim>
                                    <p:anim calcmode="lin" valueType="num">
                                      <p:cBhvr>
                                        <p:cTn id="130" dur="332" tmFilter="0, 0; 0.125,0.2665; 0.25,0.4; 0.375,0.465; 0.5,0.5;  0.625,0.535; 0.75,0.6; 0.875,0.7335; 1,1">
                                          <p:stCondLst>
                                            <p:cond delay="332"/>
                                          </p:stCondLst>
                                        </p:cTn>
                                        <p:tgtEl>
                                          <p:spTgt spid="36871"/>
                                        </p:tgtEl>
                                        <p:attrNameLst>
                                          <p:attrName>ppt_y</p:attrName>
                                        </p:attrNameLst>
                                      </p:cBhvr>
                                      <p:tavLst>
                                        <p:tav tm="0" fmla="#ppt_y-sin(pi*$)/9">
                                          <p:val>
                                            <p:fltVal val="0"/>
                                          </p:val>
                                        </p:tav>
                                        <p:tav tm="100000">
                                          <p:val>
                                            <p:fltVal val="1"/>
                                          </p:val>
                                        </p:tav>
                                      </p:tavLst>
                                    </p:anim>
                                    <p:anim calcmode="lin" valueType="num">
                                      <p:cBhvr>
                                        <p:cTn id="131" dur="166" tmFilter="0, 0; 0.125,0.2665; 0.25,0.4; 0.375,0.465; 0.5,0.5;  0.625,0.535; 0.75,0.6; 0.875,0.7335; 1,1">
                                          <p:stCondLst>
                                            <p:cond delay="662"/>
                                          </p:stCondLst>
                                        </p:cTn>
                                        <p:tgtEl>
                                          <p:spTgt spid="36871"/>
                                        </p:tgtEl>
                                        <p:attrNameLst>
                                          <p:attrName>ppt_y</p:attrName>
                                        </p:attrNameLst>
                                      </p:cBhvr>
                                      <p:tavLst>
                                        <p:tav tm="0" fmla="#ppt_y-sin(pi*$)/27">
                                          <p:val>
                                            <p:fltVal val="0"/>
                                          </p:val>
                                        </p:tav>
                                        <p:tav tm="100000">
                                          <p:val>
                                            <p:fltVal val="1"/>
                                          </p:val>
                                        </p:tav>
                                      </p:tavLst>
                                    </p:anim>
                                    <p:anim calcmode="lin" valueType="num">
                                      <p:cBhvr>
                                        <p:cTn id="132" dur="82" tmFilter="0, 0; 0.125,0.2665; 0.25,0.4; 0.375,0.465; 0.5,0.5;  0.625,0.535; 0.75,0.6; 0.875,0.7335; 1,1">
                                          <p:stCondLst>
                                            <p:cond delay="828"/>
                                          </p:stCondLst>
                                        </p:cTn>
                                        <p:tgtEl>
                                          <p:spTgt spid="36871"/>
                                        </p:tgtEl>
                                        <p:attrNameLst>
                                          <p:attrName>ppt_y</p:attrName>
                                        </p:attrNameLst>
                                      </p:cBhvr>
                                      <p:tavLst>
                                        <p:tav tm="0" fmla="#ppt_y-sin(pi*$)/81">
                                          <p:val>
                                            <p:fltVal val="0"/>
                                          </p:val>
                                        </p:tav>
                                        <p:tav tm="100000">
                                          <p:val>
                                            <p:fltVal val="1"/>
                                          </p:val>
                                        </p:tav>
                                      </p:tavLst>
                                    </p:anim>
                                    <p:animScale>
                                      <p:cBhvr>
                                        <p:cTn id="133" dur="13">
                                          <p:stCondLst>
                                            <p:cond delay="325"/>
                                          </p:stCondLst>
                                        </p:cTn>
                                        <p:tgtEl>
                                          <p:spTgt spid="36871"/>
                                        </p:tgtEl>
                                      </p:cBhvr>
                                      <p:to x="100000" y="60000"/>
                                    </p:animScale>
                                    <p:animScale>
                                      <p:cBhvr>
                                        <p:cTn id="134" dur="83" decel="50000">
                                          <p:stCondLst>
                                            <p:cond delay="338"/>
                                          </p:stCondLst>
                                        </p:cTn>
                                        <p:tgtEl>
                                          <p:spTgt spid="36871"/>
                                        </p:tgtEl>
                                      </p:cBhvr>
                                      <p:to x="100000" y="100000"/>
                                    </p:animScale>
                                    <p:animScale>
                                      <p:cBhvr>
                                        <p:cTn id="135" dur="13">
                                          <p:stCondLst>
                                            <p:cond delay="656"/>
                                          </p:stCondLst>
                                        </p:cTn>
                                        <p:tgtEl>
                                          <p:spTgt spid="36871"/>
                                        </p:tgtEl>
                                      </p:cBhvr>
                                      <p:to x="100000" y="80000"/>
                                    </p:animScale>
                                    <p:animScale>
                                      <p:cBhvr>
                                        <p:cTn id="136" dur="83" decel="50000">
                                          <p:stCondLst>
                                            <p:cond delay="669"/>
                                          </p:stCondLst>
                                        </p:cTn>
                                        <p:tgtEl>
                                          <p:spTgt spid="36871"/>
                                        </p:tgtEl>
                                      </p:cBhvr>
                                      <p:to x="100000" y="100000"/>
                                    </p:animScale>
                                    <p:animScale>
                                      <p:cBhvr>
                                        <p:cTn id="137" dur="13">
                                          <p:stCondLst>
                                            <p:cond delay="821"/>
                                          </p:stCondLst>
                                        </p:cTn>
                                        <p:tgtEl>
                                          <p:spTgt spid="36871"/>
                                        </p:tgtEl>
                                      </p:cBhvr>
                                      <p:to x="100000" y="90000"/>
                                    </p:animScale>
                                    <p:animScale>
                                      <p:cBhvr>
                                        <p:cTn id="138" dur="83" decel="50000">
                                          <p:stCondLst>
                                            <p:cond delay="834"/>
                                          </p:stCondLst>
                                        </p:cTn>
                                        <p:tgtEl>
                                          <p:spTgt spid="36871"/>
                                        </p:tgtEl>
                                      </p:cBhvr>
                                      <p:to x="100000" y="100000"/>
                                    </p:animScale>
                                    <p:animScale>
                                      <p:cBhvr>
                                        <p:cTn id="139" dur="13">
                                          <p:stCondLst>
                                            <p:cond delay="904"/>
                                          </p:stCondLst>
                                        </p:cTn>
                                        <p:tgtEl>
                                          <p:spTgt spid="36871"/>
                                        </p:tgtEl>
                                      </p:cBhvr>
                                      <p:to x="100000" y="95000"/>
                                    </p:animScale>
                                    <p:animScale>
                                      <p:cBhvr>
                                        <p:cTn id="140" dur="83" decel="50000">
                                          <p:stCondLst>
                                            <p:cond delay="917"/>
                                          </p:stCondLst>
                                        </p:cTn>
                                        <p:tgtEl>
                                          <p:spTgt spid="36871"/>
                                        </p:tgtEl>
                                      </p:cBhvr>
                                      <p:to x="100000" y="100000"/>
                                    </p:animScale>
                                  </p:childTnLst>
                                </p:cTn>
                              </p:par>
                            </p:childTnLst>
                          </p:cTn>
                        </p:par>
                        <p:par>
                          <p:cTn id="141" fill="hold" nodeType="afterGroup">
                            <p:stCondLst>
                              <p:cond delay="8850"/>
                            </p:stCondLst>
                            <p:childTnLst>
                              <p:par>
                                <p:cTn id="142" presetID="48" presetClass="entr" presetSubtype="0" accel="50000" fill="hold" grpId="0" nodeType="afterEffect">
                                  <p:stCondLst>
                                    <p:cond delay="0"/>
                                  </p:stCondLst>
                                  <p:childTnLst>
                                    <p:set>
                                      <p:cBhvr>
                                        <p:cTn id="143" dur="1" fill="hold">
                                          <p:stCondLst>
                                            <p:cond delay="0"/>
                                          </p:stCondLst>
                                        </p:cTn>
                                        <p:tgtEl>
                                          <p:spTgt spid="36873"/>
                                        </p:tgtEl>
                                        <p:attrNameLst>
                                          <p:attrName>style.visibility</p:attrName>
                                        </p:attrNameLst>
                                      </p:cBhvr>
                                      <p:to>
                                        <p:strVal val="visible"/>
                                      </p:to>
                                    </p:set>
                                    <p:anim calcmode="lin" valueType="num">
                                      <p:cBhvr>
                                        <p:cTn id="144" dur="1000" fill="hold"/>
                                        <p:tgtEl>
                                          <p:spTgt spid="36873"/>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45" dur="1000" fill="hold"/>
                                        <p:tgtEl>
                                          <p:spTgt spid="36873"/>
                                        </p:tgtEl>
                                        <p:attrNameLst>
                                          <p:attrName>ppt_x</p:attrName>
                                        </p:attrNameLst>
                                      </p:cBhvr>
                                      <p:tavLst>
                                        <p:tav tm="0">
                                          <p:val>
                                            <p:fltVal val="-1"/>
                                          </p:val>
                                        </p:tav>
                                        <p:tav tm="50000">
                                          <p:val>
                                            <p:fltVal val="0.95"/>
                                          </p:val>
                                        </p:tav>
                                        <p:tav tm="100000">
                                          <p:val>
                                            <p:strVal val="#ppt_x"/>
                                          </p:val>
                                        </p:tav>
                                      </p:tavLst>
                                    </p:anim>
                                    <p:anim calcmode="lin" valueType="num">
                                      <p:cBhvr>
                                        <p:cTn id="146" dur="1000" fill="hold"/>
                                        <p:tgtEl>
                                          <p:spTgt spid="36873"/>
                                        </p:tgtEl>
                                        <p:attrNameLst>
                                          <p:attrName>ppt_y</p:attrName>
                                        </p:attrNameLst>
                                      </p:cBhvr>
                                      <p:tavLst>
                                        <p:tav tm="0">
                                          <p:val>
                                            <p:strVal val="#ppt_y"/>
                                          </p:val>
                                        </p:tav>
                                        <p:tav tm="100000">
                                          <p:val>
                                            <p:strVal val="#ppt_y"/>
                                          </p:val>
                                        </p:tav>
                                      </p:tavLst>
                                    </p:anim>
                                    <p:animEffect transition="in" filter="fade">
                                      <p:cBhvr>
                                        <p:cTn id="147" dur="1000"/>
                                        <p:tgtEl>
                                          <p:spTgt spid="36873"/>
                                        </p:tgtEl>
                                      </p:cBhvr>
                                    </p:animEffect>
                                  </p:childTnLst>
                                </p:cTn>
                              </p:par>
                            </p:childTnLst>
                          </p:cTn>
                        </p:par>
                        <p:par>
                          <p:cTn id="148" fill="hold" nodeType="afterGroup">
                            <p:stCondLst>
                              <p:cond delay="9850"/>
                            </p:stCondLst>
                            <p:childTnLst>
                              <p:par>
                                <p:cTn id="149" presetID="48" presetClass="entr" presetSubtype="0" accel="50000" fill="hold" grpId="1" nodeType="afterEffect">
                                  <p:stCondLst>
                                    <p:cond delay="0"/>
                                  </p:stCondLst>
                                  <p:childTnLst>
                                    <p:set>
                                      <p:cBhvr>
                                        <p:cTn id="150" dur="1" fill="hold">
                                          <p:stCondLst>
                                            <p:cond delay="0"/>
                                          </p:stCondLst>
                                        </p:cTn>
                                        <p:tgtEl>
                                          <p:spTgt spid="36870"/>
                                        </p:tgtEl>
                                        <p:attrNameLst>
                                          <p:attrName>style.visibility</p:attrName>
                                        </p:attrNameLst>
                                      </p:cBhvr>
                                      <p:to>
                                        <p:strVal val="visible"/>
                                      </p:to>
                                    </p:set>
                                    <p:anim calcmode="lin" valueType="num">
                                      <p:cBhvr>
                                        <p:cTn id="151" dur="1000" fill="hold"/>
                                        <p:tgtEl>
                                          <p:spTgt spid="36870"/>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52" dur="1000" fill="hold"/>
                                        <p:tgtEl>
                                          <p:spTgt spid="36870"/>
                                        </p:tgtEl>
                                        <p:attrNameLst>
                                          <p:attrName>ppt_x</p:attrName>
                                        </p:attrNameLst>
                                      </p:cBhvr>
                                      <p:tavLst>
                                        <p:tav tm="0">
                                          <p:val>
                                            <p:fltVal val="-1"/>
                                          </p:val>
                                        </p:tav>
                                        <p:tav tm="50000">
                                          <p:val>
                                            <p:fltVal val="0.95"/>
                                          </p:val>
                                        </p:tav>
                                        <p:tav tm="100000">
                                          <p:val>
                                            <p:strVal val="#ppt_x"/>
                                          </p:val>
                                        </p:tav>
                                      </p:tavLst>
                                    </p:anim>
                                    <p:anim calcmode="lin" valueType="num">
                                      <p:cBhvr>
                                        <p:cTn id="153" dur="1000" fill="hold"/>
                                        <p:tgtEl>
                                          <p:spTgt spid="36870"/>
                                        </p:tgtEl>
                                        <p:attrNameLst>
                                          <p:attrName>ppt_y</p:attrName>
                                        </p:attrNameLst>
                                      </p:cBhvr>
                                      <p:tavLst>
                                        <p:tav tm="0">
                                          <p:val>
                                            <p:strVal val="#ppt_y"/>
                                          </p:val>
                                        </p:tav>
                                        <p:tav tm="100000">
                                          <p:val>
                                            <p:strVal val="#ppt_y"/>
                                          </p:val>
                                        </p:tav>
                                      </p:tavLst>
                                    </p:anim>
                                    <p:animEffect transition="in" filter="fade">
                                      <p:cBhvr>
                                        <p:cTn id="154" dur="1000"/>
                                        <p:tgtEl>
                                          <p:spTgt spid="36870"/>
                                        </p:tgtEl>
                                      </p:cBhvr>
                                    </p:animEffect>
                                  </p:childTnLst>
                                </p:cTn>
                              </p:par>
                            </p:childTnLst>
                          </p:cTn>
                        </p:par>
                        <p:par>
                          <p:cTn id="155" fill="hold" nodeType="afterGroup">
                            <p:stCondLst>
                              <p:cond delay="10850"/>
                            </p:stCondLst>
                            <p:childTnLst>
                              <p:par>
                                <p:cTn id="156" presetID="48" presetClass="entr" presetSubtype="0" accel="50000" fill="hold" grpId="1" nodeType="afterEffect">
                                  <p:stCondLst>
                                    <p:cond delay="0"/>
                                  </p:stCondLst>
                                  <p:childTnLst>
                                    <p:set>
                                      <p:cBhvr>
                                        <p:cTn id="157" dur="1" fill="hold">
                                          <p:stCondLst>
                                            <p:cond delay="0"/>
                                          </p:stCondLst>
                                        </p:cTn>
                                        <p:tgtEl>
                                          <p:spTgt spid="36869"/>
                                        </p:tgtEl>
                                        <p:attrNameLst>
                                          <p:attrName>style.visibility</p:attrName>
                                        </p:attrNameLst>
                                      </p:cBhvr>
                                      <p:to>
                                        <p:strVal val="visible"/>
                                      </p:to>
                                    </p:set>
                                    <p:anim calcmode="lin" valueType="num">
                                      <p:cBhvr>
                                        <p:cTn id="158" dur="1000" fill="hold"/>
                                        <p:tgtEl>
                                          <p:spTgt spid="36869"/>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59" dur="1000" fill="hold"/>
                                        <p:tgtEl>
                                          <p:spTgt spid="36869"/>
                                        </p:tgtEl>
                                        <p:attrNameLst>
                                          <p:attrName>ppt_x</p:attrName>
                                        </p:attrNameLst>
                                      </p:cBhvr>
                                      <p:tavLst>
                                        <p:tav tm="0">
                                          <p:val>
                                            <p:fltVal val="-1"/>
                                          </p:val>
                                        </p:tav>
                                        <p:tav tm="50000">
                                          <p:val>
                                            <p:fltVal val="0.95"/>
                                          </p:val>
                                        </p:tav>
                                        <p:tav tm="100000">
                                          <p:val>
                                            <p:strVal val="#ppt_x"/>
                                          </p:val>
                                        </p:tav>
                                      </p:tavLst>
                                    </p:anim>
                                    <p:anim calcmode="lin" valueType="num">
                                      <p:cBhvr>
                                        <p:cTn id="160" dur="1000" fill="hold"/>
                                        <p:tgtEl>
                                          <p:spTgt spid="36869"/>
                                        </p:tgtEl>
                                        <p:attrNameLst>
                                          <p:attrName>ppt_y</p:attrName>
                                        </p:attrNameLst>
                                      </p:cBhvr>
                                      <p:tavLst>
                                        <p:tav tm="0">
                                          <p:val>
                                            <p:strVal val="#ppt_y"/>
                                          </p:val>
                                        </p:tav>
                                        <p:tav tm="100000">
                                          <p:val>
                                            <p:strVal val="#ppt_y"/>
                                          </p:val>
                                        </p:tav>
                                      </p:tavLst>
                                    </p:anim>
                                    <p:animEffect transition="in" filter="fade">
                                      <p:cBhvr>
                                        <p:cTn id="161" dur="1000"/>
                                        <p:tgtEl>
                                          <p:spTgt spid="36869"/>
                                        </p:tgtEl>
                                      </p:cBhvr>
                                    </p:animEffect>
                                  </p:childTnLst>
                                </p:cTn>
                              </p:par>
                            </p:childTnLst>
                          </p:cTn>
                        </p:par>
                        <p:par>
                          <p:cTn id="162" fill="hold" nodeType="afterGroup">
                            <p:stCondLst>
                              <p:cond delay="11850"/>
                            </p:stCondLst>
                            <p:childTnLst>
                              <p:par>
                                <p:cTn id="163" presetID="48" presetClass="entr" presetSubtype="0" accel="50000" fill="hold" grpId="0" nodeType="afterEffect">
                                  <p:stCondLst>
                                    <p:cond delay="0"/>
                                  </p:stCondLst>
                                  <p:childTnLst>
                                    <p:set>
                                      <p:cBhvr>
                                        <p:cTn id="164" dur="1" fill="hold">
                                          <p:stCondLst>
                                            <p:cond delay="0"/>
                                          </p:stCondLst>
                                        </p:cTn>
                                        <p:tgtEl>
                                          <p:spTgt spid="36874"/>
                                        </p:tgtEl>
                                        <p:attrNameLst>
                                          <p:attrName>style.visibility</p:attrName>
                                        </p:attrNameLst>
                                      </p:cBhvr>
                                      <p:to>
                                        <p:strVal val="visible"/>
                                      </p:to>
                                    </p:set>
                                    <p:anim calcmode="lin" valueType="num">
                                      <p:cBhvr>
                                        <p:cTn id="165" dur="1000" fill="hold"/>
                                        <p:tgtEl>
                                          <p:spTgt spid="36874"/>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66" dur="1000" fill="hold"/>
                                        <p:tgtEl>
                                          <p:spTgt spid="36874"/>
                                        </p:tgtEl>
                                        <p:attrNameLst>
                                          <p:attrName>ppt_x</p:attrName>
                                        </p:attrNameLst>
                                      </p:cBhvr>
                                      <p:tavLst>
                                        <p:tav tm="0">
                                          <p:val>
                                            <p:fltVal val="-1"/>
                                          </p:val>
                                        </p:tav>
                                        <p:tav tm="50000">
                                          <p:val>
                                            <p:fltVal val="0.95"/>
                                          </p:val>
                                        </p:tav>
                                        <p:tav tm="100000">
                                          <p:val>
                                            <p:strVal val="#ppt_x"/>
                                          </p:val>
                                        </p:tav>
                                      </p:tavLst>
                                    </p:anim>
                                    <p:anim calcmode="lin" valueType="num">
                                      <p:cBhvr>
                                        <p:cTn id="167" dur="1000" fill="hold"/>
                                        <p:tgtEl>
                                          <p:spTgt spid="36874"/>
                                        </p:tgtEl>
                                        <p:attrNameLst>
                                          <p:attrName>ppt_y</p:attrName>
                                        </p:attrNameLst>
                                      </p:cBhvr>
                                      <p:tavLst>
                                        <p:tav tm="0">
                                          <p:val>
                                            <p:strVal val="#ppt_y"/>
                                          </p:val>
                                        </p:tav>
                                        <p:tav tm="100000">
                                          <p:val>
                                            <p:strVal val="#ppt_y"/>
                                          </p:val>
                                        </p:tav>
                                      </p:tavLst>
                                    </p:anim>
                                    <p:animEffect transition="in" filter="fade">
                                      <p:cBhvr>
                                        <p:cTn id="168" dur="1000"/>
                                        <p:tgtEl>
                                          <p:spTgt spid="36874"/>
                                        </p:tgtEl>
                                      </p:cBhvr>
                                    </p:animEffect>
                                  </p:childTnLst>
                                </p:cTn>
                              </p:par>
                            </p:childTnLst>
                          </p:cTn>
                        </p:par>
                        <p:par>
                          <p:cTn id="169" fill="hold" nodeType="afterGroup">
                            <p:stCondLst>
                              <p:cond delay="12850"/>
                            </p:stCondLst>
                            <p:childTnLst>
                              <p:par>
                                <p:cTn id="170" presetID="48" presetClass="entr" presetSubtype="0" accel="50000" fill="hold" grpId="1" nodeType="afterEffect">
                                  <p:stCondLst>
                                    <p:cond delay="0"/>
                                  </p:stCondLst>
                                  <p:childTnLst>
                                    <p:set>
                                      <p:cBhvr>
                                        <p:cTn id="171" dur="1" fill="hold">
                                          <p:stCondLst>
                                            <p:cond delay="0"/>
                                          </p:stCondLst>
                                        </p:cTn>
                                        <p:tgtEl>
                                          <p:spTgt spid="36872"/>
                                        </p:tgtEl>
                                        <p:attrNameLst>
                                          <p:attrName>style.visibility</p:attrName>
                                        </p:attrNameLst>
                                      </p:cBhvr>
                                      <p:to>
                                        <p:strVal val="visible"/>
                                      </p:to>
                                    </p:set>
                                    <p:anim calcmode="lin" valueType="num">
                                      <p:cBhvr>
                                        <p:cTn id="172" dur="1000" fill="hold"/>
                                        <p:tgtEl>
                                          <p:spTgt spid="36872"/>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73" dur="1000" fill="hold"/>
                                        <p:tgtEl>
                                          <p:spTgt spid="36872"/>
                                        </p:tgtEl>
                                        <p:attrNameLst>
                                          <p:attrName>ppt_x</p:attrName>
                                        </p:attrNameLst>
                                      </p:cBhvr>
                                      <p:tavLst>
                                        <p:tav tm="0">
                                          <p:val>
                                            <p:fltVal val="-1"/>
                                          </p:val>
                                        </p:tav>
                                        <p:tav tm="50000">
                                          <p:val>
                                            <p:fltVal val="0.95"/>
                                          </p:val>
                                        </p:tav>
                                        <p:tav tm="100000">
                                          <p:val>
                                            <p:strVal val="#ppt_x"/>
                                          </p:val>
                                        </p:tav>
                                      </p:tavLst>
                                    </p:anim>
                                    <p:anim calcmode="lin" valueType="num">
                                      <p:cBhvr>
                                        <p:cTn id="174" dur="1000" fill="hold"/>
                                        <p:tgtEl>
                                          <p:spTgt spid="36872"/>
                                        </p:tgtEl>
                                        <p:attrNameLst>
                                          <p:attrName>ppt_y</p:attrName>
                                        </p:attrNameLst>
                                      </p:cBhvr>
                                      <p:tavLst>
                                        <p:tav tm="0">
                                          <p:val>
                                            <p:strVal val="#ppt_y"/>
                                          </p:val>
                                        </p:tav>
                                        <p:tav tm="100000">
                                          <p:val>
                                            <p:strVal val="#ppt_y"/>
                                          </p:val>
                                        </p:tav>
                                      </p:tavLst>
                                    </p:anim>
                                    <p:animEffect transition="in" filter="fade">
                                      <p:cBhvr>
                                        <p:cTn id="175" dur="1000"/>
                                        <p:tgtEl>
                                          <p:spTgt spid="36872"/>
                                        </p:tgtEl>
                                      </p:cBhvr>
                                    </p:animEffect>
                                  </p:childTnLst>
                                </p:cTn>
                              </p:par>
                            </p:childTnLst>
                          </p:cTn>
                        </p:par>
                        <p:par>
                          <p:cTn id="176" fill="hold" nodeType="afterGroup">
                            <p:stCondLst>
                              <p:cond delay="13850"/>
                            </p:stCondLst>
                            <p:childTnLst>
                              <p:par>
                                <p:cTn id="177" presetID="48" presetClass="entr" presetSubtype="0" accel="50000" fill="hold" grpId="0" nodeType="afterEffect">
                                  <p:stCondLst>
                                    <p:cond delay="0"/>
                                  </p:stCondLst>
                                  <p:childTnLst>
                                    <p:set>
                                      <p:cBhvr>
                                        <p:cTn id="178" dur="1" fill="hold">
                                          <p:stCondLst>
                                            <p:cond delay="0"/>
                                          </p:stCondLst>
                                        </p:cTn>
                                        <p:tgtEl>
                                          <p:spTgt spid="36876"/>
                                        </p:tgtEl>
                                        <p:attrNameLst>
                                          <p:attrName>style.visibility</p:attrName>
                                        </p:attrNameLst>
                                      </p:cBhvr>
                                      <p:to>
                                        <p:strVal val="visible"/>
                                      </p:to>
                                    </p:set>
                                    <p:anim calcmode="lin" valueType="num">
                                      <p:cBhvr>
                                        <p:cTn id="179" dur="1000" fill="hold"/>
                                        <p:tgtEl>
                                          <p:spTgt spid="36876"/>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80" dur="1000" fill="hold"/>
                                        <p:tgtEl>
                                          <p:spTgt spid="36876"/>
                                        </p:tgtEl>
                                        <p:attrNameLst>
                                          <p:attrName>ppt_x</p:attrName>
                                        </p:attrNameLst>
                                      </p:cBhvr>
                                      <p:tavLst>
                                        <p:tav tm="0">
                                          <p:val>
                                            <p:fltVal val="-1"/>
                                          </p:val>
                                        </p:tav>
                                        <p:tav tm="50000">
                                          <p:val>
                                            <p:fltVal val="0.95"/>
                                          </p:val>
                                        </p:tav>
                                        <p:tav tm="100000">
                                          <p:val>
                                            <p:strVal val="#ppt_x"/>
                                          </p:val>
                                        </p:tav>
                                      </p:tavLst>
                                    </p:anim>
                                    <p:anim calcmode="lin" valueType="num">
                                      <p:cBhvr>
                                        <p:cTn id="181" dur="1000" fill="hold"/>
                                        <p:tgtEl>
                                          <p:spTgt spid="36876"/>
                                        </p:tgtEl>
                                        <p:attrNameLst>
                                          <p:attrName>ppt_y</p:attrName>
                                        </p:attrNameLst>
                                      </p:cBhvr>
                                      <p:tavLst>
                                        <p:tav tm="0">
                                          <p:val>
                                            <p:strVal val="#ppt_y"/>
                                          </p:val>
                                        </p:tav>
                                        <p:tav tm="100000">
                                          <p:val>
                                            <p:strVal val="#ppt_y"/>
                                          </p:val>
                                        </p:tav>
                                      </p:tavLst>
                                    </p:anim>
                                    <p:animEffect transition="in" filter="fade">
                                      <p:cBhvr>
                                        <p:cTn id="182" dur="1000"/>
                                        <p:tgtEl>
                                          <p:spTgt spid="36876"/>
                                        </p:tgtEl>
                                      </p:cBhvr>
                                    </p:animEffect>
                                  </p:childTnLst>
                                </p:cTn>
                              </p:par>
                            </p:childTnLst>
                          </p:cTn>
                        </p:par>
                        <p:par>
                          <p:cTn id="183" fill="hold" nodeType="afterGroup">
                            <p:stCondLst>
                              <p:cond delay="14850"/>
                            </p:stCondLst>
                            <p:childTnLst>
                              <p:par>
                                <p:cTn id="184" presetID="48" presetClass="entr" presetSubtype="0" accel="50000" fill="hold" grpId="1" nodeType="afterEffect">
                                  <p:stCondLst>
                                    <p:cond delay="0"/>
                                  </p:stCondLst>
                                  <p:childTnLst>
                                    <p:set>
                                      <p:cBhvr>
                                        <p:cTn id="185" dur="1" fill="hold">
                                          <p:stCondLst>
                                            <p:cond delay="0"/>
                                          </p:stCondLst>
                                        </p:cTn>
                                        <p:tgtEl>
                                          <p:spTgt spid="36871"/>
                                        </p:tgtEl>
                                        <p:attrNameLst>
                                          <p:attrName>style.visibility</p:attrName>
                                        </p:attrNameLst>
                                      </p:cBhvr>
                                      <p:to>
                                        <p:strVal val="visible"/>
                                      </p:to>
                                    </p:set>
                                    <p:anim calcmode="lin" valueType="num">
                                      <p:cBhvr>
                                        <p:cTn id="186" dur="1000" fill="hold"/>
                                        <p:tgtEl>
                                          <p:spTgt spid="36871"/>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87" dur="1000" fill="hold"/>
                                        <p:tgtEl>
                                          <p:spTgt spid="36871"/>
                                        </p:tgtEl>
                                        <p:attrNameLst>
                                          <p:attrName>ppt_x</p:attrName>
                                        </p:attrNameLst>
                                      </p:cBhvr>
                                      <p:tavLst>
                                        <p:tav tm="0">
                                          <p:val>
                                            <p:fltVal val="-1"/>
                                          </p:val>
                                        </p:tav>
                                        <p:tav tm="50000">
                                          <p:val>
                                            <p:fltVal val="0.95"/>
                                          </p:val>
                                        </p:tav>
                                        <p:tav tm="100000">
                                          <p:val>
                                            <p:strVal val="#ppt_x"/>
                                          </p:val>
                                        </p:tav>
                                      </p:tavLst>
                                    </p:anim>
                                    <p:anim calcmode="lin" valueType="num">
                                      <p:cBhvr>
                                        <p:cTn id="188" dur="1000" fill="hold"/>
                                        <p:tgtEl>
                                          <p:spTgt spid="36871"/>
                                        </p:tgtEl>
                                        <p:attrNameLst>
                                          <p:attrName>ppt_y</p:attrName>
                                        </p:attrNameLst>
                                      </p:cBhvr>
                                      <p:tavLst>
                                        <p:tav tm="0">
                                          <p:val>
                                            <p:strVal val="#ppt_y"/>
                                          </p:val>
                                        </p:tav>
                                        <p:tav tm="100000">
                                          <p:val>
                                            <p:strVal val="#ppt_y"/>
                                          </p:val>
                                        </p:tav>
                                      </p:tavLst>
                                    </p:anim>
                                    <p:animEffect transition="in" filter="fade">
                                      <p:cBhvr>
                                        <p:cTn id="189" dur="1000"/>
                                        <p:tgtEl>
                                          <p:spTgt spid="36871"/>
                                        </p:tgtEl>
                                      </p:cBhvr>
                                    </p:animEffect>
                                  </p:childTnLst>
                                </p:cTn>
                              </p:par>
                            </p:childTnLst>
                          </p:cTn>
                        </p:par>
                        <p:par>
                          <p:cTn id="190" fill="hold" nodeType="afterGroup">
                            <p:stCondLst>
                              <p:cond delay="15850"/>
                            </p:stCondLst>
                            <p:childTnLst>
                              <p:par>
                                <p:cTn id="191" presetID="48" presetClass="entr" presetSubtype="0" accel="50000" fill="hold" grpId="0" nodeType="afterEffect">
                                  <p:stCondLst>
                                    <p:cond delay="0"/>
                                  </p:stCondLst>
                                  <p:childTnLst>
                                    <p:set>
                                      <p:cBhvr>
                                        <p:cTn id="192" dur="1" fill="hold">
                                          <p:stCondLst>
                                            <p:cond delay="0"/>
                                          </p:stCondLst>
                                        </p:cTn>
                                        <p:tgtEl>
                                          <p:spTgt spid="36875"/>
                                        </p:tgtEl>
                                        <p:attrNameLst>
                                          <p:attrName>style.visibility</p:attrName>
                                        </p:attrNameLst>
                                      </p:cBhvr>
                                      <p:to>
                                        <p:strVal val="visible"/>
                                      </p:to>
                                    </p:set>
                                    <p:anim calcmode="lin" valueType="num">
                                      <p:cBhvr>
                                        <p:cTn id="193" dur="1000" fill="hold"/>
                                        <p:tgtEl>
                                          <p:spTgt spid="36875"/>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94" dur="1000" fill="hold"/>
                                        <p:tgtEl>
                                          <p:spTgt spid="36875"/>
                                        </p:tgtEl>
                                        <p:attrNameLst>
                                          <p:attrName>ppt_x</p:attrName>
                                        </p:attrNameLst>
                                      </p:cBhvr>
                                      <p:tavLst>
                                        <p:tav tm="0">
                                          <p:val>
                                            <p:fltVal val="-1"/>
                                          </p:val>
                                        </p:tav>
                                        <p:tav tm="50000">
                                          <p:val>
                                            <p:fltVal val="0.95"/>
                                          </p:val>
                                        </p:tav>
                                        <p:tav tm="100000">
                                          <p:val>
                                            <p:strVal val="#ppt_x"/>
                                          </p:val>
                                        </p:tav>
                                      </p:tavLst>
                                    </p:anim>
                                    <p:anim calcmode="lin" valueType="num">
                                      <p:cBhvr>
                                        <p:cTn id="195" dur="1000" fill="hold"/>
                                        <p:tgtEl>
                                          <p:spTgt spid="36875"/>
                                        </p:tgtEl>
                                        <p:attrNameLst>
                                          <p:attrName>ppt_y</p:attrName>
                                        </p:attrNameLst>
                                      </p:cBhvr>
                                      <p:tavLst>
                                        <p:tav tm="0">
                                          <p:val>
                                            <p:strVal val="#ppt_y"/>
                                          </p:val>
                                        </p:tav>
                                        <p:tav tm="100000">
                                          <p:val>
                                            <p:strVal val="#ppt_y"/>
                                          </p:val>
                                        </p:tav>
                                      </p:tavLst>
                                    </p:anim>
                                    <p:animEffect transition="in" filter="fade">
                                      <p:cBhvr>
                                        <p:cTn id="196" dur="1000"/>
                                        <p:tgtEl>
                                          <p:spTgt spid="368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6" grpId="0" animBg="1"/>
      <p:bldP spid="36866" grpId="1" animBg="1"/>
      <p:bldP spid="36866" grpId="2" animBg="1"/>
      <p:bldP spid="36867" grpId="0"/>
      <p:bldP spid="36869" grpId="0" animBg="1"/>
      <p:bldP spid="36869" grpId="1" animBg="1"/>
      <p:bldP spid="36870" grpId="0" animBg="1"/>
      <p:bldP spid="36870" grpId="1" animBg="1"/>
      <p:bldP spid="36871" grpId="0" animBg="1"/>
      <p:bldP spid="36871" grpId="1" animBg="1"/>
      <p:bldP spid="36872" grpId="0" animBg="1"/>
      <p:bldP spid="36872" grpId="1" animBg="1"/>
      <p:bldP spid="36873" grpId="0"/>
      <p:bldP spid="36874" grpId="0"/>
      <p:bldP spid="36875" grpId="0"/>
      <p:bldP spid="36876" grpId="0"/>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3" name="Rectangle 35"/>
          <p:cNvSpPr>
            <a:spLocks noChangeArrowheads="1"/>
          </p:cNvSpPr>
          <p:nvPr/>
        </p:nvSpPr>
        <p:spPr bwMode="auto">
          <a:xfrm>
            <a:off x="2051050" y="0"/>
            <a:ext cx="533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altLang="el-GR" sz="2800" b="1">
                <a:solidFill>
                  <a:srgbClr val="084077"/>
                </a:solidFill>
              </a:rPr>
              <a:t>30 </a:t>
            </a:r>
            <a:r>
              <a:rPr lang="el-GR" altLang="el-GR" sz="2800" b="1">
                <a:solidFill>
                  <a:srgbClr val="084077"/>
                </a:solidFill>
              </a:rPr>
              <a:t>ΘΩΡΑΚΙΚΕΣ ΣΥΜΠΙΕΣΕΙΣ</a:t>
            </a:r>
            <a:endParaRPr lang="en-US" altLang="el-GR" sz="4400">
              <a:solidFill>
                <a:srgbClr val="000000"/>
              </a:solidFill>
            </a:endParaRPr>
          </a:p>
        </p:txBody>
      </p:sp>
      <p:sp>
        <p:nvSpPr>
          <p:cNvPr id="307204" name="Rectangle 37"/>
          <p:cNvSpPr>
            <a:spLocks noChangeArrowheads="1"/>
          </p:cNvSpPr>
          <p:nvPr/>
        </p:nvSpPr>
        <p:spPr bwMode="auto">
          <a:xfrm>
            <a:off x="4295775" y="1063625"/>
            <a:ext cx="3962400" cy="533400"/>
          </a:xfrm>
          <a:prstGeom prst="rect">
            <a:avLst/>
          </a:prstGeom>
          <a:solidFill>
            <a:srgbClr val="084077">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nl-BE" altLang="el-GR" sz="1600">
              <a:solidFill>
                <a:srgbClr val="000000"/>
              </a:solidFill>
            </a:endParaRPr>
          </a:p>
        </p:txBody>
      </p:sp>
      <p:sp>
        <p:nvSpPr>
          <p:cNvPr id="307205" name="Rectangle 38"/>
          <p:cNvSpPr>
            <a:spLocks noChangeArrowheads="1"/>
          </p:cNvSpPr>
          <p:nvPr/>
        </p:nvSpPr>
        <p:spPr bwMode="auto">
          <a:xfrm>
            <a:off x="4295775" y="1063625"/>
            <a:ext cx="39624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l-GR" altLang="el-GR" sz="2200" b="1">
                <a:solidFill>
                  <a:srgbClr val="FFFFFF"/>
                </a:solidFill>
              </a:rPr>
              <a:t>Πλησιάστε με ασφάλεια</a:t>
            </a:r>
            <a:endParaRPr lang="en-US" altLang="el-GR" sz="2200" b="1">
              <a:solidFill>
                <a:srgbClr val="FFFFFF"/>
              </a:solidFill>
            </a:endParaRPr>
          </a:p>
        </p:txBody>
      </p:sp>
      <p:sp>
        <p:nvSpPr>
          <p:cNvPr id="307206" name="Rectangle 39"/>
          <p:cNvSpPr>
            <a:spLocks noChangeArrowheads="1"/>
          </p:cNvSpPr>
          <p:nvPr/>
        </p:nvSpPr>
        <p:spPr bwMode="auto">
          <a:xfrm>
            <a:off x="4295775" y="1673225"/>
            <a:ext cx="3962400" cy="533400"/>
          </a:xfrm>
          <a:prstGeom prst="rect">
            <a:avLst/>
          </a:prstGeom>
          <a:solidFill>
            <a:srgbClr val="084077">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nl-BE" altLang="el-GR" sz="1600">
              <a:solidFill>
                <a:srgbClr val="000000"/>
              </a:solidFill>
            </a:endParaRPr>
          </a:p>
        </p:txBody>
      </p:sp>
      <p:sp>
        <p:nvSpPr>
          <p:cNvPr id="307207" name="Rectangle 40"/>
          <p:cNvSpPr>
            <a:spLocks noChangeArrowheads="1"/>
          </p:cNvSpPr>
          <p:nvPr/>
        </p:nvSpPr>
        <p:spPr bwMode="auto">
          <a:xfrm>
            <a:off x="4295775" y="2282825"/>
            <a:ext cx="3962400" cy="533400"/>
          </a:xfrm>
          <a:prstGeom prst="rect">
            <a:avLst/>
          </a:prstGeom>
          <a:solidFill>
            <a:srgbClr val="084077">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nl-BE" altLang="el-GR" sz="1600">
              <a:solidFill>
                <a:srgbClr val="000000"/>
              </a:solidFill>
            </a:endParaRPr>
          </a:p>
        </p:txBody>
      </p:sp>
      <p:sp>
        <p:nvSpPr>
          <p:cNvPr id="307208" name="Rectangle 41"/>
          <p:cNvSpPr>
            <a:spLocks noChangeArrowheads="1"/>
          </p:cNvSpPr>
          <p:nvPr/>
        </p:nvSpPr>
        <p:spPr bwMode="auto">
          <a:xfrm>
            <a:off x="4295775" y="2892425"/>
            <a:ext cx="3962400" cy="533400"/>
          </a:xfrm>
          <a:prstGeom prst="rect">
            <a:avLst/>
          </a:prstGeom>
          <a:solidFill>
            <a:srgbClr val="084077">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nl-BE" altLang="el-GR" sz="1600">
              <a:solidFill>
                <a:srgbClr val="000000"/>
              </a:solidFill>
            </a:endParaRPr>
          </a:p>
        </p:txBody>
      </p:sp>
      <p:sp>
        <p:nvSpPr>
          <p:cNvPr id="307209" name="Rectangle 42"/>
          <p:cNvSpPr>
            <a:spLocks noChangeArrowheads="1"/>
          </p:cNvSpPr>
          <p:nvPr/>
        </p:nvSpPr>
        <p:spPr bwMode="auto">
          <a:xfrm>
            <a:off x="4295775" y="3502025"/>
            <a:ext cx="3962400" cy="533400"/>
          </a:xfrm>
          <a:prstGeom prst="rect">
            <a:avLst/>
          </a:prstGeom>
          <a:solidFill>
            <a:srgbClr val="084077">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nl-BE" altLang="el-GR" sz="1600">
              <a:solidFill>
                <a:srgbClr val="000000"/>
              </a:solidFill>
            </a:endParaRPr>
          </a:p>
        </p:txBody>
      </p:sp>
      <p:sp>
        <p:nvSpPr>
          <p:cNvPr id="307210" name="Rectangle 43"/>
          <p:cNvSpPr>
            <a:spLocks noChangeArrowheads="1"/>
          </p:cNvSpPr>
          <p:nvPr/>
        </p:nvSpPr>
        <p:spPr bwMode="auto">
          <a:xfrm>
            <a:off x="4295775" y="4111625"/>
            <a:ext cx="3962400" cy="533400"/>
          </a:xfrm>
          <a:prstGeom prst="rect">
            <a:avLst/>
          </a:prstGeom>
          <a:solidFill>
            <a:srgbClr val="084077">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nl-BE" altLang="el-GR" sz="1600">
              <a:solidFill>
                <a:srgbClr val="000000"/>
              </a:solidFill>
            </a:endParaRPr>
          </a:p>
        </p:txBody>
      </p:sp>
      <p:sp>
        <p:nvSpPr>
          <p:cNvPr id="307211" name="Rectangle 44"/>
          <p:cNvSpPr>
            <a:spLocks noChangeArrowheads="1"/>
          </p:cNvSpPr>
          <p:nvPr/>
        </p:nvSpPr>
        <p:spPr bwMode="auto">
          <a:xfrm>
            <a:off x="4295775" y="4721225"/>
            <a:ext cx="3962400" cy="533400"/>
          </a:xfrm>
          <a:prstGeom prst="rect">
            <a:avLst/>
          </a:prstGeom>
          <a:solidFill>
            <a:srgbClr val="08407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nl-BE" altLang="el-GR" sz="1600">
              <a:solidFill>
                <a:srgbClr val="000000"/>
              </a:solidFill>
            </a:endParaRPr>
          </a:p>
        </p:txBody>
      </p:sp>
      <p:sp>
        <p:nvSpPr>
          <p:cNvPr id="307212" name="Rectangle 45"/>
          <p:cNvSpPr>
            <a:spLocks noChangeArrowheads="1"/>
          </p:cNvSpPr>
          <p:nvPr/>
        </p:nvSpPr>
        <p:spPr bwMode="auto">
          <a:xfrm>
            <a:off x="4295775" y="5330825"/>
            <a:ext cx="3962400" cy="533400"/>
          </a:xfrm>
          <a:prstGeom prst="rect">
            <a:avLst/>
          </a:prstGeom>
          <a:solidFill>
            <a:srgbClr val="084077">
              <a:alpha val="1490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nl-BE" altLang="el-GR" sz="1600">
              <a:solidFill>
                <a:srgbClr val="000000"/>
              </a:solidFill>
            </a:endParaRPr>
          </a:p>
        </p:txBody>
      </p:sp>
      <p:sp>
        <p:nvSpPr>
          <p:cNvPr id="307213" name="Rectangle 46"/>
          <p:cNvSpPr>
            <a:spLocks noChangeArrowheads="1"/>
          </p:cNvSpPr>
          <p:nvPr/>
        </p:nvSpPr>
        <p:spPr bwMode="auto">
          <a:xfrm>
            <a:off x="4295775" y="1673225"/>
            <a:ext cx="39624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l-GR" altLang="el-GR" sz="2200" b="1">
                <a:solidFill>
                  <a:srgbClr val="FFFFFF"/>
                </a:solidFill>
              </a:rPr>
              <a:t>Ελέγξτε αντίδραση</a:t>
            </a:r>
            <a:endParaRPr lang="en-US" altLang="el-GR" sz="2200" b="1">
              <a:solidFill>
                <a:srgbClr val="FFFFFF"/>
              </a:solidFill>
            </a:endParaRPr>
          </a:p>
        </p:txBody>
      </p:sp>
      <p:sp>
        <p:nvSpPr>
          <p:cNvPr id="307214" name="Rectangle 47"/>
          <p:cNvSpPr>
            <a:spLocks noChangeArrowheads="1"/>
          </p:cNvSpPr>
          <p:nvPr/>
        </p:nvSpPr>
        <p:spPr bwMode="auto">
          <a:xfrm>
            <a:off x="4295775" y="2282825"/>
            <a:ext cx="39624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l-GR" altLang="el-GR" sz="2200" b="1">
                <a:solidFill>
                  <a:srgbClr val="FFFFFF"/>
                </a:solidFill>
              </a:rPr>
              <a:t>Φωνάξτε για βοήθεια</a:t>
            </a:r>
            <a:endParaRPr lang="en-US" altLang="el-GR" sz="2200" b="1">
              <a:solidFill>
                <a:srgbClr val="FFFFFF"/>
              </a:solidFill>
            </a:endParaRPr>
          </a:p>
        </p:txBody>
      </p:sp>
      <p:sp>
        <p:nvSpPr>
          <p:cNvPr id="307215" name="Rectangle 48"/>
          <p:cNvSpPr>
            <a:spLocks noChangeArrowheads="1"/>
          </p:cNvSpPr>
          <p:nvPr/>
        </p:nvSpPr>
        <p:spPr bwMode="auto">
          <a:xfrm>
            <a:off x="4295775" y="2892425"/>
            <a:ext cx="39624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l-GR" altLang="el-GR" sz="2200" b="1">
                <a:solidFill>
                  <a:srgbClr val="FFFFFF"/>
                </a:solidFill>
              </a:rPr>
              <a:t>Απελευθερώστε αεραγωγό</a:t>
            </a:r>
            <a:endParaRPr lang="en-US" altLang="el-GR" sz="2200" b="1">
              <a:solidFill>
                <a:srgbClr val="FFFFFF"/>
              </a:solidFill>
            </a:endParaRPr>
          </a:p>
        </p:txBody>
      </p:sp>
      <p:sp>
        <p:nvSpPr>
          <p:cNvPr id="307216" name="Rectangle 49"/>
          <p:cNvSpPr>
            <a:spLocks noChangeArrowheads="1"/>
          </p:cNvSpPr>
          <p:nvPr/>
        </p:nvSpPr>
        <p:spPr bwMode="auto">
          <a:xfrm>
            <a:off x="4295775" y="3502025"/>
            <a:ext cx="39624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l-GR" altLang="el-GR" sz="2200" b="1">
                <a:solidFill>
                  <a:srgbClr val="FFFFFF"/>
                </a:solidFill>
              </a:rPr>
              <a:t>Ελέγξτε για αναπνοή</a:t>
            </a:r>
            <a:endParaRPr lang="en-US" altLang="el-GR" sz="2200" b="1">
              <a:solidFill>
                <a:srgbClr val="FFFFFF"/>
              </a:solidFill>
            </a:endParaRPr>
          </a:p>
        </p:txBody>
      </p:sp>
      <p:sp>
        <p:nvSpPr>
          <p:cNvPr id="307217" name="Rectangle 50"/>
          <p:cNvSpPr>
            <a:spLocks noChangeArrowheads="1"/>
          </p:cNvSpPr>
          <p:nvPr/>
        </p:nvSpPr>
        <p:spPr bwMode="auto">
          <a:xfrm>
            <a:off x="4295775" y="4111625"/>
            <a:ext cx="39624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l-GR" altLang="el-GR" sz="2200" b="1">
                <a:solidFill>
                  <a:srgbClr val="FFFFFF"/>
                </a:solidFill>
              </a:rPr>
              <a:t>Καλέστε 112 (166/199)</a:t>
            </a:r>
            <a:endParaRPr lang="en-US" altLang="el-GR" sz="2200" b="1">
              <a:solidFill>
                <a:srgbClr val="FFFFFF"/>
              </a:solidFill>
            </a:endParaRPr>
          </a:p>
        </p:txBody>
      </p:sp>
      <p:sp>
        <p:nvSpPr>
          <p:cNvPr id="307218" name="Rectangle 51"/>
          <p:cNvSpPr>
            <a:spLocks noChangeArrowheads="1"/>
          </p:cNvSpPr>
          <p:nvPr/>
        </p:nvSpPr>
        <p:spPr bwMode="auto">
          <a:xfrm>
            <a:off x="4211638" y="4721225"/>
            <a:ext cx="4176712"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altLang="el-GR" sz="2200" b="1">
                <a:solidFill>
                  <a:srgbClr val="FFFFFF"/>
                </a:solidFill>
              </a:rPr>
              <a:t>3</a:t>
            </a:r>
            <a:r>
              <a:rPr lang="el-GR" altLang="el-GR" sz="2200" b="1">
                <a:solidFill>
                  <a:srgbClr val="FFFFFF"/>
                </a:solidFill>
              </a:rPr>
              <a:t>0 θωρακικές συμπιέσεις</a:t>
            </a:r>
            <a:endParaRPr lang="en-US" altLang="el-GR" sz="2200" b="1">
              <a:solidFill>
                <a:srgbClr val="FFFFFF"/>
              </a:solidFill>
            </a:endParaRPr>
          </a:p>
        </p:txBody>
      </p:sp>
      <p:sp>
        <p:nvSpPr>
          <p:cNvPr id="307219" name="Rectangle 52"/>
          <p:cNvSpPr>
            <a:spLocks noChangeArrowheads="1"/>
          </p:cNvSpPr>
          <p:nvPr/>
        </p:nvSpPr>
        <p:spPr bwMode="auto">
          <a:xfrm>
            <a:off x="4295775" y="5330825"/>
            <a:ext cx="39624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altLang="el-GR" sz="2200" b="1">
                <a:solidFill>
                  <a:srgbClr val="FFFFFF"/>
                </a:solidFill>
              </a:rPr>
              <a:t>2 </a:t>
            </a:r>
            <a:r>
              <a:rPr lang="el-GR" altLang="el-GR" sz="2200" b="1">
                <a:solidFill>
                  <a:srgbClr val="FFFFFF"/>
                </a:solidFill>
              </a:rPr>
              <a:t>αναπνοές διάσωσης</a:t>
            </a:r>
            <a:endParaRPr lang="en-US" altLang="el-GR" sz="2200" b="1">
              <a:solidFill>
                <a:srgbClr val="FFFFFF"/>
              </a:solidFill>
            </a:endParaRPr>
          </a:p>
        </p:txBody>
      </p:sp>
      <p:pic>
        <p:nvPicPr>
          <p:cNvPr id="307220" name="Picture 5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375" y="1036638"/>
            <a:ext cx="3127375" cy="480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5495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220"/>
                                        </p:tgtEl>
                                        <p:attrNameLst>
                                          <p:attrName>style.visibility</p:attrName>
                                        </p:attrNameLst>
                                      </p:cBhvr>
                                      <p:to>
                                        <p:strVal val="visible"/>
                                      </p:to>
                                    </p:set>
                                    <p:animEffect transition="in" filter="barn(inVertical)">
                                      <p:cBhvr>
                                        <p:cTn id="7" dur="500"/>
                                        <p:tgtEl>
                                          <p:spTgt spid="307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AutoShape 2" descr="view"/>
          <p:cNvSpPr>
            <a:spLocks noChangeAspect="1" noChangeArrowheads="1"/>
          </p:cNvSpPr>
          <p:nvPr/>
        </p:nvSpPr>
        <p:spPr bwMode="auto">
          <a:xfrm>
            <a:off x="4419600" y="2205038"/>
            <a:ext cx="1376363" cy="137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l-GR" altLang="el-GR">
              <a:solidFill>
                <a:srgbClr val="000000"/>
              </a:solidFill>
            </a:endParaRPr>
          </a:p>
        </p:txBody>
      </p:sp>
      <p:sp>
        <p:nvSpPr>
          <p:cNvPr id="308228" name="Rectangle 6"/>
          <p:cNvSpPr>
            <a:spLocks noChangeArrowheads="1"/>
          </p:cNvSpPr>
          <p:nvPr/>
        </p:nvSpPr>
        <p:spPr bwMode="auto">
          <a:xfrm>
            <a:off x="685800" y="0"/>
            <a:ext cx="7772400"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l-GR" altLang="el-GR" sz="4400">
                <a:solidFill>
                  <a:srgbClr val="000000"/>
                </a:solidFill>
              </a:rPr>
              <a:t>Έτσι γίνονται οι συμπιέσεις του θώρακα</a:t>
            </a:r>
          </a:p>
        </p:txBody>
      </p:sp>
      <p:graphicFrame>
        <p:nvGraphicFramePr>
          <p:cNvPr id="308229" name="Object 7"/>
          <p:cNvGraphicFramePr>
            <a:graphicFrameLocks noChangeAspect="1"/>
          </p:cNvGraphicFramePr>
          <p:nvPr/>
        </p:nvGraphicFramePr>
        <p:xfrm>
          <a:off x="0" y="1752600"/>
          <a:ext cx="5562600" cy="3536950"/>
        </p:xfrm>
        <a:graphic>
          <a:graphicData uri="http://schemas.openxmlformats.org/presentationml/2006/ole">
            <mc:AlternateContent xmlns:mc="http://schemas.openxmlformats.org/markup-compatibility/2006">
              <mc:Choice xmlns:v="urn:schemas-microsoft-com:vml" Requires="v">
                <p:oleObj spid="_x0000_s14368" name="Image" r:id="rId3" imgW="8828571" imgH="6695238" progId="Photoshop.Image.7">
                  <p:embed/>
                </p:oleObj>
              </mc:Choice>
              <mc:Fallback>
                <p:oleObj name="Image" r:id="rId3" imgW="8828571" imgH="6695238" progId="Photoshop.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52600"/>
                        <a:ext cx="5562600" cy="3536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08230" name="Picture 8" descr="pumpani"/>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738813" y="1828800"/>
            <a:ext cx="3405187"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4021429"/>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1" name="Rectangle 2"/>
          <p:cNvSpPr>
            <a:spLocks noChangeArrowheads="1"/>
          </p:cNvSpPr>
          <p:nvPr/>
        </p:nvSpPr>
        <p:spPr bwMode="auto">
          <a:xfrm>
            <a:off x="3708400" y="1568152"/>
            <a:ext cx="5472112"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20000"/>
              </a:spcBef>
              <a:spcAft>
                <a:spcPct val="15000"/>
              </a:spcAft>
              <a:buFont typeface="Wingdings" pitchFamily="2" charset="2"/>
              <a:buChar char="Ø"/>
            </a:pPr>
            <a:r>
              <a:rPr lang="el-GR" altLang="el-GR" sz="2400">
                <a:solidFill>
                  <a:srgbClr val="000099"/>
                </a:solidFill>
              </a:rPr>
              <a:t>Τοποθετήστε τη βάση της παλάμης του ενός χεριού στο κέντρο του θώρακα</a:t>
            </a:r>
            <a:endParaRPr lang="en-GB" altLang="el-GR" sz="2400">
              <a:solidFill>
                <a:srgbClr val="000099"/>
              </a:solidFill>
            </a:endParaRPr>
          </a:p>
          <a:p>
            <a:pPr eaLnBrk="1" hangingPunct="1">
              <a:lnSpc>
                <a:spcPct val="90000"/>
              </a:lnSpc>
              <a:spcBef>
                <a:spcPct val="20000"/>
              </a:spcBef>
              <a:spcAft>
                <a:spcPct val="15000"/>
              </a:spcAft>
              <a:buFont typeface="Wingdings" pitchFamily="2" charset="2"/>
              <a:buChar char="Ø"/>
            </a:pPr>
            <a:r>
              <a:rPr lang="el-GR" altLang="el-GR" sz="2400">
                <a:solidFill>
                  <a:srgbClr val="000099"/>
                </a:solidFill>
              </a:rPr>
              <a:t>Τοποθετήστε το άλλο χέρι από πάνω</a:t>
            </a:r>
            <a:endParaRPr lang="en-GB" altLang="el-GR" sz="2400">
              <a:solidFill>
                <a:srgbClr val="000099"/>
              </a:solidFill>
            </a:endParaRPr>
          </a:p>
          <a:p>
            <a:pPr eaLnBrk="1" hangingPunct="1">
              <a:lnSpc>
                <a:spcPct val="90000"/>
              </a:lnSpc>
              <a:spcBef>
                <a:spcPct val="20000"/>
              </a:spcBef>
              <a:spcAft>
                <a:spcPct val="15000"/>
              </a:spcAft>
              <a:buFont typeface="Wingdings" pitchFamily="2" charset="2"/>
              <a:buChar char="Ø"/>
            </a:pPr>
            <a:r>
              <a:rPr lang="el-GR" altLang="el-GR" sz="2400">
                <a:solidFill>
                  <a:srgbClr val="000099"/>
                </a:solidFill>
              </a:rPr>
              <a:t>Πλέξτε τα δάκτυλα</a:t>
            </a:r>
            <a:endParaRPr lang="en-GB" altLang="el-GR" sz="2400">
              <a:solidFill>
                <a:srgbClr val="000099"/>
              </a:solidFill>
            </a:endParaRPr>
          </a:p>
          <a:p>
            <a:pPr eaLnBrk="1" hangingPunct="1">
              <a:lnSpc>
                <a:spcPct val="90000"/>
              </a:lnSpc>
              <a:spcBef>
                <a:spcPct val="20000"/>
              </a:spcBef>
              <a:spcAft>
                <a:spcPct val="15000"/>
              </a:spcAft>
              <a:buFont typeface="Wingdings" pitchFamily="2" charset="2"/>
              <a:buChar char="Ø"/>
            </a:pPr>
            <a:r>
              <a:rPr lang="el-GR" altLang="el-GR" sz="2400">
                <a:solidFill>
                  <a:srgbClr val="000099"/>
                </a:solidFill>
              </a:rPr>
              <a:t>Συμπιέστε το θώρακα με</a:t>
            </a:r>
            <a:endParaRPr lang="en-GB" altLang="el-GR" sz="2400">
              <a:solidFill>
                <a:srgbClr val="000099"/>
              </a:solidFill>
            </a:endParaRPr>
          </a:p>
          <a:p>
            <a:pPr lvl="1" eaLnBrk="1" hangingPunct="1">
              <a:lnSpc>
                <a:spcPct val="90000"/>
              </a:lnSpc>
              <a:spcBef>
                <a:spcPct val="20000"/>
              </a:spcBef>
              <a:spcAft>
                <a:spcPct val="15000"/>
              </a:spcAft>
              <a:buFont typeface="Wingdings" pitchFamily="2" charset="2"/>
              <a:buChar char="Ø"/>
            </a:pPr>
            <a:r>
              <a:rPr lang="el-GR" altLang="el-GR" sz="2000">
                <a:solidFill>
                  <a:srgbClr val="000099"/>
                </a:solidFill>
              </a:rPr>
              <a:t>Ρυθμό</a:t>
            </a:r>
            <a:r>
              <a:rPr lang="en-GB" altLang="el-GR" sz="2000">
                <a:solidFill>
                  <a:srgbClr val="000099"/>
                </a:solidFill>
              </a:rPr>
              <a:t> 100</a:t>
            </a:r>
            <a:r>
              <a:rPr lang="el-GR" altLang="el-GR" sz="2000">
                <a:solidFill>
                  <a:srgbClr val="000099"/>
                </a:solidFill>
              </a:rPr>
              <a:t>/</a:t>
            </a:r>
            <a:r>
              <a:rPr lang="en-GB" altLang="el-GR" sz="2000">
                <a:solidFill>
                  <a:srgbClr val="000099"/>
                </a:solidFill>
              </a:rPr>
              <a:t>min</a:t>
            </a:r>
          </a:p>
          <a:p>
            <a:pPr lvl="1" eaLnBrk="1" hangingPunct="1">
              <a:lnSpc>
                <a:spcPct val="90000"/>
              </a:lnSpc>
              <a:spcBef>
                <a:spcPct val="20000"/>
              </a:spcBef>
              <a:spcAft>
                <a:spcPct val="15000"/>
              </a:spcAft>
              <a:buFont typeface="Wingdings" pitchFamily="2" charset="2"/>
              <a:buChar char="Ø"/>
            </a:pPr>
            <a:r>
              <a:rPr lang="el-GR" altLang="el-GR" sz="2000">
                <a:solidFill>
                  <a:srgbClr val="000099"/>
                </a:solidFill>
              </a:rPr>
              <a:t>Βάθος</a:t>
            </a:r>
            <a:r>
              <a:rPr lang="en-GB" altLang="el-GR" sz="2000">
                <a:solidFill>
                  <a:srgbClr val="000099"/>
                </a:solidFill>
              </a:rPr>
              <a:t> 4-5 cm</a:t>
            </a:r>
          </a:p>
          <a:p>
            <a:pPr lvl="1" eaLnBrk="1" hangingPunct="1">
              <a:lnSpc>
                <a:spcPct val="90000"/>
              </a:lnSpc>
              <a:spcBef>
                <a:spcPct val="20000"/>
              </a:spcBef>
              <a:spcAft>
                <a:spcPct val="15000"/>
              </a:spcAft>
              <a:buFont typeface="Wingdings" pitchFamily="2" charset="2"/>
              <a:buChar char="Ø"/>
            </a:pPr>
            <a:r>
              <a:rPr lang="el-GR" altLang="el-GR" sz="2000">
                <a:solidFill>
                  <a:srgbClr val="000099"/>
                </a:solidFill>
              </a:rPr>
              <a:t>Ίσο χρόνο συμπίεσης:χαλάρωσης</a:t>
            </a:r>
            <a:endParaRPr lang="en-GB" altLang="el-GR" sz="2000">
              <a:solidFill>
                <a:srgbClr val="000099"/>
              </a:solidFill>
            </a:endParaRPr>
          </a:p>
          <a:p>
            <a:pPr eaLnBrk="1" hangingPunct="1">
              <a:lnSpc>
                <a:spcPct val="90000"/>
              </a:lnSpc>
              <a:spcBef>
                <a:spcPct val="20000"/>
              </a:spcBef>
              <a:spcAft>
                <a:spcPct val="15000"/>
              </a:spcAft>
              <a:buFont typeface="Wingdings" pitchFamily="2" charset="2"/>
              <a:buChar char="Ø"/>
            </a:pPr>
            <a:r>
              <a:rPr lang="el-GR" altLang="el-GR" sz="2400">
                <a:solidFill>
                  <a:srgbClr val="000099"/>
                </a:solidFill>
              </a:rPr>
              <a:t>Αντικαταστήστε κάθε 2 λεπτά το διασώστη που εφαρμόζει ΚΑΡΠΑ, εφόσον είναι δυνατόν</a:t>
            </a:r>
            <a:endParaRPr lang="en-US" altLang="el-GR" sz="2400">
              <a:solidFill>
                <a:srgbClr val="000099"/>
              </a:solidFill>
            </a:endParaRPr>
          </a:p>
        </p:txBody>
      </p:sp>
      <p:sp>
        <p:nvSpPr>
          <p:cNvPr id="309252" name="Rectangle 6"/>
          <p:cNvSpPr>
            <a:spLocks noChangeArrowheads="1"/>
          </p:cNvSpPr>
          <p:nvPr/>
        </p:nvSpPr>
        <p:spPr bwMode="auto">
          <a:xfrm>
            <a:off x="1835150" y="647700"/>
            <a:ext cx="533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l-GR" altLang="el-GR" sz="3200" b="1" dirty="0">
                <a:solidFill>
                  <a:srgbClr val="00B0F0"/>
                </a:solidFill>
              </a:rPr>
              <a:t>ΘΩΡΑΚΙΚΕΣ ΣΥΜΠΙΕΣΕΙΣ</a:t>
            </a:r>
            <a:endParaRPr lang="en-US" altLang="el-GR" sz="3200" b="1" dirty="0">
              <a:solidFill>
                <a:srgbClr val="00B0F0"/>
              </a:solidFill>
            </a:endParaRPr>
          </a:p>
        </p:txBody>
      </p:sp>
      <p:pic>
        <p:nvPicPr>
          <p:cNvPr id="309253"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462" y="2852440"/>
            <a:ext cx="3460750" cy="370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1651"/>
          <a:stretch/>
        </p:blipFill>
        <p:spPr bwMode="auto">
          <a:xfrm>
            <a:off x="44053" y="-27384"/>
            <a:ext cx="1287587" cy="1137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7" descr="Αποτέλεσμα εικόνας για logo αθτη"/>
          <p:cNvPicPr>
            <a:picLocks noChangeAspect="1" noChangeArrowheads="1"/>
          </p:cNvPicPr>
          <p:nvPr/>
        </p:nvPicPr>
        <p:blipFill>
          <a:blip r:embed="rId4">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8215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9253"/>
                                        </p:tgtEl>
                                        <p:attrNameLst>
                                          <p:attrName>style.visibility</p:attrName>
                                        </p:attrNameLst>
                                      </p:cBhvr>
                                      <p:to>
                                        <p:strVal val="visible"/>
                                      </p:to>
                                    </p:set>
                                    <p:animEffect transition="in" filter="barn(inVertical)">
                                      <p:cBhvr>
                                        <p:cTn id="7" dur="500"/>
                                        <p:tgtEl>
                                          <p:spTgt spid="3092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5" name="Rectangle 39"/>
          <p:cNvSpPr>
            <a:spLocks noChangeArrowheads="1"/>
          </p:cNvSpPr>
          <p:nvPr/>
        </p:nvSpPr>
        <p:spPr bwMode="auto">
          <a:xfrm>
            <a:off x="1800059" y="612002"/>
            <a:ext cx="5334000" cy="57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l-GR" altLang="el-GR" sz="3600" b="1" dirty="0">
                <a:solidFill>
                  <a:schemeClr val="accent1">
                    <a:lumMod val="50000"/>
                  </a:schemeClr>
                </a:solidFill>
                <a:effectLst>
                  <a:outerShdw blurRad="38100" dist="38100" dir="2700000" algn="tl">
                    <a:srgbClr val="000000">
                      <a:alpha val="43137"/>
                    </a:srgbClr>
                  </a:outerShdw>
                </a:effectLst>
              </a:rPr>
              <a:t>ΑΝΑΠΝΟΕΣ ΔΙΑΣΩΣΗΣ</a:t>
            </a:r>
            <a:endParaRPr lang="en-US" altLang="el-GR" sz="3600" b="1" dirty="0">
              <a:solidFill>
                <a:schemeClr val="accent1">
                  <a:lumMod val="50000"/>
                </a:schemeClr>
              </a:solidFill>
              <a:effectLst>
                <a:outerShdw blurRad="38100" dist="38100" dir="2700000" algn="tl">
                  <a:srgbClr val="000000">
                    <a:alpha val="43137"/>
                  </a:srgbClr>
                </a:outerShdw>
              </a:effectLst>
            </a:endParaRPr>
          </a:p>
        </p:txBody>
      </p:sp>
      <p:sp>
        <p:nvSpPr>
          <p:cNvPr id="310276" name="Rectangle 41"/>
          <p:cNvSpPr>
            <a:spLocks noChangeArrowheads="1"/>
          </p:cNvSpPr>
          <p:nvPr/>
        </p:nvSpPr>
        <p:spPr bwMode="auto">
          <a:xfrm>
            <a:off x="4357688" y="1868760"/>
            <a:ext cx="3962400" cy="533400"/>
          </a:xfrm>
          <a:prstGeom prst="rect">
            <a:avLst/>
          </a:prstGeom>
          <a:solidFill>
            <a:srgbClr val="084077">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nl-BE" altLang="el-GR" sz="1600">
              <a:solidFill>
                <a:srgbClr val="000000"/>
              </a:solidFill>
            </a:endParaRPr>
          </a:p>
        </p:txBody>
      </p:sp>
      <p:sp>
        <p:nvSpPr>
          <p:cNvPr id="310277" name="Rectangle 42"/>
          <p:cNvSpPr>
            <a:spLocks noChangeArrowheads="1"/>
          </p:cNvSpPr>
          <p:nvPr/>
        </p:nvSpPr>
        <p:spPr bwMode="auto">
          <a:xfrm>
            <a:off x="4357688" y="1868760"/>
            <a:ext cx="39624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l-GR" altLang="el-GR" sz="2200" b="1" dirty="0">
                <a:solidFill>
                  <a:srgbClr val="FFFFFF"/>
                </a:solidFill>
              </a:rPr>
              <a:t>Πλησιάστε με ασφάλεια</a:t>
            </a:r>
            <a:endParaRPr lang="en-US" altLang="el-GR" sz="2200" b="1" dirty="0">
              <a:solidFill>
                <a:srgbClr val="FFFFFF"/>
              </a:solidFill>
            </a:endParaRPr>
          </a:p>
        </p:txBody>
      </p:sp>
      <p:sp>
        <p:nvSpPr>
          <p:cNvPr id="310278" name="Rectangle 43"/>
          <p:cNvSpPr>
            <a:spLocks noChangeArrowheads="1"/>
          </p:cNvSpPr>
          <p:nvPr/>
        </p:nvSpPr>
        <p:spPr bwMode="auto">
          <a:xfrm>
            <a:off x="4357688" y="2478360"/>
            <a:ext cx="3962400" cy="533400"/>
          </a:xfrm>
          <a:prstGeom prst="rect">
            <a:avLst/>
          </a:prstGeom>
          <a:solidFill>
            <a:srgbClr val="084077">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nl-BE" altLang="el-GR" sz="1600">
              <a:solidFill>
                <a:srgbClr val="000000"/>
              </a:solidFill>
            </a:endParaRPr>
          </a:p>
        </p:txBody>
      </p:sp>
      <p:sp>
        <p:nvSpPr>
          <p:cNvPr id="310279" name="Rectangle 44"/>
          <p:cNvSpPr>
            <a:spLocks noChangeArrowheads="1"/>
          </p:cNvSpPr>
          <p:nvPr/>
        </p:nvSpPr>
        <p:spPr bwMode="auto">
          <a:xfrm>
            <a:off x="4357688" y="3087960"/>
            <a:ext cx="3962400" cy="533400"/>
          </a:xfrm>
          <a:prstGeom prst="rect">
            <a:avLst/>
          </a:prstGeom>
          <a:solidFill>
            <a:srgbClr val="084077">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nl-BE" altLang="el-GR" sz="1600">
              <a:solidFill>
                <a:srgbClr val="000000"/>
              </a:solidFill>
            </a:endParaRPr>
          </a:p>
        </p:txBody>
      </p:sp>
      <p:sp>
        <p:nvSpPr>
          <p:cNvPr id="310280" name="Rectangle 45"/>
          <p:cNvSpPr>
            <a:spLocks noChangeArrowheads="1"/>
          </p:cNvSpPr>
          <p:nvPr/>
        </p:nvSpPr>
        <p:spPr bwMode="auto">
          <a:xfrm>
            <a:off x="4357688" y="3697560"/>
            <a:ext cx="3962400" cy="533400"/>
          </a:xfrm>
          <a:prstGeom prst="rect">
            <a:avLst/>
          </a:prstGeom>
          <a:solidFill>
            <a:srgbClr val="084077">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nl-BE" altLang="el-GR" sz="1600">
              <a:solidFill>
                <a:srgbClr val="000000"/>
              </a:solidFill>
            </a:endParaRPr>
          </a:p>
        </p:txBody>
      </p:sp>
      <p:sp>
        <p:nvSpPr>
          <p:cNvPr id="310281" name="Rectangle 46"/>
          <p:cNvSpPr>
            <a:spLocks noChangeArrowheads="1"/>
          </p:cNvSpPr>
          <p:nvPr/>
        </p:nvSpPr>
        <p:spPr bwMode="auto">
          <a:xfrm>
            <a:off x="4357688" y="4307160"/>
            <a:ext cx="3962400" cy="533400"/>
          </a:xfrm>
          <a:prstGeom prst="rect">
            <a:avLst/>
          </a:prstGeom>
          <a:solidFill>
            <a:srgbClr val="084077">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nl-BE" altLang="el-GR" sz="1600">
              <a:solidFill>
                <a:srgbClr val="000000"/>
              </a:solidFill>
            </a:endParaRPr>
          </a:p>
        </p:txBody>
      </p:sp>
      <p:sp>
        <p:nvSpPr>
          <p:cNvPr id="310282" name="Rectangle 47"/>
          <p:cNvSpPr>
            <a:spLocks noChangeArrowheads="1"/>
          </p:cNvSpPr>
          <p:nvPr/>
        </p:nvSpPr>
        <p:spPr bwMode="auto">
          <a:xfrm>
            <a:off x="4357688" y="4916760"/>
            <a:ext cx="3962400" cy="533400"/>
          </a:xfrm>
          <a:prstGeom prst="rect">
            <a:avLst/>
          </a:prstGeom>
          <a:solidFill>
            <a:srgbClr val="084077">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nl-BE" altLang="el-GR" sz="1600">
              <a:solidFill>
                <a:srgbClr val="000000"/>
              </a:solidFill>
            </a:endParaRPr>
          </a:p>
        </p:txBody>
      </p:sp>
      <p:sp>
        <p:nvSpPr>
          <p:cNvPr id="310283" name="Rectangle 48"/>
          <p:cNvSpPr>
            <a:spLocks noChangeArrowheads="1"/>
          </p:cNvSpPr>
          <p:nvPr/>
        </p:nvSpPr>
        <p:spPr bwMode="auto">
          <a:xfrm>
            <a:off x="4357688" y="5526360"/>
            <a:ext cx="3962400" cy="533400"/>
          </a:xfrm>
          <a:prstGeom prst="rect">
            <a:avLst/>
          </a:prstGeom>
          <a:solidFill>
            <a:srgbClr val="084077">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nl-BE" altLang="el-GR" sz="1600">
              <a:solidFill>
                <a:srgbClr val="000000"/>
              </a:solidFill>
            </a:endParaRPr>
          </a:p>
        </p:txBody>
      </p:sp>
      <p:sp>
        <p:nvSpPr>
          <p:cNvPr id="310284" name="Rectangle 49"/>
          <p:cNvSpPr>
            <a:spLocks noChangeArrowheads="1"/>
          </p:cNvSpPr>
          <p:nvPr/>
        </p:nvSpPr>
        <p:spPr bwMode="auto">
          <a:xfrm>
            <a:off x="4357688" y="6135960"/>
            <a:ext cx="3962400" cy="533400"/>
          </a:xfrm>
          <a:prstGeom prst="rect">
            <a:avLst/>
          </a:prstGeom>
          <a:solidFill>
            <a:srgbClr val="08407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nl-BE" altLang="el-GR" sz="1600">
              <a:solidFill>
                <a:srgbClr val="000000"/>
              </a:solidFill>
            </a:endParaRPr>
          </a:p>
        </p:txBody>
      </p:sp>
      <p:sp>
        <p:nvSpPr>
          <p:cNvPr id="310285" name="Rectangle 50"/>
          <p:cNvSpPr>
            <a:spLocks noChangeArrowheads="1"/>
          </p:cNvSpPr>
          <p:nvPr/>
        </p:nvSpPr>
        <p:spPr bwMode="auto">
          <a:xfrm>
            <a:off x="4357688" y="2478360"/>
            <a:ext cx="39624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l-GR" altLang="el-GR" sz="2200" b="1">
                <a:solidFill>
                  <a:srgbClr val="FFFFFF"/>
                </a:solidFill>
              </a:rPr>
              <a:t>Ελέγξτε αντίδραση</a:t>
            </a:r>
            <a:endParaRPr lang="en-US" altLang="el-GR" sz="2200" b="1">
              <a:solidFill>
                <a:srgbClr val="FFFFFF"/>
              </a:solidFill>
            </a:endParaRPr>
          </a:p>
        </p:txBody>
      </p:sp>
      <p:sp>
        <p:nvSpPr>
          <p:cNvPr id="310286" name="Rectangle 51"/>
          <p:cNvSpPr>
            <a:spLocks noChangeArrowheads="1"/>
          </p:cNvSpPr>
          <p:nvPr/>
        </p:nvSpPr>
        <p:spPr bwMode="auto">
          <a:xfrm>
            <a:off x="4357688" y="3087960"/>
            <a:ext cx="39624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l-GR" altLang="el-GR" sz="2200" b="1">
                <a:solidFill>
                  <a:srgbClr val="FFFFFF"/>
                </a:solidFill>
              </a:rPr>
              <a:t>Φωνάξτε για βοήθεια</a:t>
            </a:r>
            <a:endParaRPr lang="en-US" altLang="el-GR" sz="2200" b="1">
              <a:solidFill>
                <a:srgbClr val="FFFFFF"/>
              </a:solidFill>
            </a:endParaRPr>
          </a:p>
        </p:txBody>
      </p:sp>
      <p:sp>
        <p:nvSpPr>
          <p:cNvPr id="310287" name="Rectangle 52"/>
          <p:cNvSpPr>
            <a:spLocks noChangeArrowheads="1"/>
          </p:cNvSpPr>
          <p:nvPr/>
        </p:nvSpPr>
        <p:spPr bwMode="auto">
          <a:xfrm>
            <a:off x="4357688" y="3697560"/>
            <a:ext cx="39624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l-GR" altLang="el-GR" sz="2200" b="1">
                <a:solidFill>
                  <a:srgbClr val="FFFFFF"/>
                </a:solidFill>
              </a:rPr>
              <a:t>Απελευθερώστε αεραγωγό</a:t>
            </a:r>
            <a:endParaRPr lang="en-US" altLang="el-GR" sz="2200" b="1">
              <a:solidFill>
                <a:srgbClr val="FFFFFF"/>
              </a:solidFill>
            </a:endParaRPr>
          </a:p>
        </p:txBody>
      </p:sp>
      <p:sp>
        <p:nvSpPr>
          <p:cNvPr id="310288" name="Rectangle 53"/>
          <p:cNvSpPr>
            <a:spLocks noChangeArrowheads="1"/>
          </p:cNvSpPr>
          <p:nvPr/>
        </p:nvSpPr>
        <p:spPr bwMode="auto">
          <a:xfrm>
            <a:off x="4357688" y="4307160"/>
            <a:ext cx="39624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l-GR" altLang="el-GR" sz="2200" b="1">
                <a:solidFill>
                  <a:srgbClr val="FFFFFF"/>
                </a:solidFill>
              </a:rPr>
              <a:t>Ελέγξτε για αναπνοή</a:t>
            </a:r>
            <a:endParaRPr lang="en-US" altLang="el-GR" sz="2200" b="1">
              <a:solidFill>
                <a:srgbClr val="FFFFFF"/>
              </a:solidFill>
            </a:endParaRPr>
          </a:p>
        </p:txBody>
      </p:sp>
      <p:sp>
        <p:nvSpPr>
          <p:cNvPr id="310289" name="Rectangle 54"/>
          <p:cNvSpPr>
            <a:spLocks noChangeArrowheads="1"/>
          </p:cNvSpPr>
          <p:nvPr/>
        </p:nvSpPr>
        <p:spPr bwMode="auto">
          <a:xfrm>
            <a:off x="4357688" y="4916760"/>
            <a:ext cx="39624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l-GR" altLang="el-GR" sz="2200" b="1">
                <a:solidFill>
                  <a:srgbClr val="FFFFFF"/>
                </a:solidFill>
              </a:rPr>
              <a:t>Καλέστε 112 (166/199)</a:t>
            </a:r>
            <a:endParaRPr lang="en-US" altLang="el-GR" sz="2200" b="1">
              <a:solidFill>
                <a:srgbClr val="FFFFFF"/>
              </a:solidFill>
            </a:endParaRPr>
          </a:p>
        </p:txBody>
      </p:sp>
      <p:sp>
        <p:nvSpPr>
          <p:cNvPr id="310290" name="Rectangle 55"/>
          <p:cNvSpPr>
            <a:spLocks noChangeArrowheads="1"/>
          </p:cNvSpPr>
          <p:nvPr/>
        </p:nvSpPr>
        <p:spPr bwMode="auto">
          <a:xfrm>
            <a:off x="4273550" y="5526360"/>
            <a:ext cx="4103688"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altLang="el-GR" sz="2200" b="1">
                <a:solidFill>
                  <a:srgbClr val="FFFFFF"/>
                </a:solidFill>
              </a:rPr>
              <a:t>3</a:t>
            </a:r>
            <a:r>
              <a:rPr lang="el-GR" altLang="el-GR" sz="2200" b="1">
                <a:solidFill>
                  <a:srgbClr val="FFFFFF"/>
                </a:solidFill>
              </a:rPr>
              <a:t>0 θωρακικές συμπιέσεις</a:t>
            </a:r>
            <a:endParaRPr lang="en-US" altLang="el-GR" sz="2200" b="1">
              <a:solidFill>
                <a:srgbClr val="FFFFFF"/>
              </a:solidFill>
            </a:endParaRPr>
          </a:p>
        </p:txBody>
      </p:sp>
      <p:sp>
        <p:nvSpPr>
          <p:cNvPr id="310291" name="Rectangle 56"/>
          <p:cNvSpPr>
            <a:spLocks noChangeArrowheads="1"/>
          </p:cNvSpPr>
          <p:nvPr/>
        </p:nvSpPr>
        <p:spPr bwMode="auto">
          <a:xfrm>
            <a:off x="4357688" y="6135960"/>
            <a:ext cx="39624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altLang="el-GR" sz="2200" b="1">
                <a:solidFill>
                  <a:srgbClr val="FFFFFF"/>
                </a:solidFill>
              </a:rPr>
              <a:t>2 </a:t>
            </a:r>
            <a:r>
              <a:rPr lang="el-GR" altLang="el-GR" sz="2200" b="1">
                <a:solidFill>
                  <a:srgbClr val="FFFFFF"/>
                </a:solidFill>
              </a:rPr>
              <a:t>αναπνοές διάσωσης</a:t>
            </a:r>
            <a:endParaRPr lang="en-US" altLang="el-GR" sz="2200" b="1">
              <a:solidFill>
                <a:srgbClr val="FFFFFF"/>
              </a:solidFill>
            </a:endParaRPr>
          </a:p>
        </p:txBody>
      </p:sp>
      <p:pic>
        <p:nvPicPr>
          <p:cNvPr id="310292" name="Picture 5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288" y="3816623"/>
            <a:ext cx="3836987" cy="28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1651"/>
          <a:stretch/>
        </p:blipFill>
        <p:spPr bwMode="auto">
          <a:xfrm>
            <a:off x="0" y="43218"/>
            <a:ext cx="1287587" cy="1137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7" descr="Αποτέλεσμα εικόνας για logo αθτη"/>
          <p:cNvPicPr>
            <a:picLocks noChangeAspect="1" noChangeArrowheads="1"/>
          </p:cNvPicPr>
          <p:nvPr/>
        </p:nvPicPr>
        <p:blipFill>
          <a:blip r:embed="rId4">
            <a:extLst>
              <a:ext uri="{28A0092B-C50C-407E-A947-70E740481C1C}">
                <a14:useLocalDpi xmlns:a14="http://schemas.microsoft.com/office/drawing/2010/main" val="0"/>
              </a:ext>
            </a:extLst>
          </a:blip>
          <a:srcRect l="33031" r="29597" b="37775"/>
          <a:stretch>
            <a:fillRect/>
          </a:stretch>
        </p:blipFill>
        <p:spPr bwMode="auto">
          <a:xfrm>
            <a:off x="7642225" y="-27384"/>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7366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0292"/>
                                        </p:tgtEl>
                                        <p:attrNameLst>
                                          <p:attrName>style.visibility</p:attrName>
                                        </p:attrNameLst>
                                      </p:cBhvr>
                                      <p:to>
                                        <p:strVal val="visible"/>
                                      </p:to>
                                    </p:set>
                                    <p:animEffect transition="in" filter="barn(inVertical)">
                                      <p:cBhvr>
                                        <p:cTn id="7" dur="500"/>
                                        <p:tgtEl>
                                          <p:spTgt spid="310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9" name="Rectangle 7"/>
          <p:cNvSpPr>
            <a:spLocks noChangeArrowheads="1"/>
          </p:cNvSpPr>
          <p:nvPr/>
        </p:nvSpPr>
        <p:spPr bwMode="auto">
          <a:xfrm>
            <a:off x="1691680" y="685800"/>
            <a:ext cx="533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l-GR" altLang="el-GR" sz="3200" b="1">
                <a:solidFill>
                  <a:schemeClr val="accent1">
                    <a:lumMod val="50000"/>
                  </a:schemeClr>
                </a:solidFill>
              </a:rPr>
              <a:t>ΑΝΑΠΝΟΕΣ ΔΙΑΣΩΣΗΣ</a:t>
            </a:r>
            <a:endParaRPr lang="en-US" altLang="el-GR" sz="3200" b="1">
              <a:solidFill>
                <a:schemeClr val="accent1">
                  <a:lumMod val="50000"/>
                </a:schemeClr>
              </a:solidFill>
            </a:endParaRPr>
          </a:p>
        </p:txBody>
      </p:sp>
      <p:sp>
        <p:nvSpPr>
          <p:cNvPr id="311300" name="Rectangle 2"/>
          <p:cNvSpPr>
            <a:spLocks noChangeArrowheads="1"/>
          </p:cNvSpPr>
          <p:nvPr/>
        </p:nvSpPr>
        <p:spPr bwMode="auto">
          <a:xfrm>
            <a:off x="3805237" y="1758528"/>
            <a:ext cx="5375275" cy="462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20000"/>
              </a:spcBef>
              <a:buClr>
                <a:srgbClr val="CC0000"/>
              </a:buClr>
              <a:buFont typeface="Wingdings" pitchFamily="2" charset="2"/>
              <a:buChar char="ü"/>
            </a:pPr>
            <a:r>
              <a:rPr lang="el-GR" altLang="el-GR" sz="2800" dirty="0">
                <a:solidFill>
                  <a:srgbClr val="000099"/>
                </a:solidFill>
              </a:rPr>
              <a:t>Κλείστε τη μύτη</a:t>
            </a:r>
            <a:endParaRPr lang="en-GB" altLang="el-GR" sz="2800" dirty="0">
              <a:solidFill>
                <a:srgbClr val="000099"/>
              </a:solidFill>
            </a:endParaRPr>
          </a:p>
          <a:p>
            <a:pPr eaLnBrk="1" hangingPunct="1">
              <a:lnSpc>
                <a:spcPct val="90000"/>
              </a:lnSpc>
              <a:spcBef>
                <a:spcPct val="20000"/>
              </a:spcBef>
              <a:buClr>
                <a:srgbClr val="CC0000"/>
              </a:buClr>
              <a:buFont typeface="Wingdings" pitchFamily="2" charset="2"/>
              <a:buChar char="ü"/>
            </a:pPr>
            <a:r>
              <a:rPr lang="el-GR" altLang="el-GR" sz="2800" dirty="0">
                <a:solidFill>
                  <a:srgbClr val="000099"/>
                </a:solidFill>
              </a:rPr>
              <a:t>Πάρτε μια κανονική αναπνοή</a:t>
            </a:r>
            <a:endParaRPr lang="en-GB" altLang="el-GR" sz="2800" dirty="0">
              <a:solidFill>
                <a:srgbClr val="000099"/>
              </a:solidFill>
            </a:endParaRPr>
          </a:p>
          <a:p>
            <a:pPr eaLnBrk="1" hangingPunct="1">
              <a:lnSpc>
                <a:spcPct val="90000"/>
              </a:lnSpc>
              <a:spcBef>
                <a:spcPct val="20000"/>
              </a:spcBef>
              <a:buClr>
                <a:srgbClr val="CC0000"/>
              </a:buClr>
              <a:buFont typeface="Wingdings" pitchFamily="2" charset="2"/>
              <a:buChar char="ü"/>
            </a:pPr>
            <a:r>
              <a:rPr lang="el-GR" altLang="el-GR" sz="2800" dirty="0">
                <a:solidFill>
                  <a:srgbClr val="000099"/>
                </a:solidFill>
              </a:rPr>
              <a:t>Σφραγίστε τα χείλη σας γύρω από το στόμα του θύματος</a:t>
            </a:r>
            <a:endParaRPr lang="en-GB" altLang="el-GR" sz="2800" dirty="0">
              <a:solidFill>
                <a:srgbClr val="000099"/>
              </a:solidFill>
            </a:endParaRPr>
          </a:p>
          <a:p>
            <a:pPr eaLnBrk="1" hangingPunct="1">
              <a:lnSpc>
                <a:spcPct val="90000"/>
              </a:lnSpc>
              <a:spcBef>
                <a:spcPct val="20000"/>
              </a:spcBef>
              <a:buClr>
                <a:srgbClr val="CC0000"/>
              </a:buClr>
              <a:buFont typeface="Wingdings" pitchFamily="2" charset="2"/>
              <a:buChar char="ü"/>
            </a:pPr>
            <a:r>
              <a:rPr lang="el-GR" altLang="el-GR" sz="2800" dirty="0">
                <a:solidFill>
                  <a:srgbClr val="000099"/>
                </a:solidFill>
              </a:rPr>
              <a:t>Εκπνεύστε μέχρι να ανυψωθεί ο θώρακάς του </a:t>
            </a:r>
            <a:endParaRPr lang="en-GB" altLang="el-GR" sz="2800" dirty="0">
              <a:solidFill>
                <a:srgbClr val="000099"/>
              </a:solidFill>
            </a:endParaRPr>
          </a:p>
          <a:p>
            <a:pPr eaLnBrk="1" hangingPunct="1">
              <a:lnSpc>
                <a:spcPct val="90000"/>
              </a:lnSpc>
              <a:spcBef>
                <a:spcPct val="20000"/>
              </a:spcBef>
              <a:buClr>
                <a:srgbClr val="CC0000"/>
              </a:buClr>
              <a:buFont typeface="Wingdings" pitchFamily="2" charset="2"/>
              <a:buChar char="ü"/>
            </a:pPr>
            <a:r>
              <a:rPr lang="el-GR" altLang="el-GR" sz="2800" dirty="0">
                <a:solidFill>
                  <a:srgbClr val="000099"/>
                </a:solidFill>
              </a:rPr>
              <a:t>Διάρκεια περίπου </a:t>
            </a:r>
            <a:r>
              <a:rPr lang="el-GR" altLang="el-GR" sz="2800" dirty="0" smtClean="0">
                <a:solidFill>
                  <a:srgbClr val="000099"/>
                </a:solidFill>
              </a:rPr>
              <a:t>1</a:t>
            </a:r>
            <a:r>
              <a:rPr lang="en-US" altLang="el-GR" sz="2800" dirty="0" smtClean="0">
                <a:solidFill>
                  <a:srgbClr val="000099"/>
                </a:solidFill>
              </a:rPr>
              <a:t>sec</a:t>
            </a:r>
            <a:r>
              <a:rPr lang="el-GR" altLang="el-GR" sz="2800" dirty="0" smtClean="0">
                <a:solidFill>
                  <a:srgbClr val="000099"/>
                </a:solidFill>
              </a:rPr>
              <a:t> </a:t>
            </a:r>
            <a:endParaRPr lang="el-GR" altLang="el-GR" sz="2800" dirty="0">
              <a:solidFill>
                <a:srgbClr val="000099"/>
              </a:solidFill>
            </a:endParaRPr>
          </a:p>
          <a:p>
            <a:pPr eaLnBrk="1" hangingPunct="1">
              <a:lnSpc>
                <a:spcPct val="90000"/>
              </a:lnSpc>
              <a:spcBef>
                <a:spcPct val="20000"/>
              </a:spcBef>
              <a:buClr>
                <a:srgbClr val="CC0000"/>
              </a:buClr>
              <a:buFont typeface="Wingdings" pitchFamily="2" charset="2"/>
              <a:buChar char="ü"/>
            </a:pPr>
            <a:r>
              <a:rPr lang="el-GR" altLang="el-GR" sz="2800" dirty="0">
                <a:solidFill>
                  <a:srgbClr val="000099"/>
                </a:solidFill>
              </a:rPr>
              <a:t>Αφήστε το θώρακα να πέσει</a:t>
            </a:r>
            <a:endParaRPr lang="en-GB" altLang="el-GR" sz="2800" dirty="0">
              <a:solidFill>
                <a:srgbClr val="000099"/>
              </a:solidFill>
            </a:endParaRPr>
          </a:p>
          <a:p>
            <a:pPr eaLnBrk="1" hangingPunct="1">
              <a:lnSpc>
                <a:spcPct val="90000"/>
              </a:lnSpc>
              <a:spcBef>
                <a:spcPct val="20000"/>
              </a:spcBef>
              <a:buClr>
                <a:srgbClr val="CC0000"/>
              </a:buClr>
              <a:buFont typeface="Wingdings" pitchFamily="2" charset="2"/>
              <a:buChar char="ü"/>
            </a:pPr>
            <a:r>
              <a:rPr lang="el-GR" altLang="el-GR" sz="2800" dirty="0">
                <a:solidFill>
                  <a:srgbClr val="000099"/>
                </a:solidFill>
              </a:rPr>
              <a:t>Επαναλάβετε</a:t>
            </a:r>
            <a:endParaRPr lang="en-US" altLang="el-GR" sz="2800" dirty="0">
              <a:solidFill>
                <a:srgbClr val="000099"/>
              </a:solidFill>
            </a:endParaRPr>
          </a:p>
        </p:txBody>
      </p:sp>
      <p:pic>
        <p:nvPicPr>
          <p:cNvPr id="311301" name="Picture 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925" y="3371850"/>
            <a:ext cx="3836988" cy="28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1651"/>
          <a:stretch/>
        </p:blipFill>
        <p:spPr bwMode="auto">
          <a:xfrm>
            <a:off x="44053" y="-27384"/>
            <a:ext cx="1287587" cy="1137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7" descr="Αποτέλεσμα εικόνας για logo αθτη"/>
          <p:cNvPicPr>
            <a:picLocks noChangeAspect="1" noChangeArrowheads="1"/>
          </p:cNvPicPr>
          <p:nvPr/>
        </p:nvPicPr>
        <p:blipFill>
          <a:blip r:embed="rId4">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9098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1301"/>
                                        </p:tgtEl>
                                        <p:attrNameLst>
                                          <p:attrName>style.visibility</p:attrName>
                                        </p:attrNameLst>
                                      </p:cBhvr>
                                      <p:to>
                                        <p:strVal val="visible"/>
                                      </p:to>
                                    </p:set>
                                    <p:animEffect transition="in" filter="barn(inVertical)">
                                      <p:cBhvr>
                                        <p:cTn id="7" dur="500"/>
                                        <p:tgtEl>
                                          <p:spTgt spid="31130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11300">
                                            <p:txEl>
                                              <p:pRg st="0" end="0"/>
                                            </p:txEl>
                                          </p:spTgt>
                                        </p:tgtEl>
                                        <p:attrNameLst>
                                          <p:attrName>style.visibility</p:attrName>
                                        </p:attrNameLst>
                                      </p:cBhvr>
                                      <p:to>
                                        <p:strVal val="visible"/>
                                      </p:to>
                                    </p:set>
                                    <p:anim calcmode="lin" valueType="num">
                                      <p:cBhvr additive="base">
                                        <p:cTn id="12" dur="500" fill="hold"/>
                                        <p:tgtEl>
                                          <p:spTgt spid="311300">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1130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11300">
                                            <p:txEl>
                                              <p:pRg st="1" end="1"/>
                                            </p:txEl>
                                          </p:spTgt>
                                        </p:tgtEl>
                                        <p:attrNameLst>
                                          <p:attrName>style.visibility</p:attrName>
                                        </p:attrNameLst>
                                      </p:cBhvr>
                                      <p:to>
                                        <p:strVal val="visible"/>
                                      </p:to>
                                    </p:set>
                                    <p:anim calcmode="lin" valueType="num">
                                      <p:cBhvr additive="base">
                                        <p:cTn id="18" dur="500" fill="hold"/>
                                        <p:tgtEl>
                                          <p:spTgt spid="311300">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1130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11300">
                                            <p:txEl>
                                              <p:pRg st="2" end="2"/>
                                            </p:txEl>
                                          </p:spTgt>
                                        </p:tgtEl>
                                        <p:attrNameLst>
                                          <p:attrName>style.visibility</p:attrName>
                                        </p:attrNameLst>
                                      </p:cBhvr>
                                      <p:to>
                                        <p:strVal val="visible"/>
                                      </p:to>
                                    </p:set>
                                    <p:anim calcmode="lin" valueType="num">
                                      <p:cBhvr additive="base">
                                        <p:cTn id="24" dur="500" fill="hold"/>
                                        <p:tgtEl>
                                          <p:spTgt spid="311300">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1130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311300">
                                            <p:txEl>
                                              <p:pRg st="3" end="3"/>
                                            </p:txEl>
                                          </p:spTgt>
                                        </p:tgtEl>
                                        <p:attrNameLst>
                                          <p:attrName>style.visibility</p:attrName>
                                        </p:attrNameLst>
                                      </p:cBhvr>
                                      <p:to>
                                        <p:strVal val="visible"/>
                                      </p:to>
                                    </p:set>
                                    <p:anim calcmode="lin" valueType="num">
                                      <p:cBhvr additive="base">
                                        <p:cTn id="30" dur="500" fill="hold"/>
                                        <p:tgtEl>
                                          <p:spTgt spid="311300">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1130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311300">
                                            <p:txEl>
                                              <p:pRg st="4" end="4"/>
                                            </p:txEl>
                                          </p:spTgt>
                                        </p:tgtEl>
                                        <p:attrNameLst>
                                          <p:attrName>style.visibility</p:attrName>
                                        </p:attrNameLst>
                                      </p:cBhvr>
                                      <p:to>
                                        <p:strVal val="visible"/>
                                      </p:to>
                                    </p:set>
                                    <p:anim calcmode="lin" valueType="num">
                                      <p:cBhvr additive="base">
                                        <p:cTn id="36" dur="500" fill="hold"/>
                                        <p:tgtEl>
                                          <p:spTgt spid="311300">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1130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311300">
                                            <p:txEl>
                                              <p:pRg st="5" end="5"/>
                                            </p:txEl>
                                          </p:spTgt>
                                        </p:tgtEl>
                                        <p:attrNameLst>
                                          <p:attrName>style.visibility</p:attrName>
                                        </p:attrNameLst>
                                      </p:cBhvr>
                                      <p:to>
                                        <p:strVal val="visible"/>
                                      </p:to>
                                    </p:set>
                                    <p:anim calcmode="lin" valueType="num">
                                      <p:cBhvr additive="base">
                                        <p:cTn id="42" dur="500" fill="hold"/>
                                        <p:tgtEl>
                                          <p:spTgt spid="311300">
                                            <p:txEl>
                                              <p:pRg st="5" end="5"/>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311300">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311300">
                                            <p:txEl>
                                              <p:pRg st="6" end="6"/>
                                            </p:txEl>
                                          </p:spTgt>
                                        </p:tgtEl>
                                        <p:attrNameLst>
                                          <p:attrName>style.visibility</p:attrName>
                                        </p:attrNameLst>
                                      </p:cBhvr>
                                      <p:to>
                                        <p:strVal val="visible"/>
                                      </p:to>
                                    </p:set>
                                    <p:anim calcmode="lin" valueType="num">
                                      <p:cBhvr additive="base">
                                        <p:cTn id="48" dur="500" fill="hold"/>
                                        <p:tgtEl>
                                          <p:spTgt spid="311300">
                                            <p:txEl>
                                              <p:pRg st="6" end="6"/>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311300">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3" name="Rectangle 2"/>
          <p:cNvSpPr>
            <a:spLocks noChangeArrowheads="1"/>
          </p:cNvSpPr>
          <p:nvPr/>
        </p:nvSpPr>
        <p:spPr bwMode="auto">
          <a:xfrm>
            <a:off x="1881188" y="354806"/>
            <a:ext cx="5257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l-GR" altLang="el-GR" sz="3200" b="1">
                <a:solidFill>
                  <a:schemeClr val="accent1">
                    <a:lumMod val="50000"/>
                  </a:schemeClr>
                </a:solidFill>
              </a:rPr>
              <a:t>ΣΥΝΕΧΙΣΤΕ ΚΑΡΠΑ</a:t>
            </a:r>
            <a:endParaRPr lang="en-US" altLang="el-GR" sz="3200">
              <a:solidFill>
                <a:schemeClr val="accent1">
                  <a:lumMod val="50000"/>
                </a:schemeClr>
              </a:solidFill>
            </a:endParaRPr>
          </a:p>
        </p:txBody>
      </p:sp>
      <p:sp>
        <p:nvSpPr>
          <p:cNvPr id="312324" name="Rectangle 3"/>
          <p:cNvSpPr>
            <a:spLocks noChangeArrowheads="1"/>
          </p:cNvSpPr>
          <p:nvPr/>
        </p:nvSpPr>
        <p:spPr bwMode="auto">
          <a:xfrm>
            <a:off x="395288" y="1174750"/>
            <a:ext cx="8229600" cy="513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20000"/>
              </a:spcBef>
              <a:buFontTx/>
              <a:buChar char="•"/>
            </a:pPr>
            <a:endParaRPr lang="en-GB" altLang="el-GR" sz="3200" dirty="0">
              <a:solidFill>
                <a:srgbClr val="000000"/>
              </a:solidFill>
            </a:endParaRPr>
          </a:p>
          <a:p>
            <a:pPr eaLnBrk="1" hangingPunct="1">
              <a:spcBef>
                <a:spcPct val="20000"/>
              </a:spcBef>
              <a:buFontTx/>
              <a:buChar char="•"/>
            </a:pPr>
            <a:endParaRPr lang="en-GB" altLang="el-GR" sz="3200" dirty="0">
              <a:solidFill>
                <a:srgbClr val="000000"/>
              </a:solidFill>
            </a:endParaRPr>
          </a:p>
          <a:p>
            <a:pPr eaLnBrk="1" hangingPunct="1">
              <a:spcBef>
                <a:spcPct val="20000"/>
              </a:spcBef>
              <a:buFontTx/>
              <a:buChar char="•"/>
            </a:pPr>
            <a:endParaRPr lang="en-GB" altLang="el-GR" sz="3200" dirty="0">
              <a:solidFill>
                <a:srgbClr val="000000"/>
              </a:solidFill>
            </a:endParaRPr>
          </a:p>
          <a:p>
            <a:pPr eaLnBrk="1" hangingPunct="1">
              <a:spcBef>
                <a:spcPct val="20000"/>
              </a:spcBef>
              <a:buFontTx/>
              <a:buChar char="•"/>
            </a:pPr>
            <a:endParaRPr lang="en-GB" altLang="el-GR" sz="3200" dirty="0">
              <a:solidFill>
                <a:srgbClr val="000000"/>
              </a:solidFill>
            </a:endParaRPr>
          </a:p>
          <a:p>
            <a:pPr eaLnBrk="1" hangingPunct="1">
              <a:spcBef>
                <a:spcPct val="20000"/>
              </a:spcBef>
              <a:buFontTx/>
              <a:buChar char="•"/>
            </a:pPr>
            <a:endParaRPr lang="en-GB" altLang="el-GR" sz="3200" dirty="0">
              <a:solidFill>
                <a:srgbClr val="000000"/>
              </a:solidFill>
            </a:endParaRPr>
          </a:p>
          <a:p>
            <a:pPr eaLnBrk="1" hangingPunct="1">
              <a:spcBef>
                <a:spcPct val="20000"/>
              </a:spcBef>
              <a:buFontTx/>
              <a:buChar char="•"/>
            </a:pPr>
            <a:endParaRPr lang="en-GB" altLang="el-GR" sz="3200" dirty="0">
              <a:solidFill>
                <a:srgbClr val="000000"/>
              </a:solidFill>
            </a:endParaRPr>
          </a:p>
          <a:p>
            <a:pPr eaLnBrk="1" hangingPunct="1">
              <a:spcBef>
                <a:spcPct val="20000"/>
              </a:spcBef>
            </a:pPr>
            <a:r>
              <a:rPr lang="en-GB" altLang="el-GR" sz="3200" dirty="0">
                <a:solidFill>
                  <a:srgbClr val="000000"/>
                </a:solidFill>
              </a:rPr>
              <a:t>		    </a:t>
            </a:r>
            <a:r>
              <a:rPr lang="en-GB" altLang="el-GR" sz="4800" dirty="0">
                <a:solidFill>
                  <a:srgbClr val="000000"/>
                </a:solidFill>
              </a:rPr>
              <a:t>30				2</a:t>
            </a:r>
            <a:endParaRPr lang="en-US" altLang="el-GR" sz="4800" dirty="0">
              <a:solidFill>
                <a:srgbClr val="000000"/>
              </a:solidFill>
            </a:endParaRPr>
          </a:p>
        </p:txBody>
      </p:sp>
      <p:pic>
        <p:nvPicPr>
          <p:cNvPr id="312325"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700" y="1327150"/>
            <a:ext cx="3049588" cy="326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2326"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3888" y="1582738"/>
            <a:ext cx="4200525" cy="309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11651"/>
          <a:stretch/>
        </p:blipFill>
        <p:spPr bwMode="auto">
          <a:xfrm>
            <a:off x="44053" y="-27384"/>
            <a:ext cx="1287587" cy="1137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7" descr="Αποτέλεσμα εικόνας για logo αθτη"/>
          <p:cNvPicPr>
            <a:picLocks noChangeAspect="1" noChangeArrowheads="1"/>
          </p:cNvPicPr>
          <p:nvPr/>
        </p:nvPicPr>
        <p:blipFill>
          <a:blip r:embed="rId5">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0582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2325"/>
                                        </p:tgtEl>
                                        <p:attrNameLst>
                                          <p:attrName>style.visibility</p:attrName>
                                        </p:attrNameLst>
                                      </p:cBhvr>
                                      <p:to>
                                        <p:strVal val="visible"/>
                                      </p:to>
                                    </p:set>
                                    <p:animEffect transition="in" filter="barn(inVertical)">
                                      <p:cBhvr>
                                        <p:cTn id="7" dur="500"/>
                                        <p:tgtEl>
                                          <p:spTgt spid="3123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12326"/>
                                        </p:tgtEl>
                                        <p:attrNameLst>
                                          <p:attrName>style.visibility</p:attrName>
                                        </p:attrNameLst>
                                      </p:cBhvr>
                                      <p:to>
                                        <p:strVal val="visible"/>
                                      </p:to>
                                    </p:set>
                                    <p:animEffect transition="in" filter="barn(inVertical)">
                                      <p:cBhvr>
                                        <p:cTn id="12" dur="500"/>
                                        <p:tgtEl>
                                          <p:spTgt spid="31232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12324">
                                            <p:txEl>
                                              <p:pRg st="6" end="6"/>
                                            </p:txEl>
                                          </p:spTgt>
                                        </p:tgtEl>
                                        <p:attrNameLst>
                                          <p:attrName>style.visibility</p:attrName>
                                        </p:attrNameLst>
                                      </p:cBhvr>
                                      <p:to>
                                        <p:strVal val="visible"/>
                                      </p:to>
                                    </p:set>
                                    <p:animEffect transition="in" filter="fade">
                                      <p:cBhvr>
                                        <p:cTn id="17" dur="1000"/>
                                        <p:tgtEl>
                                          <p:spTgt spid="312324">
                                            <p:txEl>
                                              <p:pRg st="6" end="6"/>
                                            </p:txEl>
                                          </p:spTgt>
                                        </p:tgtEl>
                                      </p:cBhvr>
                                    </p:animEffect>
                                    <p:anim calcmode="lin" valueType="num">
                                      <p:cBhvr>
                                        <p:cTn id="18" dur="1000" fill="hold"/>
                                        <p:tgtEl>
                                          <p:spTgt spid="312324">
                                            <p:txEl>
                                              <p:pRg st="6" end="6"/>
                                            </p:txEl>
                                          </p:spTgt>
                                        </p:tgtEl>
                                        <p:attrNameLst>
                                          <p:attrName>ppt_x</p:attrName>
                                        </p:attrNameLst>
                                      </p:cBhvr>
                                      <p:tavLst>
                                        <p:tav tm="0">
                                          <p:val>
                                            <p:strVal val="#ppt_x"/>
                                          </p:val>
                                        </p:tav>
                                        <p:tav tm="100000">
                                          <p:val>
                                            <p:strVal val="#ppt_x"/>
                                          </p:val>
                                        </p:tav>
                                      </p:tavLst>
                                    </p:anim>
                                    <p:anim calcmode="lin" valueType="num">
                                      <p:cBhvr>
                                        <p:cTn id="19" dur="1000" fill="hold"/>
                                        <p:tgtEl>
                                          <p:spTgt spid="31232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02" y="0"/>
            <a:ext cx="9212138" cy="6839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30497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7" name="Rectangle 2"/>
          <p:cNvSpPr>
            <a:spLocks noChangeArrowheads="1"/>
          </p:cNvSpPr>
          <p:nvPr/>
        </p:nvSpPr>
        <p:spPr bwMode="auto">
          <a:xfrm>
            <a:off x="2819400" y="1447800"/>
            <a:ext cx="3962400" cy="533400"/>
          </a:xfrm>
          <a:prstGeom prst="rect">
            <a:avLst/>
          </a:prstGeom>
          <a:solidFill>
            <a:srgbClr val="08407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nl-BE" altLang="el-GR" sz="1600">
              <a:solidFill>
                <a:srgbClr val="000000"/>
              </a:solidFill>
            </a:endParaRPr>
          </a:p>
        </p:txBody>
      </p:sp>
      <p:sp>
        <p:nvSpPr>
          <p:cNvPr id="313348" name="Rectangle 3"/>
          <p:cNvSpPr>
            <a:spLocks noChangeArrowheads="1"/>
          </p:cNvSpPr>
          <p:nvPr/>
        </p:nvSpPr>
        <p:spPr bwMode="auto">
          <a:xfrm>
            <a:off x="2819400" y="1447800"/>
            <a:ext cx="39624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l-GR" altLang="el-GR" sz="2200" b="1">
                <a:solidFill>
                  <a:srgbClr val="FFFFFF"/>
                </a:solidFill>
              </a:rPr>
              <a:t>Πλησιάστε με ασφάλεια</a:t>
            </a:r>
            <a:endParaRPr lang="en-US" altLang="el-GR" sz="2200" b="1">
              <a:solidFill>
                <a:srgbClr val="FFFFFF"/>
              </a:solidFill>
            </a:endParaRPr>
          </a:p>
        </p:txBody>
      </p:sp>
      <p:sp>
        <p:nvSpPr>
          <p:cNvPr id="313349" name="Rectangle 4"/>
          <p:cNvSpPr>
            <a:spLocks noChangeArrowheads="1"/>
          </p:cNvSpPr>
          <p:nvPr/>
        </p:nvSpPr>
        <p:spPr bwMode="auto">
          <a:xfrm>
            <a:off x="2819400" y="2057400"/>
            <a:ext cx="3962400" cy="533400"/>
          </a:xfrm>
          <a:prstGeom prst="rect">
            <a:avLst/>
          </a:prstGeom>
          <a:solidFill>
            <a:srgbClr val="08407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nl-BE" altLang="el-GR" sz="1600">
              <a:solidFill>
                <a:srgbClr val="000000"/>
              </a:solidFill>
            </a:endParaRPr>
          </a:p>
        </p:txBody>
      </p:sp>
      <p:sp>
        <p:nvSpPr>
          <p:cNvPr id="313350" name="Rectangle 5"/>
          <p:cNvSpPr>
            <a:spLocks noChangeArrowheads="1"/>
          </p:cNvSpPr>
          <p:nvPr/>
        </p:nvSpPr>
        <p:spPr bwMode="auto">
          <a:xfrm>
            <a:off x="2819400" y="2667000"/>
            <a:ext cx="3962400" cy="533400"/>
          </a:xfrm>
          <a:prstGeom prst="rect">
            <a:avLst/>
          </a:prstGeom>
          <a:solidFill>
            <a:srgbClr val="08407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nl-BE" altLang="el-GR" sz="1600">
              <a:solidFill>
                <a:srgbClr val="000000"/>
              </a:solidFill>
            </a:endParaRPr>
          </a:p>
        </p:txBody>
      </p:sp>
      <p:sp>
        <p:nvSpPr>
          <p:cNvPr id="313351" name="Rectangle 6"/>
          <p:cNvSpPr>
            <a:spLocks noChangeArrowheads="1"/>
          </p:cNvSpPr>
          <p:nvPr/>
        </p:nvSpPr>
        <p:spPr bwMode="auto">
          <a:xfrm>
            <a:off x="2819400" y="3276600"/>
            <a:ext cx="3962400" cy="533400"/>
          </a:xfrm>
          <a:prstGeom prst="rect">
            <a:avLst/>
          </a:prstGeom>
          <a:solidFill>
            <a:srgbClr val="08407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nl-BE" altLang="el-GR" sz="1600">
              <a:solidFill>
                <a:srgbClr val="000000"/>
              </a:solidFill>
            </a:endParaRPr>
          </a:p>
        </p:txBody>
      </p:sp>
      <p:sp>
        <p:nvSpPr>
          <p:cNvPr id="313352" name="Rectangle 7"/>
          <p:cNvSpPr>
            <a:spLocks noChangeArrowheads="1"/>
          </p:cNvSpPr>
          <p:nvPr/>
        </p:nvSpPr>
        <p:spPr bwMode="auto">
          <a:xfrm>
            <a:off x="2819400" y="3886200"/>
            <a:ext cx="3962400" cy="533400"/>
          </a:xfrm>
          <a:prstGeom prst="rect">
            <a:avLst/>
          </a:prstGeom>
          <a:solidFill>
            <a:srgbClr val="08407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nl-BE" altLang="el-GR" sz="1600">
              <a:solidFill>
                <a:srgbClr val="000000"/>
              </a:solidFill>
            </a:endParaRPr>
          </a:p>
        </p:txBody>
      </p:sp>
      <p:sp>
        <p:nvSpPr>
          <p:cNvPr id="313353" name="Rectangle 8"/>
          <p:cNvSpPr>
            <a:spLocks noChangeArrowheads="1"/>
          </p:cNvSpPr>
          <p:nvPr/>
        </p:nvSpPr>
        <p:spPr bwMode="auto">
          <a:xfrm>
            <a:off x="2819400" y="4495800"/>
            <a:ext cx="3962400" cy="533400"/>
          </a:xfrm>
          <a:prstGeom prst="rect">
            <a:avLst/>
          </a:prstGeom>
          <a:solidFill>
            <a:srgbClr val="08407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nl-BE" altLang="el-GR" sz="1600">
              <a:solidFill>
                <a:srgbClr val="000000"/>
              </a:solidFill>
            </a:endParaRPr>
          </a:p>
        </p:txBody>
      </p:sp>
      <p:sp>
        <p:nvSpPr>
          <p:cNvPr id="313354" name="Rectangle 9"/>
          <p:cNvSpPr>
            <a:spLocks noChangeArrowheads="1"/>
          </p:cNvSpPr>
          <p:nvPr/>
        </p:nvSpPr>
        <p:spPr bwMode="auto">
          <a:xfrm>
            <a:off x="2819400" y="5105400"/>
            <a:ext cx="3962400" cy="533400"/>
          </a:xfrm>
          <a:prstGeom prst="rect">
            <a:avLst/>
          </a:prstGeom>
          <a:solidFill>
            <a:srgbClr val="08407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nl-BE" altLang="el-GR" sz="1600">
              <a:solidFill>
                <a:srgbClr val="000000"/>
              </a:solidFill>
            </a:endParaRPr>
          </a:p>
        </p:txBody>
      </p:sp>
      <p:sp>
        <p:nvSpPr>
          <p:cNvPr id="313355" name="Rectangle 10"/>
          <p:cNvSpPr>
            <a:spLocks noChangeArrowheads="1"/>
          </p:cNvSpPr>
          <p:nvPr/>
        </p:nvSpPr>
        <p:spPr bwMode="auto">
          <a:xfrm>
            <a:off x="2819400" y="5715000"/>
            <a:ext cx="3962400" cy="533400"/>
          </a:xfrm>
          <a:prstGeom prst="rect">
            <a:avLst/>
          </a:prstGeom>
          <a:solidFill>
            <a:srgbClr val="08407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nl-BE" altLang="el-GR" sz="1600">
              <a:solidFill>
                <a:srgbClr val="000000"/>
              </a:solidFill>
            </a:endParaRPr>
          </a:p>
        </p:txBody>
      </p:sp>
      <p:sp>
        <p:nvSpPr>
          <p:cNvPr id="313356" name="Rectangle 11"/>
          <p:cNvSpPr>
            <a:spLocks noChangeArrowheads="1"/>
          </p:cNvSpPr>
          <p:nvPr/>
        </p:nvSpPr>
        <p:spPr bwMode="auto">
          <a:xfrm>
            <a:off x="2819400" y="2057400"/>
            <a:ext cx="39624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l-GR" altLang="el-GR" sz="2200" b="1">
                <a:solidFill>
                  <a:srgbClr val="FFFFFF"/>
                </a:solidFill>
              </a:rPr>
              <a:t>Ελέγξτε αντίδραση</a:t>
            </a:r>
            <a:endParaRPr lang="en-US" altLang="el-GR" sz="2200" b="1">
              <a:solidFill>
                <a:srgbClr val="FFFFFF"/>
              </a:solidFill>
            </a:endParaRPr>
          </a:p>
        </p:txBody>
      </p:sp>
      <p:sp>
        <p:nvSpPr>
          <p:cNvPr id="313357" name="Rectangle 12"/>
          <p:cNvSpPr>
            <a:spLocks noChangeArrowheads="1"/>
          </p:cNvSpPr>
          <p:nvPr/>
        </p:nvSpPr>
        <p:spPr bwMode="auto">
          <a:xfrm>
            <a:off x="2819400" y="2667000"/>
            <a:ext cx="39624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l-GR" altLang="el-GR" sz="2200" b="1">
                <a:solidFill>
                  <a:srgbClr val="FFFFFF"/>
                </a:solidFill>
              </a:rPr>
              <a:t>Φωνάξτε για βοήθεια</a:t>
            </a:r>
            <a:endParaRPr lang="en-US" altLang="el-GR" sz="2200" b="1">
              <a:solidFill>
                <a:srgbClr val="FFFFFF"/>
              </a:solidFill>
            </a:endParaRPr>
          </a:p>
        </p:txBody>
      </p:sp>
      <p:sp>
        <p:nvSpPr>
          <p:cNvPr id="313358" name="Rectangle 13"/>
          <p:cNvSpPr>
            <a:spLocks noChangeArrowheads="1"/>
          </p:cNvSpPr>
          <p:nvPr/>
        </p:nvSpPr>
        <p:spPr bwMode="auto">
          <a:xfrm>
            <a:off x="2819400" y="3276600"/>
            <a:ext cx="39624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l-GR" altLang="el-GR" sz="2200" b="1">
                <a:solidFill>
                  <a:srgbClr val="FFFFFF"/>
                </a:solidFill>
              </a:rPr>
              <a:t>Απελευθερώστε αεραγωγό</a:t>
            </a:r>
            <a:endParaRPr lang="en-US" altLang="el-GR" sz="2200" b="1">
              <a:solidFill>
                <a:srgbClr val="FFFFFF"/>
              </a:solidFill>
            </a:endParaRPr>
          </a:p>
        </p:txBody>
      </p:sp>
      <p:sp>
        <p:nvSpPr>
          <p:cNvPr id="313359" name="Rectangle 14"/>
          <p:cNvSpPr>
            <a:spLocks noChangeArrowheads="1"/>
          </p:cNvSpPr>
          <p:nvPr/>
        </p:nvSpPr>
        <p:spPr bwMode="auto">
          <a:xfrm>
            <a:off x="2819400" y="3886200"/>
            <a:ext cx="39624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l-GR" altLang="el-GR" sz="2200" b="1">
                <a:solidFill>
                  <a:srgbClr val="FFFFFF"/>
                </a:solidFill>
              </a:rPr>
              <a:t>Ελέγξτε για αναπνοή</a:t>
            </a:r>
            <a:endParaRPr lang="en-US" altLang="el-GR" sz="2200" b="1">
              <a:solidFill>
                <a:srgbClr val="FFFFFF"/>
              </a:solidFill>
            </a:endParaRPr>
          </a:p>
        </p:txBody>
      </p:sp>
      <p:sp>
        <p:nvSpPr>
          <p:cNvPr id="313360" name="Rectangle 15"/>
          <p:cNvSpPr>
            <a:spLocks noChangeArrowheads="1"/>
          </p:cNvSpPr>
          <p:nvPr/>
        </p:nvSpPr>
        <p:spPr bwMode="auto">
          <a:xfrm>
            <a:off x="2819400" y="4495800"/>
            <a:ext cx="39624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l-GR" altLang="el-GR" sz="2200" b="1">
                <a:solidFill>
                  <a:srgbClr val="FFFFFF"/>
                </a:solidFill>
              </a:rPr>
              <a:t>Καλέστε 112 (166/199)</a:t>
            </a:r>
            <a:endParaRPr lang="en-US" altLang="el-GR" sz="2200" b="1">
              <a:solidFill>
                <a:srgbClr val="FFFFFF"/>
              </a:solidFill>
            </a:endParaRPr>
          </a:p>
        </p:txBody>
      </p:sp>
      <p:sp>
        <p:nvSpPr>
          <p:cNvPr id="313361" name="Rectangle 16"/>
          <p:cNvSpPr>
            <a:spLocks noChangeArrowheads="1"/>
          </p:cNvSpPr>
          <p:nvPr/>
        </p:nvSpPr>
        <p:spPr bwMode="auto">
          <a:xfrm>
            <a:off x="2700338" y="5105400"/>
            <a:ext cx="4081462"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altLang="el-GR" sz="2200" b="1">
                <a:solidFill>
                  <a:srgbClr val="FFFFFF"/>
                </a:solidFill>
              </a:rPr>
              <a:t>3</a:t>
            </a:r>
            <a:r>
              <a:rPr lang="el-GR" altLang="el-GR" sz="2200" b="1">
                <a:solidFill>
                  <a:srgbClr val="FFFFFF"/>
                </a:solidFill>
              </a:rPr>
              <a:t>0 θωρακικές συμπιέσεις</a:t>
            </a:r>
            <a:endParaRPr lang="en-US" altLang="el-GR" sz="2200" b="1">
              <a:solidFill>
                <a:srgbClr val="FFFFFF"/>
              </a:solidFill>
            </a:endParaRPr>
          </a:p>
        </p:txBody>
      </p:sp>
      <p:sp>
        <p:nvSpPr>
          <p:cNvPr id="313362" name="Rectangle 17"/>
          <p:cNvSpPr>
            <a:spLocks noChangeArrowheads="1"/>
          </p:cNvSpPr>
          <p:nvPr/>
        </p:nvSpPr>
        <p:spPr bwMode="auto">
          <a:xfrm>
            <a:off x="2819400" y="5715000"/>
            <a:ext cx="39624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altLang="el-GR" sz="2200" b="1">
                <a:solidFill>
                  <a:srgbClr val="FFFFFF"/>
                </a:solidFill>
              </a:rPr>
              <a:t>2 </a:t>
            </a:r>
            <a:r>
              <a:rPr lang="el-GR" altLang="el-GR" sz="2200" b="1">
                <a:solidFill>
                  <a:srgbClr val="FFFFFF"/>
                </a:solidFill>
              </a:rPr>
              <a:t>αναπνοές διάσωσης</a:t>
            </a:r>
            <a:endParaRPr lang="en-US" altLang="el-GR" sz="2200" b="1">
              <a:solidFill>
                <a:srgbClr val="FFFFFF"/>
              </a:solidFill>
            </a:endParaRPr>
          </a:p>
        </p:txBody>
      </p:sp>
      <p:pic>
        <p:nvPicPr>
          <p:cNvPr id="313363" name="Picture 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3588" y="1522413"/>
            <a:ext cx="1863725"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3364"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7600" y="1450975"/>
            <a:ext cx="4108450"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11651"/>
          <a:stretch/>
        </p:blipFill>
        <p:spPr bwMode="auto">
          <a:xfrm>
            <a:off x="44053" y="-27384"/>
            <a:ext cx="1287587" cy="1137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7" descr="Αποτέλεσμα εικόνας για logo αθτη"/>
          <p:cNvPicPr>
            <a:picLocks noChangeAspect="1" noChangeArrowheads="1"/>
          </p:cNvPicPr>
          <p:nvPr/>
        </p:nvPicPr>
        <p:blipFill>
          <a:blip r:embed="rId5">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626415"/>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1" name="Rectangle 2"/>
          <p:cNvSpPr>
            <a:spLocks noChangeArrowheads="1"/>
          </p:cNvSpPr>
          <p:nvPr/>
        </p:nvSpPr>
        <p:spPr bwMode="auto">
          <a:xfrm>
            <a:off x="2520837" y="517979"/>
            <a:ext cx="4222863"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l-GR" altLang="el-GR" sz="3200" b="1">
                <a:solidFill>
                  <a:srgbClr val="C00000"/>
                </a:solidFill>
              </a:rPr>
              <a:t>ΚΑΡΠΑ ΣΕ ΠΑΙΔΙΑ</a:t>
            </a:r>
            <a:endParaRPr lang="en-US" altLang="el-GR" sz="3200">
              <a:solidFill>
                <a:srgbClr val="C00000"/>
              </a:solidFill>
            </a:endParaRPr>
          </a:p>
        </p:txBody>
      </p:sp>
      <p:sp>
        <p:nvSpPr>
          <p:cNvPr id="314372" name="Rectangle 3"/>
          <p:cNvSpPr>
            <a:spLocks noChangeArrowheads="1"/>
          </p:cNvSpPr>
          <p:nvPr/>
        </p:nvSpPr>
        <p:spPr bwMode="auto">
          <a:xfrm>
            <a:off x="288106" y="1340098"/>
            <a:ext cx="8388350" cy="2088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20000"/>
              </a:spcBef>
              <a:buFont typeface="Wingdings" pitchFamily="2" charset="2"/>
              <a:buChar char="Ø"/>
            </a:pPr>
            <a:r>
              <a:rPr lang="el-GR" altLang="el-GR" sz="2800" dirty="0">
                <a:solidFill>
                  <a:srgbClr val="000099"/>
                </a:solidFill>
              </a:rPr>
              <a:t>Η ΚΑΡΠΑ ενηλίκων μπορεί να εφαρμοστεί και στα παιδιά</a:t>
            </a:r>
            <a:endParaRPr lang="en-GB" altLang="el-GR" sz="2800" dirty="0">
              <a:solidFill>
                <a:srgbClr val="000099"/>
              </a:solidFill>
            </a:endParaRPr>
          </a:p>
          <a:p>
            <a:pPr eaLnBrk="1" hangingPunct="1">
              <a:spcBef>
                <a:spcPct val="20000"/>
              </a:spcBef>
              <a:buFont typeface="Wingdings" pitchFamily="2" charset="2"/>
              <a:buChar char="Ø"/>
            </a:pPr>
            <a:endParaRPr lang="en-GB" altLang="el-GR" sz="800" dirty="0">
              <a:solidFill>
                <a:srgbClr val="000099"/>
              </a:solidFill>
            </a:endParaRPr>
          </a:p>
          <a:p>
            <a:pPr eaLnBrk="1" hangingPunct="1">
              <a:spcBef>
                <a:spcPct val="20000"/>
              </a:spcBef>
              <a:buFont typeface="Wingdings" pitchFamily="2" charset="2"/>
              <a:buChar char="Ø"/>
            </a:pPr>
            <a:r>
              <a:rPr lang="el-GR" altLang="el-GR" sz="2800" dirty="0">
                <a:solidFill>
                  <a:srgbClr val="000099"/>
                </a:solidFill>
              </a:rPr>
              <a:t>Βάθος συμπιέσεων στο 1/3 της προσθοπίσθιας διαμέτρου του θώρακα</a:t>
            </a:r>
            <a:endParaRPr lang="en-GB" altLang="el-GR" sz="2800" dirty="0">
              <a:solidFill>
                <a:srgbClr val="000099"/>
              </a:solidFill>
            </a:endParaRPr>
          </a:p>
        </p:txBody>
      </p:sp>
      <p:pic>
        <p:nvPicPr>
          <p:cNvPr id="314373"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4438" y="3573463"/>
            <a:ext cx="4259262" cy="270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1651"/>
          <a:stretch/>
        </p:blipFill>
        <p:spPr bwMode="auto">
          <a:xfrm>
            <a:off x="44053" y="-27384"/>
            <a:ext cx="1287587" cy="1137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7" descr="Αποτέλεσμα εικόνας για logo αθτη"/>
          <p:cNvPicPr>
            <a:picLocks noChangeAspect="1" noChangeArrowheads="1"/>
          </p:cNvPicPr>
          <p:nvPr/>
        </p:nvPicPr>
        <p:blipFill>
          <a:blip r:embed="rId4">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1563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4373"/>
                                        </p:tgtEl>
                                        <p:attrNameLst>
                                          <p:attrName>style.visibility</p:attrName>
                                        </p:attrNameLst>
                                      </p:cBhvr>
                                      <p:to>
                                        <p:strVal val="visible"/>
                                      </p:to>
                                    </p:set>
                                    <p:animEffect transition="in" filter="barn(inVertical)">
                                      <p:cBhvr>
                                        <p:cTn id="7" dur="500"/>
                                        <p:tgtEl>
                                          <p:spTgt spid="31437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14372">
                                            <p:txEl>
                                              <p:pRg st="0" end="0"/>
                                            </p:txEl>
                                          </p:spTgt>
                                        </p:tgtEl>
                                        <p:attrNameLst>
                                          <p:attrName>style.visibility</p:attrName>
                                        </p:attrNameLst>
                                      </p:cBhvr>
                                      <p:to>
                                        <p:strVal val="visible"/>
                                      </p:to>
                                    </p:set>
                                    <p:anim calcmode="lin" valueType="num">
                                      <p:cBhvr additive="base">
                                        <p:cTn id="12" dur="500" fill="hold"/>
                                        <p:tgtEl>
                                          <p:spTgt spid="314372">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1437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14372">
                                            <p:txEl>
                                              <p:pRg st="2" end="2"/>
                                            </p:txEl>
                                          </p:spTgt>
                                        </p:tgtEl>
                                        <p:attrNameLst>
                                          <p:attrName>style.visibility</p:attrName>
                                        </p:attrNameLst>
                                      </p:cBhvr>
                                      <p:to>
                                        <p:strVal val="visible"/>
                                      </p:to>
                                    </p:set>
                                    <p:animEffect transition="in" filter="fade">
                                      <p:cBhvr>
                                        <p:cTn id="18" dur="500"/>
                                        <p:tgtEl>
                                          <p:spTgt spid="31437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5" name="Rectangle 2"/>
          <p:cNvSpPr>
            <a:spLocks noChangeArrowheads="1"/>
          </p:cNvSpPr>
          <p:nvPr/>
        </p:nvSpPr>
        <p:spPr bwMode="auto">
          <a:xfrm>
            <a:off x="-36512" y="1125041"/>
            <a:ext cx="9144000"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l-GR" altLang="el-GR" sz="2800" b="1" dirty="0">
                <a:solidFill>
                  <a:srgbClr val="084077"/>
                </a:solidFill>
              </a:rPr>
              <a:t>ΕΑΝ ΤΟ ΘΥΜΑ ΑΡΧΙΣΕΙ ΝΑ ΑΝΑΠΝΕΕΙ ΦΥΣΙΟΛΟΓΙΚΑ ΤΟΠΟΘΕΤΗΣΤΕ ΤΟ ΣΕ ΘΕΣΗ ΑΝΑΝΗΨΗΣ</a:t>
            </a:r>
            <a:endParaRPr lang="en-US" altLang="el-GR" sz="4000" dirty="0">
              <a:solidFill>
                <a:srgbClr val="000000"/>
              </a:solidFill>
            </a:endParaRPr>
          </a:p>
        </p:txBody>
      </p:sp>
      <p:pic>
        <p:nvPicPr>
          <p:cNvPr id="315396" name="Picture 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3213" y="3429000"/>
            <a:ext cx="5997575"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1651"/>
          <a:stretch/>
        </p:blipFill>
        <p:spPr bwMode="auto">
          <a:xfrm>
            <a:off x="44053" y="-27384"/>
            <a:ext cx="1287587" cy="1137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7" descr="Αποτέλεσμα εικόνας για logo αθτη"/>
          <p:cNvPicPr>
            <a:picLocks noChangeAspect="1" noChangeArrowheads="1"/>
          </p:cNvPicPr>
          <p:nvPr/>
        </p:nvPicPr>
        <p:blipFill>
          <a:blip r:embed="rId4">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9965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5396"/>
                                        </p:tgtEl>
                                        <p:attrNameLst>
                                          <p:attrName>style.visibility</p:attrName>
                                        </p:attrNameLst>
                                      </p:cBhvr>
                                      <p:to>
                                        <p:strVal val="visible"/>
                                      </p:to>
                                    </p:set>
                                    <p:animEffect transition="in" filter="barn(inVertical)">
                                      <p:cBhvr>
                                        <p:cTn id="7" dur="500"/>
                                        <p:tgtEl>
                                          <p:spTgt spid="31539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1539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Θέση κειμένου 5"/>
          <p:cNvSpPr>
            <a:spLocks noGrp="1"/>
          </p:cNvSpPr>
          <p:nvPr>
            <p:ph type="body" idx="1"/>
          </p:nvPr>
        </p:nvSpPr>
        <p:spPr>
          <a:xfrm>
            <a:off x="468313" y="5133280"/>
            <a:ext cx="8183563" cy="960016"/>
          </a:xfrm>
        </p:spPr>
        <p:txBody>
          <a:bodyPr>
            <a:noAutofit/>
          </a:bodyPr>
          <a:lstStyle/>
          <a:p>
            <a:pPr marR="0">
              <a:spcBef>
                <a:spcPct val="0"/>
              </a:spcBef>
              <a:spcAft>
                <a:spcPct val="0"/>
              </a:spcAft>
            </a:pPr>
            <a:r>
              <a:rPr lang="el-GR" altLang="el-GR" sz="4000" b="1" dirty="0" smtClean="0">
                <a:solidFill>
                  <a:srgbClr val="B95C00"/>
                </a:solidFill>
              </a:rPr>
              <a:t>Θέση ανάνηψης</a:t>
            </a:r>
          </a:p>
        </p:txBody>
      </p:sp>
    </p:spTree>
    <p:extLst>
      <p:ext uri="{BB962C8B-B14F-4D97-AF65-F5344CB8AC3E}">
        <p14:creationId xmlns:p14="http://schemas.microsoft.com/office/powerpoint/2010/main" val="1177844983"/>
      </p:ext>
    </p:extLst>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pPr fontAlgn="auto">
              <a:spcAft>
                <a:spcPts val="0"/>
              </a:spcAft>
              <a:defRPr/>
            </a:pPr>
            <a:r>
              <a:rPr lang="el-GR" dirty="0" smtClean="0">
                <a:solidFill>
                  <a:schemeClr val="accent1">
                    <a:tint val="88000"/>
                    <a:satMod val="150000"/>
                  </a:schemeClr>
                </a:solidFill>
              </a:rPr>
              <a:t>Θέση ανάνηψης </a:t>
            </a:r>
            <a:endParaRPr lang="el-GR" dirty="0">
              <a:solidFill>
                <a:schemeClr val="accent1">
                  <a:tint val="88000"/>
                  <a:satMod val="150000"/>
                </a:schemeClr>
              </a:solidFill>
            </a:endParaRPr>
          </a:p>
        </p:txBody>
      </p:sp>
      <p:pic>
        <p:nvPicPr>
          <p:cNvPr id="28675" name="Picture 10"/>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5204" y="1772816"/>
            <a:ext cx="3901329" cy="2731318"/>
          </a:xfrm>
          <a:noFill/>
        </p:spPr>
      </p:pic>
      <p:sp>
        <p:nvSpPr>
          <p:cNvPr id="5" name="Θέση περιεχομένου 4"/>
          <p:cNvSpPr>
            <a:spLocks noGrp="1"/>
          </p:cNvSpPr>
          <p:nvPr>
            <p:ph sz="half" idx="2"/>
          </p:nvPr>
        </p:nvSpPr>
        <p:spPr>
          <a:xfrm>
            <a:off x="3708400" y="1484784"/>
            <a:ext cx="4978400" cy="4104456"/>
          </a:xfrm>
        </p:spPr>
        <p:txBody>
          <a:bodyPr>
            <a:normAutofit/>
          </a:bodyPr>
          <a:lstStyle/>
          <a:p>
            <a:pPr>
              <a:buFont typeface="Wingdings" panose="05000000000000000000" pitchFamily="2" charset="2"/>
              <a:buChar char="ü"/>
            </a:pPr>
            <a:r>
              <a:rPr lang="el-GR" altLang="el-GR" sz="2400" dirty="0" smtClean="0"/>
              <a:t>Γονατίζουμε δίπλα στο θύμα, τα γόνατά μας ανοικτά στο ύψος των ώμων του</a:t>
            </a:r>
          </a:p>
          <a:p>
            <a:pPr>
              <a:lnSpc>
                <a:spcPct val="90000"/>
              </a:lnSpc>
              <a:buFont typeface="Wingdings" panose="05000000000000000000" pitchFamily="2" charset="2"/>
              <a:buChar char="ü"/>
            </a:pPr>
            <a:r>
              <a:rPr lang="el-GR" altLang="el-GR" sz="2400" dirty="0" smtClean="0"/>
              <a:t>Ανοίγουμε την τραχεία</a:t>
            </a:r>
          </a:p>
          <a:p>
            <a:pPr>
              <a:lnSpc>
                <a:spcPct val="90000"/>
              </a:lnSpc>
              <a:buFont typeface="Wingdings" panose="05000000000000000000" pitchFamily="2" charset="2"/>
              <a:buChar char="ü"/>
            </a:pPr>
            <a:r>
              <a:rPr lang="el-GR" altLang="el-GR" sz="2400" dirty="0" smtClean="0"/>
              <a:t>Ισιώνουμε τα πόδια του προσεκτικά</a:t>
            </a:r>
          </a:p>
          <a:p>
            <a:pPr>
              <a:lnSpc>
                <a:spcPct val="90000"/>
              </a:lnSpc>
              <a:buFont typeface="Wingdings" panose="05000000000000000000" pitchFamily="2" charset="2"/>
              <a:buChar char="ü"/>
            </a:pPr>
            <a:r>
              <a:rPr lang="el-GR" altLang="el-GR" sz="2400" dirty="0" smtClean="0"/>
              <a:t>Βάζουμε το χέρι του,  που είναι από τη δική μας πλευρά σε ορθή γωνία με το σώμα του, με τον αγκώνα λυγισμένο και την παλάμη προς τα πάνω</a:t>
            </a:r>
          </a:p>
          <a:p>
            <a:pPr>
              <a:buFont typeface="Wingdings" panose="05000000000000000000" pitchFamily="2" charset="2"/>
              <a:buChar char="ü"/>
            </a:pPr>
            <a:endParaRPr lang="el-GR" altLang="el-GR" sz="2400" dirty="0" smtClean="0"/>
          </a:p>
        </p:txBody>
      </p:sp>
      <p:pic>
        <p:nvPicPr>
          <p:cNvPr id="6"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1651"/>
          <a:stretch/>
        </p:blipFill>
        <p:spPr bwMode="auto">
          <a:xfrm>
            <a:off x="44053" y="-27384"/>
            <a:ext cx="1287587" cy="1137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7" descr="Αποτέλεσμα εικόνας για logo αθτη"/>
          <p:cNvPicPr>
            <a:picLocks noChangeAspect="1" noChangeArrowheads="1"/>
          </p:cNvPicPr>
          <p:nvPr/>
        </p:nvPicPr>
        <p:blipFill>
          <a:blip r:embed="rId4">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9397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675"/>
                                        </p:tgtEl>
                                        <p:attrNameLst>
                                          <p:attrName>style.visibility</p:attrName>
                                        </p:attrNameLst>
                                      </p:cBhvr>
                                      <p:to>
                                        <p:strVal val="visible"/>
                                      </p:to>
                                    </p:set>
                                    <p:animEffect transition="in" filter="barn(inVertical)">
                                      <p:cBhvr>
                                        <p:cTn id="7" dur="500"/>
                                        <p:tgtEl>
                                          <p:spTgt spid="2867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pPr fontAlgn="auto">
              <a:spcAft>
                <a:spcPts val="0"/>
              </a:spcAft>
              <a:defRPr/>
            </a:pPr>
            <a:r>
              <a:rPr lang="el-GR" dirty="0">
                <a:solidFill>
                  <a:schemeClr val="accent1">
                    <a:tint val="88000"/>
                    <a:satMod val="150000"/>
                  </a:schemeClr>
                </a:solidFill>
              </a:rPr>
              <a:t>Θέση ανάνηψης </a:t>
            </a:r>
          </a:p>
        </p:txBody>
      </p:sp>
      <p:pic>
        <p:nvPicPr>
          <p:cNvPr id="29699" name="Picture 9"/>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79512" y="2348880"/>
            <a:ext cx="3663751" cy="2563685"/>
          </a:xfrm>
          <a:noFill/>
        </p:spPr>
      </p:pic>
      <p:sp>
        <p:nvSpPr>
          <p:cNvPr id="4" name="Θέση περιεχομένου 3"/>
          <p:cNvSpPr>
            <a:spLocks noGrp="1"/>
          </p:cNvSpPr>
          <p:nvPr>
            <p:ph sz="half" idx="2"/>
          </p:nvPr>
        </p:nvSpPr>
        <p:spPr>
          <a:xfrm>
            <a:off x="3563941" y="1559842"/>
            <a:ext cx="5122863" cy="4389438"/>
          </a:xfrm>
        </p:spPr>
        <p:txBody>
          <a:bodyPr>
            <a:normAutofit fontScale="92500" lnSpcReduction="10000"/>
          </a:bodyPr>
          <a:lstStyle/>
          <a:p>
            <a:pPr algn="just" defTabSz="449263" fontAlgn="auto">
              <a:spcAft>
                <a:spcPts val="0"/>
              </a:spcAft>
              <a:buFont typeface="Wingdings" panose="05000000000000000000" pitchFamily="2" charset="2"/>
              <a:buChar char="ü"/>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el-GR" dirty="0" smtClean="0"/>
              <a:t>Με </a:t>
            </a:r>
            <a:r>
              <a:rPr lang="el-GR" dirty="0"/>
              <a:t>το ένα χέρι μας πιάνουμε το χέρι του πάσχοντος, που είναι μακρύτερα από μας (ίδιο χέρι), και το φέρνουμε προς το μέρος μας και το τοποθετούμε πάνω στο μάγουλό του, που βρίσκεται προς την πλευρά μας, με την παλάμη προς τα </a:t>
            </a:r>
            <a:r>
              <a:rPr lang="el-GR" dirty="0" smtClean="0"/>
              <a:t>έξω.</a:t>
            </a:r>
          </a:p>
          <a:p>
            <a:pPr algn="just" defTabSz="449263" fontAlgn="auto">
              <a:spcAft>
                <a:spcPts val="0"/>
              </a:spcAft>
              <a:buFont typeface="Wingdings" panose="05000000000000000000" pitchFamily="2" charset="2"/>
              <a:buChar char="ü"/>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el-GR" dirty="0" smtClean="0"/>
              <a:t>Κρατώντας </a:t>
            </a:r>
            <a:r>
              <a:rPr lang="el-GR" dirty="0"/>
              <a:t>σταθερό το χέρι μας αυτό, τραβάμε τον πάσχοντα προς το μέρος μας</a:t>
            </a:r>
          </a:p>
          <a:p>
            <a:pPr marL="265176" indent="-265176" fontAlgn="auto">
              <a:spcAft>
                <a:spcPts val="0"/>
              </a:spcAft>
              <a:buFont typeface="Wingdings 2"/>
              <a:buChar char=""/>
              <a:defRPr/>
            </a:pPr>
            <a:endParaRPr lang="el-GR" dirty="0"/>
          </a:p>
        </p:txBody>
      </p:sp>
      <p:pic>
        <p:nvPicPr>
          <p:cNvPr id="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1651"/>
          <a:stretch/>
        </p:blipFill>
        <p:spPr bwMode="auto">
          <a:xfrm>
            <a:off x="44053" y="-27384"/>
            <a:ext cx="1287587" cy="1137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7" descr="Αποτέλεσμα εικόνας για logo αθτη"/>
          <p:cNvPicPr>
            <a:picLocks noChangeAspect="1" noChangeArrowheads="1"/>
          </p:cNvPicPr>
          <p:nvPr/>
        </p:nvPicPr>
        <p:blipFill>
          <a:blip r:embed="rId4">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7378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699"/>
                                        </p:tgtEl>
                                        <p:attrNameLst>
                                          <p:attrName>style.visibility</p:attrName>
                                        </p:attrNameLst>
                                      </p:cBhvr>
                                      <p:to>
                                        <p:strVal val="visible"/>
                                      </p:to>
                                    </p:set>
                                    <p:animEffect transition="in" filter="barn(inVertical)">
                                      <p:cBhvr>
                                        <p:cTn id="7" dur="500"/>
                                        <p:tgtEl>
                                          <p:spTgt spid="2969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additive="base">
                                        <p:cTn id="12"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 calcmode="lin" valueType="num">
                                      <p:cBhvr additive="base">
                                        <p:cTn id="18"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p:cNvSpPr>
            <a:spLocks noGrp="1"/>
          </p:cNvSpPr>
          <p:nvPr>
            <p:ph type="title"/>
          </p:nvPr>
        </p:nvSpPr>
        <p:spPr/>
        <p:txBody>
          <a:bodyPr/>
          <a:lstStyle/>
          <a:p>
            <a:pPr fontAlgn="auto">
              <a:spcAft>
                <a:spcPts val="0"/>
              </a:spcAft>
              <a:defRPr/>
            </a:pPr>
            <a:r>
              <a:rPr lang="el-GR" dirty="0">
                <a:solidFill>
                  <a:schemeClr val="accent1">
                    <a:tint val="88000"/>
                    <a:satMod val="150000"/>
                  </a:schemeClr>
                </a:solidFill>
              </a:rPr>
              <a:t>Θέση ανάνηψης </a:t>
            </a:r>
          </a:p>
        </p:txBody>
      </p:sp>
      <p:pic>
        <p:nvPicPr>
          <p:cNvPr id="30723" name="Picture 11"/>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51520" y="2204864"/>
            <a:ext cx="3743735" cy="2952328"/>
          </a:xfrm>
          <a:noFill/>
        </p:spPr>
      </p:pic>
      <p:sp>
        <p:nvSpPr>
          <p:cNvPr id="7" name="Θέση περιεχομένου 6"/>
          <p:cNvSpPr>
            <a:spLocks noGrp="1"/>
          </p:cNvSpPr>
          <p:nvPr>
            <p:ph sz="half" idx="2"/>
          </p:nvPr>
        </p:nvSpPr>
        <p:spPr>
          <a:xfrm>
            <a:off x="3948112" y="1772816"/>
            <a:ext cx="5194300" cy="4389438"/>
          </a:xfrm>
        </p:spPr>
        <p:txBody>
          <a:bodyPr>
            <a:normAutofit/>
          </a:bodyPr>
          <a:lstStyle/>
          <a:p>
            <a:pPr defTabSz="449263" fontAlgn="auto">
              <a:spcAft>
                <a:spcPts val="0"/>
              </a:spcAft>
              <a:buFont typeface="Wingdings" panose="05000000000000000000" pitchFamily="2" charset="2"/>
              <a:buChar char="ü"/>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el-GR" dirty="0" smtClean="0"/>
              <a:t>Με </a:t>
            </a:r>
            <a:r>
              <a:rPr lang="el-GR" dirty="0"/>
              <a:t>το άλλο χέρι μας πιάνουμε το μηρό του πάσχοντος, που βρίσκεται μακριά μας, και σηκώνουμε το  γόνατο του προς τα πάνω, κρατώντας το πόδι του πάνω στο έδαφος</a:t>
            </a:r>
          </a:p>
          <a:p>
            <a:pPr defTabSz="449263" fontAlgn="auto">
              <a:spcAft>
                <a:spcPts val="0"/>
              </a:spcAft>
              <a:buFont typeface="Wingdings" panose="05000000000000000000" pitchFamily="2" charset="2"/>
              <a:buChar char="ü"/>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el-GR" dirty="0"/>
              <a:t>Τραβάμε τώρα τον πάσχοντα και με τα δυο μας, ώστε να κυλήσει προς το μέρος μας. </a:t>
            </a:r>
          </a:p>
          <a:p>
            <a:pPr fontAlgn="auto">
              <a:spcAft>
                <a:spcPts val="0"/>
              </a:spcAft>
              <a:buFont typeface="Wingdings" panose="05000000000000000000" pitchFamily="2" charset="2"/>
              <a:buChar char="ü"/>
              <a:defRPr/>
            </a:pPr>
            <a:endParaRPr lang="el-GR" dirty="0"/>
          </a:p>
        </p:txBody>
      </p:sp>
      <p:pic>
        <p:nvPicPr>
          <p:cNvPr id="6"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1651"/>
          <a:stretch/>
        </p:blipFill>
        <p:spPr bwMode="auto">
          <a:xfrm>
            <a:off x="44053" y="-27384"/>
            <a:ext cx="1287587" cy="1137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descr="Αποτέλεσμα εικόνας για logo αθτη"/>
          <p:cNvPicPr>
            <a:picLocks noChangeAspect="1" noChangeArrowheads="1"/>
          </p:cNvPicPr>
          <p:nvPr/>
        </p:nvPicPr>
        <p:blipFill>
          <a:blip r:embed="rId4">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57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23"/>
                                        </p:tgtEl>
                                        <p:attrNameLst>
                                          <p:attrName>style.visibility</p:attrName>
                                        </p:attrNameLst>
                                      </p:cBhvr>
                                      <p:to>
                                        <p:strVal val="visible"/>
                                      </p:to>
                                    </p:set>
                                    <p:animEffect transition="in" filter="barn(inVertical)">
                                      <p:cBhvr>
                                        <p:cTn id="7" dur="500"/>
                                        <p:tgtEl>
                                          <p:spTgt spid="3072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 calcmode="lin" valueType="num">
                                      <p:cBhvr additive="base">
                                        <p:cTn id="12"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 calcmode="lin" valueType="num">
                                      <p:cBhvr additive="base">
                                        <p:cTn id="18"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503237" y="5472834"/>
            <a:ext cx="8183563" cy="1052512"/>
          </a:xfrm>
        </p:spPr>
        <p:txBody>
          <a:bodyPr/>
          <a:lstStyle/>
          <a:p>
            <a:pPr fontAlgn="auto">
              <a:spcAft>
                <a:spcPts val="0"/>
              </a:spcAft>
              <a:defRPr/>
            </a:pPr>
            <a:r>
              <a:rPr lang="el-GR" dirty="0">
                <a:solidFill>
                  <a:schemeClr val="accent1">
                    <a:tint val="88000"/>
                    <a:satMod val="150000"/>
                  </a:schemeClr>
                </a:solidFill>
              </a:rPr>
              <a:t>Θέση ανάνηψης </a:t>
            </a:r>
          </a:p>
        </p:txBody>
      </p:sp>
      <p:sp>
        <p:nvSpPr>
          <p:cNvPr id="31747" name="Θέση περιεχομένου 2"/>
          <p:cNvSpPr>
            <a:spLocks noGrp="1"/>
          </p:cNvSpPr>
          <p:nvPr>
            <p:ph idx="1"/>
          </p:nvPr>
        </p:nvSpPr>
        <p:spPr>
          <a:xfrm>
            <a:off x="503237" y="1113383"/>
            <a:ext cx="8183563" cy="4187825"/>
          </a:xfrm>
        </p:spPr>
        <p:txBody>
          <a:bodyPr/>
          <a:lstStyle/>
          <a:p>
            <a:pPr defTabSz="449263">
              <a:lnSpc>
                <a:spcPct val="90000"/>
              </a:lnSpc>
              <a:buFont typeface="Wingdings" panose="05000000000000000000" pitchFamily="2" charset="2"/>
              <a:buChar char="ü"/>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l-GR" altLang="el-GR" smtClean="0">
                <a:solidFill>
                  <a:srgbClr val="002060"/>
                </a:solidFill>
              </a:rPr>
              <a:t>Τοποθετούμε το χέρι του κάτω από το μάγουλό του, ώστε να στηρίζει το κεφάλι του</a:t>
            </a:r>
          </a:p>
          <a:p>
            <a:pPr defTabSz="449263">
              <a:lnSpc>
                <a:spcPct val="90000"/>
              </a:lnSpc>
              <a:buFont typeface="Wingdings" panose="05000000000000000000" pitchFamily="2" charset="2"/>
              <a:buChar char="ü"/>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l-GR" altLang="el-GR" smtClean="0">
                <a:solidFill>
                  <a:srgbClr val="002060"/>
                </a:solidFill>
              </a:rPr>
              <a:t>Γυρίζουμε το κεφάλι προς  τα πίσω , ώστε να μένει ανοικτή η τραχεία</a:t>
            </a:r>
          </a:p>
          <a:p>
            <a:pPr defTabSz="449263">
              <a:lnSpc>
                <a:spcPct val="90000"/>
              </a:lnSpc>
              <a:buFont typeface="Wingdings" panose="05000000000000000000" pitchFamily="2" charset="2"/>
              <a:buChar char="ü"/>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l-GR" altLang="el-GR" smtClean="0">
                <a:solidFill>
                  <a:srgbClr val="002060"/>
                </a:solidFill>
              </a:rPr>
              <a:t>Στερεώνουμε καλά το πάνω πόδι, ώστε λεκάνη και γόνατο να σχηματίζουν ορθή γωνία</a:t>
            </a:r>
          </a:p>
          <a:p>
            <a:pPr defTabSz="449263">
              <a:lnSpc>
                <a:spcPct val="90000"/>
              </a:lnSpc>
              <a:buFont typeface="Wingdings" panose="05000000000000000000" pitchFamily="2" charset="2"/>
              <a:buChar char="ü"/>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l-GR" altLang="el-GR" smtClean="0">
                <a:solidFill>
                  <a:srgbClr val="002060"/>
                </a:solidFill>
              </a:rPr>
              <a:t>Καλούμε ασθενοφόρο</a:t>
            </a:r>
          </a:p>
          <a:p>
            <a:pPr defTabSz="449263">
              <a:buFont typeface="Wingdings" panose="05000000000000000000" pitchFamily="2" charset="2"/>
              <a:buChar char="ü"/>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el-GR" altLang="el-GR" smtClean="0">
              <a:solidFill>
                <a:srgbClr val="002060"/>
              </a:solidFill>
            </a:endParaRPr>
          </a:p>
        </p:txBody>
      </p:sp>
      <p:pic>
        <p:nvPicPr>
          <p:cNvPr id="31748"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9132" y="4179890"/>
            <a:ext cx="3943351"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1651"/>
          <a:stretch/>
        </p:blipFill>
        <p:spPr bwMode="auto">
          <a:xfrm>
            <a:off x="44053" y="-27384"/>
            <a:ext cx="1287587" cy="1137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7" descr="Αποτέλεσμα εικόνας για logo αθτη"/>
          <p:cNvPicPr>
            <a:picLocks noChangeAspect="1" noChangeArrowheads="1"/>
          </p:cNvPicPr>
          <p:nvPr/>
        </p:nvPicPr>
        <p:blipFill>
          <a:blip r:embed="rId4">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4947440"/>
      </p:ext>
    </p:extLst>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idx="4294967295"/>
          </p:nvPr>
        </p:nvSpPr>
        <p:spPr>
          <a:xfrm>
            <a:off x="417509" y="5522708"/>
            <a:ext cx="8183563" cy="1052512"/>
          </a:xfrm>
        </p:spPr>
        <p:txBody>
          <a:bodyPr/>
          <a:lstStyle/>
          <a:p>
            <a:pPr fontAlgn="auto">
              <a:spcAft>
                <a:spcPts val="0"/>
              </a:spcAft>
              <a:defRPr/>
            </a:pPr>
            <a:r>
              <a:rPr lang="el-GR" dirty="0" smtClean="0">
                <a:solidFill>
                  <a:schemeClr val="accent1">
                    <a:tint val="88000"/>
                    <a:satMod val="150000"/>
                  </a:schemeClr>
                </a:solidFill>
              </a:rPr>
              <a:t>Θέση ανάνηψης</a:t>
            </a:r>
            <a:endParaRPr lang="el-GR" dirty="0">
              <a:solidFill>
                <a:schemeClr val="accent1">
                  <a:tint val="88000"/>
                  <a:satMod val="150000"/>
                </a:schemeClr>
              </a:solidFill>
            </a:endParaRPr>
          </a:p>
        </p:txBody>
      </p:sp>
      <p:pic>
        <p:nvPicPr>
          <p:cNvPr id="32771"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7790" y="692928"/>
            <a:ext cx="3549009" cy="2486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32" y="659605"/>
            <a:ext cx="3596564" cy="2520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422" y="3179825"/>
            <a:ext cx="3456384" cy="2728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47782" y="3842812"/>
            <a:ext cx="5131986" cy="167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t="11651"/>
          <a:stretch/>
        </p:blipFill>
        <p:spPr bwMode="auto">
          <a:xfrm>
            <a:off x="44053" y="-27384"/>
            <a:ext cx="1287587" cy="1137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descr="Αποτέλεσμα εικόνας για logo αθτη"/>
          <p:cNvPicPr>
            <a:picLocks noChangeAspect="1" noChangeArrowheads="1"/>
          </p:cNvPicPr>
          <p:nvPr/>
        </p:nvPicPr>
        <p:blipFill>
          <a:blip r:embed="rId7">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5594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2772"/>
                                        </p:tgtEl>
                                        <p:attrNameLst>
                                          <p:attrName>style.visibility</p:attrName>
                                        </p:attrNameLst>
                                      </p:cBhvr>
                                      <p:to>
                                        <p:strVal val="visible"/>
                                      </p:to>
                                    </p:set>
                                    <p:animEffect transition="in" filter="barn(inVertical)">
                                      <p:cBhvr>
                                        <p:cTn id="14" dur="500"/>
                                        <p:tgtEl>
                                          <p:spTgt spid="3277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2771"/>
                                        </p:tgtEl>
                                        <p:attrNameLst>
                                          <p:attrName>style.visibility</p:attrName>
                                        </p:attrNameLst>
                                      </p:cBhvr>
                                      <p:to>
                                        <p:strVal val="visible"/>
                                      </p:to>
                                    </p:set>
                                    <p:animEffect transition="in" filter="barn(inVertical)">
                                      <p:cBhvr>
                                        <p:cTn id="19" dur="500"/>
                                        <p:tgtEl>
                                          <p:spTgt spid="3277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2773"/>
                                        </p:tgtEl>
                                        <p:attrNameLst>
                                          <p:attrName>style.visibility</p:attrName>
                                        </p:attrNameLst>
                                      </p:cBhvr>
                                      <p:to>
                                        <p:strVal val="visible"/>
                                      </p:to>
                                    </p:set>
                                    <p:animEffect transition="in" filter="barn(inVertical)">
                                      <p:cBhvr>
                                        <p:cTn id="24" dur="500"/>
                                        <p:tgtEl>
                                          <p:spTgt spid="3277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2774"/>
                                        </p:tgtEl>
                                        <p:attrNameLst>
                                          <p:attrName>style.visibility</p:attrName>
                                        </p:attrNameLst>
                                      </p:cBhvr>
                                      <p:to>
                                        <p:strVal val="visible"/>
                                      </p:to>
                                    </p:set>
                                    <p:animEffect transition="in" filter="barn(inVertical)">
                                      <p:cBhvr>
                                        <p:cTn id="29" dur="500"/>
                                        <p:tgtEl>
                                          <p:spTgt spid="327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457200" y="2"/>
            <a:ext cx="8229600" cy="563563"/>
          </a:xfrm>
        </p:spPr>
        <p:txBody>
          <a:bodyPr>
            <a:normAutofit fontScale="90000"/>
          </a:bodyPr>
          <a:lstStyle/>
          <a:p>
            <a:r>
              <a:rPr lang="el-GR" altLang="el-GR" sz="4000" b="1"/>
              <a:t>ΚΑΡΠΑ</a:t>
            </a:r>
          </a:p>
        </p:txBody>
      </p:sp>
      <p:sp>
        <p:nvSpPr>
          <p:cNvPr id="19459" name="Rectangle 3"/>
          <p:cNvSpPr>
            <a:spLocks noGrp="1" noChangeArrowheads="1"/>
          </p:cNvSpPr>
          <p:nvPr>
            <p:ph type="body" idx="1"/>
          </p:nvPr>
        </p:nvSpPr>
        <p:spPr>
          <a:xfrm>
            <a:off x="218098" y="1046608"/>
            <a:ext cx="3849846" cy="518616"/>
          </a:xfrm>
        </p:spPr>
        <p:txBody>
          <a:bodyPr>
            <a:normAutofit/>
          </a:bodyPr>
          <a:lstStyle/>
          <a:p>
            <a:pPr>
              <a:lnSpc>
                <a:spcPct val="110000"/>
              </a:lnSpc>
              <a:spcBef>
                <a:spcPts val="0"/>
              </a:spcBef>
              <a:buFontTx/>
              <a:buNone/>
            </a:pPr>
            <a:r>
              <a:rPr lang="el-GR" altLang="el-GR" sz="2000" b="1" dirty="0">
                <a:solidFill>
                  <a:srgbClr val="FF0000"/>
                </a:solidFill>
              </a:rPr>
              <a:t>Α. Το θύμα αντιδρά και </a:t>
            </a:r>
            <a:r>
              <a:rPr lang="el-GR" altLang="el-GR" sz="2000" b="1" dirty="0" smtClean="0">
                <a:solidFill>
                  <a:srgbClr val="FF0000"/>
                </a:solidFill>
              </a:rPr>
              <a:t>αναπνέει</a:t>
            </a:r>
            <a:endParaRPr lang="en-US" altLang="el-GR" sz="2000" b="1" dirty="0" smtClean="0">
              <a:solidFill>
                <a:srgbClr val="FF0000"/>
              </a:solidFill>
            </a:endParaRPr>
          </a:p>
        </p:txBody>
      </p:sp>
      <p:pic>
        <p:nvPicPr>
          <p:cNvPr id="1946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8144" y="1484784"/>
            <a:ext cx="3179440" cy="2782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1651"/>
          <a:stretch/>
        </p:blipFill>
        <p:spPr bwMode="auto">
          <a:xfrm>
            <a:off x="44053" y="-27384"/>
            <a:ext cx="1287587" cy="1137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7" descr="Αποτέλεσμα εικόνας για logo αθτη"/>
          <p:cNvPicPr>
            <a:picLocks noChangeAspect="1" noChangeArrowheads="1"/>
          </p:cNvPicPr>
          <p:nvPr/>
        </p:nvPicPr>
        <p:blipFill>
          <a:blip r:embed="rId4">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Ορθογώνιο 1"/>
          <p:cNvSpPr/>
          <p:nvPr/>
        </p:nvSpPr>
        <p:spPr>
          <a:xfrm>
            <a:off x="188068" y="1408884"/>
            <a:ext cx="5248028" cy="1228028"/>
          </a:xfrm>
          <a:prstGeom prst="rect">
            <a:avLst/>
          </a:prstGeom>
        </p:spPr>
        <p:txBody>
          <a:bodyPr wrap="square">
            <a:spAutoFit/>
          </a:bodyPr>
          <a:lstStyle/>
          <a:p>
            <a:pPr marL="285750" indent="-285750">
              <a:lnSpc>
                <a:spcPct val="110000"/>
              </a:lnSpc>
              <a:spcBef>
                <a:spcPts val="0"/>
              </a:spcBef>
              <a:buFont typeface="Wingdings" panose="05000000000000000000" pitchFamily="2" charset="2"/>
              <a:buChar char="ü"/>
            </a:pPr>
            <a:r>
              <a:rPr lang="el-GR" altLang="el-GR" b="1" dirty="0">
                <a:solidFill>
                  <a:srgbClr val="0070C0"/>
                </a:solidFill>
              </a:rPr>
              <a:t>Αφήστε το στη θέση που το βρήκατε </a:t>
            </a:r>
            <a:endParaRPr lang="en-US" altLang="el-GR" b="1" dirty="0" smtClean="0">
              <a:solidFill>
                <a:srgbClr val="0070C0"/>
              </a:solidFill>
            </a:endParaRPr>
          </a:p>
          <a:p>
            <a:pPr marL="285750" indent="-285750">
              <a:lnSpc>
                <a:spcPct val="110000"/>
              </a:lnSpc>
              <a:spcBef>
                <a:spcPts val="0"/>
              </a:spcBef>
              <a:buFont typeface="Wingdings" panose="05000000000000000000" pitchFamily="2" charset="2"/>
              <a:buChar char="ü"/>
            </a:pPr>
            <a:r>
              <a:rPr lang="el-GR" altLang="el-GR" b="1" dirty="0" smtClean="0">
                <a:solidFill>
                  <a:srgbClr val="0070C0"/>
                </a:solidFill>
              </a:rPr>
              <a:t>Ζητήστε </a:t>
            </a:r>
            <a:r>
              <a:rPr lang="el-GR" altLang="el-GR" b="1" dirty="0">
                <a:solidFill>
                  <a:srgbClr val="0070C0"/>
                </a:solidFill>
              </a:rPr>
              <a:t>βοήθεια, εάν </a:t>
            </a:r>
            <a:r>
              <a:rPr lang="el-GR" altLang="el-GR" b="1" dirty="0" smtClean="0">
                <a:solidFill>
                  <a:srgbClr val="0070C0"/>
                </a:solidFill>
              </a:rPr>
              <a:t>χρειάζεται</a:t>
            </a:r>
            <a:endParaRPr lang="en-US" altLang="el-GR" b="1" dirty="0" smtClean="0">
              <a:solidFill>
                <a:srgbClr val="0070C0"/>
              </a:solidFill>
            </a:endParaRPr>
          </a:p>
          <a:p>
            <a:pPr marL="285750" indent="-285750">
              <a:lnSpc>
                <a:spcPct val="110000"/>
              </a:lnSpc>
              <a:spcBef>
                <a:spcPts val="0"/>
              </a:spcBef>
              <a:buFont typeface="Wingdings" panose="05000000000000000000" pitchFamily="2" charset="2"/>
              <a:buChar char="ü"/>
            </a:pPr>
            <a:r>
              <a:rPr lang="el-GR" altLang="el-GR" b="1" dirty="0" smtClean="0">
                <a:solidFill>
                  <a:srgbClr val="0070C0"/>
                </a:solidFill>
              </a:rPr>
              <a:t>Μείνετε </a:t>
            </a:r>
            <a:r>
              <a:rPr lang="el-GR" altLang="el-GR" b="1" dirty="0">
                <a:solidFill>
                  <a:srgbClr val="0070C0"/>
                </a:solidFill>
              </a:rPr>
              <a:t>δίπλα του ελέγχοντας την κατάστασή του</a:t>
            </a:r>
          </a:p>
          <a:p>
            <a:pPr marL="285750" indent="-285750">
              <a:lnSpc>
                <a:spcPct val="80000"/>
              </a:lnSpc>
              <a:buFont typeface="Wingdings" panose="05000000000000000000" pitchFamily="2" charset="2"/>
              <a:buChar char="ü"/>
            </a:pPr>
            <a:endParaRPr lang="el-GR" altLang="el-GR" b="1" dirty="0">
              <a:solidFill>
                <a:srgbClr val="0070C0"/>
              </a:solidFill>
            </a:endParaRPr>
          </a:p>
        </p:txBody>
      </p:sp>
      <p:sp>
        <p:nvSpPr>
          <p:cNvPr id="10" name="Rectangle 3"/>
          <p:cNvSpPr txBox="1">
            <a:spLocks noChangeArrowheads="1"/>
          </p:cNvSpPr>
          <p:nvPr/>
        </p:nvSpPr>
        <p:spPr>
          <a:xfrm>
            <a:off x="251520" y="2348880"/>
            <a:ext cx="5544616" cy="51861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10000"/>
              </a:lnSpc>
              <a:spcBef>
                <a:spcPts val="0"/>
              </a:spcBef>
              <a:buFontTx/>
              <a:buNone/>
            </a:pPr>
            <a:r>
              <a:rPr lang="en-US" altLang="el-GR" sz="2000" b="1" dirty="0">
                <a:solidFill>
                  <a:srgbClr val="FF0000"/>
                </a:solidFill>
              </a:rPr>
              <a:t>B</a:t>
            </a:r>
            <a:r>
              <a:rPr lang="el-GR" altLang="el-GR" sz="2000" b="1" dirty="0" smtClean="0">
                <a:solidFill>
                  <a:srgbClr val="FF0000"/>
                </a:solidFill>
              </a:rPr>
              <a:t>. Το θύμα </a:t>
            </a:r>
            <a:r>
              <a:rPr lang="en-US" altLang="el-GR" sz="2000" b="1" dirty="0" smtClean="0">
                <a:solidFill>
                  <a:srgbClr val="FF0000"/>
                </a:solidFill>
              </a:rPr>
              <a:t> </a:t>
            </a:r>
            <a:r>
              <a:rPr lang="el-GR" altLang="el-GR" sz="2000" b="1" dirty="0" smtClean="0">
                <a:solidFill>
                  <a:srgbClr val="FF0000"/>
                </a:solidFill>
              </a:rPr>
              <a:t>δεν αντιδρά αλλά αναπνέει κανονικά </a:t>
            </a:r>
            <a:endParaRPr lang="en-US" altLang="el-GR" sz="2000" b="1" dirty="0" smtClean="0">
              <a:solidFill>
                <a:srgbClr val="FF0000"/>
              </a:solidFill>
            </a:endParaRPr>
          </a:p>
        </p:txBody>
      </p:sp>
      <p:sp>
        <p:nvSpPr>
          <p:cNvPr id="12" name="Ορθογώνιο 11"/>
          <p:cNvSpPr/>
          <p:nvPr/>
        </p:nvSpPr>
        <p:spPr>
          <a:xfrm>
            <a:off x="260076" y="2647580"/>
            <a:ext cx="5248028" cy="1006429"/>
          </a:xfrm>
          <a:prstGeom prst="rect">
            <a:avLst/>
          </a:prstGeom>
        </p:spPr>
        <p:txBody>
          <a:bodyPr wrap="square">
            <a:spAutoFit/>
          </a:bodyPr>
          <a:lstStyle/>
          <a:p>
            <a:pPr marL="285750" indent="-285750">
              <a:lnSpc>
                <a:spcPct val="110000"/>
              </a:lnSpc>
              <a:spcBef>
                <a:spcPts val="0"/>
              </a:spcBef>
              <a:buFont typeface="Wingdings" panose="05000000000000000000" pitchFamily="2" charset="2"/>
              <a:buChar char="ü"/>
            </a:pPr>
            <a:r>
              <a:rPr lang="el-GR" altLang="el-GR" b="1" dirty="0">
                <a:solidFill>
                  <a:srgbClr val="00B050"/>
                </a:solidFill>
              </a:rPr>
              <a:t>Γυρίστε το στην πλάγια θέση </a:t>
            </a:r>
            <a:r>
              <a:rPr lang="el-GR" altLang="el-GR" b="1" dirty="0" smtClean="0">
                <a:solidFill>
                  <a:srgbClr val="00B050"/>
                </a:solidFill>
              </a:rPr>
              <a:t>ασφαλείας</a:t>
            </a:r>
          </a:p>
          <a:p>
            <a:pPr marL="285750" indent="-285750">
              <a:lnSpc>
                <a:spcPct val="110000"/>
              </a:lnSpc>
              <a:spcBef>
                <a:spcPts val="0"/>
              </a:spcBef>
              <a:buFont typeface="Wingdings" panose="05000000000000000000" pitchFamily="2" charset="2"/>
              <a:buChar char="ü"/>
            </a:pPr>
            <a:r>
              <a:rPr lang="el-GR" altLang="el-GR" b="1" dirty="0" smtClean="0">
                <a:solidFill>
                  <a:srgbClr val="00B050"/>
                </a:solidFill>
              </a:rPr>
              <a:t>Καλέστε </a:t>
            </a:r>
            <a:r>
              <a:rPr lang="el-GR" altLang="el-GR" b="1" dirty="0">
                <a:solidFill>
                  <a:srgbClr val="00B050"/>
                </a:solidFill>
              </a:rPr>
              <a:t>το 166 </a:t>
            </a:r>
            <a:r>
              <a:rPr lang="el-GR" altLang="el-GR" b="1" dirty="0" smtClean="0">
                <a:solidFill>
                  <a:srgbClr val="00B050"/>
                </a:solidFill>
              </a:rPr>
              <a:t>– ΕΚΑΒ</a:t>
            </a:r>
          </a:p>
          <a:p>
            <a:pPr marL="285750" indent="-285750">
              <a:lnSpc>
                <a:spcPct val="110000"/>
              </a:lnSpc>
              <a:spcBef>
                <a:spcPts val="0"/>
              </a:spcBef>
              <a:buFont typeface="Wingdings" panose="05000000000000000000" pitchFamily="2" charset="2"/>
              <a:buChar char="ü"/>
            </a:pPr>
            <a:r>
              <a:rPr lang="el-GR" altLang="el-GR" b="1" dirty="0" smtClean="0">
                <a:solidFill>
                  <a:srgbClr val="00B050"/>
                </a:solidFill>
              </a:rPr>
              <a:t>Ελέγξτε </a:t>
            </a:r>
            <a:r>
              <a:rPr lang="el-GR" altLang="el-GR" b="1" dirty="0">
                <a:solidFill>
                  <a:srgbClr val="00B050"/>
                </a:solidFill>
              </a:rPr>
              <a:t>εάν συνεχίζει να αναπνέει. </a:t>
            </a:r>
          </a:p>
        </p:txBody>
      </p:sp>
      <p:sp>
        <p:nvSpPr>
          <p:cNvPr id="13" name="Rectangle 3"/>
          <p:cNvSpPr txBox="1">
            <a:spLocks noChangeArrowheads="1"/>
          </p:cNvSpPr>
          <p:nvPr/>
        </p:nvSpPr>
        <p:spPr>
          <a:xfrm>
            <a:off x="284758" y="3666033"/>
            <a:ext cx="8929661" cy="69027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10000"/>
              </a:lnSpc>
              <a:spcBef>
                <a:spcPts val="0"/>
              </a:spcBef>
              <a:buFontTx/>
              <a:buNone/>
            </a:pPr>
            <a:r>
              <a:rPr lang="el-GR" altLang="el-GR" sz="2000" b="1" dirty="0" smtClean="0">
                <a:solidFill>
                  <a:srgbClr val="FF0000"/>
                </a:solidFill>
              </a:rPr>
              <a:t>Γ. Το θύμα </a:t>
            </a:r>
            <a:r>
              <a:rPr lang="en-US" altLang="el-GR" sz="2000" b="1" dirty="0" smtClean="0">
                <a:solidFill>
                  <a:srgbClr val="FF0000"/>
                </a:solidFill>
              </a:rPr>
              <a:t> </a:t>
            </a:r>
            <a:r>
              <a:rPr lang="el-GR" altLang="el-GR" sz="2000" b="1" dirty="0" smtClean="0">
                <a:solidFill>
                  <a:srgbClr val="FF0000"/>
                </a:solidFill>
              </a:rPr>
              <a:t>δεν αντιδρά και δεν αναπνέει</a:t>
            </a:r>
            <a:endParaRPr lang="en-US" altLang="el-GR" sz="2000" b="1" dirty="0" smtClean="0">
              <a:solidFill>
                <a:srgbClr val="FF0000"/>
              </a:solidFill>
            </a:endParaRPr>
          </a:p>
        </p:txBody>
      </p:sp>
      <p:sp>
        <p:nvSpPr>
          <p:cNvPr id="14" name="Ορθογώνιο 13"/>
          <p:cNvSpPr/>
          <p:nvPr/>
        </p:nvSpPr>
        <p:spPr>
          <a:xfrm>
            <a:off x="45482" y="4050762"/>
            <a:ext cx="9002102" cy="2834622"/>
          </a:xfrm>
          <a:prstGeom prst="rect">
            <a:avLst/>
          </a:prstGeom>
        </p:spPr>
        <p:txBody>
          <a:bodyPr wrap="square">
            <a:spAutoFit/>
          </a:bodyPr>
          <a:lstStyle/>
          <a:p>
            <a:pPr marL="285750" indent="-285750">
              <a:lnSpc>
                <a:spcPct val="110000"/>
              </a:lnSpc>
              <a:spcBef>
                <a:spcPts val="0"/>
              </a:spcBef>
              <a:buFont typeface="Wingdings" panose="05000000000000000000" pitchFamily="2" charset="2"/>
              <a:buChar char="ü"/>
            </a:pPr>
            <a:r>
              <a:rPr lang="el-GR" altLang="el-GR" b="1" dirty="0"/>
              <a:t>Τηλεφωνήστε στο 166 - ΕΚΑΒ ή στείλτε κάποιον άλλο να τηλεφωνήσει </a:t>
            </a:r>
            <a:endParaRPr lang="el-GR" altLang="el-GR" b="1" dirty="0" smtClean="0"/>
          </a:p>
          <a:p>
            <a:pPr marL="285750" indent="-285750">
              <a:lnSpc>
                <a:spcPct val="110000"/>
              </a:lnSpc>
              <a:spcBef>
                <a:spcPts val="0"/>
              </a:spcBef>
              <a:buFont typeface="Wingdings" panose="05000000000000000000" pitchFamily="2" charset="2"/>
              <a:buChar char="ü"/>
            </a:pPr>
            <a:r>
              <a:rPr lang="el-GR" altLang="el-GR" b="1" dirty="0" smtClean="0"/>
              <a:t>Εάν </a:t>
            </a:r>
            <a:r>
              <a:rPr lang="el-GR" altLang="el-GR" b="1" dirty="0"/>
              <a:t>είστε μόνος με ένα θύμα που έχει σοβαρά τραύματα ή έχει πνιγεί κάντε αναζωογόνηση για 1 λεπτό πριν να καλέσετε το 166 </a:t>
            </a:r>
            <a:r>
              <a:rPr lang="el-GR" altLang="el-GR" b="1" dirty="0" smtClean="0"/>
              <a:t>–ΕΚΑΒ</a:t>
            </a:r>
          </a:p>
          <a:p>
            <a:pPr marL="285750" indent="-285750">
              <a:lnSpc>
                <a:spcPct val="110000"/>
              </a:lnSpc>
              <a:spcBef>
                <a:spcPts val="0"/>
              </a:spcBef>
              <a:buFont typeface="Wingdings" panose="05000000000000000000" pitchFamily="2" charset="2"/>
              <a:buChar char="ü"/>
            </a:pPr>
            <a:r>
              <a:rPr lang="el-GR" altLang="el-GR" b="1" dirty="0" smtClean="0"/>
              <a:t>Δώστε </a:t>
            </a:r>
            <a:r>
              <a:rPr lang="el-GR" altLang="el-GR" b="1" dirty="0"/>
              <a:t>2 αποτελεσματικές </a:t>
            </a:r>
            <a:r>
              <a:rPr lang="el-GR" altLang="el-GR" b="1" dirty="0" smtClean="0"/>
              <a:t>αναπνοές</a:t>
            </a:r>
          </a:p>
          <a:p>
            <a:pPr marL="285750" indent="-285750">
              <a:lnSpc>
                <a:spcPct val="110000"/>
              </a:lnSpc>
              <a:spcBef>
                <a:spcPts val="0"/>
              </a:spcBef>
              <a:buFont typeface="Wingdings" panose="05000000000000000000" pitchFamily="2" charset="2"/>
              <a:buChar char="ü"/>
            </a:pPr>
            <a:r>
              <a:rPr lang="el-GR" altLang="el-GR" b="1" dirty="0" smtClean="0"/>
              <a:t>Ελέγξτε </a:t>
            </a:r>
            <a:r>
              <a:rPr lang="el-GR" altLang="el-GR" b="1" dirty="0"/>
              <a:t>για σημεία κυκλοφορίας του </a:t>
            </a:r>
            <a:r>
              <a:rPr lang="el-GR" altLang="el-GR" b="1" dirty="0" smtClean="0"/>
              <a:t>αίματος</a:t>
            </a:r>
          </a:p>
          <a:p>
            <a:pPr marL="285750" indent="-285750">
              <a:lnSpc>
                <a:spcPct val="110000"/>
              </a:lnSpc>
              <a:spcBef>
                <a:spcPts val="0"/>
              </a:spcBef>
              <a:buFont typeface="Wingdings" panose="05000000000000000000" pitchFamily="2" charset="2"/>
              <a:buChar char="ü"/>
            </a:pPr>
            <a:r>
              <a:rPr lang="el-GR" altLang="el-GR" b="1" dirty="0" smtClean="0"/>
              <a:t>Εάν </a:t>
            </a:r>
            <a:r>
              <a:rPr lang="el-GR" altLang="el-GR" b="1" dirty="0"/>
              <a:t>δεν υπάρχουν σημεία κυκλοφορίας, τότε κάντε 30 θωρακικές συμπιέσεις και συνεχίστε τους κύκλους των 2 αναπνοών μέχρι να έρθει βοήθεια. Εάν η αναπνοή ξαναρχίσει, βάλτε το θύμα σε πλάγια θέση ασφαλείας και συνεχίστε να ελέγχετε την κατάστασή</a:t>
            </a:r>
          </a:p>
        </p:txBody>
      </p:sp>
    </p:spTree>
    <p:extLst>
      <p:ext uri="{BB962C8B-B14F-4D97-AF65-F5344CB8AC3E}">
        <p14:creationId xmlns:p14="http://schemas.microsoft.com/office/powerpoint/2010/main" val="29059799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8" fill="hold" nodeType="withEffect">
                                  <p:stCondLst>
                                    <p:cond delay="0"/>
                                  </p:stCondLst>
                                  <p:childTnLst>
                                    <p:set>
                                      <p:cBhvr>
                                        <p:cTn id="6" dur="1" fill="hold">
                                          <p:stCondLst>
                                            <p:cond delay="0"/>
                                          </p:stCondLst>
                                        </p:cTn>
                                        <p:tgtEl>
                                          <p:spTgt spid="19460"/>
                                        </p:tgtEl>
                                        <p:attrNameLst>
                                          <p:attrName>style.visibility</p:attrName>
                                        </p:attrNameLst>
                                      </p:cBhvr>
                                      <p:to>
                                        <p:strVal val="visible"/>
                                      </p:to>
                                    </p:set>
                                    <p:animEffect transition="in" filter="wheel(8)">
                                      <p:cBhvr>
                                        <p:cTn id="7" dur="2000"/>
                                        <p:tgtEl>
                                          <p:spTgt spid="1946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9459">
                                            <p:txEl>
                                              <p:pRg st="0" end="0"/>
                                            </p:txEl>
                                          </p:spTgt>
                                        </p:tgtEl>
                                        <p:attrNameLst>
                                          <p:attrName>style.visibility</p:attrName>
                                        </p:attrNameLst>
                                      </p:cBhvr>
                                      <p:to>
                                        <p:strVal val="visible"/>
                                      </p:to>
                                    </p:set>
                                    <p:animEffect transition="in" filter="fade">
                                      <p:cBhvr>
                                        <p:cTn id="12" dur="1000"/>
                                        <p:tgtEl>
                                          <p:spTgt spid="19459">
                                            <p:txEl>
                                              <p:pRg st="0" end="0"/>
                                            </p:txEl>
                                          </p:spTgt>
                                        </p:tgtEl>
                                      </p:cBhvr>
                                    </p:animEffect>
                                    <p:anim calcmode="lin" valueType="num">
                                      <p:cBhvr>
                                        <p:cTn id="13" dur="1000" fill="hold"/>
                                        <p:tgtEl>
                                          <p:spTgt spid="19459">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945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Effect transition="in" filter="fade">
                                      <p:cBhvr>
                                        <p:cTn id="19" dur="1000"/>
                                        <p:tgtEl>
                                          <p:spTgt spid="10">
                                            <p:txEl>
                                              <p:pRg st="0" end="0"/>
                                            </p:txEl>
                                          </p:spTgt>
                                        </p:tgtEl>
                                      </p:cBhvr>
                                    </p:animEffect>
                                    <p:anim calcmode="lin" valueType="num">
                                      <p:cBhvr>
                                        <p:cTn id="20"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3">
                                            <p:txEl>
                                              <p:pRg st="0" end="0"/>
                                            </p:txEl>
                                          </p:spTgt>
                                        </p:tgtEl>
                                        <p:attrNameLst>
                                          <p:attrName>style.visibility</p:attrName>
                                        </p:attrNameLst>
                                      </p:cBhvr>
                                      <p:to>
                                        <p:strVal val="visible"/>
                                      </p:to>
                                    </p:set>
                                    <p:animEffect transition="in" filter="fade">
                                      <p:cBhvr>
                                        <p:cTn id="26" dur="1000"/>
                                        <p:tgtEl>
                                          <p:spTgt spid="13">
                                            <p:txEl>
                                              <p:pRg st="0" end="0"/>
                                            </p:txEl>
                                          </p:spTgt>
                                        </p:tgtEl>
                                      </p:cBhvr>
                                    </p:animEffect>
                                    <p:anim calcmode="lin" valueType="num">
                                      <p:cBhvr>
                                        <p:cTn id="27"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6" presetClass="entr" presetSubtype="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wipe(down)">
                                      <p:cBhvr>
                                        <p:cTn id="33" dur="580">
                                          <p:stCondLst>
                                            <p:cond delay="0"/>
                                          </p:stCondLst>
                                        </p:cTn>
                                        <p:tgtEl>
                                          <p:spTgt spid="2"/>
                                        </p:tgtEl>
                                      </p:cBhvr>
                                    </p:animEffect>
                                    <p:anim calcmode="lin" valueType="num">
                                      <p:cBhvr>
                                        <p:cTn id="3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9" dur="26">
                                          <p:stCondLst>
                                            <p:cond delay="650"/>
                                          </p:stCondLst>
                                        </p:cTn>
                                        <p:tgtEl>
                                          <p:spTgt spid="2"/>
                                        </p:tgtEl>
                                      </p:cBhvr>
                                      <p:to x="100000" y="60000"/>
                                    </p:animScale>
                                    <p:animScale>
                                      <p:cBhvr>
                                        <p:cTn id="40" dur="166" decel="50000">
                                          <p:stCondLst>
                                            <p:cond delay="676"/>
                                          </p:stCondLst>
                                        </p:cTn>
                                        <p:tgtEl>
                                          <p:spTgt spid="2"/>
                                        </p:tgtEl>
                                      </p:cBhvr>
                                      <p:to x="100000" y="100000"/>
                                    </p:animScale>
                                    <p:animScale>
                                      <p:cBhvr>
                                        <p:cTn id="41" dur="26">
                                          <p:stCondLst>
                                            <p:cond delay="1312"/>
                                          </p:stCondLst>
                                        </p:cTn>
                                        <p:tgtEl>
                                          <p:spTgt spid="2"/>
                                        </p:tgtEl>
                                      </p:cBhvr>
                                      <p:to x="100000" y="80000"/>
                                    </p:animScale>
                                    <p:animScale>
                                      <p:cBhvr>
                                        <p:cTn id="42" dur="166" decel="50000">
                                          <p:stCondLst>
                                            <p:cond delay="1338"/>
                                          </p:stCondLst>
                                        </p:cTn>
                                        <p:tgtEl>
                                          <p:spTgt spid="2"/>
                                        </p:tgtEl>
                                      </p:cBhvr>
                                      <p:to x="100000" y="100000"/>
                                    </p:animScale>
                                    <p:animScale>
                                      <p:cBhvr>
                                        <p:cTn id="43" dur="26">
                                          <p:stCondLst>
                                            <p:cond delay="1642"/>
                                          </p:stCondLst>
                                        </p:cTn>
                                        <p:tgtEl>
                                          <p:spTgt spid="2"/>
                                        </p:tgtEl>
                                      </p:cBhvr>
                                      <p:to x="100000" y="90000"/>
                                    </p:animScale>
                                    <p:animScale>
                                      <p:cBhvr>
                                        <p:cTn id="44" dur="166" decel="50000">
                                          <p:stCondLst>
                                            <p:cond delay="1668"/>
                                          </p:stCondLst>
                                        </p:cTn>
                                        <p:tgtEl>
                                          <p:spTgt spid="2"/>
                                        </p:tgtEl>
                                      </p:cBhvr>
                                      <p:to x="100000" y="100000"/>
                                    </p:animScale>
                                    <p:animScale>
                                      <p:cBhvr>
                                        <p:cTn id="45" dur="26">
                                          <p:stCondLst>
                                            <p:cond delay="1808"/>
                                          </p:stCondLst>
                                        </p:cTn>
                                        <p:tgtEl>
                                          <p:spTgt spid="2"/>
                                        </p:tgtEl>
                                      </p:cBhvr>
                                      <p:to x="100000" y="95000"/>
                                    </p:animScale>
                                    <p:animScale>
                                      <p:cBhvr>
                                        <p:cTn id="46" dur="166" decel="50000">
                                          <p:stCondLst>
                                            <p:cond delay="1834"/>
                                          </p:stCondLst>
                                        </p:cTn>
                                        <p:tgtEl>
                                          <p:spTgt spid="2"/>
                                        </p:tgtEl>
                                      </p:cBhvr>
                                      <p:to x="100000" y="100000"/>
                                    </p:animScale>
                                  </p:childTnLst>
                                </p:cTn>
                              </p:par>
                            </p:childTnLst>
                          </p:cTn>
                        </p:par>
                      </p:childTnLst>
                    </p:cTn>
                  </p:par>
                  <p:par>
                    <p:cTn id="47" fill="hold">
                      <p:stCondLst>
                        <p:cond delay="indefinite"/>
                      </p:stCondLst>
                      <p:childTnLst>
                        <p:par>
                          <p:cTn id="48" fill="hold">
                            <p:stCondLst>
                              <p:cond delay="0"/>
                            </p:stCondLst>
                            <p:childTnLst>
                              <p:par>
                                <p:cTn id="49" presetID="26" presetClass="entr"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wipe(down)">
                                      <p:cBhvr>
                                        <p:cTn id="51" dur="580">
                                          <p:stCondLst>
                                            <p:cond delay="0"/>
                                          </p:stCondLst>
                                        </p:cTn>
                                        <p:tgtEl>
                                          <p:spTgt spid="12"/>
                                        </p:tgtEl>
                                      </p:cBhvr>
                                    </p:animEffect>
                                    <p:anim calcmode="lin" valueType="num">
                                      <p:cBhvr>
                                        <p:cTn id="52"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53"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54"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55"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56"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57" dur="26">
                                          <p:stCondLst>
                                            <p:cond delay="650"/>
                                          </p:stCondLst>
                                        </p:cTn>
                                        <p:tgtEl>
                                          <p:spTgt spid="12"/>
                                        </p:tgtEl>
                                      </p:cBhvr>
                                      <p:to x="100000" y="60000"/>
                                    </p:animScale>
                                    <p:animScale>
                                      <p:cBhvr>
                                        <p:cTn id="58" dur="166" decel="50000">
                                          <p:stCondLst>
                                            <p:cond delay="676"/>
                                          </p:stCondLst>
                                        </p:cTn>
                                        <p:tgtEl>
                                          <p:spTgt spid="12"/>
                                        </p:tgtEl>
                                      </p:cBhvr>
                                      <p:to x="100000" y="100000"/>
                                    </p:animScale>
                                    <p:animScale>
                                      <p:cBhvr>
                                        <p:cTn id="59" dur="26">
                                          <p:stCondLst>
                                            <p:cond delay="1312"/>
                                          </p:stCondLst>
                                        </p:cTn>
                                        <p:tgtEl>
                                          <p:spTgt spid="12"/>
                                        </p:tgtEl>
                                      </p:cBhvr>
                                      <p:to x="100000" y="80000"/>
                                    </p:animScale>
                                    <p:animScale>
                                      <p:cBhvr>
                                        <p:cTn id="60" dur="166" decel="50000">
                                          <p:stCondLst>
                                            <p:cond delay="1338"/>
                                          </p:stCondLst>
                                        </p:cTn>
                                        <p:tgtEl>
                                          <p:spTgt spid="12"/>
                                        </p:tgtEl>
                                      </p:cBhvr>
                                      <p:to x="100000" y="100000"/>
                                    </p:animScale>
                                    <p:animScale>
                                      <p:cBhvr>
                                        <p:cTn id="61" dur="26">
                                          <p:stCondLst>
                                            <p:cond delay="1642"/>
                                          </p:stCondLst>
                                        </p:cTn>
                                        <p:tgtEl>
                                          <p:spTgt spid="12"/>
                                        </p:tgtEl>
                                      </p:cBhvr>
                                      <p:to x="100000" y="90000"/>
                                    </p:animScale>
                                    <p:animScale>
                                      <p:cBhvr>
                                        <p:cTn id="62" dur="166" decel="50000">
                                          <p:stCondLst>
                                            <p:cond delay="1668"/>
                                          </p:stCondLst>
                                        </p:cTn>
                                        <p:tgtEl>
                                          <p:spTgt spid="12"/>
                                        </p:tgtEl>
                                      </p:cBhvr>
                                      <p:to x="100000" y="100000"/>
                                    </p:animScale>
                                    <p:animScale>
                                      <p:cBhvr>
                                        <p:cTn id="63" dur="26">
                                          <p:stCondLst>
                                            <p:cond delay="1808"/>
                                          </p:stCondLst>
                                        </p:cTn>
                                        <p:tgtEl>
                                          <p:spTgt spid="12"/>
                                        </p:tgtEl>
                                      </p:cBhvr>
                                      <p:to x="100000" y="95000"/>
                                    </p:animScale>
                                    <p:animScale>
                                      <p:cBhvr>
                                        <p:cTn id="64" dur="166" decel="50000">
                                          <p:stCondLst>
                                            <p:cond delay="1834"/>
                                          </p:stCondLst>
                                        </p:cTn>
                                        <p:tgtEl>
                                          <p:spTgt spid="12"/>
                                        </p:tgtEl>
                                      </p:cBhvr>
                                      <p:to x="100000" y="100000"/>
                                    </p:animScale>
                                  </p:childTnLst>
                                </p:cTn>
                              </p:par>
                            </p:childTnLst>
                          </p:cTn>
                        </p:par>
                      </p:childTnLst>
                    </p:cTn>
                  </p:par>
                  <p:par>
                    <p:cTn id="65" fill="hold">
                      <p:stCondLst>
                        <p:cond delay="indefinite"/>
                      </p:stCondLst>
                      <p:childTnLst>
                        <p:par>
                          <p:cTn id="66" fill="hold">
                            <p:stCondLst>
                              <p:cond delay="0"/>
                            </p:stCondLst>
                            <p:childTnLst>
                              <p:par>
                                <p:cTn id="67" presetID="26" presetClass="entr" presetSubtype="0" fill="hold" grpId="0" nodeType="click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wipe(down)">
                                      <p:cBhvr>
                                        <p:cTn id="69" dur="580">
                                          <p:stCondLst>
                                            <p:cond delay="0"/>
                                          </p:stCondLst>
                                        </p:cTn>
                                        <p:tgtEl>
                                          <p:spTgt spid="14"/>
                                        </p:tgtEl>
                                      </p:cBhvr>
                                    </p:animEffect>
                                    <p:anim calcmode="lin" valueType="num">
                                      <p:cBhvr>
                                        <p:cTn id="70"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71"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72"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73"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74"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75" dur="26">
                                          <p:stCondLst>
                                            <p:cond delay="650"/>
                                          </p:stCondLst>
                                        </p:cTn>
                                        <p:tgtEl>
                                          <p:spTgt spid="14"/>
                                        </p:tgtEl>
                                      </p:cBhvr>
                                      <p:to x="100000" y="60000"/>
                                    </p:animScale>
                                    <p:animScale>
                                      <p:cBhvr>
                                        <p:cTn id="76" dur="166" decel="50000">
                                          <p:stCondLst>
                                            <p:cond delay="676"/>
                                          </p:stCondLst>
                                        </p:cTn>
                                        <p:tgtEl>
                                          <p:spTgt spid="14"/>
                                        </p:tgtEl>
                                      </p:cBhvr>
                                      <p:to x="100000" y="100000"/>
                                    </p:animScale>
                                    <p:animScale>
                                      <p:cBhvr>
                                        <p:cTn id="77" dur="26">
                                          <p:stCondLst>
                                            <p:cond delay="1312"/>
                                          </p:stCondLst>
                                        </p:cTn>
                                        <p:tgtEl>
                                          <p:spTgt spid="14"/>
                                        </p:tgtEl>
                                      </p:cBhvr>
                                      <p:to x="100000" y="80000"/>
                                    </p:animScale>
                                    <p:animScale>
                                      <p:cBhvr>
                                        <p:cTn id="78" dur="166" decel="50000">
                                          <p:stCondLst>
                                            <p:cond delay="1338"/>
                                          </p:stCondLst>
                                        </p:cTn>
                                        <p:tgtEl>
                                          <p:spTgt spid="14"/>
                                        </p:tgtEl>
                                      </p:cBhvr>
                                      <p:to x="100000" y="100000"/>
                                    </p:animScale>
                                    <p:animScale>
                                      <p:cBhvr>
                                        <p:cTn id="79" dur="26">
                                          <p:stCondLst>
                                            <p:cond delay="1642"/>
                                          </p:stCondLst>
                                        </p:cTn>
                                        <p:tgtEl>
                                          <p:spTgt spid="14"/>
                                        </p:tgtEl>
                                      </p:cBhvr>
                                      <p:to x="100000" y="90000"/>
                                    </p:animScale>
                                    <p:animScale>
                                      <p:cBhvr>
                                        <p:cTn id="80" dur="166" decel="50000">
                                          <p:stCondLst>
                                            <p:cond delay="1668"/>
                                          </p:stCondLst>
                                        </p:cTn>
                                        <p:tgtEl>
                                          <p:spTgt spid="14"/>
                                        </p:tgtEl>
                                      </p:cBhvr>
                                      <p:to x="100000" y="100000"/>
                                    </p:animScale>
                                    <p:animScale>
                                      <p:cBhvr>
                                        <p:cTn id="81" dur="26">
                                          <p:stCondLst>
                                            <p:cond delay="1808"/>
                                          </p:stCondLst>
                                        </p:cTn>
                                        <p:tgtEl>
                                          <p:spTgt spid="14"/>
                                        </p:tgtEl>
                                      </p:cBhvr>
                                      <p:to x="100000" y="95000"/>
                                    </p:animScale>
                                    <p:animScale>
                                      <p:cBhvr>
                                        <p:cTn id="82"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p:bldP spid="2" grpId="0"/>
      <p:bldP spid="10" grpId="0" build="p"/>
      <p:bldP spid="12" grpId="0"/>
      <p:bldP spid="13" grpId="0" build="p"/>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0906" y="0"/>
            <a:ext cx="9083094" cy="6741368"/>
          </a:xfrm>
          <a:prstGeom prst="rect">
            <a:avLst/>
          </a:prstGeom>
        </p:spPr>
      </p:pic>
    </p:spTree>
    <p:extLst>
      <p:ext uri="{BB962C8B-B14F-4D97-AF65-F5344CB8AC3E}">
        <p14:creationId xmlns:p14="http://schemas.microsoft.com/office/powerpoint/2010/main" val="46763472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body" idx="1"/>
          </p:nvPr>
        </p:nvSpPr>
        <p:spPr>
          <a:xfrm>
            <a:off x="1676400" y="1297632"/>
            <a:ext cx="7467600" cy="6019800"/>
          </a:xfrm>
        </p:spPr>
        <p:txBody>
          <a:bodyPr>
            <a:normAutofit lnSpcReduction="10000"/>
          </a:bodyPr>
          <a:lstStyle/>
          <a:p>
            <a:pPr>
              <a:lnSpc>
                <a:spcPct val="80000"/>
              </a:lnSpc>
              <a:buFont typeface="Wingdings" panose="05000000000000000000" pitchFamily="2" charset="2"/>
              <a:buChar char="ü"/>
            </a:pPr>
            <a:r>
              <a:rPr lang="el-GR" altLang="el-GR" sz="2000" dirty="0" smtClean="0"/>
              <a:t>Ψάξτε </a:t>
            </a:r>
            <a:r>
              <a:rPr lang="el-GR" altLang="el-GR" sz="2000" dirty="0"/>
              <a:t>το χαμηλότερο μέρος των πλευρών και διατρέχοντας με το δείκτη και το μέσο δάκτυλο του ενός χεριού κάτω από το κατώτερο όριο του θώρακα, βρείτε το σημείο που τα δύο πλευρικά τόξα ενώνονται με το στέρνο. </a:t>
            </a:r>
            <a:br>
              <a:rPr lang="el-GR" altLang="el-GR" sz="2000" dirty="0"/>
            </a:br>
            <a:r>
              <a:rPr lang="el-GR" altLang="el-GR" sz="2000" dirty="0"/>
              <a:t>  </a:t>
            </a:r>
          </a:p>
          <a:p>
            <a:pPr>
              <a:lnSpc>
                <a:spcPct val="80000"/>
              </a:lnSpc>
              <a:buFont typeface="Wingdings" panose="05000000000000000000" pitchFamily="2" charset="2"/>
              <a:buChar char="ü"/>
            </a:pPr>
            <a:r>
              <a:rPr lang="el-GR" altLang="el-GR" sz="2000" dirty="0"/>
              <a:t>Τοποθετήστε πάνω σ' αυτό τη βάση της παλάμης του πρώτου χεριού και πλέξτε τα δάχτυλα.</a:t>
            </a:r>
            <a:br>
              <a:rPr lang="el-GR" altLang="el-GR" sz="2000" dirty="0"/>
            </a:br>
            <a:endParaRPr lang="el-GR" altLang="el-GR" sz="2000" dirty="0"/>
          </a:p>
          <a:p>
            <a:pPr>
              <a:lnSpc>
                <a:spcPct val="80000"/>
              </a:lnSpc>
              <a:buFont typeface="Wingdings" panose="05000000000000000000" pitchFamily="2" charset="2"/>
              <a:buChar char="ü"/>
            </a:pPr>
            <a:r>
              <a:rPr lang="el-GR" altLang="el-GR" sz="2000" dirty="0"/>
              <a:t>Με τους αγκώνες σας σε ευθεία και κάθετα στο στέρνο, φέρτε τους ώμους σας έτσι έως ότου βρεθούν πάνω από το θώρακα του θύματος. </a:t>
            </a:r>
            <a:br>
              <a:rPr lang="el-GR" altLang="el-GR" sz="2000" dirty="0"/>
            </a:br>
            <a:r>
              <a:rPr lang="el-GR" altLang="el-GR" sz="2000" dirty="0"/>
              <a:t>  </a:t>
            </a:r>
          </a:p>
          <a:p>
            <a:pPr>
              <a:lnSpc>
                <a:spcPct val="80000"/>
              </a:lnSpc>
              <a:buFont typeface="Wingdings" panose="05000000000000000000" pitchFamily="2" charset="2"/>
              <a:buChar char="ü"/>
            </a:pPr>
            <a:r>
              <a:rPr lang="el-GR" altLang="el-GR" sz="2000" dirty="0"/>
              <a:t>Πιέστε και αφήστε το στέρνο 4-5 εκατοστά ή το 1/3 του βάθους του θώρακα. Η προτεινόμενη συχνότητα είναι περίπου 100 θωρακικές συμπιέσεις στο λεπτό. </a:t>
            </a:r>
            <a:br>
              <a:rPr lang="el-GR" altLang="el-GR" sz="2000" dirty="0"/>
            </a:br>
            <a:r>
              <a:rPr lang="el-GR" altLang="el-GR" sz="2000" dirty="0"/>
              <a:t> </a:t>
            </a:r>
          </a:p>
          <a:p>
            <a:pPr>
              <a:lnSpc>
                <a:spcPct val="80000"/>
              </a:lnSpc>
              <a:buFont typeface="Wingdings" panose="05000000000000000000" pitchFamily="2" charset="2"/>
              <a:buChar char="ü"/>
            </a:pPr>
            <a:r>
              <a:rPr lang="el-GR" altLang="el-GR" sz="2000" dirty="0"/>
              <a:t>Θα σας φανεί χρήσιμο αν μετράτε δυνατά "ένα και δύο και τρία ... και τριάντα». </a:t>
            </a:r>
          </a:p>
          <a:p>
            <a:pPr>
              <a:lnSpc>
                <a:spcPct val="80000"/>
              </a:lnSpc>
              <a:buFont typeface="Wingdings" panose="05000000000000000000" pitchFamily="2" charset="2"/>
              <a:buChar char="ü"/>
            </a:pPr>
            <a:endParaRPr lang="el-GR" altLang="el-GR" sz="2000" dirty="0"/>
          </a:p>
          <a:p>
            <a:pPr>
              <a:lnSpc>
                <a:spcPct val="80000"/>
              </a:lnSpc>
              <a:buFont typeface="Wingdings" panose="05000000000000000000" pitchFamily="2" charset="2"/>
              <a:buChar char="ü"/>
            </a:pPr>
            <a:r>
              <a:rPr lang="el-GR" altLang="el-GR" sz="2000" dirty="0"/>
              <a:t>Οι θωρακικές συμπιέσεις πρέπει πάντα να συνδυάζονται με αναπνοές, έτσι ώστε μετά από 30 συμπιέσεις να δίνονται 2 αποτελεσματικές εμφυσήσεις</a:t>
            </a:r>
            <a:br>
              <a:rPr lang="el-GR" altLang="el-GR" sz="2000" dirty="0"/>
            </a:br>
            <a:r>
              <a:rPr lang="el-GR" altLang="el-GR" sz="2000" dirty="0"/>
              <a:t>Συνεχίστε με 2 εμφυσήσεις και 30 θωρακικές συμπιέσεις εναλλάξ. </a:t>
            </a:r>
          </a:p>
        </p:txBody>
      </p:sp>
      <p:pic>
        <p:nvPicPr>
          <p:cNvPr id="1741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484784"/>
            <a:ext cx="1590675"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099420"/>
            <a:ext cx="1590675"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256" y="4598243"/>
            <a:ext cx="1295400"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Ορθογώνιο 1"/>
          <p:cNvSpPr/>
          <p:nvPr/>
        </p:nvSpPr>
        <p:spPr>
          <a:xfrm>
            <a:off x="2915816" y="476672"/>
            <a:ext cx="4251100" cy="496161"/>
          </a:xfrm>
          <a:prstGeom prst="rect">
            <a:avLst/>
          </a:prstGeom>
        </p:spPr>
        <p:txBody>
          <a:bodyPr wrap="none">
            <a:spAutoFit/>
          </a:bodyPr>
          <a:lstStyle/>
          <a:p>
            <a:pPr>
              <a:lnSpc>
                <a:spcPct val="80000"/>
              </a:lnSpc>
              <a:buFontTx/>
              <a:buNone/>
            </a:pPr>
            <a:r>
              <a:rPr lang="el-GR" altLang="el-GR" sz="3200" b="1" dirty="0">
                <a:solidFill>
                  <a:srgbClr val="0070C0"/>
                </a:solidFill>
              </a:rPr>
              <a:t>ΘΩΡΑΚΙΚΕΣ ΣΥΜΠΙΕΣΕΙΣ</a:t>
            </a:r>
          </a:p>
        </p:txBody>
      </p:sp>
      <p:pic>
        <p:nvPicPr>
          <p:cNvPr id="8"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t="11651"/>
          <a:stretch/>
        </p:blipFill>
        <p:spPr bwMode="auto">
          <a:xfrm>
            <a:off x="44053" y="-27384"/>
            <a:ext cx="1287587" cy="1137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7" descr="Αποτέλεσμα εικόνας για logo αθτη"/>
          <p:cNvPicPr>
            <a:picLocks noChangeAspect="1" noChangeArrowheads="1"/>
          </p:cNvPicPr>
          <p:nvPr/>
        </p:nvPicPr>
        <p:blipFill>
          <a:blip r:embed="rId6">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41611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17413"/>
                                        </p:tgtEl>
                                        <p:attrNameLst>
                                          <p:attrName>style.visibility</p:attrName>
                                        </p:attrNameLst>
                                      </p:cBhvr>
                                      <p:to>
                                        <p:strVal val="visible"/>
                                      </p:to>
                                    </p:set>
                                    <p:animEffect transition="in" filter="dissolve">
                                      <p:cBhvr>
                                        <p:cTn id="7" dur="2000"/>
                                        <p:tgtEl>
                                          <p:spTgt spid="17413"/>
                                        </p:tgtEl>
                                      </p:cBhvr>
                                    </p:animEffect>
                                  </p:childTnLst>
                                </p:cTn>
                              </p:par>
                              <p:par>
                                <p:cTn id="8" presetID="9" presetClass="entr" presetSubtype="0" fill="hold" nodeType="withEffect">
                                  <p:stCondLst>
                                    <p:cond delay="0"/>
                                  </p:stCondLst>
                                  <p:childTnLst>
                                    <p:set>
                                      <p:cBhvr>
                                        <p:cTn id="9" dur="1" fill="hold">
                                          <p:stCondLst>
                                            <p:cond delay="0"/>
                                          </p:stCondLst>
                                        </p:cTn>
                                        <p:tgtEl>
                                          <p:spTgt spid="17414"/>
                                        </p:tgtEl>
                                        <p:attrNameLst>
                                          <p:attrName>style.visibility</p:attrName>
                                        </p:attrNameLst>
                                      </p:cBhvr>
                                      <p:to>
                                        <p:strVal val="visible"/>
                                      </p:to>
                                    </p:set>
                                    <p:animEffect transition="in" filter="dissolve">
                                      <p:cBhvr>
                                        <p:cTn id="10" dur="2000"/>
                                        <p:tgtEl>
                                          <p:spTgt spid="17414"/>
                                        </p:tgtEl>
                                      </p:cBhvr>
                                    </p:animEffect>
                                  </p:childTnLst>
                                </p:cTn>
                              </p:par>
                              <p:par>
                                <p:cTn id="11" presetID="9" presetClass="entr" presetSubtype="0" fill="hold" nodeType="withEffect">
                                  <p:stCondLst>
                                    <p:cond delay="0"/>
                                  </p:stCondLst>
                                  <p:childTnLst>
                                    <p:set>
                                      <p:cBhvr>
                                        <p:cTn id="12" dur="1" fill="hold">
                                          <p:stCondLst>
                                            <p:cond delay="0"/>
                                          </p:stCondLst>
                                        </p:cTn>
                                        <p:tgtEl>
                                          <p:spTgt spid="17415"/>
                                        </p:tgtEl>
                                        <p:attrNameLst>
                                          <p:attrName>style.visibility</p:attrName>
                                        </p:attrNameLst>
                                      </p:cBhvr>
                                      <p:to>
                                        <p:strVal val="visible"/>
                                      </p:to>
                                    </p:set>
                                    <p:animEffect transition="in" filter="dissolve">
                                      <p:cBhvr>
                                        <p:cTn id="13" dur="2000"/>
                                        <p:tgtEl>
                                          <p:spTgt spid="174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type="body" idx="1"/>
          </p:nvPr>
        </p:nvSpPr>
        <p:spPr>
          <a:xfrm>
            <a:off x="0" y="2575445"/>
            <a:ext cx="9144000" cy="4525963"/>
          </a:xfrm>
        </p:spPr>
        <p:txBody>
          <a:bodyPr>
            <a:normAutofit fontScale="92500" lnSpcReduction="20000"/>
          </a:bodyPr>
          <a:lstStyle/>
          <a:p>
            <a:pPr>
              <a:lnSpc>
                <a:spcPct val="80000"/>
              </a:lnSpc>
              <a:buFontTx/>
              <a:buNone/>
            </a:pPr>
            <a:r>
              <a:rPr lang="el-GR" altLang="el-GR" sz="3000" dirty="0">
                <a:solidFill>
                  <a:srgbClr val="C00000"/>
                </a:solidFill>
              </a:rPr>
              <a:t/>
            </a:r>
            <a:br>
              <a:rPr lang="el-GR" altLang="el-GR" sz="3000" dirty="0">
                <a:solidFill>
                  <a:srgbClr val="C00000"/>
                </a:solidFill>
              </a:rPr>
            </a:br>
            <a:r>
              <a:rPr lang="el-GR" altLang="el-GR" sz="3000" dirty="0">
                <a:solidFill>
                  <a:srgbClr val="C00000"/>
                </a:solidFill>
              </a:rPr>
              <a:t>   Γίνονται συνήθως με τη </a:t>
            </a:r>
            <a:r>
              <a:rPr lang="el-GR" altLang="el-GR" sz="3000" b="1" dirty="0">
                <a:solidFill>
                  <a:srgbClr val="C00000"/>
                </a:solidFill>
              </a:rPr>
              <a:t>μέθοδο "στόμα με στόμα"</a:t>
            </a:r>
            <a:r>
              <a:rPr lang="el-GR" altLang="el-GR" sz="3000" dirty="0">
                <a:solidFill>
                  <a:srgbClr val="C00000"/>
                </a:solidFill>
              </a:rPr>
              <a:t>. </a:t>
            </a:r>
          </a:p>
          <a:p>
            <a:pPr>
              <a:lnSpc>
                <a:spcPct val="80000"/>
              </a:lnSpc>
              <a:buFontTx/>
              <a:buNone/>
            </a:pPr>
            <a:endParaRPr lang="el-GR" altLang="el-GR" sz="2000" dirty="0"/>
          </a:p>
          <a:p>
            <a:pPr>
              <a:lnSpc>
                <a:spcPct val="80000"/>
              </a:lnSpc>
              <a:buFont typeface="Wingdings" panose="05000000000000000000" pitchFamily="2" charset="2"/>
              <a:buChar char="ü"/>
            </a:pPr>
            <a:r>
              <a:rPr lang="el-GR" altLang="el-GR" sz="2400" dirty="0"/>
              <a:t>Διατηρήστε </a:t>
            </a:r>
            <a:r>
              <a:rPr lang="el-GR" altLang="el-GR" sz="2400" u="sng" dirty="0"/>
              <a:t>ανοικτό τον αεραγωγό</a:t>
            </a:r>
            <a:r>
              <a:rPr lang="el-GR" altLang="el-GR" sz="2400" dirty="0"/>
              <a:t> (έκταση της κεφαλής και ανύψωση του πηγουνιού) και με τα δύο δάχτυλα του χεριού σας που βρίσκεται στο μέτωπο κλείστε τη μύτη. </a:t>
            </a:r>
          </a:p>
          <a:p>
            <a:pPr>
              <a:lnSpc>
                <a:spcPct val="80000"/>
              </a:lnSpc>
              <a:buFont typeface="Wingdings" panose="05000000000000000000" pitchFamily="2" charset="2"/>
              <a:buChar char="ü"/>
            </a:pPr>
            <a:r>
              <a:rPr lang="el-GR" altLang="el-GR" sz="2400" dirty="0"/>
              <a:t>Με το άλλο χέρι κρατήστε το σαγόνι προς τα πάνω, επιτρέποντας έτσι στο στόμα να είναι ανοικτό. </a:t>
            </a:r>
          </a:p>
          <a:p>
            <a:pPr>
              <a:lnSpc>
                <a:spcPct val="80000"/>
              </a:lnSpc>
              <a:buFont typeface="Wingdings" panose="05000000000000000000" pitchFamily="2" charset="2"/>
              <a:buChar char="ü"/>
            </a:pPr>
            <a:r>
              <a:rPr lang="el-GR" altLang="el-GR" sz="2400" dirty="0"/>
              <a:t>Πάρετε μια βαθιά ανάσα εφαρμόστε τα χείλη σας καλά γύρω από τα χείλη του θύματος και φυσήξτε αργά και σταθερά μέσα στο στόμα του.</a:t>
            </a:r>
          </a:p>
          <a:p>
            <a:pPr>
              <a:lnSpc>
                <a:spcPct val="80000"/>
              </a:lnSpc>
              <a:buFont typeface="Wingdings" panose="05000000000000000000" pitchFamily="2" charset="2"/>
              <a:buChar char="ü"/>
            </a:pPr>
            <a:r>
              <a:rPr lang="el-GR" altLang="el-GR" sz="2400" dirty="0"/>
              <a:t>Κάθε αναπνοή (εμφύσηση) πρέπει να είναι αρκετή για να προκαλέσει ανύψωση του θώρακα όπως σε μια φυσιολογική αναπνοή. </a:t>
            </a:r>
          </a:p>
          <a:p>
            <a:pPr>
              <a:lnSpc>
                <a:spcPct val="80000"/>
              </a:lnSpc>
              <a:buFont typeface="Wingdings" panose="05000000000000000000" pitchFamily="2" charset="2"/>
              <a:buChar char="ü"/>
            </a:pPr>
            <a:r>
              <a:rPr lang="el-GR" altLang="el-GR" sz="2400" dirty="0"/>
              <a:t>Διατηρώντας το κεφάλι στη θέση που ήταν πριν, απομακρύνετε το στόμα σας από το στόμα του θύματος, επιτρέποντας στο θώρακα να "ξεφουσκώσει" πλήρως, καθώς ο αέρας βγαίνει έξω</a:t>
            </a:r>
          </a:p>
          <a:p>
            <a:pPr>
              <a:lnSpc>
                <a:spcPct val="80000"/>
              </a:lnSpc>
              <a:buFont typeface="Wingdings" panose="05000000000000000000" pitchFamily="2" charset="2"/>
              <a:buChar char="ü"/>
            </a:pPr>
            <a:r>
              <a:rPr lang="el-GR" altLang="el-GR" sz="2400" dirty="0"/>
              <a:t>Πάρετε άλλη μια βαθιά ανάσα και ξαναδώστε εμφύσηση, συμπληρώνοντας </a:t>
            </a:r>
            <a:r>
              <a:rPr lang="el-GR" altLang="el-GR" sz="2400" u="sng" dirty="0"/>
              <a:t>συνολικά 2 αποτελεσματικές εμφυσήσεις</a:t>
            </a:r>
            <a:r>
              <a:rPr lang="el-GR" altLang="el-GR" sz="2400" dirty="0"/>
              <a:t> (να ανασηκώνεται ο θώρακας</a:t>
            </a:r>
            <a:r>
              <a:rPr lang="el-GR" altLang="el-GR" sz="2000" dirty="0"/>
              <a:t>). </a:t>
            </a:r>
          </a:p>
        </p:txBody>
      </p:sp>
      <p:pic>
        <p:nvPicPr>
          <p:cNvPr id="1843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1276350"/>
            <a:ext cx="2171700" cy="136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1840" y="1276350"/>
            <a:ext cx="2343151" cy="127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4208" y="1102518"/>
            <a:ext cx="2057400" cy="162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t="11651"/>
          <a:stretch/>
        </p:blipFill>
        <p:spPr bwMode="auto">
          <a:xfrm>
            <a:off x="44053" y="-27384"/>
            <a:ext cx="1287587" cy="1137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7" descr="Αποτέλεσμα εικόνας για logo αθτη"/>
          <p:cNvPicPr>
            <a:picLocks noChangeAspect="1" noChangeArrowheads="1"/>
          </p:cNvPicPr>
          <p:nvPr/>
        </p:nvPicPr>
        <p:blipFill>
          <a:blip r:embed="rId6">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Ορθογώνιο 7"/>
          <p:cNvSpPr/>
          <p:nvPr/>
        </p:nvSpPr>
        <p:spPr>
          <a:xfrm>
            <a:off x="2219883" y="293319"/>
            <a:ext cx="4533613" cy="486287"/>
          </a:xfrm>
          <a:prstGeom prst="rect">
            <a:avLst/>
          </a:prstGeom>
        </p:spPr>
        <p:txBody>
          <a:bodyPr wrap="none">
            <a:spAutoFit/>
          </a:bodyPr>
          <a:lstStyle/>
          <a:p>
            <a:pPr>
              <a:lnSpc>
                <a:spcPct val="80000"/>
              </a:lnSpc>
              <a:buFontTx/>
              <a:buNone/>
            </a:pPr>
            <a:r>
              <a:rPr lang="el-GR" altLang="el-GR" sz="3200" b="1" dirty="0" smtClean="0">
                <a:solidFill>
                  <a:srgbClr val="0070C0"/>
                </a:solidFill>
              </a:rPr>
              <a:t>ΑΝΑΠΝΟΕΣ - εμφυσήσεις</a:t>
            </a:r>
            <a:endParaRPr lang="el-GR" altLang="el-GR" sz="3200" b="1" dirty="0">
              <a:solidFill>
                <a:srgbClr val="0070C0"/>
              </a:solidFill>
            </a:endParaRPr>
          </a:p>
        </p:txBody>
      </p:sp>
    </p:spTree>
    <p:extLst>
      <p:ext uri="{BB962C8B-B14F-4D97-AF65-F5344CB8AC3E}">
        <p14:creationId xmlns:p14="http://schemas.microsoft.com/office/powerpoint/2010/main" val="5781996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18436"/>
                                        </p:tgtEl>
                                        <p:attrNameLst>
                                          <p:attrName>style.visibility</p:attrName>
                                        </p:attrNameLst>
                                      </p:cBhvr>
                                      <p:to>
                                        <p:strVal val="visible"/>
                                      </p:to>
                                    </p:set>
                                    <p:animEffect transition="in" filter="dissolve">
                                      <p:cBhvr>
                                        <p:cTn id="7" dur="2000"/>
                                        <p:tgtEl>
                                          <p:spTgt spid="18436"/>
                                        </p:tgtEl>
                                      </p:cBhvr>
                                    </p:animEffect>
                                  </p:childTnLst>
                                </p:cTn>
                              </p:par>
                              <p:par>
                                <p:cTn id="8" presetID="9" presetClass="entr" presetSubtype="0" fill="hold" nodeType="withEffect">
                                  <p:stCondLst>
                                    <p:cond delay="0"/>
                                  </p:stCondLst>
                                  <p:childTnLst>
                                    <p:set>
                                      <p:cBhvr>
                                        <p:cTn id="9" dur="1" fill="hold">
                                          <p:stCondLst>
                                            <p:cond delay="0"/>
                                          </p:stCondLst>
                                        </p:cTn>
                                        <p:tgtEl>
                                          <p:spTgt spid="18437"/>
                                        </p:tgtEl>
                                        <p:attrNameLst>
                                          <p:attrName>style.visibility</p:attrName>
                                        </p:attrNameLst>
                                      </p:cBhvr>
                                      <p:to>
                                        <p:strVal val="visible"/>
                                      </p:to>
                                    </p:set>
                                    <p:animEffect transition="in" filter="dissolve">
                                      <p:cBhvr>
                                        <p:cTn id="10" dur="2000"/>
                                        <p:tgtEl>
                                          <p:spTgt spid="18437"/>
                                        </p:tgtEl>
                                      </p:cBhvr>
                                    </p:animEffect>
                                  </p:childTnLst>
                                </p:cTn>
                              </p:par>
                              <p:par>
                                <p:cTn id="11" presetID="9" presetClass="entr" presetSubtype="0" fill="hold" nodeType="withEffect">
                                  <p:stCondLst>
                                    <p:cond delay="0"/>
                                  </p:stCondLst>
                                  <p:childTnLst>
                                    <p:set>
                                      <p:cBhvr>
                                        <p:cTn id="12" dur="1" fill="hold">
                                          <p:stCondLst>
                                            <p:cond delay="0"/>
                                          </p:stCondLst>
                                        </p:cTn>
                                        <p:tgtEl>
                                          <p:spTgt spid="18438"/>
                                        </p:tgtEl>
                                        <p:attrNameLst>
                                          <p:attrName>style.visibility</p:attrName>
                                        </p:attrNameLst>
                                      </p:cBhvr>
                                      <p:to>
                                        <p:strVal val="visible"/>
                                      </p:to>
                                    </p:set>
                                    <p:animEffect transition="in" filter="dissolve">
                                      <p:cBhvr>
                                        <p:cTn id="13" dur="2000"/>
                                        <p:tgtEl>
                                          <p:spTgt spid="184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5292" y="476253"/>
            <a:ext cx="8353425" cy="548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Ορθογώνιο 2"/>
          <p:cNvSpPr/>
          <p:nvPr/>
        </p:nvSpPr>
        <p:spPr>
          <a:xfrm>
            <a:off x="683574" y="980728"/>
            <a:ext cx="7470314" cy="92333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l-GR" sz="5400" b="1" spc="50" dirty="0">
                <a:ln w="11430"/>
                <a:gradFill>
                  <a:gsLst>
                    <a:gs pos="25000">
                      <a:srgbClr val="9F2936">
                        <a:satMod val="155000"/>
                      </a:srgbClr>
                    </a:gs>
                    <a:gs pos="100000">
                      <a:srgbClr val="9F2936">
                        <a:shade val="45000"/>
                        <a:satMod val="165000"/>
                      </a:srgbClr>
                    </a:gs>
                  </a:gsLst>
                  <a:lin ang="5400000"/>
                </a:gradFill>
                <a:effectLst>
                  <a:outerShdw blurRad="76200" dist="50800" dir="5400000" algn="tl" rotWithShape="0">
                    <a:srgbClr val="000000">
                      <a:alpha val="65000"/>
                    </a:srgbClr>
                  </a:outerShdw>
                </a:effectLst>
                <a:latin typeface="Verdana" pitchFamily="34" charset="0"/>
              </a:rPr>
              <a:t>Σας ευχαριστώ…!!!</a:t>
            </a:r>
          </a:p>
        </p:txBody>
      </p:sp>
    </p:spTree>
    <p:extLst>
      <p:ext uri="{BB962C8B-B14F-4D97-AF65-F5344CB8AC3E}">
        <p14:creationId xmlns:p14="http://schemas.microsoft.com/office/powerpoint/2010/main" val="31118083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Σχετική εικόνα"/>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374731" y="1226369"/>
            <a:ext cx="4321175" cy="324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http://4.bp.blogspot.com/-Tws00zv6gRE/T4GUk2GG-TI/AAAAAAAABuM/ODGBmHxXY5k/s1600/Animation1.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84213" y="4564063"/>
            <a:ext cx="1628775"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Αποτέλεσμα εικόνας για πασχα animation"/>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659563" y="4597400"/>
            <a:ext cx="1981200"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 descr="Σχετική εικόνα"/>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335169" y="4687888"/>
            <a:ext cx="2400300"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Διάγραμμα ροής: Εναλλακτική διεργασία 11"/>
          <p:cNvSpPr/>
          <p:nvPr/>
        </p:nvSpPr>
        <p:spPr>
          <a:xfrm>
            <a:off x="1936709" y="186211"/>
            <a:ext cx="5197217" cy="1021556"/>
          </a:xfrm>
          <a:prstGeom prst="flowChartAlternateProcess">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l-GR"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Καλό Πάσχα ….!!</a:t>
            </a:r>
            <a:endParaRPr lang="el-GR"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1650370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866" name="Εικόνα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8500" y="2428875"/>
            <a:ext cx="26670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8342238"/>
      </p:ext>
    </p:extLst>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ChangeArrowheads="1"/>
          </p:cNvSpPr>
          <p:nvPr/>
        </p:nvSpPr>
        <p:spPr bwMode="auto">
          <a:xfrm>
            <a:off x="457200" y="1163409"/>
            <a:ext cx="8229600" cy="1312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lgn="r" defTabSz="449263" rtl="0" fontAlgn="base" hangingPunct="0">
              <a:lnSpc>
                <a:spcPct val="93000"/>
              </a:lnSpc>
              <a:spcBef>
                <a:spcPct val="0"/>
              </a:spcBef>
              <a:spcAft>
                <a:spcPct val="0"/>
              </a:spcAft>
              <a:buClr>
                <a:srgbClr val="000000"/>
              </a:buClr>
              <a:buSzPct val="100000"/>
              <a:buFont typeface="Times New Roman" pitchFamily="18" charset="0"/>
              <a:defRPr sz="4400" b="1" i="1">
                <a:solidFill>
                  <a:srgbClr val="800000"/>
                </a:solidFill>
                <a:latin typeface="+mj-lt"/>
                <a:ea typeface="+mj-ea"/>
                <a:cs typeface="+mj-cs"/>
              </a:defRPr>
            </a:lvl1pPr>
            <a:lvl2pPr marL="742950" indent="-285750" algn="r" defTabSz="449263" rtl="0" fontAlgn="base" hangingPunct="0">
              <a:lnSpc>
                <a:spcPct val="93000"/>
              </a:lnSpc>
              <a:spcBef>
                <a:spcPct val="0"/>
              </a:spcBef>
              <a:spcAft>
                <a:spcPct val="0"/>
              </a:spcAft>
              <a:buClr>
                <a:srgbClr val="000000"/>
              </a:buClr>
              <a:buSzPct val="100000"/>
              <a:buFont typeface="Times New Roman" pitchFamily="18" charset="0"/>
              <a:defRPr sz="4400" b="1" i="1">
                <a:solidFill>
                  <a:srgbClr val="800000"/>
                </a:solidFill>
                <a:latin typeface="Arial" charset="0"/>
                <a:ea typeface="Arial Unicode MS" pitchFamily="34" charset="-128"/>
                <a:cs typeface="Arial Unicode MS" pitchFamily="34" charset="-128"/>
              </a:defRPr>
            </a:lvl2pPr>
            <a:lvl3pPr marL="1143000" indent="-228600" algn="r" defTabSz="449263" rtl="0" fontAlgn="base" hangingPunct="0">
              <a:lnSpc>
                <a:spcPct val="93000"/>
              </a:lnSpc>
              <a:spcBef>
                <a:spcPct val="0"/>
              </a:spcBef>
              <a:spcAft>
                <a:spcPct val="0"/>
              </a:spcAft>
              <a:buClr>
                <a:srgbClr val="000000"/>
              </a:buClr>
              <a:buSzPct val="100000"/>
              <a:buFont typeface="Times New Roman" pitchFamily="18" charset="0"/>
              <a:defRPr sz="4400" b="1" i="1">
                <a:solidFill>
                  <a:srgbClr val="800000"/>
                </a:solidFill>
                <a:latin typeface="Arial" charset="0"/>
                <a:ea typeface="Arial Unicode MS" pitchFamily="34" charset="-128"/>
                <a:cs typeface="Arial Unicode MS" pitchFamily="34" charset="-128"/>
              </a:defRPr>
            </a:lvl3pPr>
            <a:lvl4pPr marL="1600200" indent="-228600" algn="r" defTabSz="449263" rtl="0" fontAlgn="base" hangingPunct="0">
              <a:lnSpc>
                <a:spcPct val="93000"/>
              </a:lnSpc>
              <a:spcBef>
                <a:spcPct val="0"/>
              </a:spcBef>
              <a:spcAft>
                <a:spcPct val="0"/>
              </a:spcAft>
              <a:buClr>
                <a:srgbClr val="000000"/>
              </a:buClr>
              <a:buSzPct val="100000"/>
              <a:buFont typeface="Times New Roman" pitchFamily="18" charset="0"/>
              <a:defRPr sz="4400" b="1" i="1">
                <a:solidFill>
                  <a:srgbClr val="800000"/>
                </a:solidFill>
                <a:latin typeface="Arial" charset="0"/>
                <a:ea typeface="Arial Unicode MS" pitchFamily="34" charset="-128"/>
                <a:cs typeface="Arial Unicode MS" pitchFamily="34" charset="-128"/>
              </a:defRPr>
            </a:lvl4pPr>
            <a:lvl5pPr marL="2057400" indent="-228600" algn="r" defTabSz="449263" rtl="0" fontAlgn="base" hangingPunct="0">
              <a:lnSpc>
                <a:spcPct val="93000"/>
              </a:lnSpc>
              <a:spcBef>
                <a:spcPct val="0"/>
              </a:spcBef>
              <a:spcAft>
                <a:spcPct val="0"/>
              </a:spcAft>
              <a:buClr>
                <a:srgbClr val="000000"/>
              </a:buClr>
              <a:buSzPct val="100000"/>
              <a:buFont typeface="Times New Roman" pitchFamily="18" charset="0"/>
              <a:defRPr sz="4400" b="1" i="1">
                <a:solidFill>
                  <a:srgbClr val="800000"/>
                </a:solidFill>
                <a:latin typeface="Arial" charset="0"/>
                <a:ea typeface="Arial Unicode MS" pitchFamily="34" charset="-128"/>
                <a:cs typeface="Arial Unicode MS" pitchFamily="34" charset="-128"/>
              </a:defRPr>
            </a:lvl5pPr>
            <a:lvl6pPr marL="2514600" indent="-228600" algn="r" defTabSz="449263" rtl="0" fontAlgn="base" hangingPunct="0">
              <a:lnSpc>
                <a:spcPct val="93000"/>
              </a:lnSpc>
              <a:spcBef>
                <a:spcPct val="0"/>
              </a:spcBef>
              <a:spcAft>
                <a:spcPct val="0"/>
              </a:spcAft>
              <a:buClr>
                <a:srgbClr val="000000"/>
              </a:buClr>
              <a:buSzPct val="100000"/>
              <a:buFont typeface="Times New Roman" pitchFamily="18" charset="0"/>
              <a:defRPr sz="4400" b="1" i="1">
                <a:solidFill>
                  <a:srgbClr val="800000"/>
                </a:solidFill>
                <a:latin typeface="Arial" charset="0"/>
                <a:ea typeface="Arial Unicode MS" pitchFamily="34" charset="-128"/>
                <a:cs typeface="Arial Unicode MS" pitchFamily="34" charset="-128"/>
              </a:defRPr>
            </a:lvl6pPr>
            <a:lvl7pPr marL="2971800" indent="-228600" algn="r" defTabSz="449263" rtl="0" fontAlgn="base" hangingPunct="0">
              <a:lnSpc>
                <a:spcPct val="93000"/>
              </a:lnSpc>
              <a:spcBef>
                <a:spcPct val="0"/>
              </a:spcBef>
              <a:spcAft>
                <a:spcPct val="0"/>
              </a:spcAft>
              <a:buClr>
                <a:srgbClr val="000000"/>
              </a:buClr>
              <a:buSzPct val="100000"/>
              <a:buFont typeface="Times New Roman" pitchFamily="18" charset="0"/>
              <a:defRPr sz="4400" b="1" i="1">
                <a:solidFill>
                  <a:srgbClr val="800000"/>
                </a:solidFill>
                <a:latin typeface="Arial" charset="0"/>
                <a:ea typeface="Arial Unicode MS" pitchFamily="34" charset="-128"/>
                <a:cs typeface="Arial Unicode MS" pitchFamily="34" charset="-128"/>
              </a:defRPr>
            </a:lvl7pPr>
            <a:lvl8pPr marL="3429000" indent="-228600" algn="r" defTabSz="449263" rtl="0" fontAlgn="base" hangingPunct="0">
              <a:lnSpc>
                <a:spcPct val="93000"/>
              </a:lnSpc>
              <a:spcBef>
                <a:spcPct val="0"/>
              </a:spcBef>
              <a:spcAft>
                <a:spcPct val="0"/>
              </a:spcAft>
              <a:buClr>
                <a:srgbClr val="000000"/>
              </a:buClr>
              <a:buSzPct val="100000"/>
              <a:buFont typeface="Times New Roman" pitchFamily="18" charset="0"/>
              <a:defRPr sz="4400" b="1" i="1">
                <a:solidFill>
                  <a:srgbClr val="800000"/>
                </a:solidFill>
                <a:latin typeface="Arial" charset="0"/>
                <a:ea typeface="Arial Unicode MS" pitchFamily="34" charset="-128"/>
                <a:cs typeface="Arial Unicode MS" pitchFamily="34" charset="-128"/>
              </a:defRPr>
            </a:lvl8pPr>
            <a:lvl9pPr marL="3886200" indent="-228600" algn="r" defTabSz="449263" rtl="0" fontAlgn="base" hangingPunct="0">
              <a:lnSpc>
                <a:spcPct val="93000"/>
              </a:lnSpc>
              <a:spcBef>
                <a:spcPct val="0"/>
              </a:spcBef>
              <a:spcAft>
                <a:spcPct val="0"/>
              </a:spcAft>
              <a:buClr>
                <a:srgbClr val="000000"/>
              </a:buClr>
              <a:buSzPct val="100000"/>
              <a:buFont typeface="Times New Roman" pitchFamily="18" charset="0"/>
              <a:defRPr sz="4400" b="1" i="1">
                <a:solidFill>
                  <a:srgbClr val="800000"/>
                </a:solidFill>
                <a:latin typeface="Arial" charset="0"/>
                <a:ea typeface="Arial Unicode MS" pitchFamily="34" charset="-128"/>
                <a:cs typeface="Arial Unicode MS" pitchFamily="34" charset="-128"/>
              </a:defRPr>
            </a:lvl9pPr>
          </a:lstStyle>
          <a:p>
            <a:pPr algn="ctr">
              <a:lnSpc>
                <a:spcPct val="100000"/>
              </a:lnSpc>
              <a:buClrTx/>
              <a:buSzPct val="45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l-GR" altLang="el-GR" sz="4000" i="0" dirty="0">
                <a:solidFill>
                  <a:srgbClr val="0070C0"/>
                </a:solidFill>
              </a:rPr>
              <a:t>Ποια η ευθύνη αυτού που προσφέρει Πρώτες βοήθειες;</a:t>
            </a:r>
          </a:p>
        </p:txBody>
      </p:sp>
      <p:sp>
        <p:nvSpPr>
          <p:cNvPr id="3" name="Rectangle 2"/>
          <p:cNvSpPr>
            <a:spLocks noGrp="1" noChangeArrowheads="1"/>
          </p:cNvSpPr>
          <p:nvPr/>
        </p:nvSpPr>
        <p:spPr bwMode="auto">
          <a:xfrm>
            <a:off x="107504" y="2734964"/>
            <a:ext cx="8928992" cy="32143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marL="342900" indent="-342900" algn="l" defTabSz="449263" rtl="0" fontAlgn="base" hangingPunct="0">
              <a:lnSpc>
                <a:spcPct val="93000"/>
              </a:lnSpc>
              <a:spcBef>
                <a:spcPct val="0"/>
              </a:spcBef>
              <a:spcAft>
                <a:spcPts val="1425"/>
              </a:spcAft>
              <a:buClr>
                <a:srgbClr val="000000"/>
              </a:buClr>
              <a:buSzPct val="100000"/>
              <a:buFont typeface="Times New Roman" pitchFamily="18" charset="0"/>
              <a:defRPr sz="3200">
                <a:solidFill>
                  <a:srgbClr val="000000"/>
                </a:solidFill>
                <a:latin typeface="+mn-lt"/>
                <a:ea typeface="+mn-ea"/>
                <a:cs typeface="+mn-cs"/>
              </a:defRPr>
            </a:lvl1pPr>
            <a:lvl2pPr marL="742950" indent="-285750" algn="l" defTabSz="449263" rtl="0" fontAlgn="base" hangingPunct="0">
              <a:lnSpc>
                <a:spcPct val="93000"/>
              </a:lnSpc>
              <a:spcBef>
                <a:spcPct val="0"/>
              </a:spcBef>
              <a:spcAft>
                <a:spcPts val="1138"/>
              </a:spcAft>
              <a:buClr>
                <a:srgbClr val="000000"/>
              </a:buClr>
              <a:buSzPct val="100000"/>
              <a:buFont typeface="Times New Roman" pitchFamily="18" charset="0"/>
              <a:defRPr sz="2800">
                <a:solidFill>
                  <a:srgbClr val="000000"/>
                </a:solidFill>
                <a:latin typeface="+mn-lt"/>
                <a:ea typeface="+mn-ea"/>
                <a:cs typeface="+mn-cs"/>
              </a:defRPr>
            </a:lvl2pPr>
            <a:lvl3pPr marL="1143000" indent="-228600" algn="l" defTabSz="449263" rtl="0" fontAlgn="base" hangingPunct="0">
              <a:lnSpc>
                <a:spcPct val="93000"/>
              </a:lnSpc>
              <a:spcBef>
                <a:spcPct val="0"/>
              </a:spcBef>
              <a:spcAft>
                <a:spcPts val="850"/>
              </a:spcAft>
              <a:buClr>
                <a:srgbClr val="000000"/>
              </a:buClr>
              <a:buSzPct val="100000"/>
              <a:buFont typeface="Times New Roman" pitchFamily="18" charset="0"/>
              <a:defRPr sz="2400">
                <a:solidFill>
                  <a:srgbClr val="000000"/>
                </a:solidFill>
                <a:latin typeface="+mn-lt"/>
                <a:ea typeface="+mn-ea"/>
                <a:cs typeface="+mn-cs"/>
              </a:defRPr>
            </a:lvl3pPr>
            <a:lvl4pPr marL="1600200" indent="-228600" algn="l" defTabSz="449263" rtl="0" fontAlgn="base" hangingPunct="0">
              <a:lnSpc>
                <a:spcPct val="93000"/>
              </a:lnSpc>
              <a:spcBef>
                <a:spcPct val="0"/>
              </a:spcBef>
              <a:spcAft>
                <a:spcPts val="575"/>
              </a:spcAft>
              <a:buClr>
                <a:srgbClr val="000000"/>
              </a:buClr>
              <a:buSzPct val="100000"/>
              <a:buFont typeface="Times New Roman" pitchFamily="18" charset="0"/>
              <a:defRPr sz="2000">
                <a:solidFill>
                  <a:srgbClr val="000000"/>
                </a:solidFill>
                <a:latin typeface="+mn-lt"/>
                <a:ea typeface="+mn-ea"/>
                <a:cs typeface="+mn-cs"/>
              </a:defRPr>
            </a:lvl4pPr>
            <a:lvl5pPr marL="2057400" indent="-228600" algn="l" defTabSz="449263" rtl="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mn-lt"/>
                <a:ea typeface="+mn-ea"/>
                <a:cs typeface="+mn-cs"/>
              </a:defRPr>
            </a:lvl5pPr>
            <a:lvl6pPr marL="2514600" indent="-228600" algn="l" defTabSz="449263" rtl="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mn-lt"/>
                <a:ea typeface="+mn-ea"/>
                <a:cs typeface="+mn-cs"/>
              </a:defRPr>
            </a:lvl6pPr>
            <a:lvl7pPr marL="2971800" indent="-228600" algn="l" defTabSz="449263" rtl="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mn-lt"/>
                <a:ea typeface="+mn-ea"/>
                <a:cs typeface="+mn-cs"/>
              </a:defRPr>
            </a:lvl7pPr>
            <a:lvl8pPr marL="3429000" indent="-228600" algn="l" defTabSz="449263" rtl="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mn-lt"/>
                <a:ea typeface="+mn-ea"/>
                <a:cs typeface="+mn-cs"/>
              </a:defRPr>
            </a:lvl8pPr>
            <a:lvl9pPr marL="3886200" indent="-228600" algn="l" defTabSz="449263" rtl="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mn-lt"/>
                <a:ea typeface="+mn-ea"/>
                <a:cs typeface="+mn-cs"/>
              </a:defRPr>
            </a:lvl9pPr>
          </a:lstStyle>
          <a:p>
            <a:pPr marL="449263">
              <a:lnSpc>
                <a:spcPct val="90000"/>
              </a:lnSpc>
              <a:spcBef>
                <a:spcPts val="600"/>
              </a:spcBef>
              <a:spcAft>
                <a:spcPct val="0"/>
              </a:spcAft>
              <a:buFont typeface="Wingdings" panose="05000000000000000000" pitchFamily="2" charset="2"/>
              <a:buChar char="Ø"/>
              <a:tabLst>
                <a:tab pos="430213" algn="l"/>
                <a:tab pos="534988" algn="l"/>
                <a:tab pos="984250" algn="l"/>
                <a:tab pos="1433513" algn="l"/>
                <a:tab pos="1882775" algn="l"/>
                <a:tab pos="2332038" algn="l"/>
                <a:tab pos="2781300" algn="l"/>
                <a:tab pos="3230563" algn="l"/>
                <a:tab pos="3679825" algn="l"/>
                <a:tab pos="4129088" algn="l"/>
                <a:tab pos="4578350" algn="l"/>
                <a:tab pos="5027613" algn="l"/>
                <a:tab pos="5476875" algn="l"/>
                <a:tab pos="5926138" algn="l"/>
                <a:tab pos="6375400" algn="l"/>
                <a:tab pos="6824663" algn="l"/>
                <a:tab pos="7273925" algn="l"/>
                <a:tab pos="7723188" algn="l"/>
                <a:tab pos="8172450" algn="l"/>
                <a:tab pos="8621713" algn="l"/>
                <a:tab pos="9070975" algn="l"/>
              </a:tabLst>
            </a:pPr>
            <a:r>
              <a:rPr lang="el-GR" altLang="el-GR" sz="2400" dirty="0"/>
              <a:t>Να </a:t>
            </a:r>
            <a:r>
              <a:rPr lang="el-GR" altLang="el-GR" sz="2400" b="1" dirty="0">
                <a:solidFill>
                  <a:srgbClr val="FF0000"/>
                </a:solidFill>
              </a:rPr>
              <a:t>εκτιμήσει</a:t>
            </a:r>
            <a:r>
              <a:rPr lang="el-GR" altLang="el-GR" sz="2400" dirty="0">
                <a:solidFill>
                  <a:srgbClr val="FF0000"/>
                </a:solidFill>
              </a:rPr>
              <a:t> </a:t>
            </a:r>
            <a:r>
              <a:rPr lang="el-GR" altLang="el-GR" sz="2400" dirty="0"/>
              <a:t>την </a:t>
            </a:r>
            <a:r>
              <a:rPr lang="el-GR" altLang="el-GR" sz="2400" b="1" dirty="0"/>
              <a:t>κατάσταση</a:t>
            </a:r>
            <a:r>
              <a:rPr lang="el-GR" altLang="el-GR" sz="2400" dirty="0"/>
              <a:t> και να καλέσει </a:t>
            </a:r>
            <a:r>
              <a:rPr lang="el-GR" altLang="el-GR" sz="2400" b="1" dirty="0"/>
              <a:t>αμέσως την κατάλληλη εξειδικευμένη βοήθεια </a:t>
            </a:r>
          </a:p>
          <a:p>
            <a:pPr marL="449263">
              <a:lnSpc>
                <a:spcPct val="90000"/>
              </a:lnSpc>
              <a:spcBef>
                <a:spcPts val="600"/>
              </a:spcBef>
              <a:spcAft>
                <a:spcPct val="0"/>
              </a:spcAft>
              <a:buFont typeface="Wingdings" panose="05000000000000000000" pitchFamily="2" charset="2"/>
              <a:buChar char="Ø"/>
              <a:tabLst>
                <a:tab pos="430213" algn="l"/>
                <a:tab pos="534988" algn="l"/>
                <a:tab pos="984250" algn="l"/>
                <a:tab pos="1433513" algn="l"/>
                <a:tab pos="1882775" algn="l"/>
                <a:tab pos="2332038" algn="l"/>
                <a:tab pos="2781300" algn="l"/>
                <a:tab pos="3230563" algn="l"/>
                <a:tab pos="3679825" algn="l"/>
                <a:tab pos="4129088" algn="l"/>
                <a:tab pos="4578350" algn="l"/>
                <a:tab pos="5027613" algn="l"/>
                <a:tab pos="5476875" algn="l"/>
                <a:tab pos="5926138" algn="l"/>
                <a:tab pos="6375400" algn="l"/>
                <a:tab pos="6824663" algn="l"/>
                <a:tab pos="7273925" algn="l"/>
                <a:tab pos="7723188" algn="l"/>
                <a:tab pos="8172450" algn="l"/>
                <a:tab pos="8621713" algn="l"/>
                <a:tab pos="9070975" algn="l"/>
              </a:tabLst>
            </a:pPr>
            <a:r>
              <a:rPr lang="el-GR" altLang="el-GR" sz="2400" dirty="0"/>
              <a:t>Να </a:t>
            </a:r>
            <a:r>
              <a:rPr lang="el-GR" altLang="el-GR" sz="2400" b="1" dirty="0">
                <a:solidFill>
                  <a:srgbClr val="FF0000"/>
                </a:solidFill>
              </a:rPr>
              <a:t>μην εκθέσει </a:t>
            </a:r>
            <a:r>
              <a:rPr lang="el-GR" altLang="el-GR" sz="2400" dirty="0"/>
              <a:t>ποτέ τον εαυτό του, το θύμα και τους υπόλοιπους </a:t>
            </a:r>
            <a:r>
              <a:rPr lang="el-GR" altLang="el-GR" sz="2400" b="1" dirty="0">
                <a:solidFill>
                  <a:srgbClr val="92D050"/>
                </a:solidFill>
              </a:rPr>
              <a:t>σε κίνδυνο</a:t>
            </a:r>
          </a:p>
          <a:p>
            <a:pPr marL="449263">
              <a:lnSpc>
                <a:spcPct val="90000"/>
              </a:lnSpc>
              <a:spcBef>
                <a:spcPts val="600"/>
              </a:spcBef>
              <a:spcAft>
                <a:spcPct val="0"/>
              </a:spcAft>
              <a:buFont typeface="Wingdings" panose="05000000000000000000" pitchFamily="2" charset="2"/>
              <a:buChar char="Ø"/>
              <a:tabLst>
                <a:tab pos="430213" algn="l"/>
                <a:tab pos="534988" algn="l"/>
                <a:tab pos="984250" algn="l"/>
                <a:tab pos="1433513" algn="l"/>
                <a:tab pos="1882775" algn="l"/>
                <a:tab pos="2332038" algn="l"/>
                <a:tab pos="2781300" algn="l"/>
                <a:tab pos="3230563" algn="l"/>
                <a:tab pos="3679825" algn="l"/>
                <a:tab pos="4129088" algn="l"/>
                <a:tab pos="4578350" algn="l"/>
                <a:tab pos="5027613" algn="l"/>
                <a:tab pos="5476875" algn="l"/>
                <a:tab pos="5926138" algn="l"/>
                <a:tab pos="6375400" algn="l"/>
                <a:tab pos="6824663" algn="l"/>
                <a:tab pos="7273925" algn="l"/>
                <a:tab pos="7723188" algn="l"/>
                <a:tab pos="8172450" algn="l"/>
                <a:tab pos="8621713" algn="l"/>
                <a:tab pos="9070975" algn="l"/>
              </a:tabLst>
            </a:pPr>
            <a:r>
              <a:rPr lang="el-GR" altLang="el-GR" sz="2400" dirty="0"/>
              <a:t>Να </a:t>
            </a:r>
            <a:r>
              <a:rPr lang="el-GR" altLang="el-GR" sz="2400" b="1" dirty="0">
                <a:solidFill>
                  <a:srgbClr val="FF0000"/>
                </a:solidFill>
              </a:rPr>
              <a:t>αναγνωρίσει</a:t>
            </a:r>
            <a:r>
              <a:rPr lang="el-GR" altLang="el-GR" sz="2400" dirty="0"/>
              <a:t> το πρόβλημα και να δώσει την κατάλληλη αγωγή</a:t>
            </a:r>
          </a:p>
          <a:p>
            <a:pPr marL="449263">
              <a:lnSpc>
                <a:spcPct val="90000"/>
              </a:lnSpc>
              <a:spcBef>
                <a:spcPts val="600"/>
              </a:spcBef>
              <a:spcAft>
                <a:spcPct val="0"/>
              </a:spcAft>
              <a:buFont typeface="Wingdings" panose="05000000000000000000" pitchFamily="2" charset="2"/>
              <a:buChar char="Ø"/>
              <a:tabLst>
                <a:tab pos="430213" algn="l"/>
                <a:tab pos="534988" algn="l"/>
                <a:tab pos="984250" algn="l"/>
                <a:tab pos="1433513" algn="l"/>
                <a:tab pos="1882775" algn="l"/>
                <a:tab pos="2332038" algn="l"/>
                <a:tab pos="2781300" algn="l"/>
                <a:tab pos="3230563" algn="l"/>
                <a:tab pos="3679825" algn="l"/>
                <a:tab pos="4129088" algn="l"/>
                <a:tab pos="4578350" algn="l"/>
                <a:tab pos="5027613" algn="l"/>
                <a:tab pos="5476875" algn="l"/>
                <a:tab pos="5926138" algn="l"/>
                <a:tab pos="6375400" algn="l"/>
                <a:tab pos="6824663" algn="l"/>
                <a:tab pos="7273925" algn="l"/>
                <a:tab pos="7723188" algn="l"/>
                <a:tab pos="8172450" algn="l"/>
                <a:tab pos="8621713" algn="l"/>
                <a:tab pos="9070975" algn="l"/>
              </a:tabLst>
            </a:pPr>
            <a:r>
              <a:rPr lang="el-GR" altLang="el-GR" sz="2400" dirty="0"/>
              <a:t>Να </a:t>
            </a:r>
            <a:r>
              <a:rPr lang="el-GR" altLang="el-GR" sz="2400" b="1" dirty="0">
                <a:solidFill>
                  <a:srgbClr val="FF0000"/>
                </a:solidFill>
              </a:rPr>
              <a:t>αξιοποιήσει</a:t>
            </a:r>
            <a:r>
              <a:rPr lang="el-GR" altLang="el-GR" sz="2400" dirty="0"/>
              <a:t> όλους όσους μπορούν να προσφέρουν βοήθεια</a:t>
            </a:r>
          </a:p>
          <a:p>
            <a:pPr marL="449263">
              <a:lnSpc>
                <a:spcPct val="90000"/>
              </a:lnSpc>
              <a:spcBef>
                <a:spcPts val="600"/>
              </a:spcBef>
              <a:spcAft>
                <a:spcPct val="0"/>
              </a:spcAft>
              <a:buFont typeface="Wingdings" panose="05000000000000000000" pitchFamily="2" charset="2"/>
              <a:buChar char="Ø"/>
              <a:tabLst>
                <a:tab pos="430213" algn="l"/>
                <a:tab pos="534988" algn="l"/>
                <a:tab pos="984250" algn="l"/>
                <a:tab pos="1433513" algn="l"/>
                <a:tab pos="1882775" algn="l"/>
                <a:tab pos="2332038" algn="l"/>
                <a:tab pos="2781300" algn="l"/>
                <a:tab pos="3230563" algn="l"/>
                <a:tab pos="3679825" algn="l"/>
                <a:tab pos="4129088" algn="l"/>
                <a:tab pos="4578350" algn="l"/>
                <a:tab pos="5027613" algn="l"/>
                <a:tab pos="5476875" algn="l"/>
                <a:tab pos="5926138" algn="l"/>
                <a:tab pos="6375400" algn="l"/>
                <a:tab pos="6824663" algn="l"/>
                <a:tab pos="7273925" algn="l"/>
                <a:tab pos="7723188" algn="l"/>
                <a:tab pos="8172450" algn="l"/>
                <a:tab pos="8621713" algn="l"/>
                <a:tab pos="9070975" algn="l"/>
              </a:tabLst>
            </a:pPr>
            <a:r>
              <a:rPr lang="el-GR" altLang="el-GR" sz="2400" dirty="0"/>
              <a:t>Να </a:t>
            </a:r>
            <a:r>
              <a:rPr lang="el-GR" altLang="el-GR" sz="2400" b="1" dirty="0">
                <a:solidFill>
                  <a:srgbClr val="FF0000"/>
                </a:solidFill>
              </a:rPr>
              <a:t>παραμείνει</a:t>
            </a:r>
            <a:r>
              <a:rPr lang="el-GR" altLang="el-GR" sz="2400" dirty="0"/>
              <a:t> με τον πάσχοντα μέχρι να τον παραδώσει στην φροντίδα του κατάλληλου ειδικού </a:t>
            </a:r>
          </a:p>
        </p:txBody>
      </p:sp>
      <p:pic>
        <p:nvPicPr>
          <p:cNvPr id="4" name="Picture 2" descr="http://sucre.auth.gr/sites/default/files/logos/sucre_new.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3130" b="3620"/>
          <a:stretch/>
        </p:blipFill>
        <p:spPr bwMode="auto">
          <a:xfrm>
            <a:off x="107504" y="0"/>
            <a:ext cx="1397472" cy="116340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descr="Αποτέλεσμα εικόνας για logo αθτη"/>
          <p:cNvPicPr>
            <a:picLocks noChangeAspect="1" noChangeArrowheads="1"/>
          </p:cNvPicPr>
          <p:nvPr/>
        </p:nvPicPr>
        <p:blipFill>
          <a:blip r:embed="rId3">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8331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p:cNvSpPr>
            <a:spLocks noGrp="1"/>
          </p:cNvSpPr>
          <p:nvPr>
            <p:ph type="title"/>
          </p:nvPr>
        </p:nvSpPr>
        <p:spPr>
          <a:xfrm>
            <a:off x="2964365" y="188640"/>
            <a:ext cx="3226204" cy="923330"/>
          </a:xfrm>
          <a:prstGeom prst="rect">
            <a:avLst/>
          </a:prstGeom>
          <a:noFill/>
        </p:spPr>
        <p:txBody>
          <a:bodyPr wrap="none" lIns="91440" tIns="45720" rIns="91440" bIns="45720">
            <a:spAutoFit/>
          </a:bodyPr>
          <a:lstStyle/>
          <a:p>
            <a:pPr algn="ctr"/>
            <a:r>
              <a:rPr lang="el-GR" sz="54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Πρόληψη</a:t>
            </a:r>
            <a:endParaRPr lang="el-GR" sz="54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
        <p:nvSpPr>
          <p:cNvPr id="7" name="Θέση περιεχομένου 3"/>
          <p:cNvSpPr>
            <a:spLocks noGrp="1"/>
          </p:cNvSpPr>
          <p:nvPr>
            <p:ph sz="half" idx="2"/>
          </p:nvPr>
        </p:nvSpPr>
        <p:spPr>
          <a:xfrm>
            <a:off x="35496" y="1700808"/>
            <a:ext cx="9036496" cy="3960440"/>
          </a:xfrm>
        </p:spPr>
        <p:txBody>
          <a:bodyPr>
            <a:normAutofit/>
          </a:bodyPr>
          <a:lstStyle/>
          <a:p>
            <a:pPr>
              <a:buFont typeface="Wingdings" panose="05000000000000000000" pitchFamily="2" charset="2"/>
              <a:buChar char="Ø"/>
            </a:pPr>
            <a:r>
              <a:rPr lang="el-GR" sz="3200" b="1" dirty="0" smtClean="0"/>
              <a:t>Τακτικός έλεγχος/καθαρισμός φρεατίων</a:t>
            </a:r>
          </a:p>
          <a:p>
            <a:pPr>
              <a:buFont typeface="Wingdings" panose="05000000000000000000" pitchFamily="2" charset="2"/>
              <a:buChar char="Ø"/>
            </a:pPr>
            <a:r>
              <a:rPr lang="el-GR" sz="3200" b="1" dirty="0" smtClean="0"/>
              <a:t>Δημιουργία αναχωμάτων </a:t>
            </a:r>
            <a:endParaRPr lang="en-US" sz="3200" b="1" dirty="0" smtClean="0"/>
          </a:p>
        </p:txBody>
      </p:sp>
    </p:spTree>
    <p:extLst>
      <p:ext uri="{BB962C8B-B14F-4D97-AF65-F5344CB8AC3E}">
        <p14:creationId xmlns:p14="http://schemas.microsoft.com/office/powerpoint/2010/main" val="136097677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p:cNvSpPr>
            <a:spLocks noGrp="1"/>
          </p:cNvSpPr>
          <p:nvPr>
            <p:ph type="title"/>
          </p:nvPr>
        </p:nvSpPr>
        <p:spPr>
          <a:xfrm>
            <a:off x="2230351" y="188640"/>
            <a:ext cx="4694235" cy="923330"/>
          </a:xfrm>
          <a:prstGeom prst="rect">
            <a:avLst/>
          </a:prstGeom>
          <a:noFill/>
        </p:spPr>
        <p:txBody>
          <a:bodyPr wrap="none" lIns="91440" tIns="45720" rIns="91440" bIns="45720">
            <a:spAutoFit/>
          </a:bodyPr>
          <a:lstStyle/>
          <a:p>
            <a:pPr algn="ctr"/>
            <a:r>
              <a:rPr lang="el-GR" sz="54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Αντιμετώπιση</a:t>
            </a:r>
            <a:endParaRPr lang="el-GR" sz="54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
        <p:nvSpPr>
          <p:cNvPr id="7" name="Θέση περιεχομένου 3"/>
          <p:cNvSpPr>
            <a:spLocks noGrp="1"/>
          </p:cNvSpPr>
          <p:nvPr>
            <p:ph sz="half" idx="2"/>
          </p:nvPr>
        </p:nvSpPr>
        <p:spPr>
          <a:xfrm>
            <a:off x="35496" y="1700808"/>
            <a:ext cx="9036496" cy="3960440"/>
          </a:xfrm>
        </p:spPr>
        <p:txBody>
          <a:bodyPr>
            <a:normAutofit/>
          </a:bodyPr>
          <a:lstStyle/>
          <a:p>
            <a:pPr marL="0" indent="0">
              <a:buNone/>
            </a:pPr>
            <a:endParaRPr lang="el-GR" sz="3200" b="1" dirty="0" smtClean="0">
              <a:solidFill>
                <a:srgbClr val="C00000"/>
              </a:solidFill>
              <a:effectLst>
                <a:outerShdw blurRad="38100" dist="38100" dir="2700000" algn="tl">
                  <a:srgbClr val="000000">
                    <a:alpha val="43137"/>
                  </a:srgbClr>
                </a:outerShdw>
              </a:effectLst>
            </a:endParaRPr>
          </a:p>
          <a:p>
            <a:pPr>
              <a:buFont typeface="Wingdings" panose="05000000000000000000" pitchFamily="2" charset="2"/>
              <a:buChar char="Ø"/>
            </a:pPr>
            <a:r>
              <a:rPr lang="el-GR" sz="3200" b="1" dirty="0" smtClean="0"/>
              <a:t>Μετακίνηση σε υψηλότερο δυνατό σημείο, αποφυγή υπογείων</a:t>
            </a:r>
          </a:p>
          <a:p>
            <a:pPr>
              <a:buFont typeface="Wingdings" panose="05000000000000000000" pitchFamily="2" charset="2"/>
              <a:buChar char="Ø"/>
            </a:pPr>
            <a:r>
              <a:rPr lang="el-GR" sz="3200" b="1" dirty="0" smtClean="0"/>
              <a:t>Αποφυγή διάσχισης πλημμυρισμένων περιοχών – </a:t>
            </a:r>
            <a:r>
              <a:rPr lang="en-US" sz="3200" b="1" dirty="0" smtClean="0"/>
              <a:t>Irish Crossing!!!</a:t>
            </a:r>
          </a:p>
          <a:p>
            <a:pPr>
              <a:buFont typeface="Wingdings" panose="05000000000000000000" pitchFamily="2" charset="2"/>
              <a:buChar char="Ø"/>
            </a:pPr>
            <a:r>
              <a:rPr lang="el-GR" sz="3200" b="1" dirty="0" smtClean="0"/>
              <a:t>Προσοχή …στον ηλεκτρισμό!</a:t>
            </a:r>
            <a:endParaRPr lang="en-US" sz="3200" b="1" dirty="0" smtClean="0"/>
          </a:p>
        </p:txBody>
      </p:sp>
    </p:spTree>
    <p:extLst>
      <p:ext uri="{BB962C8B-B14F-4D97-AF65-F5344CB8AC3E}">
        <p14:creationId xmlns:p14="http://schemas.microsoft.com/office/powerpoint/2010/main" val="101707296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p:cNvSpPr>
            <a:spLocks noGrp="1"/>
          </p:cNvSpPr>
          <p:nvPr>
            <p:ph type="title"/>
          </p:nvPr>
        </p:nvSpPr>
        <p:spPr>
          <a:xfrm>
            <a:off x="1835696" y="1333798"/>
            <a:ext cx="5688632" cy="3785652"/>
          </a:xfrm>
          <a:prstGeom prst="rect">
            <a:avLst/>
          </a:prstGeom>
          <a:noFill/>
        </p:spPr>
        <p:txBody>
          <a:bodyPr wrap="square" lIns="91440" tIns="45720" rIns="91440" bIns="45720">
            <a:spAutoFit/>
          </a:bodyPr>
          <a:lstStyle/>
          <a:p>
            <a:pPr algn="ctr"/>
            <a:r>
              <a:rPr lang="el-GR" sz="80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Έντονα Καιρικά Φαινόμενα</a:t>
            </a:r>
            <a:endParaRPr lang="el-GR" sz="80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Tree>
    <p:extLst>
      <p:ext uri="{BB962C8B-B14F-4D97-AF65-F5344CB8AC3E}">
        <p14:creationId xmlns:p14="http://schemas.microsoft.com/office/powerpoint/2010/main" val="227267141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505950" cy="700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94736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p:cNvSpPr>
            <a:spLocks noGrp="1"/>
          </p:cNvSpPr>
          <p:nvPr>
            <p:ph type="title"/>
          </p:nvPr>
        </p:nvSpPr>
        <p:spPr>
          <a:xfrm>
            <a:off x="2724143" y="188640"/>
            <a:ext cx="3706657" cy="923330"/>
          </a:xfrm>
          <a:prstGeom prst="rect">
            <a:avLst/>
          </a:prstGeom>
          <a:noFill/>
        </p:spPr>
        <p:txBody>
          <a:bodyPr wrap="none" lIns="91440" tIns="45720" rIns="91440" bIns="45720">
            <a:spAutoFit/>
          </a:bodyPr>
          <a:lstStyle/>
          <a:p>
            <a:pPr algn="ctr"/>
            <a:r>
              <a:rPr lang="el-GR" sz="54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Καταιγίδες</a:t>
            </a:r>
            <a:endParaRPr lang="el-GR" sz="54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
        <p:nvSpPr>
          <p:cNvPr id="7" name="Θέση περιεχομένου 3"/>
          <p:cNvSpPr>
            <a:spLocks noGrp="1"/>
          </p:cNvSpPr>
          <p:nvPr>
            <p:ph sz="half" idx="2"/>
          </p:nvPr>
        </p:nvSpPr>
        <p:spPr>
          <a:xfrm>
            <a:off x="35496" y="1700808"/>
            <a:ext cx="9036496" cy="3960440"/>
          </a:xfrm>
        </p:spPr>
        <p:txBody>
          <a:bodyPr>
            <a:normAutofit fontScale="92500" lnSpcReduction="20000"/>
          </a:bodyPr>
          <a:lstStyle/>
          <a:p>
            <a:pPr>
              <a:buFont typeface="Wingdings" panose="05000000000000000000" pitchFamily="2" charset="2"/>
              <a:buChar char="Ø"/>
            </a:pPr>
            <a:r>
              <a:rPr lang="el-GR" sz="3200" b="1" dirty="0" smtClean="0"/>
              <a:t> Χρόνος </a:t>
            </a:r>
            <a:r>
              <a:rPr lang="el-GR" sz="3200" b="1" dirty="0" smtClean="0"/>
              <a:t>λάμψης-βροντής δια 3 = χιλιόμετρα!</a:t>
            </a:r>
          </a:p>
          <a:p>
            <a:pPr>
              <a:buFont typeface="Wingdings" panose="05000000000000000000" pitchFamily="2" charset="2"/>
              <a:buChar char="Ø"/>
            </a:pPr>
            <a:r>
              <a:rPr lang="el-GR" sz="3200" b="1" dirty="0" smtClean="0"/>
              <a:t> Αποσύνδεση </a:t>
            </a:r>
            <a:r>
              <a:rPr lang="el-GR" sz="3200" b="1" dirty="0" smtClean="0"/>
              <a:t>ηλεκτρικών συσκευών</a:t>
            </a:r>
          </a:p>
          <a:p>
            <a:pPr>
              <a:buFont typeface="Wingdings" panose="05000000000000000000" pitchFamily="2" charset="2"/>
              <a:buChar char="Ø"/>
            </a:pPr>
            <a:r>
              <a:rPr lang="el-GR" sz="3200" b="1" dirty="0" smtClean="0"/>
              <a:t> Αποφυγή </a:t>
            </a:r>
            <a:r>
              <a:rPr lang="el-GR" sz="3200" b="1" dirty="0" smtClean="0"/>
              <a:t>επαφής με καλούς αγωγούς (</a:t>
            </a:r>
            <a:r>
              <a:rPr lang="el-GR" sz="3200" b="1" dirty="0" smtClean="0"/>
              <a:t>πχ</a:t>
            </a:r>
          </a:p>
          <a:p>
            <a:pPr marL="0" indent="0">
              <a:buNone/>
            </a:pPr>
            <a:r>
              <a:rPr lang="el-GR" sz="3200" b="1" dirty="0"/>
              <a:t> </a:t>
            </a:r>
            <a:r>
              <a:rPr lang="el-GR" sz="3200" b="1" dirty="0" smtClean="0"/>
              <a:t>    </a:t>
            </a:r>
            <a:r>
              <a:rPr lang="el-GR" sz="3200" b="1" dirty="0" smtClean="0"/>
              <a:t>σωληνώσεις</a:t>
            </a:r>
            <a:r>
              <a:rPr lang="el-GR" sz="3200" b="1" dirty="0" smtClean="0"/>
              <a:t>)</a:t>
            </a:r>
          </a:p>
          <a:p>
            <a:pPr>
              <a:buFont typeface="Wingdings" panose="05000000000000000000" pitchFamily="2" charset="2"/>
              <a:buChar char="Ø"/>
            </a:pPr>
            <a:r>
              <a:rPr lang="el-GR" sz="3200" b="1" dirty="0" smtClean="0"/>
              <a:t> Σε </a:t>
            </a:r>
            <a:r>
              <a:rPr lang="el-GR" sz="3200" b="1" dirty="0" smtClean="0"/>
              <a:t>εξωτερικό χώρο μακριά από </a:t>
            </a:r>
            <a:r>
              <a:rPr lang="el-GR" sz="3200" b="1" dirty="0" err="1" smtClean="0"/>
              <a:t>δέντρα,ψηλά</a:t>
            </a:r>
            <a:endParaRPr lang="el-GR" sz="3200" b="1" dirty="0"/>
          </a:p>
          <a:p>
            <a:pPr marL="0" indent="0">
              <a:buNone/>
            </a:pPr>
            <a:r>
              <a:rPr lang="el-GR" sz="3200" b="1" dirty="0"/>
              <a:t> </a:t>
            </a:r>
            <a:r>
              <a:rPr lang="el-GR" sz="3200" b="1" dirty="0" smtClean="0"/>
              <a:t>    </a:t>
            </a:r>
            <a:r>
              <a:rPr lang="el-GR" sz="3200" b="1" dirty="0" smtClean="0"/>
              <a:t>σημεία</a:t>
            </a:r>
            <a:r>
              <a:rPr lang="el-GR" sz="3200" b="1" dirty="0" smtClean="0"/>
              <a:t>, καλούς αγωγούς, υδάτινα σώματα</a:t>
            </a:r>
          </a:p>
          <a:p>
            <a:pPr>
              <a:buFont typeface="Wingdings" panose="05000000000000000000" pitchFamily="2" charset="2"/>
              <a:buChar char="Ø"/>
            </a:pPr>
            <a:r>
              <a:rPr lang="el-GR" sz="3200" b="1" dirty="0" smtClean="0"/>
              <a:t> Σε </a:t>
            </a:r>
            <a:r>
              <a:rPr lang="el-GR" sz="3200" b="1" dirty="0" smtClean="0"/>
              <a:t>περίπτωση αίσθησης στατικού </a:t>
            </a:r>
            <a:r>
              <a:rPr lang="el-GR" sz="3200" b="1" dirty="0" smtClean="0"/>
              <a:t>ηλεκτρισμού,</a:t>
            </a:r>
          </a:p>
          <a:p>
            <a:pPr marL="0" indent="0">
              <a:buNone/>
            </a:pPr>
            <a:r>
              <a:rPr lang="el-GR" sz="3200" b="1" dirty="0"/>
              <a:t> </a:t>
            </a:r>
            <a:r>
              <a:rPr lang="el-GR" sz="3200" b="1" dirty="0" smtClean="0"/>
              <a:t>    </a:t>
            </a:r>
            <a:r>
              <a:rPr lang="el-GR" sz="3200" b="1" dirty="0" smtClean="0"/>
              <a:t>βαθύ </a:t>
            </a:r>
            <a:r>
              <a:rPr lang="el-GR" sz="3200" b="1" dirty="0" smtClean="0"/>
              <a:t>κάθισμα με το κεφάλι ανάμεσα στα πόδια</a:t>
            </a:r>
          </a:p>
          <a:p>
            <a:pPr>
              <a:buFont typeface="Wingdings" panose="05000000000000000000" pitchFamily="2" charset="2"/>
              <a:buChar char="Ø"/>
            </a:pPr>
            <a:endParaRPr lang="en-US" sz="3200" b="1" dirty="0" smtClean="0"/>
          </a:p>
        </p:txBody>
      </p:sp>
    </p:spTree>
    <p:extLst>
      <p:ext uri="{BB962C8B-B14F-4D97-AF65-F5344CB8AC3E}">
        <p14:creationId xmlns:p14="http://schemas.microsoft.com/office/powerpoint/2010/main" val="272048230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Content Placeholder 2"/>
          <p:cNvSpPr>
            <a:spLocks noGrp="1"/>
          </p:cNvSpPr>
          <p:nvPr>
            <p:ph sz="half" idx="1"/>
          </p:nvPr>
        </p:nvSpPr>
        <p:spPr/>
        <p:txBody>
          <a:bodyPr/>
          <a:lstStyle/>
          <a:p>
            <a:endParaRPr lang="el-GR"/>
          </a:p>
        </p:txBody>
      </p:sp>
      <p:sp>
        <p:nvSpPr>
          <p:cNvPr id="4" name="Content Placeholder 3"/>
          <p:cNvSpPr>
            <a:spLocks noGrp="1"/>
          </p:cNvSpPr>
          <p:nvPr>
            <p:ph sz="half" idx="2"/>
          </p:nvPr>
        </p:nvSpPr>
        <p:spPr/>
        <p:txBody>
          <a:bodyPr/>
          <a:lstStyle/>
          <a:p>
            <a:endParaRPr lang="el-GR"/>
          </a:p>
        </p:txBody>
      </p:sp>
      <p:pic>
        <p:nvPicPr>
          <p:cNvPr id="5" name="Picture 4"/>
          <p:cNvPicPr>
            <a:picLocks noChangeAspect="1"/>
          </p:cNvPicPr>
          <p:nvPr/>
        </p:nvPicPr>
        <p:blipFill>
          <a:blip r:embed="rId2"/>
          <a:stretch>
            <a:fillRect/>
          </a:stretch>
        </p:blipFill>
        <p:spPr>
          <a:xfrm>
            <a:off x="0" y="18095"/>
            <a:ext cx="9129720" cy="6741368"/>
          </a:xfrm>
          <a:prstGeom prst="rect">
            <a:avLst/>
          </a:prstGeom>
        </p:spPr>
      </p:pic>
    </p:spTree>
    <p:extLst>
      <p:ext uri="{BB962C8B-B14F-4D97-AF65-F5344CB8AC3E}">
        <p14:creationId xmlns:p14="http://schemas.microsoft.com/office/powerpoint/2010/main" val="13810203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scontent-sof1-1.xx.fbcdn.net/v/t1.0-9/19961218_359871807763163_1788396739919249024_n.jpg?oh=528851eee0113d43f80320daf558cd6d&amp;oe=5B4D46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0"/>
            <a:ext cx="8280920" cy="2780928"/>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2486" t="43347" r="15099" b="50000"/>
          <a:stretch/>
        </p:blipFill>
        <p:spPr bwMode="auto">
          <a:xfrm>
            <a:off x="0" y="2780928"/>
            <a:ext cx="9144000" cy="4866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Ορθογώνιο 5"/>
          <p:cNvSpPr/>
          <p:nvPr/>
        </p:nvSpPr>
        <p:spPr>
          <a:xfrm>
            <a:off x="0" y="2967335"/>
            <a:ext cx="9144000" cy="830997"/>
          </a:xfrm>
          <a:prstGeom prst="rect">
            <a:avLst/>
          </a:prstGeom>
        </p:spPr>
        <p:txBody>
          <a:bodyPr wrap="square">
            <a:spAutoFit/>
          </a:bodyPr>
          <a:lstStyle/>
          <a:p>
            <a:pPr algn="ctr"/>
            <a:r>
              <a:rPr lang="el-GR" sz="2400" b="1" dirty="0" smtClean="0"/>
              <a:t/>
            </a:r>
            <a:br>
              <a:rPr lang="el-GR" sz="2400" b="1" dirty="0" smtClean="0"/>
            </a:br>
            <a:r>
              <a:rPr lang="el-GR" sz="2400" b="1" i="0" dirty="0" smtClean="0">
                <a:solidFill>
                  <a:srgbClr val="25408F"/>
                </a:solidFill>
                <a:effectLst/>
              </a:rPr>
              <a:t>Επιμορφωτική Εκδήλωση </a:t>
            </a:r>
            <a:r>
              <a:rPr lang="el-GR" sz="2400" b="1" i="0" dirty="0" err="1" smtClean="0">
                <a:solidFill>
                  <a:srgbClr val="25408F"/>
                </a:solidFill>
                <a:effectLst/>
              </a:rPr>
              <a:t>προγ</a:t>
            </a:r>
            <a:r>
              <a:rPr lang="el-GR" sz="2400" b="1" i="0" dirty="0" smtClean="0">
                <a:solidFill>
                  <a:srgbClr val="25408F"/>
                </a:solidFill>
                <a:effectLst/>
              </a:rPr>
              <a:t>/</a:t>
            </a:r>
            <a:r>
              <a:rPr lang="el-GR" sz="2400" b="1" i="0" dirty="0" err="1" smtClean="0">
                <a:solidFill>
                  <a:srgbClr val="25408F"/>
                </a:solidFill>
                <a:effectLst/>
              </a:rPr>
              <a:t>τος</a:t>
            </a:r>
            <a:r>
              <a:rPr lang="el-GR" sz="2400" b="1" i="0" dirty="0" smtClean="0">
                <a:solidFill>
                  <a:srgbClr val="25408F"/>
                </a:solidFill>
                <a:effectLst/>
              </a:rPr>
              <a:t> SUCRE, 15-18 Μαρτίου 2018</a:t>
            </a:r>
            <a:endParaRPr lang="el-GR" sz="2400" b="1" dirty="0"/>
          </a:p>
        </p:txBody>
      </p:sp>
      <p:pic>
        <p:nvPicPr>
          <p:cNvPr id="1030"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l="21095" t="43689" r="46486" b="8972"/>
          <a:stretch/>
        </p:blipFill>
        <p:spPr bwMode="auto">
          <a:xfrm>
            <a:off x="107504" y="3811055"/>
            <a:ext cx="3569249" cy="2930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3"/>
          <p:cNvSpPr>
            <a:spLocks noChangeArrowheads="1"/>
          </p:cNvSpPr>
          <p:nvPr/>
        </p:nvSpPr>
        <p:spPr bwMode="auto">
          <a:xfrm>
            <a:off x="4913015" y="4664776"/>
            <a:ext cx="4541837"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50" tIns="45677" rIns="91350" bIns="45677">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ct val="80000"/>
              </a:lnSpc>
              <a:spcBef>
                <a:spcPct val="20000"/>
              </a:spcBef>
              <a:defRPr/>
            </a:pPr>
            <a:r>
              <a:rPr lang="el-GR" altLang="el-GR" sz="2200" b="1" i="1" dirty="0">
                <a:solidFill>
                  <a:srgbClr val="C00000"/>
                </a:solidFill>
                <a:latin typeface="+mj-lt"/>
              </a:rPr>
              <a:t>Δωροθέα </a:t>
            </a:r>
            <a:r>
              <a:rPr lang="el-GR" altLang="el-GR" sz="2200" b="1" i="1" dirty="0" err="1">
                <a:solidFill>
                  <a:srgbClr val="C00000"/>
                </a:solidFill>
                <a:latin typeface="+mj-lt"/>
              </a:rPr>
              <a:t>Καπουκρανίδου</a:t>
            </a:r>
            <a:r>
              <a:rPr lang="el-GR" altLang="el-GR" sz="2400" b="1" i="1" dirty="0">
                <a:solidFill>
                  <a:srgbClr val="C00000"/>
                </a:solidFill>
                <a:latin typeface="+mj-lt"/>
              </a:rPr>
              <a:t>, </a:t>
            </a:r>
          </a:p>
          <a:p>
            <a:pPr>
              <a:lnSpc>
                <a:spcPct val="80000"/>
              </a:lnSpc>
              <a:spcBef>
                <a:spcPct val="20000"/>
              </a:spcBef>
              <a:defRPr/>
            </a:pPr>
            <a:r>
              <a:rPr lang="el-GR" altLang="el-GR" sz="2000" b="1" dirty="0">
                <a:solidFill>
                  <a:schemeClr val="accent1">
                    <a:lumMod val="75000"/>
                  </a:schemeClr>
                </a:solidFill>
                <a:effectLst>
                  <a:outerShdw blurRad="38100" dist="38100" dir="2700000" algn="tl">
                    <a:srgbClr val="C0C0C0"/>
                  </a:outerShdw>
                </a:effectLst>
                <a:latin typeface="+mj-lt"/>
              </a:rPr>
              <a:t>Δερματολόγος – Αφροδισιολόγος  </a:t>
            </a:r>
          </a:p>
          <a:p>
            <a:pPr>
              <a:lnSpc>
                <a:spcPct val="80000"/>
              </a:lnSpc>
              <a:spcBef>
                <a:spcPct val="20000"/>
              </a:spcBef>
              <a:defRPr/>
            </a:pPr>
            <a:r>
              <a:rPr lang="el-GR" altLang="el-GR" sz="2000" b="1" i="1" dirty="0">
                <a:solidFill>
                  <a:schemeClr val="accent1">
                    <a:lumMod val="75000"/>
                  </a:schemeClr>
                </a:solidFill>
                <a:effectLst>
                  <a:outerShdw blurRad="38100" dist="38100" dir="2700000" algn="tl">
                    <a:srgbClr val="C0C0C0"/>
                  </a:outerShdw>
                </a:effectLst>
                <a:latin typeface="+mj-lt"/>
              </a:rPr>
              <a:t>Αναπληρώτρια  </a:t>
            </a:r>
            <a:r>
              <a:rPr lang="el-GR" altLang="el-GR" sz="2000" b="1" i="1" dirty="0" err="1">
                <a:solidFill>
                  <a:schemeClr val="accent1">
                    <a:lumMod val="75000"/>
                  </a:schemeClr>
                </a:solidFill>
                <a:effectLst>
                  <a:outerShdw blurRad="38100" dist="38100" dir="2700000" algn="tl">
                    <a:srgbClr val="C0C0C0"/>
                  </a:outerShdw>
                </a:effectLst>
                <a:latin typeface="+mj-lt"/>
              </a:rPr>
              <a:t>Καθηγ</a:t>
            </a:r>
            <a:r>
              <a:rPr lang="el-GR" altLang="el-GR" sz="2000" b="1" i="1" dirty="0">
                <a:solidFill>
                  <a:schemeClr val="accent1">
                    <a:lumMod val="75000"/>
                  </a:schemeClr>
                </a:solidFill>
                <a:effectLst>
                  <a:outerShdw blurRad="38100" dist="38100" dir="2700000" algn="tl">
                    <a:srgbClr val="C0C0C0"/>
                  </a:outerShdw>
                </a:effectLst>
                <a:latin typeface="+mj-lt"/>
              </a:rPr>
              <a:t>. Φυσιολογίας</a:t>
            </a:r>
          </a:p>
          <a:p>
            <a:pPr>
              <a:lnSpc>
                <a:spcPct val="80000"/>
              </a:lnSpc>
              <a:spcBef>
                <a:spcPct val="20000"/>
              </a:spcBef>
              <a:defRPr/>
            </a:pPr>
            <a:r>
              <a:rPr lang="en-US" altLang="el-GR" sz="2000" b="1" i="1" dirty="0">
                <a:solidFill>
                  <a:schemeClr val="accent1">
                    <a:lumMod val="75000"/>
                  </a:schemeClr>
                </a:solidFill>
                <a:effectLst>
                  <a:outerShdw blurRad="38100" dist="38100" dir="2700000" algn="tl">
                    <a:srgbClr val="C0C0C0"/>
                  </a:outerShdw>
                </a:effectLst>
                <a:latin typeface="+mj-lt"/>
              </a:rPr>
              <a:t>mail : dkapoukr@auth.gr</a:t>
            </a:r>
          </a:p>
        </p:txBody>
      </p:sp>
      <p:sp>
        <p:nvSpPr>
          <p:cNvPr id="9" name="Rectangle 3"/>
          <p:cNvSpPr>
            <a:spLocks noChangeArrowheads="1"/>
          </p:cNvSpPr>
          <p:nvPr/>
        </p:nvSpPr>
        <p:spPr bwMode="auto">
          <a:xfrm>
            <a:off x="4926707" y="6104936"/>
            <a:ext cx="4541837" cy="708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50" tIns="45677" rIns="91350" bIns="45677">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ct val="80000"/>
              </a:lnSpc>
              <a:spcBef>
                <a:spcPct val="20000"/>
              </a:spcBef>
              <a:defRPr/>
            </a:pPr>
            <a:r>
              <a:rPr lang="el-GR" altLang="el-GR" sz="2200" b="1" i="1" dirty="0">
                <a:solidFill>
                  <a:srgbClr val="C00000"/>
                </a:solidFill>
                <a:latin typeface="+mj-lt"/>
              </a:rPr>
              <a:t>Θεοφάνης </a:t>
            </a:r>
            <a:r>
              <a:rPr lang="el-GR" altLang="el-GR" sz="2200" b="1" i="1" dirty="0" err="1" smtClean="0">
                <a:solidFill>
                  <a:srgbClr val="C00000"/>
                </a:solidFill>
                <a:latin typeface="+mj-lt"/>
              </a:rPr>
              <a:t>Βαβίλης</a:t>
            </a:r>
            <a:endParaRPr lang="el-GR" altLang="el-GR" sz="2200" b="1" i="1" dirty="0" smtClean="0">
              <a:solidFill>
                <a:srgbClr val="C00000"/>
              </a:solidFill>
              <a:latin typeface="+mj-lt"/>
            </a:endParaRPr>
          </a:p>
          <a:p>
            <a:pPr>
              <a:lnSpc>
                <a:spcPct val="80000"/>
              </a:lnSpc>
              <a:spcBef>
                <a:spcPct val="20000"/>
              </a:spcBef>
              <a:defRPr/>
            </a:pPr>
            <a:r>
              <a:rPr lang="el-GR" altLang="el-GR" sz="2200" b="1" i="1" dirty="0" smtClean="0">
                <a:solidFill>
                  <a:schemeClr val="accent1">
                    <a:lumMod val="75000"/>
                  </a:schemeClr>
                </a:solidFill>
                <a:effectLst>
                  <a:outerShdw blurRad="38100" dist="38100" dir="2700000" algn="tl">
                    <a:srgbClr val="C0C0C0"/>
                  </a:outerShdw>
                </a:effectLst>
                <a:latin typeface="+mj-lt"/>
              </a:rPr>
              <a:t>Βιολόγος,</a:t>
            </a:r>
            <a:r>
              <a:rPr lang="en-US" altLang="el-GR" sz="2200" b="1" i="1" dirty="0" smtClean="0">
                <a:solidFill>
                  <a:schemeClr val="accent1">
                    <a:lumMod val="75000"/>
                  </a:schemeClr>
                </a:solidFill>
                <a:effectLst>
                  <a:outerShdw blurRad="38100" dist="38100" dir="2700000" algn="tl">
                    <a:srgbClr val="C0C0C0"/>
                  </a:outerShdw>
                </a:effectLst>
                <a:latin typeface="+mj-lt"/>
              </a:rPr>
              <a:t>PhD </a:t>
            </a:r>
            <a:r>
              <a:rPr lang="el-GR" altLang="el-GR" sz="2200" b="1" i="1" dirty="0" smtClean="0">
                <a:solidFill>
                  <a:schemeClr val="accent1">
                    <a:lumMod val="75000"/>
                  </a:schemeClr>
                </a:solidFill>
                <a:effectLst>
                  <a:outerShdw blurRad="38100" dist="38100" dir="2700000" algn="tl">
                    <a:srgbClr val="C0C0C0"/>
                  </a:outerShdw>
                </a:effectLst>
                <a:latin typeface="+mj-lt"/>
              </a:rPr>
              <a:t>Ιατρικής ,Α.Π.Θ</a:t>
            </a:r>
            <a:endParaRPr lang="en-US" altLang="el-GR" sz="2000" b="1" i="1" dirty="0">
              <a:solidFill>
                <a:schemeClr val="accent1">
                  <a:lumMod val="75000"/>
                </a:schemeClr>
              </a:solidFill>
              <a:effectLst>
                <a:outerShdw blurRad="38100" dist="38100" dir="2700000" algn="tl">
                  <a:srgbClr val="C0C0C0"/>
                </a:outerShdw>
              </a:effectLst>
              <a:latin typeface="+mj-lt"/>
            </a:endParaRPr>
          </a:p>
        </p:txBody>
      </p:sp>
    </p:spTree>
    <p:extLst>
      <p:ext uri="{BB962C8B-B14F-4D97-AF65-F5344CB8AC3E}">
        <p14:creationId xmlns:p14="http://schemas.microsoft.com/office/powerpoint/2010/main" val="1950896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p:cNvSpPr>
            <a:spLocks noGrp="1"/>
          </p:cNvSpPr>
          <p:nvPr>
            <p:ph type="title"/>
          </p:nvPr>
        </p:nvSpPr>
        <p:spPr>
          <a:xfrm>
            <a:off x="2022929" y="188640"/>
            <a:ext cx="5109092" cy="923330"/>
          </a:xfrm>
          <a:prstGeom prst="rect">
            <a:avLst/>
          </a:prstGeom>
          <a:noFill/>
        </p:spPr>
        <p:txBody>
          <a:bodyPr wrap="none" lIns="91440" tIns="45720" rIns="91440" bIns="45720">
            <a:spAutoFit/>
          </a:bodyPr>
          <a:lstStyle/>
          <a:p>
            <a:pPr algn="ctr"/>
            <a:r>
              <a:rPr lang="el-GR" sz="54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…Ανεμοθύελλα</a:t>
            </a:r>
            <a:endParaRPr lang="el-GR" sz="54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
        <p:nvSpPr>
          <p:cNvPr id="7" name="Θέση περιεχομένου 3"/>
          <p:cNvSpPr>
            <a:spLocks noGrp="1"/>
          </p:cNvSpPr>
          <p:nvPr>
            <p:ph sz="half" idx="2"/>
          </p:nvPr>
        </p:nvSpPr>
        <p:spPr>
          <a:xfrm>
            <a:off x="35496" y="1700808"/>
            <a:ext cx="9036496" cy="3960440"/>
          </a:xfrm>
        </p:spPr>
        <p:txBody>
          <a:bodyPr>
            <a:normAutofit/>
          </a:bodyPr>
          <a:lstStyle/>
          <a:p>
            <a:pPr>
              <a:buFont typeface="Wingdings" panose="05000000000000000000" pitchFamily="2" charset="2"/>
              <a:buChar char="Ø"/>
            </a:pPr>
            <a:r>
              <a:rPr lang="el-GR" sz="3200" b="1" dirty="0" smtClean="0"/>
              <a:t> Μακριά </a:t>
            </a:r>
            <a:r>
              <a:rPr lang="el-GR" sz="3200" b="1" dirty="0" smtClean="0"/>
              <a:t>από αντικείμενα που μπορεί να πέσουν</a:t>
            </a:r>
          </a:p>
          <a:p>
            <a:pPr>
              <a:buFont typeface="Wingdings" panose="05000000000000000000" pitchFamily="2" charset="2"/>
              <a:buChar char="Ø"/>
            </a:pPr>
            <a:r>
              <a:rPr lang="el-GR" sz="3200" b="1" dirty="0" smtClean="0"/>
              <a:t> Ιδιαίτερη </a:t>
            </a:r>
            <a:r>
              <a:rPr lang="el-GR" sz="3200" b="1" dirty="0" smtClean="0"/>
              <a:t>προσοχή σε κτίρια με </a:t>
            </a:r>
            <a:r>
              <a:rPr lang="el-GR" sz="3200" b="1" dirty="0" smtClean="0"/>
              <a:t>γυάλινη</a:t>
            </a:r>
          </a:p>
          <a:p>
            <a:pPr marL="0" indent="0">
              <a:buNone/>
            </a:pPr>
            <a:r>
              <a:rPr lang="el-GR" sz="3200" b="1" dirty="0"/>
              <a:t> </a:t>
            </a:r>
            <a:r>
              <a:rPr lang="el-GR" sz="3200" b="1" dirty="0" smtClean="0"/>
              <a:t>    </a:t>
            </a:r>
            <a:r>
              <a:rPr lang="el-GR" sz="3200" b="1" dirty="0" smtClean="0"/>
              <a:t>πρόσοψη</a:t>
            </a:r>
            <a:endParaRPr lang="el-GR" sz="3200" b="1" dirty="0" smtClean="0"/>
          </a:p>
          <a:p>
            <a:pPr>
              <a:buFont typeface="Wingdings" panose="05000000000000000000" pitchFamily="2" charset="2"/>
              <a:buChar char="Ø"/>
            </a:pPr>
            <a:r>
              <a:rPr lang="el-GR" sz="3200" b="1" dirty="0" smtClean="0"/>
              <a:t> Αποφυγή </a:t>
            </a:r>
            <a:r>
              <a:rPr lang="el-GR" sz="3200" b="1" dirty="0" smtClean="0"/>
              <a:t>παράκτιων περιοχών</a:t>
            </a:r>
          </a:p>
          <a:p>
            <a:pPr>
              <a:buFont typeface="Wingdings" panose="05000000000000000000" pitchFamily="2" charset="2"/>
              <a:buChar char="Ø"/>
            </a:pPr>
            <a:endParaRPr lang="en-US" sz="3200" b="1" dirty="0" smtClean="0"/>
          </a:p>
        </p:txBody>
      </p:sp>
    </p:spTree>
    <p:extLst>
      <p:ext uri="{BB962C8B-B14F-4D97-AF65-F5344CB8AC3E}">
        <p14:creationId xmlns:p14="http://schemas.microsoft.com/office/powerpoint/2010/main" val="69462777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583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362489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0117"/>
            <a:ext cx="9184513" cy="6827883"/>
          </a:xfrm>
          <a:prstGeom prst="rect">
            <a:avLst/>
          </a:prstGeom>
        </p:spPr>
      </p:pic>
    </p:spTree>
    <p:extLst>
      <p:ext uri="{BB962C8B-B14F-4D97-AF65-F5344CB8AC3E}">
        <p14:creationId xmlns:p14="http://schemas.microsoft.com/office/powerpoint/2010/main" val="40610569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p:cNvSpPr>
            <a:spLocks noGrp="1"/>
          </p:cNvSpPr>
          <p:nvPr>
            <p:ph type="title"/>
          </p:nvPr>
        </p:nvSpPr>
        <p:spPr>
          <a:xfrm>
            <a:off x="3149513" y="188640"/>
            <a:ext cx="2855911" cy="923330"/>
          </a:xfrm>
          <a:prstGeom prst="rect">
            <a:avLst/>
          </a:prstGeom>
          <a:noFill/>
        </p:spPr>
        <p:txBody>
          <a:bodyPr wrap="none" lIns="91440" tIns="45720" rIns="91440" bIns="45720">
            <a:spAutoFit/>
          </a:bodyPr>
          <a:lstStyle/>
          <a:p>
            <a:pPr algn="ctr"/>
            <a:r>
              <a:rPr lang="el-GR" sz="54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Παγετός</a:t>
            </a:r>
            <a:endParaRPr lang="el-GR" sz="54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
        <p:nvSpPr>
          <p:cNvPr id="7" name="Θέση περιεχομένου 3"/>
          <p:cNvSpPr>
            <a:spLocks noGrp="1"/>
          </p:cNvSpPr>
          <p:nvPr>
            <p:ph sz="half" idx="2"/>
          </p:nvPr>
        </p:nvSpPr>
        <p:spPr>
          <a:xfrm>
            <a:off x="35496" y="1700808"/>
            <a:ext cx="9036496" cy="3960440"/>
          </a:xfrm>
        </p:spPr>
        <p:txBody>
          <a:bodyPr>
            <a:normAutofit fontScale="85000" lnSpcReduction="10000"/>
          </a:bodyPr>
          <a:lstStyle/>
          <a:p>
            <a:pPr>
              <a:buFont typeface="Wingdings" panose="05000000000000000000" pitchFamily="2" charset="2"/>
              <a:buChar char="Ø"/>
            </a:pPr>
            <a:r>
              <a:rPr lang="el-GR" sz="3200" b="1" dirty="0" smtClean="0"/>
              <a:t>Προμήθεια υλικού θέρμανσης/ εργαλείων αποχιονισμού</a:t>
            </a:r>
          </a:p>
          <a:p>
            <a:pPr>
              <a:buFont typeface="Wingdings" panose="05000000000000000000" pitchFamily="2" charset="2"/>
              <a:buChar char="Ø"/>
            </a:pPr>
            <a:r>
              <a:rPr lang="el-GR" sz="3200" b="1" dirty="0" smtClean="0"/>
              <a:t>Ένδυση με πολλά στρώματα ελαφριών, ζεστών ρούχων. Μπότες.</a:t>
            </a:r>
          </a:p>
          <a:p>
            <a:pPr>
              <a:buFont typeface="Wingdings" panose="05000000000000000000" pitchFamily="2" charset="2"/>
              <a:buChar char="Ø"/>
            </a:pPr>
            <a:r>
              <a:rPr lang="el-GR" sz="3200" b="1" dirty="0" smtClean="0"/>
              <a:t>Προσοχή </a:t>
            </a:r>
            <a:r>
              <a:rPr lang="en-GB" sz="3200" b="1" dirty="0" smtClean="0"/>
              <a:t>: </a:t>
            </a:r>
            <a:r>
              <a:rPr lang="el-GR" sz="3200" b="1" dirty="0" smtClean="0"/>
              <a:t>Ολισθηρότητα, αποφυγή μετακινήσεων/ χρήση αλυσίδων σε οχήματα</a:t>
            </a:r>
          </a:p>
          <a:p>
            <a:pPr>
              <a:buFont typeface="Wingdings" panose="05000000000000000000" pitchFamily="2" charset="2"/>
              <a:buChar char="Ø"/>
            </a:pPr>
            <a:r>
              <a:rPr lang="el-GR" sz="3200" b="1" dirty="0" smtClean="0"/>
              <a:t>Αποφυγή κατανάλωσης αλκοόλ</a:t>
            </a:r>
          </a:p>
          <a:p>
            <a:pPr marL="0" indent="0">
              <a:buNone/>
            </a:pPr>
            <a:endParaRPr lang="el-GR" sz="3200" b="1" dirty="0"/>
          </a:p>
          <a:p>
            <a:pPr>
              <a:buFont typeface="Wingdings" panose="05000000000000000000" pitchFamily="2" charset="2"/>
              <a:buChar char="Ø"/>
            </a:pPr>
            <a:r>
              <a:rPr lang="el-GR" sz="3200" b="1" dirty="0" smtClean="0"/>
              <a:t>Δίκτυο </a:t>
            </a:r>
            <a:r>
              <a:rPr lang="el-GR" sz="3200" b="1" dirty="0" smtClean="0"/>
              <a:t>υδροδότησης </a:t>
            </a:r>
            <a:r>
              <a:rPr lang="en-GB" sz="3200" b="1" dirty="0" smtClean="0"/>
              <a:t>;</a:t>
            </a:r>
            <a:r>
              <a:rPr lang="el-GR" sz="3200" b="1" dirty="0" smtClean="0"/>
              <a:t> </a:t>
            </a:r>
            <a:r>
              <a:rPr lang="el-GR" sz="3200" b="1" dirty="0" smtClean="0"/>
              <a:t>Θέρμανση αγωγών από διακόπτη παροχής προς «έξοδο» νερού</a:t>
            </a:r>
            <a:endParaRPr lang="en-US" sz="3200" b="1" dirty="0" smtClean="0"/>
          </a:p>
        </p:txBody>
      </p:sp>
    </p:spTree>
    <p:extLst>
      <p:ext uri="{BB962C8B-B14F-4D97-AF65-F5344CB8AC3E}">
        <p14:creationId xmlns:p14="http://schemas.microsoft.com/office/powerpoint/2010/main" val="404154530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p:cNvSpPr>
            <a:spLocks noGrp="1"/>
          </p:cNvSpPr>
          <p:nvPr>
            <p:ph type="title"/>
          </p:nvPr>
        </p:nvSpPr>
        <p:spPr>
          <a:xfrm>
            <a:off x="283541" y="188640"/>
            <a:ext cx="8587864" cy="923330"/>
          </a:xfrm>
          <a:prstGeom prst="rect">
            <a:avLst/>
          </a:prstGeom>
          <a:noFill/>
        </p:spPr>
        <p:txBody>
          <a:bodyPr wrap="none" lIns="91440" tIns="45720" rIns="91440" bIns="45720">
            <a:spAutoFit/>
          </a:bodyPr>
          <a:lstStyle/>
          <a:p>
            <a:pPr algn="ctr"/>
            <a:r>
              <a:rPr lang="el-GR" sz="54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Ομάδες υψηλού κινδύνου</a:t>
            </a:r>
            <a:endParaRPr lang="el-GR" sz="54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
        <p:nvSpPr>
          <p:cNvPr id="7" name="Θέση περιεχομένου 3"/>
          <p:cNvSpPr>
            <a:spLocks noGrp="1"/>
          </p:cNvSpPr>
          <p:nvPr>
            <p:ph sz="half" idx="2"/>
          </p:nvPr>
        </p:nvSpPr>
        <p:spPr>
          <a:xfrm>
            <a:off x="35496" y="1700808"/>
            <a:ext cx="9036496" cy="2880320"/>
          </a:xfrm>
        </p:spPr>
        <p:txBody>
          <a:bodyPr>
            <a:normAutofit/>
          </a:bodyPr>
          <a:lstStyle/>
          <a:p>
            <a:pPr>
              <a:buFont typeface="Wingdings" panose="05000000000000000000" pitchFamily="2" charset="2"/>
              <a:buChar char="Ø"/>
            </a:pPr>
            <a:r>
              <a:rPr lang="el-GR" sz="3200" b="1" dirty="0" smtClean="0"/>
              <a:t>Νεογνά-ηλικιωμένοι, καρδιοπαθείς, άτομα με αναπνευστικά προβλήματα</a:t>
            </a:r>
          </a:p>
          <a:p>
            <a:pPr>
              <a:buFont typeface="Wingdings" panose="05000000000000000000" pitchFamily="2" charset="2"/>
              <a:buChar char="Ø"/>
            </a:pPr>
            <a:r>
              <a:rPr lang="el-GR" sz="3200" b="1" dirty="0" smtClean="0"/>
              <a:t>Αναγνώριση συμπτωμάτων υποθερμίας</a:t>
            </a:r>
          </a:p>
          <a:p>
            <a:pPr>
              <a:buFont typeface="Wingdings" panose="05000000000000000000" pitchFamily="2" charset="2"/>
              <a:buChar char="Ø"/>
            </a:pPr>
            <a:r>
              <a:rPr lang="el-GR" sz="3200" b="1" dirty="0" smtClean="0"/>
              <a:t>Αναγνώριση συμπτωμάτων κρυοπαγήματος</a:t>
            </a:r>
          </a:p>
        </p:txBody>
      </p:sp>
    </p:spTree>
    <p:extLst>
      <p:ext uri="{BB962C8B-B14F-4D97-AF65-F5344CB8AC3E}">
        <p14:creationId xmlns:p14="http://schemas.microsoft.com/office/powerpoint/2010/main" val="36966095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439275" cy="708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81464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p:cNvSpPr>
            <a:spLocks noGrp="1"/>
          </p:cNvSpPr>
          <p:nvPr>
            <p:ph type="title"/>
          </p:nvPr>
        </p:nvSpPr>
        <p:spPr>
          <a:xfrm>
            <a:off x="2803328" y="188640"/>
            <a:ext cx="3548279" cy="923330"/>
          </a:xfrm>
          <a:prstGeom prst="rect">
            <a:avLst/>
          </a:prstGeom>
          <a:noFill/>
        </p:spPr>
        <p:txBody>
          <a:bodyPr wrap="none" lIns="91440" tIns="45720" rIns="91440" bIns="45720">
            <a:spAutoFit/>
          </a:bodyPr>
          <a:lstStyle/>
          <a:p>
            <a:pPr algn="ctr"/>
            <a:r>
              <a:rPr lang="el-GR" sz="54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Καύσωνας</a:t>
            </a:r>
            <a:endParaRPr lang="el-GR" sz="54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
        <p:nvSpPr>
          <p:cNvPr id="7" name="Θέση περιεχομένου 3"/>
          <p:cNvSpPr>
            <a:spLocks noGrp="1"/>
          </p:cNvSpPr>
          <p:nvPr>
            <p:ph sz="half" idx="2"/>
          </p:nvPr>
        </p:nvSpPr>
        <p:spPr>
          <a:xfrm>
            <a:off x="35496" y="1700808"/>
            <a:ext cx="9036496" cy="3960440"/>
          </a:xfrm>
        </p:spPr>
        <p:txBody>
          <a:bodyPr>
            <a:normAutofit/>
          </a:bodyPr>
          <a:lstStyle/>
          <a:p>
            <a:pPr>
              <a:buFont typeface="Wingdings" panose="05000000000000000000" pitchFamily="2" charset="2"/>
              <a:buChar char="Ø"/>
            </a:pPr>
            <a:r>
              <a:rPr lang="el-GR" sz="3200" b="1" dirty="0" smtClean="0"/>
              <a:t> Σκιερά/δροσερά </a:t>
            </a:r>
            <a:r>
              <a:rPr lang="el-GR" sz="3200" b="1" dirty="0" smtClean="0"/>
              <a:t>μέρη – αποφυγή ήλιου</a:t>
            </a:r>
          </a:p>
          <a:p>
            <a:pPr>
              <a:buFont typeface="Wingdings" panose="05000000000000000000" pitchFamily="2" charset="2"/>
              <a:buChar char="Ø"/>
            </a:pPr>
            <a:r>
              <a:rPr lang="el-GR" sz="3200" b="1" dirty="0" smtClean="0"/>
              <a:t> Αποφυγή </a:t>
            </a:r>
            <a:r>
              <a:rPr lang="el-GR" sz="3200" b="1" dirty="0" smtClean="0"/>
              <a:t>σωματικής καταπόνησης</a:t>
            </a:r>
          </a:p>
          <a:p>
            <a:pPr>
              <a:buFont typeface="Wingdings" panose="05000000000000000000" pitchFamily="2" charset="2"/>
              <a:buChar char="Ø"/>
            </a:pPr>
            <a:r>
              <a:rPr lang="el-GR" sz="3200" b="1" dirty="0" smtClean="0"/>
              <a:t> Ελαφριά</a:t>
            </a:r>
            <a:r>
              <a:rPr lang="el-GR" sz="3200" b="1" dirty="0" smtClean="0"/>
              <a:t>, άνετα, ανοιχτόχρωμα ρούχα</a:t>
            </a:r>
          </a:p>
          <a:p>
            <a:pPr>
              <a:buFont typeface="Wingdings" panose="05000000000000000000" pitchFamily="2" charset="2"/>
              <a:buChar char="Ø"/>
            </a:pPr>
            <a:r>
              <a:rPr lang="el-GR" sz="3200" b="1" dirty="0" smtClean="0"/>
              <a:t> Μικρά </a:t>
            </a:r>
            <a:r>
              <a:rPr lang="el-GR" sz="3200" b="1" dirty="0" smtClean="0"/>
              <a:t>ελαφριά γεύματα – φρούτα λαχανικά</a:t>
            </a:r>
          </a:p>
          <a:p>
            <a:pPr>
              <a:buFont typeface="Wingdings" panose="05000000000000000000" pitchFamily="2" charset="2"/>
              <a:buChar char="Ø"/>
            </a:pPr>
            <a:r>
              <a:rPr lang="el-GR" sz="3200" b="1" dirty="0" smtClean="0"/>
              <a:t> Άφθονα </a:t>
            </a:r>
            <a:r>
              <a:rPr lang="el-GR" sz="3200" b="1" dirty="0" smtClean="0"/>
              <a:t>υγρά</a:t>
            </a:r>
          </a:p>
          <a:p>
            <a:pPr>
              <a:buFont typeface="Wingdings" panose="05000000000000000000" pitchFamily="2" charset="2"/>
              <a:buChar char="Ø"/>
            </a:pPr>
            <a:r>
              <a:rPr lang="el-GR" sz="3200" b="1" dirty="0" smtClean="0"/>
              <a:t> Χλιαρά </a:t>
            </a:r>
            <a:r>
              <a:rPr lang="el-GR" sz="3200" b="1" dirty="0" err="1" smtClean="0"/>
              <a:t>ντούζ</a:t>
            </a:r>
            <a:endParaRPr lang="en-US" sz="3200" b="1" dirty="0" smtClean="0"/>
          </a:p>
        </p:txBody>
      </p:sp>
    </p:spTree>
    <p:extLst>
      <p:ext uri="{BB962C8B-B14F-4D97-AF65-F5344CB8AC3E}">
        <p14:creationId xmlns:p14="http://schemas.microsoft.com/office/powerpoint/2010/main" val="352943384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p:cNvSpPr>
            <a:spLocks noGrp="1"/>
          </p:cNvSpPr>
          <p:nvPr>
            <p:ph type="title"/>
          </p:nvPr>
        </p:nvSpPr>
        <p:spPr>
          <a:xfrm>
            <a:off x="283541" y="188640"/>
            <a:ext cx="8587864" cy="923330"/>
          </a:xfrm>
          <a:prstGeom prst="rect">
            <a:avLst/>
          </a:prstGeom>
          <a:noFill/>
        </p:spPr>
        <p:txBody>
          <a:bodyPr wrap="none" lIns="91440" tIns="45720" rIns="91440" bIns="45720">
            <a:spAutoFit/>
          </a:bodyPr>
          <a:lstStyle/>
          <a:p>
            <a:pPr algn="ctr"/>
            <a:r>
              <a:rPr lang="el-GR" sz="54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Ομάδες υψηλού κινδύνου</a:t>
            </a:r>
            <a:endParaRPr lang="el-GR" sz="54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
        <p:nvSpPr>
          <p:cNvPr id="7" name="Θέση περιεχομένου 3"/>
          <p:cNvSpPr>
            <a:spLocks noGrp="1"/>
          </p:cNvSpPr>
          <p:nvPr>
            <p:ph sz="half" idx="2"/>
          </p:nvPr>
        </p:nvSpPr>
        <p:spPr>
          <a:xfrm>
            <a:off x="35496" y="1700808"/>
            <a:ext cx="9036496" cy="3960440"/>
          </a:xfrm>
        </p:spPr>
        <p:txBody>
          <a:bodyPr>
            <a:noAutofit/>
          </a:bodyPr>
          <a:lstStyle/>
          <a:p>
            <a:pPr>
              <a:buFont typeface="Wingdings" panose="05000000000000000000" pitchFamily="2" charset="2"/>
              <a:buChar char="Ø"/>
            </a:pPr>
            <a:r>
              <a:rPr lang="el-GR" b="1" dirty="0" smtClean="0"/>
              <a:t> Νεογνά-ηλικιωμένοι </a:t>
            </a:r>
            <a:r>
              <a:rPr lang="en-GB" b="1" dirty="0" smtClean="0"/>
              <a:t>: </a:t>
            </a:r>
            <a:r>
              <a:rPr lang="el-GR" b="1" dirty="0" smtClean="0"/>
              <a:t>κίνδυνος</a:t>
            </a:r>
          </a:p>
          <a:p>
            <a:pPr marL="0" indent="0">
              <a:buNone/>
            </a:pPr>
            <a:r>
              <a:rPr lang="el-GR" b="1" dirty="0"/>
              <a:t> </a:t>
            </a:r>
            <a:r>
              <a:rPr lang="el-GR" b="1" dirty="0" smtClean="0"/>
              <a:t>    </a:t>
            </a:r>
            <a:r>
              <a:rPr lang="el-GR" b="1" dirty="0" smtClean="0"/>
              <a:t>θερμοπληξίας/αφυδάτωσης</a:t>
            </a:r>
            <a:endParaRPr lang="el-GR" b="1" dirty="0" smtClean="0"/>
          </a:p>
          <a:p>
            <a:pPr>
              <a:buFont typeface="Wingdings" panose="05000000000000000000" pitchFamily="2" charset="2"/>
              <a:buChar char="Ø"/>
            </a:pPr>
            <a:r>
              <a:rPr lang="el-GR" b="1" dirty="0" smtClean="0"/>
              <a:t> Επίσης </a:t>
            </a:r>
            <a:r>
              <a:rPr lang="el-GR" b="1" dirty="0" smtClean="0"/>
              <a:t>καρδιοπαθείς, άτομα με </a:t>
            </a:r>
            <a:r>
              <a:rPr lang="el-GR" b="1" dirty="0" smtClean="0"/>
              <a:t>αναπνευστικά</a:t>
            </a:r>
          </a:p>
          <a:p>
            <a:pPr marL="0" indent="0">
              <a:buNone/>
            </a:pPr>
            <a:r>
              <a:rPr lang="el-GR" b="1" dirty="0"/>
              <a:t> </a:t>
            </a:r>
            <a:r>
              <a:rPr lang="el-GR" b="1" dirty="0" smtClean="0"/>
              <a:t>    </a:t>
            </a:r>
            <a:r>
              <a:rPr lang="el-GR" b="1" dirty="0" smtClean="0"/>
              <a:t>προβλήματα</a:t>
            </a:r>
            <a:endParaRPr lang="el-GR" b="1" dirty="0" smtClean="0"/>
          </a:p>
          <a:p>
            <a:pPr>
              <a:buFont typeface="Wingdings" panose="05000000000000000000" pitchFamily="2" charset="2"/>
              <a:buChar char="Ø"/>
            </a:pPr>
            <a:r>
              <a:rPr lang="el-GR" b="1" dirty="0" smtClean="0"/>
              <a:t> Τακτικότερη </a:t>
            </a:r>
            <a:r>
              <a:rPr lang="el-GR" b="1" dirty="0" smtClean="0"/>
              <a:t>ενυδάτωση</a:t>
            </a:r>
          </a:p>
          <a:p>
            <a:pPr>
              <a:buFont typeface="Wingdings" panose="05000000000000000000" pitchFamily="2" charset="2"/>
              <a:buChar char="Ø"/>
            </a:pPr>
            <a:r>
              <a:rPr lang="el-GR" b="1" dirty="0" smtClean="0"/>
              <a:t> Αποφυγή </a:t>
            </a:r>
            <a:r>
              <a:rPr lang="el-GR" b="1" dirty="0" smtClean="0"/>
              <a:t>συνωστισμού/ χρήσης μέσων </a:t>
            </a:r>
            <a:r>
              <a:rPr lang="el-GR" b="1" dirty="0" smtClean="0"/>
              <a:t>μαζικής</a:t>
            </a:r>
          </a:p>
          <a:p>
            <a:pPr marL="0" indent="0">
              <a:buNone/>
            </a:pPr>
            <a:r>
              <a:rPr lang="el-GR" b="1" dirty="0"/>
              <a:t> </a:t>
            </a:r>
            <a:r>
              <a:rPr lang="el-GR" b="1" dirty="0" smtClean="0"/>
              <a:t>    </a:t>
            </a:r>
            <a:r>
              <a:rPr lang="el-GR" b="1" dirty="0" smtClean="0"/>
              <a:t>κυκλοφορίας</a:t>
            </a:r>
            <a:endParaRPr lang="el-GR" b="1" dirty="0" smtClean="0"/>
          </a:p>
          <a:p>
            <a:pPr>
              <a:buFont typeface="Wingdings" panose="05000000000000000000" pitchFamily="2" charset="2"/>
              <a:buChar char="Ø"/>
            </a:pPr>
            <a:r>
              <a:rPr lang="el-GR" b="1" dirty="0" smtClean="0"/>
              <a:t>Προσοχή σε χορήγηση φαρμάκων (</a:t>
            </a:r>
            <a:r>
              <a:rPr lang="el-GR" b="1" dirty="0" smtClean="0"/>
              <a:t>αφυδάτωση/</a:t>
            </a:r>
            <a:r>
              <a:rPr lang="el-GR" b="1" dirty="0" err="1" smtClean="0"/>
              <a:t>αύξησ</a:t>
            </a:r>
            <a:r>
              <a:rPr lang="el-GR" b="1" dirty="0" smtClean="0"/>
              <a:t>η</a:t>
            </a:r>
          </a:p>
          <a:p>
            <a:pPr marL="0" indent="0">
              <a:buNone/>
            </a:pPr>
            <a:r>
              <a:rPr lang="el-GR" b="1" dirty="0"/>
              <a:t> </a:t>
            </a:r>
            <a:r>
              <a:rPr lang="el-GR" b="1" dirty="0" smtClean="0"/>
              <a:t>    </a:t>
            </a:r>
            <a:r>
              <a:rPr lang="el-GR" b="1" dirty="0" smtClean="0"/>
              <a:t>θερμοκρασίας </a:t>
            </a:r>
            <a:r>
              <a:rPr lang="el-GR" b="1" dirty="0" smtClean="0"/>
              <a:t>σώματος)</a:t>
            </a:r>
            <a:endParaRPr lang="en-US" b="1" dirty="0" smtClean="0"/>
          </a:p>
        </p:txBody>
      </p:sp>
    </p:spTree>
    <p:extLst>
      <p:ext uri="{BB962C8B-B14F-4D97-AF65-F5344CB8AC3E}">
        <p14:creationId xmlns:p14="http://schemas.microsoft.com/office/powerpoint/2010/main" val="298220848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user\Dropbox\S.U.C.RE. Partners Folder\Dissemination\!Useful Material!\Facebook Cover Photo.jpg"/>
          <p:cNvPicPr>
            <a:picLocks noGrp="1" noChangeAspect="1" noChangeArrowheads="1"/>
          </p:cNvPicPr>
          <p:nvPr>
            <p:ph idx="1"/>
          </p:nvPr>
        </p:nvPicPr>
        <p:blipFill>
          <a:blip r:embed="rId3" cstate="print"/>
          <a:stretch>
            <a:fillRect/>
          </a:stretch>
        </p:blipFill>
        <p:spPr bwMode="auto">
          <a:xfrm>
            <a:off x="631130" y="2780929"/>
            <a:ext cx="7881741" cy="3394075"/>
          </a:xfrm>
          <a:prstGeom prst="rect">
            <a:avLst/>
          </a:prstGeom>
          <a:noFill/>
        </p:spPr>
      </p:pic>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90399" y="868602"/>
            <a:ext cx="1963201" cy="1883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32771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ucre.auth.gr/sites/default/files/logos/sucre_new.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3130" b="3620"/>
          <a:stretch/>
        </p:blipFill>
        <p:spPr bwMode="auto">
          <a:xfrm>
            <a:off x="107504" y="0"/>
            <a:ext cx="1397472" cy="1163409"/>
          </a:xfrm>
          <a:prstGeom prst="rect">
            <a:avLst/>
          </a:prstGeom>
          <a:noFill/>
          <a:extLst>
            <a:ext uri="{909E8E84-426E-40DD-AFC4-6F175D3DCCD1}">
              <a14:hiddenFill xmlns:a14="http://schemas.microsoft.com/office/drawing/2010/main">
                <a:solidFill>
                  <a:srgbClr val="FFFFFF"/>
                </a:solidFill>
              </a14:hiddenFill>
            </a:ext>
          </a:extLst>
        </p:spPr>
      </p:pic>
      <p:sp>
        <p:nvSpPr>
          <p:cNvPr id="2" name="Ορθογώνιο 1"/>
          <p:cNvSpPr/>
          <p:nvPr/>
        </p:nvSpPr>
        <p:spPr>
          <a:xfrm>
            <a:off x="899592" y="682368"/>
            <a:ext cx="7992888" cy="5262979"/>
          </a:xfrm>
          <a:prstGeom prst="rect">
            <a:avLst/>
          </a:prstGeom>
        </p:spPr>
        <p:txBody>
          <a:bodyPr wrap="square">
            <a:spAutoFit/>
          </a:bodyPr>
          <a:lstStyle/>
          <a:p>
            <a:pPr marL="571500" indent="-571500">
              <a:buFont typeface="Wingdings" panose="05000000000000000000" pitchFamily="2" charset="2"/>
              <a:buChar char="Ø"/>
            </a:pPr>
            <a:r>
              <a:rPr lang="el-GR" sz="3600" b="1" dirty="0" smtClean="0">
                <a:solidFill>
                  <a:srgbClr val="C00000"/>
                </a:solidFill>
              </a:rPr>
              <a:t>Αντιμετώπιση περιστατικών σε :</a:t>
            </a:r>
            <a:endParaRPr lang="en-US" sz="3600" b="1" dirty="0" smtClean="0">
              <a:solidFill>
                <a:srgbClr val="C00000"/>
              </a:solidFill>
            </a:endParaRPr>
          </a:p>
          <a:p>
            <a:pPr marL="571500" indent="-571500">
              <a:buFont typeface="Wingdings" panose="05000000000000000000" pitchFamily="2" charset="2"/>
              <a:buChar char="v"/>
            </a:pPr>
            <a:r>
              <a:rPr lang="el-GR" sz="3200" b="1" dirty="0" smtClean="0">
                <a:solidFill>
                  <a:srgbClr val="92D050"/>
                </a:solidFill>
              </a:rPr>
              <a:t>Γενικά για τις πρώτες βοήθει</a:t>
            </a:r>
            <a:r>
              <a:rPr lang="el-GR" sz="3200" b="1" i="1" dirty="0" smtClean="0">
                <a:solidFill>
                  <a:srgbClr val="92D050"/>
                </a:solidFill>
              </a:rPr>
              <a:t>ες</a:t>
            </a:r>
          </a:p>
          <a:p>
            <a:pPr marL="571500" indent="-571500">
              <a:buFont typeface="Wingdings" panose="05000000000000000000" pitchFamily="2" charset="2"/>
              <a:buChar char="Ø"/>
            </a:pPr>
            <a:endParaRPr lang="el-GR" sz="800" dirty="0" smtClean="0"/>
          </a:p>
          <a:p>
            <a:pPr marL="1943100" lvl="3" indent="-571500">
              <a:buFont typeface="Wingdings" panose="05000000000000000000" pitchFamily="2" charset="2"/>
              <a:buChar char="ü"/>
            </a:pPr>
            <a:r>
              <a:rPr lang="el-GR" sz="2800" b="1" dirty="0" smtClean="0">
                <a:solidFill>
                  <a:srgbClr val="0070C0"/>
                </a:solidFill>
              </a:rPr>
              <a:t>Λιποθυμία</a:t>
            </a:r>
          </a:p>
          <a:p>
            <a:pPr marL="1943100" lvl="3" indent="-571500">
              <a:buFont typeface="Wingdings" panose="05000000000000000000" pitchFamily="2" charset="2"/>
              <a:buChar char="ü"/>
            </a:pPr>
            <a:r>
              <a:rPr lang="el-GR" sz="2800" b="1" dirty="0" smtClean="0">
                <a:solidFill>
                  <a:srgbClr val="0070C0"/>
                </a:solidFill>
              </a:rPr>
              <a:t>Αιμορραγίες</a:t>
            </a:r>
          </a:p>
          <a:p>
            <a:pPr marL="1943100" lvl="3" indent="-571500">
              <a:buFont typeface="Wingdings" panose="05000000000000000000" pitchFamily="2" charset="2"/>
              <a:buChar char="ü"/>
            </a:pPr>
            <a:r>
              <a:rPr lang="el-GR" sz="2800" b="1" dirty="0" smtClean="0">
                <a:solidFill>
                  <a:srgbClr val="0070C0"/>
                </a:solidFill>
              </a:rPr>
              <a:t>Πνιγμονή</a:t>
            </a:r>
          </a:p>
          <a:p>
            <a:pPr marL="1943100" lvl="3" indent="-571500">
              <a:buFont typeface="Wingdings" panose="05000000000000000000" pitchFamily="2" charset="2"/>
              <a:buChar char="ü"/>
            </a:pPr>
            <a:r>
              <a:rPr lang="el-GR" sz="2800" b="1" dirty="0" smtClean="0">
                <a:solidFill>
                  <a:srgbClr val="0070C0"/>
                </a:solidFill>
              </a:rPr>
              <a:t>Πνιγμός</a:t>
            </a:r>
            <a:endParaRPr lang="el-GR" sz="2800" b="1" dirty="0">
              <a:solidFill>
                <a:srgbClr val="0070C0"/>
              </a:solidFill>
            </a:endParaRPr>
          </a:p>
          <a:p>
            <a:pPr marL="1943100" lvl="3" indent="-571500">
              <a:buFont typeface="Wingdings" panose="05000000000000000000" pitchFamily="2" charset="2"/>
              <a:buChar char="ü"/>
            </a:pPr>
            <a:r>
              <a:rPr lang="el-GR" sz="2800" b="1" dirty="0" smtClean="0">
                <a:solidFill>
                  <a:srgbClr val="0070C0"/>
                </a:solidFill>
              </a:rPr>
              <a:t>Δήγματα</a:t>
            </a:r>
          </a:p>
          <a:p>
            <a:pPr marL="1943100" lvl="3" indent="-571500">
              <a:buFont typeface="Wingdings" panose="05000000000000000000" pitchFamily="2" charset="2"/>
              <a:buChar char="ü"/>
            </a:pPr>
            <a:r>
              <a:rPr lang="el-GR" sz="2800" b="1" dirty="0" smtClean="0">
                <a:solidFill>
                  <a:srgbClr val="0070C0"/>
                </a:solidFill>
              </a:rPr>
              <a:t>Θερμοπληξία</a:t>
            </a:r>
          </a:p>
          <a:p>
            <a:pPr marL="1943100" lvl="3" indent="-571500">
              <a:buFont typeface="Wingdings" panose="05000000000000000000" pitchFamily="2" charset="2"/>
              <a:buChar char="ü"/>
            </a:pPr>
            <a:r>
              <a:rPr lang="el-GR" sz="2800" b="1" dirty="0" smtClean="0">
                <a:solidFill>
                  <a:srgbClr val="0070C0"/>
                </a:solidFill>
              </a:rPr>
              <a:t>Κακώσεις  </a:t>
            </a:r>
            <a:endParaRPr lang="el-GR" sz="2800" b="1" dirty="0">
              <a:solidFill>
                <a:srgbClr val="0070C0"/>
              </a:solidFill>
            </a:endParaRPr>
          </a:p>
          <a:p>
            <a:pPr marL="1943100" lvl="3" indent="-571500">
              <a:buFont typeface="Wingdings" panose="05000000000000000000" pitchFamily="2" charset="2"/>
              <a:buChar char="ü"/>
            </a:pPr>
            <a:r>
              <a:rPr lang="el-GR" sz="2800" b="1" dirty="0" smtClean="0">
                <a:solidFill>
                  <a:srgbClr val="0070C0"/>
                </a:solidFill>
              </a:rPr>
              <a:t>Εγκαύματα</a:t>
            </a:r>
          </a:p>
          <a:p>
            <a:pPr marL="1028700" lvl="1" indent="-571500">
              <a:buFont typeface="Wingdings" panose="05000000000000000000" pitchFamily="2" charset="2"/>
              <a:buChar char="v"/>
            </a:pPr>
            <a:r>
              <a:rPr lang="el-GR" sz="3600" dirty="0" smtClean="0">
                <a:solidFill>
                  <a:srgbClr val="00B050"/>
                </a:solidFill>
              </a:rPr>
              <a:t>ΚΑΡΠΑ / </a:t>
            </a:r>
            <a:r>
              <a:rPr lang="en-US" sz="3600" dirty="0" smtClean="0">
                <a:solidFill>
                  <a:srgbClr val="00B050"/>
                </a:solidFill>
              </a:rPr>
              <a:t>CPR</a:t>
            </a:r>
            <a:endParaRPr lang="el-GR" sz="3600" dirty="0" smtClean="0">
              <a:solidFill>
                <a:srgbClr val="00B050"/>
              </a:solidFill>
            </a:endParaRPr>
          </a:p>
        </p:txBody>
      </p:sp>
      <p:pic>
        <p:nvPicPr>
          <p:cNvPr id="4" name="Picture 7" descr="Αποτέλεσμα εικόνας για logo αθτη"/>
          <p:cNvPicPr>
            <a:picLocks noChangeAspect="1" noChangeArrowheads="1"/>
          </p:cNvPicPr>
          <p:nvPr/>
        </p:nvPicPr>
        <p:blipFill>
          <a:blip r:embed="rId3">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49670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552227" y="20409"/>
            <a:ext cx="8229600" cy="1143000"/>
          </a:xfrm>
        </p:spPr>
        <p:txBody>
          <a:bodyPr/>
          <a:lstStyle/>
          <a:p>
            <a:r>
              <a:rPr lang="el-GR" dirty="0" smtClean="0">
                <a:solidFill>
                  <a:srgbClr val="C00000"/>
                </a:solidFill>
              </a:rPr>
              <a:t>Δομή</a:t>
            </a:r>
            <a:r>
              <a:rPr lang="en-US" dirty="0" smtClean="0">
                <a:solidFill>
                  <a:srgbClr val="C00000"/>
                </a:solidFill>
              </a:rPr>
              <a:t> workshop</a:t>
            </a:r>
            <a:r>
              <a:rPr lang="el-GR" dirty="0" smtClean="0">
                <a:solidFill>
                  <a:srgbClr val="C00000"/>
                </a:solidFill>
              </a:rPr>
              <a:t>  </a:t>
            </a:r>
            <a:endParaRPr lang="el-GR" dirty="0">
              <a:solidFill>
                <a:srgbClr val="C00000"/>
              </a:solidFill>
            </a:endParaRPr>
          </a:p>
        </p:txBody>
      </p:sp>
      <p:sp>
        <p:nvSpPr>
          <p:cNvPr id="3" name="TextBox 2"/>
          <p:cNvSpPr txBox="1"/>
          <p:nvPr/>
        </p:nvSpPr>
        <p:spPr>
          <a:xfrm>
            <a:off x="9527" y="1484784"/>
            <a:ext cx="9315001" cy="3416320"/>
          </a:xfrm>
          <a:prstGeom prst="rect">
            <a:avLst/>
          </a:prstGeom>
          <a:noFill/>
        </p:spPr>
        <p:txBody>
          <a:bodyPr wrap="square" rtlCol="0">
            <a:spAutoFit/>
          </a:bodyPr>
          <a:lstStyle/>
          <a:p>
            <a:pPr marL="342900" indent="-342900">
              <a:buFont typeface="Wingdings" panose="05000000000000000000" pitchFamily="2" charset="2"/>
              <a:buChar char="ü"/>
            </a:pPr>
            <a:r>
              <a:rPr lang="el-GR" sz="2400" b="1" dirty="0" smtClean="0">
                <a:solidFill>
                  <a:srgbClr val="0070C0"/>
                </a:solidFill>
              </a:rPr>
              <a:t>Γενικά για το πρόγραμμα και στόχος του δικού μας  ρόλου</a:t>
            </a:r>
          </a:p>
          <a:p>
            <a:pPr marL="342900" indent="-342900">
              <a:buFont typeface="Wingdings" panose="05000000000000000000" pitchFamily="2" charset="2"/>
              <a:buChar char="ü"/>
            </a:pPr>
            <a:r>
              <a:rPr lang="el-GR" sz="2400" b="1" dirty="0" smtClean="0">
                <a:solidFill>
                  <a:srgbClr val="0070C0"/>
                </a:solidFill>
              </a:rPr>
              <a:t>Αναφορά σε αντιμετώπιση επειγουσών καταστάσεων στην καθημερινότητά μας  </a:t>
            </a:r>
          </a:p>
          <a:p>
            <a:pPr marL="342900" indent="-342900">
              <a:buFont typeface="Wingdings" panose="05000000000000000000" pitchFamily="2" charset="2"/>
              <a:buChar char="ü"/>
            </a:pPr>
            <a:r>
              <a:rPr lang="el-GR" sz="2400" b="1" dirty="0" smtClean="0">
                <a:solidFill>
                  <a:srgbClr val="0070C0"/>
                </a:solidFill>
              </a:rPr>
              <a:t>Περιγραφή και παρουσίαση  περιστατικών  που χρήζουν  πρώτες βοήθειες  </a:t>
            </a:r>
          </a:p>
          <a:p>
            <a:pPr marL="342900" indent="-342900">
              <a:buFont typeface="Wingdings" panose="05000000000000000000" pitchFamily="2" charset="2"/>
              <a:buChar char="ü"/>
            </a:pPr>
            <a:r>
              <a:rPr lang="el-GR" sz="2400" b="1" dirty="0" smtClean="0">
                <a:solidFill>
                  <a:srgbClr val="0070C0"/>
                </a:solidFill>
              </a:rPr>
              <a:t>ΚΑΡΠΑ </a:t>
            </a:r>
            <a:r>
              <a:rPr lang="en-US" sz="2400" b="1" dirty="0" smtClean="0">
                <a:solidFill>
                  <a:srgbClr val="0070C0"/>
                </a:solidFill>
              </a:rPr>
              <a:t>/ CPR</a:t>
            </a:r>
          </a:p>
          <a:p>
            <a:pPr marL="342900" indent="-342900">
              <a:buFont typeface="Wingdings" panose="05000000000000000000" pitchFamily="2" charset="2"/>
              <a:buChar char="ü"/>
            </a:pPr>
            <a:r>
              <a:rPr lang="el-GR" sz="2400" b="1" dirty="0" smtClean="0">
                <a:solidFill>
                  <a:srgbClr val="0070C0"/>
                </a:solidFill>
              </a:rPr>
              <a:t>Παρουσίαση και προβολή υλικού (φυλλάδια,</a:t>
            </a:r>
            <a:r>
              <a:rPr lang="en-US" sz="2400" b="1" dirty="0" smtClean="0">
                <a:solidFill>
                  <a:srgbClr val="0070C0"/>
                </a:solidFill>
              </a:rPr>
              <a:t>videos,</a:t>
            </a:r>
            <a:r>
              <a:rPr lang="el-GR" sz="2400" b="1" dirty="0" err="1" smtClean="0">
                <a:solidFill>
                  <a:srgbClr val="0070C0"/>
                </a:solidFill>
              </a:rPr>
              <a:t>ΦΕΚ,κ.λ.π</a:t>
            </a:r>
            <a:r>
              <a:rPr lang="el-GR" sz="2400" b="1" dirty="0" smtClean="0">
                <a:solidFill>
                  <a:srgbClr val="0070C0"/>
                </a:solidFill>
              </a:rPr>
              <a:t>)</a:t>
            </a:r>
            <a:endParaRPr lang="en-US" sz="2400" b="1" dirty="0" smtClean="0">
              <a:solidFill>
                <a:srgbClr val="0070C0"/>
              </a:solidFill>
            </a:endParaRPr>
          </a:p>
          <a:p>
            <a:pPr marL="342900" indent="-342900">
              <a:buFont typeface="Wingdings" panose="05000000000000000000" pitchFamily="2" charset="2"/>
              <a:buChar char="ü"/>
            </a:pPr>
            <a:r>
              <a:rPr lang="el-GR" sz="2400" b="1" dirty="0" smtClean="0">
                <a:solidFill>
                  <a:srgbClr val="0070C0"/>
                </a:solidFill>
              </a:rPr>
              <a:t>Επίδειξη τεχνικών (χρήση γαντιών,</a:t>
            </a:r>
            <a:r>
              <a:rPr lang="en-US" sz="2400" b="1" dirty="0" smtClean="0">
                <a:solidFill>
                  <a:srgbClr val="0070C0"/>
                </a:solidFill>
              </a:rPr>
              <a:t> CPR/</a:t>
            </a:r>
            <a:r>
              <a:rPr lang="el-GR" sz="2400" b="1" dirty="0" smtClean="0">
                <a:solidFill>
                  <a:srgbClr val="0070C0"/>
                </a:solidFill>
              </a:rPr>
              <a:t>ΚΑΡΠΑ,</a:t>
            </a:r>
            <a:r>
              <a:rPr lang="en-US" sz="2400" b="1" dirty="0" smtClean="0">
                <a:solidFill>
                  <a:srgbClr val="0070C0"/>
                </a:solidFill>
              </a:rPr>
              <a:t> </a:t>
            </a:r>
            <a:r>
              <a:rPr lang="el-GR" sz="2400" b="1" dirty="0">
                <a:solidFill>
                  <a:srgbClr val="0070C0"/>
                </a:solidFill>
              </a:rPr>
              <a:t>Η</a:t>
            </a:r>
            <a:r>
              <a:rPr lang="en-US" sz="2400" b="1" dirty="0" err="1" smtClean="0">
                <a:solidFill>
                  <a:srgbClr val="0070C0"/>
                </a:solidFill>
              </a:rPr>
              <a:t>eimlich</a:t>
            </a:r>
            <a:r>
              <a:rPr lang="en-US" sz="2400" b="1" dirty="0" smtClean="0">
                <a:solidFill>
                  <a:srgbClr val="0070C0"/>
                </a:solidFill>
              </a:rPr>
              <a:t>,</a:t>
            </a:r>
            <a:r>
              <a:rPr lang="el-GR" sz="2400" b="1" dirty="0" smtClean="0">
                <a:solidFill>
                  <a:srgbClr val="0070C0"/>
                </a:solidFill>
              </a:rPr>
              <a:t> βιωματικά πιθανά σενάρια)</a:t>
            </a:r>
            <a:endParaRPr lang="el-GR" sz="2400" b="1" dirty="0">
              <a:solidFill>
                <a:srgbClr val="0070C0"/>
              </a:solidFill>
            </a:endParaRPr>
          </a:p>
        </p:txBody>
      </p:sp>
      <p:pic>
        <p:nvPicPr>
          <p:cNvPr id="17410" name="Picture 2" descr="http://sucre.auth.gr/sites/default/files/logos/sucre_new.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3130" b="3620"/>
          <a:stretch/>
        </p:blipFill>
        <p:spPr bwMode="auto">
          <a:xfrm>
            <a:off x="107504" y="0"/>
            <a:ext cx="1397472" cy="116340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7" descr="Αποτέλεσμα εικόνας για logo αθτη"/>
          <p:cNvPicPr>
            <a:picLocks noChangeAspect="1" noChangeArrowheads="1"/>
          </p:cNvPicPr>
          <p:nvPr/>
        </p:nvPicPr>
        <p:blipFill>
          <a:blip r:embed="rId4">
            <a:extLst>
              <a:ext uri="{28A0092B-C50C-407E-A947-70E740481C1C}">
                <a14:useLocalDpi xmlns:a14="http://schemas.microsoft.com/office/drawing/2010/main" val="0"/>
              </a:ext>
            </a:extLst>
          </a:blip>
          <a:srcRect l="33031" r="29597" b="37775"/>
          <a:stretch>
            <a:fillRect/>
          </a:stretch>
        </p:blipFill>
        <p:spPr bwMode="auto">
          <a:xfrm>
            <a:off x="7638486"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5164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ChangeArrowheads="1"/>
          </p:cNvSpPr>
          <p:nvPr/>
        </p:nvSpPr>
        <p:spPr bwMode="auto">
          <a:xfrm>
            <a:off x="451644" y="382588"/>
            <a:ext cx="8229600" cy="1922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lgn="r" defTabSz="449263" rtl="0" fontAlgn="base" hangingPunct="0">
              <a:lnSpc>
                <a:spcPct val="93000"/>
              </a:lnSpc>
              <a:spcBef>
                <a:spcPct val="0"/>
              </a:spcBef>
              <a:spcAft>
                <a:spcPct val="0"/>
              </a:spcAft>
              <a:buClr>
                <a:srgbClr val="000000"/>
              </a:buClr>
              <a:buSzPct val="100000"/>
              <a:buFont typeface="Times New Roman" pitchFamily="18" charset="0"/>
              <a:defRPr sz="4400" b="1" i="1">
                <a:solidFill>
                  <a:srgbClr val="800000"/>
                </a:solidFill>
                <a:latin typeface="+mj-lt"/>
                <a:ea typeface="+mj-ea"/>
                <a:cs typeface="+mj-cs"/>
              </a:defRPr>
            </a:lvl1pPr>
            <a:lvl2pPr marL="742950" indent="-285750" algn="r" defTabSz="449263" rtl="0" fontAlgn="base" hangingPunct="0">
              <a:lnSpc>
                <a:spcPct val="93000"/>
              </a:lnSpc>
              <a:spcBef>
                <a:spcPct val="0"/>
              </a:spcBef>
              <a:spcAft>
                <a:spcPct val="0"/>
              </a:spcAft>
              <a:buClr>
                <a:srgbClr val="000000"/>
              </a:buClr>
              <a:buSzPct val="100000"/>
              <a:buFont typeface="Times New Roman" pitchFamily="18" charset="0"/>
              <a:defRPr sz="4400" b="1" i="1">
                <a:solidFill>
                  <a:srgbClr val="800000"/>
                </a:solidFill>
                <a:latin typeface="Arial" charset="0"/>
                <a:ea typeface="Arial Unicode MS" pitchFamily="34" charset="-128"/>
                <a:cs typeface="Arial Unicode MS" pitchFamily="34" charset="-128"/>
              </a:defRPr>
            </a:lvl2pPr>
            <a:lvl3pPr marL="1143000" indent="-228600" algn="r" defTabSz="449263" rtl="0" fontAlgn="base" hangingPunct="0">
              <a:lnSpc>
                <a:spcPct val="93000"/>
              </a:lnSpc>
              <a:spcBef>
                <a:spcPct val="0"/>
              </a:spcBef>
              <a:spcAft>
                <a:spcPct val="0"/>
              </a:spcAft>
              <a:buClr>
                <a:srgbClr val="000000"/>
              </a:buClr>
              <a:buSzPct val="100000"/>
              <a:buFont typeface="Times New Roman" pitchFamily="18" charset="0"/>
              <a:defRPr sz="4400" b="1" i="1">
                <a:solidFill>
                  <a:srgbClr val="800000"/>
                </a:solidFill>
                <a:latin typeface="Arial" charset="0"/>
                <a:ea typeface="Arial Unicode MS" pitchFamily="34" charset="-128"/>
                <a:cs typeface="Arial Unicode MS" pitchFamily="34" charset="-128"/>
              </a:defRPr>
            </a:lvl3pPr>
            <a:lvl4pPr marL="1600200" indent="-228600" algn="r" defTabSz="449263" rtl="0" fontAlgn="base" hangingPunct="0">
              <a:lnSpc>
                <a:spcPct val="93000"/>
              </a:lnSpc>
              <a:spcBef>
                <a:spcPct val="0"/>
              </a:spcBef>
              <a:spcAft>
                <a:spcPct val="0"/>
              </a:spcAft>
              <a:buClr>
                <a:srgbClr val="000000"/>
              </a:buClr>
              <a:buSzPct val="100000"/>
              <a:buFont typeface="Times New Roman" pitchFamily="18" charset="0"/>
              <a:defRPr sz="4400" b="1" i="1">
                <a:solidFill>
                  <a:srgbClr val="800000"/>
                </a:solidFill>
                <a:latin typeface="Arial" charset="0"/>
                <a:ea typeface="Arial Unicode MS" pitchFamily="34" charset="-128"/>
                <a:cs typeface="Arial Unicode MS" pitchFamily="34" charset="-128"/>
              </a:defRPr>
            </a:lvl4pPr>
            <a:lvl5pPr marL="2057400" indent="-228600" algn="r" defTabSz="449263" rtl="0" fontAlgn="base" hangingPunct="0">
              <a:lnSpc>
                <a:spcPct val="93000"/>
              </a:lnSpc>
              <a:spcBef>
                <a:spcPct val="0"/>
              </a:spcBef>
              <a:spcAft>
                <a:spcPct val="0"/>
              </a:spcAft>
              <a:buClr>
                <a:srgbClr val="000000"/>
              </a:buClr>
              <a:buSzPct val="100000"/>
              <a:buFont typeface="Times New Roman" pitchFamily="18" charset="0"/>
              <a:defRPr sz="4400" b="1" i="1">
                <a:solidFill>
                  <a:srgbClr val="800000"/>
                </a:solidFill>
                <a:latin typeface="Arial" charset="0"/>
                <a:ea typeface="Arial Unicode MS" pitchFamily="34" charset="-128"/>
                <a:cs typeface="Arial Unicode MS" pitchFamily="34" charset="-128"/>
              </a:defRPr>
            </a:lvl5pPr>
            <a:lvl6pPr marL="2514600" indent="-228600" algn="r" defTabSz="449263" rtl="0" fontAlgn="base" hangingPunct="0">
              <a:lnSpc>
                <a:spcPct val="93000"/>
              </a:lnSpc>
              <a:spcBef>
                <a:spcPct val="0"/>
              </a:spcBef>
              <a:spcAft>
                <a:spcPct val="0"/>
              </a:spcAft>
              <a:buClr>
                <a:srgbClr val="000000"/>
              </a:buClr>
              <a:buSzPct val="100000"/>
              <a:buFont typeface="Times New Roman" pitchFamily="18" charset="0"/>
              <a:defRPr sz="4400" b="1" i="1">
                <a:solidFill>
                  <a:srgbClr val="800000"/>
                </a:solidFill>
                <a:latin typeface="Arial" charset="0"/>
                <a:ea typeface="Arial Unicode MS" pitchFamily="34" charset="-128"/>
                <a:cs typeface="Arial Unicode MS" pitchFamily="34" charset="-128"/>
              </a:defRPr>
            </a:lvl6pPr>
            <a:lvl7pPr marL="2971800" indent="-228600" algn="r" defTabSz="449263" rtl="0" fontAlgn="base" hangingPunct="0">
              <a:lnSpc>
                <a:spcPct val="93000"/>
              </a:lnSpc>
              <a:spcBef>
                <a:spcPct val="0"/>
              </a:spcBef>
              <a:spcAft>
                <a:spcPct val="0"/>
              </a:spcAft>
              <a:buClr>
                <a:srgbClr val="000000"/>
              </a:buClr>
              <a:buSzPct val="100000"/>
              <a:buFont typeface="Times New Roman" pitchFamily="18" charset="0"/>
              <a:defRPr sz="4400" b="1" i="1">
                <a:solidFill>
                  <a:srgbClr val="800000"/>
                </a:solidFill>
                <a:latin typeface="Arial" charset="0"/>
                <a:ea typeface="Arial Unicode MS" pitchFamily="34" charset="-128"/>
                <a:cs typeface="Arial Unicode MS" pitchFamily="34" charset="-128"/>
              </a:defRPr>
            </a:lvl7pPr>
            <a:lvl8pPr marL="3429000" indent="-228600" algn="r" defTabSz="449263" rtl="0" fontAlgn="base" hangingPunct="0">
              <a:lnSpc>
                <a:spcPct val="93000"/>
              </a:lnSpc>
              <a:spcBef>
                <a:spcPct val="0"/>
              </a:spcBef>
              <a:spcAft>
                <a:spcPct val="0"/>
              </a:spcAft>
              <a:buClr>
                <a:srgbClr val="000000"/>
              </a:buClr>
              <a:buSzPct val="100000"/>
              <a:buFont typeface="Times New Roman" pitchFamily="18" charset="0"/>
              <a:defRPr sz="4400" b="1" i="1">
                <a:solidFill>
                  <a:srgbClr val="800000"/>
                </a:solidFill>
                <a:latin typeface="Arial" charset="0"/>
                <a:ea typeface="Arial Unicode MS" pitchFamily="34" charset="-128"/>
                <a:cs typeface="Arial Unicode MS" pitchFamily="34" charset="-128"/>
              </a:defRPr>
            </a:lvl8pPr>
            <a:lvl9pPr marL="3886200" indent="-228600" algn="r" defTabSz="449263" rtl="0" fontAlgn="base" hangingPunct="0">
              <a:lnSpc>
                <a:spcPct val="93000"/>
              </a:lnSpc>
              <a:spcBef>
                <a:spcPct val="0"/>
              </a:spcBef>
              <a:spcAft>
                <a:spcPct val="0"/>
              </a:spcAft>
              <a:buClr>
                <a:srgbClr val="000000"/>
              </a:buClr>
              <a:buSzPct val="100000"/>
              <a:buFont typeface="Times New Roman" pitchFamily="18" charset="0"/>
              <a:defRPr sz="4400" b="1" i="1">
                <a:solidFill>
                  <a:srgbClr val="800000"/>
                </a:solidFill>
                <a:latin typeface="Arial" charset="0"/>
                <a:ea typeface="Arial Unicode MS" pitchFamily="34" charset="-128"/>
                <a:cs typeface="Arial Unicode MS" pitchFamily="34" charset="-128"/>
              </a:defRPr>
            </a:lvl9pPr>
          </a:lstStyle>
          <a:p>
            <a:pPr algn="ct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l-GR" altLang="el-GR" sz="4000" i="0" dirty="0">
                <a:solidFill>
                  <a:srgbClr val="333399"/>
                </a:solidFill>
              </a:rPr>
              <a:t>Ποιος ο </a:t>
            </a:r>
            <a:r>
              <a:rPr lang="el-GR" altLang="el-GR" sz="4000" i="0" dirty="0" smtClean="0">
                <a:solidFill>
                  <a:srgbClr val="333399"/>
                </a:solidFill>
              </a:rPr>
              <a:t>ΣΚΟΠΟΣ </a:t>
            </a:r>
          </a:p>
          <a:p>
            <a:pPr algn="ct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l-GR" altLang="el-GR" sz="4000" i="0" dirty="0" smtClean="0">
                <a:solidFill>
                  <a:srgbClr val="333399"/>
                </a:solidFill>
              </a:rPr>
              <a:t>ΤΩΝ </a:t>
            </a:r>
            <a:r>
              <a:rPr lang="el-GR" altLang="el-GR" sz="4000" i="0" dirty="0">
                <a:solidFill>
                  <a:srgbClr val="FF0000"/>
                </a:solidFill>
              </a:rPr>
              <a:t>ΠΡΩΤΩΝ ΒΟΗΘΕΙΩΝ;</a:t>
            </a:r>
          </a:p>
        </p:txBody>
      </p:sp>
      <p:sp>
        <p:nvSpPr>
          <p:cNvPr id="3" name="Rectangle 2"/>
          <p:cNvSpPr>
            <a:spLocks noGrp="1" noChangeArrowheads="1"/>
          </p:cNvSpPr>
          <p:nvPr/>
        </p:nvSpPr>
        <p:spPr bwMode="auto">
          <a:xfrm>
            <a:off x="462757" y="2525713"/>
            <a:ext cx="8229600" cy="25594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marL="342900" indent="-342900" algn="l" defTabSz="449263" rtl="0" fontAlgn="base" hangingPunct="0">
              <a:lnSpc>
                <a:spcPct val="93000"/>
              </a:lnSpc>
              <a:spcBef>
                <a:spcPct val="0"/>
              </a:spcBef>
              <a:spcAft>
                <a:spcPts val="1425"/>
              </a:spcAft>
              <a:buClr>
                <a:srgbClr val="000000"/>
              </a:buClr>
              <a:buSzPct val="100000"/>
              <a:buFont typeface="Times New Roman" pitchFamily="18" charset="0"/>
              <a:defRPr sz="3200">
                <a:solidFill>
                  <a:srgbClr val="000000"/>
                </a:solidFill>
                <a:latin typeface="+mn-lt"/>
                <a:ea typeface="+mn-ea"/>
                <a:cs typeface="+mn-cs"/>
              </a:defRPr>
            </a:lvl1pPr>
            <a:lvl2pPr marL="742950" indent="-285750" algn="l" defTabSz="449263" rtl="0" fontAlgn="base" hangingPunct="0">
              <a:lnSpc>
                <a:spcPct val="93000"/>
              </a:lnSpc>
              <a:spcBef>
                <a:spcPct val="0"/>
              </a:spcBef>
              <a:spcAft>
                <a:spcPts val="1138"/>
              </a:spcAft>
              <a:buClr>
                <a:srgbClr val="000000"/>
              </a:buClr>
              <a:buSzPct val="100000"/>
              <a:buFont typeface="Times New Roman" pitchFamily="18" charset="0"/>
              <a:defRPr sz="2800">
                <a:solidFill>
                  <a:srgbClr val="000000"/>
                </a:solidFill>
                <a:latin typeface="+mn-lt"/>
                <a:ea typeface="+mn-ea"/>
                <a:cs typeface="+mn-cs"/>
              </a:defRPr>
            </a:lvl2pPr>
            <a:lvl3pPr marL="1143000" indent="-228600" algn="l" defTabSz="449263" rtl="0" fontAlgn="base" hangingPunct="0">
              <a:lnSpc>
                <a:spcPct val="93000"/>
              </a:lnSpc>
              <a:spcBef>
                <a:spcPct val="0"/>
              </a:spcBef>
              <a:spcAft>
                <a:spcPts val="850"/>
              </a:spcAft>
              <a:buClr>
                <a:srgbClr val="000000"/>
              </a:buClr>
              <a:buSzPct val="100000"/>
              <a:buFont typeface="Times New Roman" pitchFamily="18" charset="0"/>
              <a:defRPr sz="2400">
                <a:solidFill>
                  <a:srgbClr val="000000"/>
                </a:solidFill>
                <a:latin typeface="+mn-lt"/>
                <a:ea typeface="+mn-ea"/>
                <a:cs typeface="+mn-cs"/>
              </a:defRPr>
            </a:lvl3pPr>
            <a:lvl4pPr marL="1600200" indent="-228600" algn="l" defTabSz="449263" rtl="0" fontAlgn="base" hangingPunct="0">
              <a:lnSpc>
                <a:spcPct val="93000"/>
              </a:lnSpc>
              <a:spcBef>
                <a:spcPct val="0"/>
              </a:spcBef>
              <a:spcAft>
                <a:spcPts val="575"/>
              </a:spcAft>
              <a:buClr>
                <a:srgbClr val="000000"/>
              </a:buClr>
              <a:buSzPct val="100000"/>
              <a:buFont typeface="Times New Roman" pitchFamily="18" charset="0"/>
              <a:defRPr sz="2000">
                <a:solidFill>
                  <a:srgbClr val="000000"/>
                </a:solidFill>
                <a:latin typeface="+mn-lt"/>
                <a:ea typeface="+mn-ea"/>
                <a:cs typeface="+mn-cs"/>
              </a:defRPr>
            </a:lvl4pPr>
            <a:lvl5pPr marL="2057400" indent="-228600" algn="l" defTabSz="449263" rtl="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mn-lt"/>
                <a:ea typeface="+mn-ea"/>
                <a:cs typeface="+mn-cs"/>
              </a:defRPr>
            </a:lvl5pPr>
            <a:lvl6pPr marL="2514600" indent="-228600" algn="l" defTabSz="449263" rtl="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mn-lt"/>
                <a:ea typeface="+mn-ea"/>
                <a:cs typeface="+mn-cs"/>
              </a:defRPr>
            </a:lvl6pPr>
            <a:lvl7pPr marL="2971800" indent="-228600" algn="l" defTabSz="449263" rtl="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mn-lt"/>
                <a:ea typeface="+mn-ea"/>
                <a:cs typeface="+mn-cs"/>
              </a:defRPr>
            </a:lvl7pPr>
            <a:lvl8pPr marL="3429000" indent="-228600" algn="l" defTabSz="449263" rtl="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mn-lt"/>
                <a:ea typeface="+mn-ea"/>
                <a:cs typeface="+mn-cs"/>
              </a:defRPr>
            </a:lvl8pPr>
            <a:lvl9pPr marL="3886200" indent="-228600" algn="l" defTabSz="449263" rtl="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mn-lt"/>
                <a:ea typeface="+mn-ea"/>
                <a:cs typeface="+mn-cs"/>
              </a:defRPr>
            </a:lvl9pPr>
          </a:lstStyle>
          <a:p>
            <a:pPr marL="457200" indent="-457200">
              <a:lnSpc>
                <a:spcPct val="100000"/>
              </a:lnSpc>
              <a:spcBef>
                <a:spcPts val="800"/>
              </a:spcBef>
              <a:spcAft>
                <a:spcPct val="0"/>
              </a:spcAft>
              <a:buClr>
                <a:srgbClr val="333399"/>
              </a:buClr>
              <a:buFont typeface="Wingdings" panose="05000000000000000000" pitchFamily="2" charset="2"/>
              <a:buChar char="Ø"/>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l-GR" altLang="el-GR" dirty="0">
                <a:solidFill>
                  <a:srgbClr val="333399"/>
                </a:solidFill>
              </a:rPr>
              <a:t>Η </a:t>
            </a:r>
            <a:r>
              <a:rPr lang="el-GR" altLang="el-GR" b="1" dirty="0">
                <a:solidFill>
                  <a:srgbClr val="00B050"/>
                </a:solidFill>
              </a:rPr>
              <a:t>διατήρηση</a:t>
            </a:r>
            <a:r>
              <a:rPr lang="el-GR" altLang="el-GR" dirty="0">
                <a:solidFill>
                  <a:srgbClr val="333399"/>
                </a:solidFill>
              </a:rPr>
              <a:t> της ζωής</a:t>
            </a:r>
          </a:p>
          <a:p>
            <a:pPr marL="457200" indent="-457200">
              <a:lnSpc>
                <a:spcPct val="100000"/>
              </a:lnSpc>
              <a:spcBef>
                <a:spcPts val="800"/>
              </a:spcBef>
              <a:spcAft>
                <a:spcPct val="0"/>
              </a:spcAft>
              <a:buClr>
                <a:srgbClr val="333399"/>
              </a:buClr>
              <a:buFont typeface="Wingdings" panose="05000000000000000000" pitchFamily="2" charset="2"/>
              <a:buChar char="Ø"/>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l-GR" altLang="el-GR" dirty="0">
                <a:solidFill>
                  <a:srgbClr val="333399"/>
                </a:solidFill>
              </a:rPr>
              <a:t>Η </a:t>
            </a:r>
            <a:r>
              <a:rPr lang="el-GR" altLang="el-GR" b="1" dirty="0">
                <a:solidFill>
                  <a:srgbClr val="00B050"/>
                </a:solidFill>
              </a:rPr>
              <a:t>πρόληψη </a:t>
            </a:r>
            <a:r>
              <a:rPr lang="el-GR" altLang="el-GR" dirty="0">
                <a:solidFill>
                  <a:srgbClr val="333399"/>
                </a:solidFill>
              </a:rPr>
              <a:t>επιδείνωσης της κατάστασης</a:t>
            </a:r>
          </a:p>
          <a:p>
            <a:pPr marL="457200" indent="-457200">
              <a:lnSpc>
                <a:spcPct val="100000"/>
              </a:lnSpc>
              <a:spcBef>
                <a:spcPts val="800"/>
              </a:spcBef>
              <a:spcAft>
                <a:spcPct val="0"/>
              </a:spcAft>
              <a:buClr>
                <a:srgbClr val="333399"/>
              </a:buClr>
              <a:buFont typeface="Wingdings" panose="05000000000000000000" pitchFamily="2" charset="2"/>
              <a:buChar char="Ø"/>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l-GR" altLang="el-GR" dirty="0">
                <a:solidFill>
                  <a:srgbClr val="333399"/>
                </a:solidFill>
              </a:rPr>
              <a:t>Η </a:t>
            </a:r>
            <a:r>
              <a:rPr lang="el-GR" altLang="el-GR" b="1" dirty="0">
                <a:solidFill>
                  <a:srgbClr val="00B050"/>
                </a:solidFill>
              </a:rPr>
              <a:t>βοήθεια</a:t>
            </a:r>
            <a:r>
              <a:rPr lang="el-GR" altLang="el-GR" dirty="0">
                <a:solidFill>
                  <a:srgbClr val="333399"/>
                </a:solidFill>
              </a:rPr>
              <a:t> για ανάνηψη</a:t>
            </a:r>
          </a:p>
          <a:p>
            <a:pPr marL="457200" indent="-457200">
              <a:lnSpc>
                <a:spcPct val="100000"/>
              </a:lnSpc>
              <a:spcBef>
                <a:spcPts val="800"/>
              </a:spcBef>
              <a:spcAft>
                <a:spcPct val="0"/>
              </a:spcAft>
              <a:buClr>
                <a:srgbClr val="333399"/>
              </a:buClr>
              <a:buFont typeface="Wingdings" panose="05000000000000000000" pitchFamily="2" charset="2"/>
              <a:buChar char="Ø"/>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l-GR" altLang="el-GR" dirty="0">
                <a:solidFill>
                  <a:srgbClr val="333399"/>
                </a:solidFill>
              </a:rPr>
              <a:t>Η </a:t>
            </a:r>
            <a:r>
              <a:rPr lang="el-GR" altLang="el-GR" b="1" dirty="0">
                <a:solidFill>
                  <a:srgbClr val="00B050"/>
                </a:solidFill>
              </a:rPr>
              <a:t>ανακούφιση</a:t>
            </a:r>
            <a:r>
              <a:rPr lang="el-GR" altLang="el-GR" dirty="0">
                <a:solidFill>
                  <a:srgbClr val="333399"/>
                </a:solidFill>
              </a:rPr>
              <a:t> από τον πόνο</a:t>
            </a:r>
          </a:p>
        </p:txBody>
      </p:sp>
      <p:pic>
        <p:nvPicPr>
          <p:cNvPr id="4" name="Picture 2" descr="http://sucre.auth.gr/sites/default/files/logos/sucre_new.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3130" b="3620"/>
          <a:stretch/>
        </p:blipFill>
        <p:spPr bwMode="auto">
          <a:xfrm>
            <a:off x="107504" y="0"/>
            <a:ext cx="1397472" cy="116340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descr="Αποτέλεσμα εικόνας για logo αθτη"/>
          <p:cNvPicPr>
            <a:picLocks noChangeAspect="1" noChangeArrowheads="1"/>
          </p:cNvPicPr>
          <p:nvPr/>
        </p:nvPicPr>
        <p:blipFill>
          <a:blip r:embed="rId3">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2138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ChangeArrowheads="1"/>
          </p:cNvSpPr>
          <p:nvPr/>
        </p:nvSpPr>
        <p:spPr bwMode="auto">
          <a:xfrm>
            <a:off x="-180528" y="503237"/>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lgn="r" defTabSz="449263" rtl="0" fontAlgn="base" hangingPunct="0">
              <a:lnSpc>
                <a:spcPct val="93000"/>
              </a:lnSpc>
              <a:spcBef>
                <a:spcPct val="0"/>
              </a:spcBef>
              <a:spcAft>
                <a:spcPct val="0"/>
              </a:spcAft>
              <a:buClr>
                <a:srgbClr val="000000"/>
              </a:buClr>
              <a:buSzPct val="100000"/>
              <a:buFont typeface="Times New Roman" pitchFamily="18" charset="0"/>
              <a:defRPr sz="4400" b="1" i="1">
                <a:solidFill>
                  <a:srgbClr val="800000"/>
                </a:solidFill>
                <a:latin typeface="+mj-lt"/>
                <a:ea typeface="+mj-ea"/>
                <a:cs typeface="+mj-cs"/>
              </a:defRPr>
            </a:lvl1pPr>
            <a:lvl2pPr marL="742950" indent="-285750" algn="r" defTabSz="449263" rtl="0" fontAlgn="base" hangingPunct="0">
              <a:lnSpc>
                <a:spcPct val="93000"/>
              </a:lnSpc>
              <a:spcBef>
                <a:spcPct val="0"/>
              </a:spcBef>
              <a:spcAft>
                <a:spcPct val="0"/>
              </a:spcAft>
              <a:buClr>
                <a:srgbClr val="000000"/>
              </a:buClr>
              <a:buSzPct val="100000"/>
              <a:buFont typeface="Times New Roman" pitchFamily="18" charset="0"/>
              <a:defRPr sz="4400" b="1" i="1">
                <a:solidFill>
                  <a:srgbClr val="800000"/>
                </a:solidFill>
                <a:latin typeface="Arial" charset="0"/>
                <a:ea typeface="Arial Unicode MS" pitchFamily="34" charset="-128"/>
                <a:cs typeface="Arial Unicode MS" pitchFamily="34" charset="-128"/>
              </a:defRPr>
            </a:lvl2pPr>
            <a:lvl3pPr marL="1143000" indent="-228600" algn="r" defTabSz="449263" rtl="0" fontAlgn="base" hangingPunct="0">
              <a:lnSpc>
                <a:spcPct val="93000"/>
              </a:lnSpc>
              <a:spcBef>
                <a:spcPct val="0"/>
              </a:spcBef>
              <a:spcAft>
                <a:spcPct val="0"/>
              </a:spcAft>
              <a:buClr>
                <a:srgbClr val="000000"/>
              </a:buClr>
              <a:buSzPct val="100000"/>
              <a:buFont typeface="Times New Roman" pitchFamily="18" charset="0"/>
              <a:defRPr sz="4400" b="1" i="1">
                <a:solidFill>
                  <a:srgbClr val="800000"/>
                </a:solidFill>
                <a:latin typeface="Arial" charset="0"/>
                <a:ea typeface="Arial Unicode MS" pitchFamily="34" charset="-128"/>
                <a:cs typeface="Arial Unicode MS" pitchFamily="34" charset="-128"/>
              </a:defRPr>
            </a:lvl3pPr>
            <a:lvl4pPr marL="1600200" indent="-228600" algn="r" defTabSz="449263" rtl="0" fontAlgn="base" hangingPunct="0">
              <a:lnSpc>
                <a:spcPct val="93000"/>
              </a:lnSpc>
              <a:spcBef>
                <a:spcPct val="0"/>
              </a:spcBef>
              <a:spcAft>
                <a:spcPct val="0"/>
              </a:spcAft>
              <a:buClr>
                <a:srgbClr val="000000"/>
              </a:buClr>
              <a:buSzPct val="100000"/>
              <a:buFont typeface="Times New Roman" pitchFamily="18" charset="0"/>
              <a:defRPr sz="4400" b="1" i="1">
                <a:solidFill>
                  <a:srgbClr val="800000"/>
                </a:solidFill>
                <a:latin typeface="Arial" charset="0"/>
                <a:ea typeface="Arial Unicode MS" pitchFamily="34" charset="-128"/>
                <a:cs typeface="Arial Unicode MS" pitchFamily="34" charset="-128"/>
              </a:defRPr>
            </a:lvl4pPr>
            <a:lvl5pPr marL="2057400" indent="-228600" algn="r" defTabSz="449263" rtl="0" fontAlgn="base" hangingPunct="0">
              <a:lnSpc>
                <a:spcPct val="93000"/>
              </a:lnSpc>
              <a:spcBef>
                <a:spcPct val="0"/>
              </a:spcBef>
              <a:spcAft>
                <a:spcPct val="0"/>
              </a:spcAft>
              <a:buClr>
                <a:srgbClr val="000000"/>
              </a:buClr>
              <a:buSzPct val="100000"/>
              <a:buFont typeface="Times New Roman" pitchFamily="18" charset="0"/>
              <a:defRPr sz="4400" b="1" i="1">
                <a:solidFill>
                  <a:srgbClr val="800000"/>
                </a:solidFill>
                <a:latin typeface="Arial" charset="0"/>
                <a:ea typeface="Arial Unicode MS" pitchFamily="34" charset="-128"/>
                <a:cs typeface="Arial Unicode MS" pitchFamily="34" charset="-128"/>
              </a:defRPr>
            </a:lvl5pPr>
            <a:lvl6pPr marL="2514600" indent="-228600" algn="r" defTabSz="449263" rtl="0" fontAlgn="base" hangingPunct="0">
              <a:lnSpc>
                <a:spcPct val="93000"/>
              </a:lnSpc>
              <a:spcBef>
                <a:spcPct val="0"/>
              </a:spcBef>
              <a:spcAft>
                <a:spcPct val="0"/>
              </a:spcAft>
              <a:buClr>
                <a:srgbClr val="000000"/>
              </a:buClr>
              <a:buSzPct val="100000"/>
              <a:buFont typeface="Times New Roman" pitchFamily="18" charset="0"/>
              <a:defRPr sz="4400" b="1" i="1">
                <a:solidFill>
                  <a:srgbClr val="800000"/>
                </a:solidFill>
                <a:latin typeface="Arial" charset="0"/>
                <a:ea typeface="Arial Unicode MS" pitchFamily="34" charset="-128"/>
                <a:cs typeface="Arial Unicode MS" pitchFamily="34" charset="-128"/>
              </a:defRPr>
            </a:lvl6pPr>
            <a:lvl7pPr marL="2971800" indent="-228600" algn="r" defTabSz="449263" rtl="0" fontAlgn="base" hangingPunct="0">
              <a:lnSpc>
                <a:spcPct val="93000"/>
              </a:lnSpc>
              <a:spcBef>
                <a:spcPct val="0"/>
              </a:spcBef>
              <a:spcAft>
                <a:spcPct val="0"/>
              </a:spcAft>
              <a:buClr>
                <a:srgbClr val="000000"/>
              </a:buClr>
              <a:buSzPct val="100000"/>
              <a:buFont typeface="Times New Roman" pitchFamily="18" charset="0"/>
              <a:defRPr sz="4400" b="1" i="1">
                <a:solidFill>
                  <a:srgbClr val="800000"/>
                </a:solidFill>
                <a:latin typeface="Arial" charset="0"/>
                <a:ea typeface="Arial Unicode MS" pitchFamily="34" charset="-128"/>
                <a:cs typeface="Arial Unicode MS" pitchFamily="34" charset="-128"/>
              </a:defRPr>
            </a:lvl7pPr>
            <a:lvl8pPr marL="3429000" indent="-228600" algn="r" defTabSz="449263" rtl="0" fontAlgn="base" hangingPunct="0">
              <a:lnSpc>
                <a:spcPct val="93000"/>
              </a:lnSpc>
              <a:spcBef>
                <a:spcPct val="0"/>
              </a:spcBef>
              <a:spcAft>
                <a:spcPct val="0"/>
              </a:spcAft>
              <a:buClr>
                <a:srgbClr val="000000"/>
              </a:buClr>
              <a:buSzPct val="100000"/>
              <a:buFont typeface="Times New Roman" pitchFamily="18" charset="0"/>
              <a:defRPr sz="4400" b="1" i="1">
                <a:solidFill>
                  <a:srgbClr val="800000"/>
                </a:solidFill>
                <a:latin typeface="Arial" charset="0"/>
                <a:ea typeface="Arial Unicode MS" pitchFamily="34" charset="-128"/>
                <a:cs typeface="Arial Unicode MS" pitchFamily="34" charset="-128"/>
              </a:defRPr>
            </a:lvl8pPr>
            <a:lvl9pPr marL="3886200" indent="-228600" algn="r" defTabSz="449263" rtl="0" fontAlgn="base" hangingPunct="0">
              <a:lnSpc>
                <a:spcPct val="93000"/>
              </a:lnSpc>
              <a:spcBef>
                <a:spcPct val="0"/>
              </a:spcBef>
              <a:spcAft>
                <a:spcPct val="0"/>
              </a:spcAft>
              <a:buClr>
                <a:srgbClr val="000000"/>
              </a:buClr>
              <a:buSzPct val="100000"/>
              <a:buFont typeface="Times New Roman" pitchFamily="18" charset="0"/>
              <a:defRPr sz="4400" b="1" i="1">
                <a:solidFill>
                  <a:srgbClr val="800000"/>
                </a:solidFill>
                <a:latin typeface="Arial" charset="0"/>
                <a:ea typeface="Arial Unicode MS" pitchFamily="34" charset="-128"/>
                <a:cs typeface="Arial Unicode MS" pitchFamily="34" charset="-128"/>
              </a:defRPr>
            </a:lvl9pPr>
          </a:lstStyle>
          <a:p>
            <a:pPr>
              <a:lnSpc>
                <a:spcPct val="100000"/>
              </a:lnSpc>
              <a:buClrTx/>
              <a:buSzPct val="45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l-GR" altLang="el-GR" i="0" dirty="0">
                <a:solidFill>
                  <a:srgbClr val="0070C0"/>
                </a:solidFill>
              </a:rPr>
              <a:t>Επειδή η πρόληψη προέχει</a:t>
            </a:r>
          </a:p>
        </p:txBody>
      </p:sp>
      <p:sp>
        <p:nvSpPr>
          <p:cNvPr id="3" name="Rectangle 2"/>
          <p:cNvSpPr>
            <a:spLocks noGrp="1" noChangeArrowheads="1"/>
          </p:cNvSpPr>
          <p:nvPr/>
        </p:nvSpPr>
        <p:spPr bwMode="auto">
          <a:xfrm>
            <a:off x="457200" y="1828799"/>
            <a:ext cx="8229600" cy="452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marL="342900" indent="-342900" algn="l" defTabSz="449263" rtl="0" fontAlgn="base" hangingPunct="0">
              <a:lnSpc>
                <a:spcPct val="93000"/>
              </a:lnSpc>
              <a:spcBef>
                <a:spcPct val="0"/>
              </a:spcBef>
              <a:spcAft>
                <a:spcPts val="1425"/>
              </a:spcAft>
              <a:buClr>
                <a:srgbClr val="000000"/>
              </a:buClr>
              <a:buSzPct val="100000"/>
              <a:buFont typeface="Times New Roman" pitchFamily="18" charset="0"/>
              <a:defRPr sz="3200">
                <a:solidFill>
                  <a:srgbClr val="000000"/>
                </a:solidFill>
                <a:latin typeface="+mn-lt"/>
                <a:ea typeface="+mn-ea"/>
                <a:cs typeface="+mn-cs"/>
              </a:defRPr>
            </a:lvl1pPr>
            <a:lvl2pPr marL="742950" indent="-285750" algn="l" defTabSz="449263" rtl="0" fontAlgn="base" hangingPunct="0">
              <a:lnSpc>
                <a:spcPct val="93000"/>
              </a:lnSpc>
              <a:spcBef>
                <a:spcPct val="0"/>
              </a:spcBef>
              <a:spcAft>
                <a:spcPts val="1138"/>
              </a:spcAft>
              <a:buClr>
                <a:srgbClr val="000000"/>
              </a:buClr>
              <a:buSzPct val="100000"/>
              <a:buFont typeface="Times New Roman" pitchFamily="18" charset="0"/>
              <a:defRPr sz="2800">
                <a:solidFill>
                  <a:srgbClr val="000000"/>
                </a:solidFill>
                <a:latin typeface="+mn-lt"/>
                <a:ea typeface="+mn-ea"/>
                <a:cs typeface="+mn-cs"/>
              </a:defRPr>
            </a:lvl2pPr>
            <a:lvl3pPr marL="1143000" indent="-228600" algn="l" defTabSz="449263" rtl="0" fontAlgn="base" hangingPunct="0">
              <a:lnSpc>
                <a:spcPct val="93000"/>
              </a:lnSpc>
              <a:spcBef>
                <a:spcPct val="0"/>
              </a:spcBef>
              <a:spcAft>
                <a:spcPts val="850"/>
              </a:spcAft>
              <a:buClr>
                <a:srgbClr val="000000"/>
              </a:buClr>
              <a:buSzPct val="100000"/>
              <a:buFont typeface="Times New Roman" pitchFamily="18" charset="0"/>
              <a:defRPr sz="2400">
                <a:solidFill>
                  <a:srgbClr val="000000"/>
                </a:solidFill>
                <a:latin typeface="+mn-lt"/>
                <a:ea typeface="+mn-ea"/>
                <a:cs typeface="+mn-cs"/>
              </a:defRPr>
            </a:lvl3pPr>
            <a:lvl4pPr marL="1600200" indent="-228600" algn="l" defTabSz="449263" rtl="0" fontAlgn="base" hangingPunct="0">
              <a:lnSpc>
                <a:spcPct val="93000"/>
              </a:lnSpc>
              <a:spcBef>
                <a:spcPct val="0"/>
              </a:spcBef>
              <a:spcAft>
                <a:spcPts val="575"/>
              </a:spcAft>
              <a:buClr>
                <a:srgbClr val="000000"/>
              </a:buClr>
              <a:buSzPct val="100000"/>
              <a:buFont typeface="Times New Roman" pitchFamily="18" charset="0"/>
              <a:defRPr sz="2000">
                <a:solidFill>
                  <a:srgbClr val="000000"/>
                </a:solidFill>
                <a:latin typeface="+mn-lt"/>
                <a:ea typeface="+mn-ea"/>
                <a:cs typeface="+mn-cs"/>
              </a:defRPr>
            </a:lvl4pPr>
            <a:lvl5pPr marL="2057400" indent="-228600" algn="l" defTabSz="449263" rtl="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mn-lt"/>
                <a:ea typeface="+mn-ea"/>
                <a:cs typeface="+mn-cs"/>
              </a:defRPr>
            </a:lvl5pPr>
            <a:lvl6pPr marL="2514600" indent="-228600" algn="l" defTabSz="449263" rtl="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mn-lt"/>
                <a:ea typeface="+mn-ea"/>
                <a:cs typeface="+mn-cs"/>
              </a:defRPr>
            </a:lvl6pPr>
            <a:lvl7pPr marL="2971800" indent="-228600" algn="l" defTabSz="449263" rtl="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mn-lt"/>
                <a:ea typeface="+mn-ea"/>
                <a:cs typeface="+mn-cs"/>
              </a:defRPr>
            </a:lvl7pPr>
            <a:lvl8pPr marL="3429000" indent="-228600" algn="l" defTabSz="449263" rtl="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mn-lt"/>
                <a:ea typeface="+mn-ea"/>
                <a:cs typeface="+mn-cs"/>
              </a:defRPr>
            </a:lvl8pPr>
            <a:lvl9pPr marL="3886200" indent="-228600" algn="l" defTabSz="449263" rtl="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mn-lt"/>
                <a:ea typeface="+mn-ea"/>
                <a:cs typeface="+mn-cs"/>
              </a:defRPr>
            </a:lvl9pPr>
          </a:lstStyle>
          <a:p>
            <a:pPr indent="-339725">
              <a:lnSpc>
                <a:spcPct val="90000"/>
              </a:lnSpc>
              <a:spcBef>
                <a:spcPts val="700"/>
              </a:spcBef>
              <a:spcAft>
                <a:spcPct val="0"/>
              </a:spcAft>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l-GR" altLang="el-GR" sz="2800" b="1" dirty="0">
                <a:solidFill>
                  <a:srgbClr val="00B050"/>
                </a:solidFill>
              </a:rPr>
              <a:t>Αγαπώ τη </a:t>
            </a:r>
            <a:r>
              <a:rPr lang="el-GR" altLang="el-GR" sz="2800" b="1" dirty="0" smtClean="0">
                <a:solidFill>
                  <a:srgbClr val="00B050"/>
                </a:solidFill>
              </a:rPr>
              <a:t>ζωή</a:t>
            </a:r>
            <a:r>
              <a:rPr lang="en-US" altLang="el-GR" sz="2800" b="1" dirty="0" smtClean="0">
                <a:solidFill>
                  <a:srgbClr val="00B050"/>
                </a:solidFill>
              </a:rPr>
              <a:t> </a:t>
            </a:r>
            <a:r>
              <a:rPr lang="el-GR" altLang="el-GR" sz="2800" b="1" dirty="0" smtClean="0">
                <a:solidFill>
                  <a:srgbClr val="00B050"/>
                </a:solidFill>
              </a:rPr>
              <a:t>;</a:t>
            </a:r>
            <a:endParaRPr lang="el-GR" altLang="el-GR" sz="2800" b="1" dirty="0">
              <a:solidFill>
                <a:srgbClr val="00B050"/>
              </a:solidFill>
            </a:endParaRPr>
          </a:p>
          <a:p>
            <a:pPr indent="-339725">
              <a:lnSpc>
                <a:spcPct val="90000"/>
              </a:lnSpc>
              <a:spcBef>
                <a:spcPts val="700"/>
              </a:spcBef>
              <a:spcAft>
                <a:spcPct val="0"/>
              </a:spcAft>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l-GR" altLang="el-GR" sz="2800" b="1" dirty="0">
                <a:solidFill>
                  <a:srgbClr val="00B050"/>
                </a:solidFill>
              </a:rPr>
              <a:t>Σέβομαι τον εαυτό </a:t>
            </a:r>
            <a:r>
              <a:rPr lang="el-GR" altLang="el-GR" sz="2800" b="1" dirty="0" smtClean="0">
                <a:solidFill>
                  <a:srgbClr val="00B050"/>
                </a:solidFill>
              </a:rPr>
              <a:t>μου</a:t>
            </a:r>
            <a:r>
              <a:rPr lang="en-US" altLang="el-GR" sz="2800" b="1" dirty="0" smtClean="0">
                <a:solidFill>
                  <a:srgbClr val="00B050"/>
                </a:solidFill>
              </a:rPr>
              <a:t> </a:t>
            </a:r>
            <a:r>
              <a:rPr lang="el-GR" altLang="el-GR" sz="2800" b="1" dirty="0" smtClean="0">
                <a:solidFill>
                  <a:srgbClr val="00B050"/>
                </a:solidFill>
              </a:rPr>
              <a:t>;</a:t>
            </a:r>
            <a:endParaRPr lang="el-GR" altLang="el-GR" sz="2800" b="1" dirty="0">
              <a:solidFill>
                <a:srgbClr val="00B050"/>
              </a:solidFill>
            </a:endParaRPr>
          </a:p>
          <a:p>
            <a:pPr indent="-339725">
              <a:lnSpc>
                <a:spcPct val="90000"/>
              </a:lnSpc>
              <a:spcBef>
                <a:spcPts val="700"/>
              </a:spcBef>
              <a:spcAft>
                <a:spcPct val="0"/>
              </a:spcAft>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l-GR" altLang="el-GR" sz="2800" b="1" dirty="0">
                <a:solidFill>
                  <a:srgbClr val="00B050"/>
                </a:solidFill>
              </a:rPr>
              <a:t>Εκτιμώ την ανθρώπινη </a:t>
            </a:r>
            <a:r>
              <a:rPr lang="el-GR" altLang="el-GR" sz="2800" b="1" dirty="0" smtClean="0">
                <a:solidFill>
                  <a:srgbClr val="00B050"/>
                </a:solidFill>
              </a:rPr>
              <a:t>ύπαρξη</a:t>
            </a:r>
            <a:r>
              <a:rPr lang="en-US" altLang="el-GR" sz="2800" b="1" dirty="0" smtClean="0">
                <a:solidFill>
                  <a:srgbClr val="00B050"/>
                </a:solidFill>
              </a:rPr>
              <a:t> </a:t>
            </a:r>
            <a:r>
              <a:rPr lang="el-GR" altLang="el-GR" sz="2800" b="1" dirty="0" smtClean="0">
                <a:solidFill>
                  <a:srgbClr val="00B050"/>
                </a:solidFill>
              </a:rPr>
              <a:t>;</a:t>
            </a:r>
            <a:endParaRPr lang="el-GR" altLang="el-GR" sz="2800" b="1" dirty="0">
              <a:solidFill>
                <a:srgbClr val="00B050"/>
              </a:solidFill>
            </a:endParaRPr>
          </a:p>
          <a:p>
            <a:pPr indent="-339725" algn="ctr">
              <a:lnSpc>
                <a:spcPct val="90000"/>
              </a:lnSpc>
              <a:spcBef>
                <a:spcPts val="700"/>
              </a:spcBef>
              <a:spcAft>
                <a:spcPct val="0"/>
              </a:spcAft>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l-GR" altLang="el-GR" sz="2800" b="1" dirty="0">
                <a:solidFill>
                  <a:srgbClr val="FF0000"/>
                </a:solidFill>
              </a:rPr>
              <a:t>Αν η απάντηση είναι </a:t>
            </a:r>
          </a:p>
          <a:p>
            <a:pPr indent="-339725" algn="ctr">
              <a:lnSpc>
                <a:spcPct val="90000"/>
              </a:lnSpc>
              <a:spcBef>
                <a:spcPts val="700"/>
              </a:spcBef>
              <a:spcAft>
                <a:spcPct val="0"/>
              </a:spcAft>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l-GR" altLang="el-GR" sz="2800" b="1" dirty="0">
                <a:solidFill>
                  <a:srgbClr val="FF0000"/>
                </a:solidFill>
              </a:rPr>
              <a:t>ΝΑΙ </a:t>
            </a:r>
          </a:p>
          <a:p>
            <a:pPr indent="-339725" algn="ctr">
              <a:lnSpc>
                <a:spcPct val="90000"/>
              </a:lnSpc>
              <a:spcBef>
                <a:spcPts val="700"/>
              </a:spcBef>
              <a:spcAft>
                <a:spcPct val="0"/>
              </a:spcAft>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l-GR" altLang="el-GR" sz="2800" b="1" dirty="0"/>
              <a:t>Τότε…</a:t>
            </a:r>
          </a:p>
          <a:p>
            <a:pPr indent="-339725" algn="ctr">
              <a:lnSpc>
                <a:spcPct val="90000"/>
              </a:lnSpc>
              <a:spcBef>
                <a:spcPts val="700"/>
              </a:spcBef>
              <a:spcAft>
                <a:spcPct val="0"/>
              </a:spcAft>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l-GR" altLang="el-GR" sz="2800" b="1" dirty="0">
                <a:solidFill>
                  <a:srgbClr val="00B0F0"/>
                </a:solidFill>
                <a:effectLst>
                  <a:outerShdw blurRad="38100" dist="38100" dir="2700000" algn="tl">
                    <a:srgbClr val="000000">
                      <a:alpha val="43137"/>
                    </a:srgbClr>
                  </a:outerShdw>
                </a:effectLst>
              </a:rPr>
              <a:t>ΠΡΟΣΤΑΤΕΥΩ </a:t>
            </a:r>
          </a:p>
          <a:p>
            <a:pPr indent="-339725" algn="ctr">
              <a:lnSpc>
                <a:spcPct val="90000"/>
              </a:lnSpc>
              <a:spcBef>
                <a:spcPts val="700"/>
              </a:spcBef>
              <a:spcAft>
                <a:spcPct val="0"/>
              </a:spcAft>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l-GR" altLang="el-GR" sz="2800" b="1" dirty="0">
                <a:solidFill>
                  <a:srgbClr val="00B0F0"/>
                </a:solidFill>
                <a:effectLst>
                  <a:outerShdw blurRad="38100" dist="38100" dir="2700000" algn="tl">
                    <a:srgbClr val="000000">
                      <a:alpha val="43137"/>
                    </a:srgbClr>
                  </a:outerShdw>
                </a:effectLst>
              </a:rPr>
              <a:t>ΚΑΙ </a:t>
            </a:r>
          </a:p>
          <a:p>
            <a:pPr indent="-339725" algn="ctr">
              <a:lnSpc>
                <a:spcPct val="90000"/>
              </a:lnSpc>
              <a:spcBef>
                <a:spcPts val="700"/>
              </a:spcBef>
              <a:spcAft>
                <a:spcPct val="0"/>
              </a:spcAft>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l-GR" altLang="el-GR" sz="2800" b="1" dirty="0">
                <a:solidFill>
                  <a:srgbClr val="00B0F0"/>
                </a:solidFill>
                <a:effectLst>
                  <a:outerShdw blurRad="38100" dist="38100" dir="2700000" algn="tl">
                    <a:srgbClr val="000000">
                      <a:alpha val="43137"/>
                    </a:srgbClr>
                  </a:outerShdw>
                </a:effectLst>
              </a:rPr>
              <a:t>ΑΥΤΟΠΡΟΣΤΑΤΕΥΟΜΑΙ</a:t>
            </a:r>
          </a:p>
        </p:txBody>
      </p:sp>
      <p:pic>
        <p:nvPicPr>
          <p:cNvPr id="4" name="Picture 2" descr="http://sucre.auth.gr/sites/default/files/logos/sucre_new.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3130" b="3620"/>
          <a:stretch/>
        </p:blipFill>
        <p:spPr bwMode="auto">
          <a:xfrm>
            <a:off x="107504" y="0"/>
            <a:ext cx="1397472" cy="116340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descr="Αποτέλεσμα εικόνας για logo αθτη"/>
          <p:cNvPicPr>
            <a:picLocks noChangeAspect="1" noChangeArrowheads="1"/>
          </p:cNvPicPr>
          <p:nvPr/>
        </p:nvPicPr>
        <p:blipFill>
          <a:blip r:embed="rId3">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9608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 calcmode="lin" valueType="num">
                                      <p:cBhvr additive="base">
                                        <p:cTn id="2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 calcmode="lin" valueType="num">
                                      <p:cBhvr additive="base">
                                        <p:cTn id="2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1" end="1"/>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 calcmode="lin" valueType="num">
                                      <p:cBhvr additive="base">
                                        <p:cTn id="3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animEffect transition="in" filter="barn(inVertical)">
                                      <p:cBhvr>
                                        <p:cTn id="39" dur="500"/>
                                        <p:tgtEl>
                                          <p:spTgt spid="3">
                                            <p:txEl>
                                              <p:pRg st="3" end="3"/>
                                            </p:txEl>
                                          </p:spTgt>
                                        </p:tgtEl>
                                      </p:cBhvr>
                                    </p:animEffect>
                                  </p:childTnLst>
                                </p:cTn>
                              </p:par>
                              <p:par>
                                <p:cTn id="40" presetID="16" presetClass="entr" presetSubtype="21" fill="hold" nodeType="with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barn(inVertical)">
                                      <p:cBhvr>
                                        <p:cTn id="42" dur="500"/>
                                        <p:tgtEl>
                                          <p:spTgt spid="3">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Effect transition="in" filter="fade">
                                      <p:cBhvr>
                                        <p:cTn id="47" dur="1000"/>
                                        <p:tgtEl>
                                          <p:spTgt spid="3">
                                            <p:txEl>
                                              <p:pRg st="5" end="5"/>
                                            </p:txEl>
                                          </p:spTgt>
                                        </p:tgtEl>
                                      </p:cBhvr>
                                    </p:animEffect>
                                    <p:anim calcmode="lin" valueType="num">
                                      <p:cBhvr>
                                        <p:cTn id="4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3">
                                            <p:txEl>
                                              <p:pRg st="6" end="6"/>
                                            </p:txEl>
                                          </p:spTgt>
                                        </p:tgtEl>
                                        <p:attrNameLst>
                                          <p:attrName>style.visibility</p:attrName>
                                        </p:attrNameLst>
                                      </p:cBhvr>
                                      <p:to>
                                        <p:strVal val="visible"/>
                                      </p:to>
                                    </p:set>
                                    <p:animEffect transition="in" filter="barn(inVertical)">
                                      <p:cBhvr>
                                        <p:cTn id="54" dur="500"/>
                                        <p:tgtEl>
                                          <p:spTgt spid="3">
                                            <p:txEl>
                                              <p:pRg st="6" end="6"/>
                                            </p:txEl>
                                          </p:spTgt>
                                        </p:tgtEl>
                                      </p:cBhvr>
                                    </p:animEffect>
                                  </p:childTnLst>
                                </p:cTn>
                              </p:par>
                              <p:par>
                                <p:cTn id="55" presetID="16" presetClass="entr" presetSubtype="21" fill="hold" nodeType="withEffect">
                                  <p:stCondLst>
                                    <p:cond delay="0"/>
                                  </p:stCondLst>
                                  <p:childTnLst>
                                    <p:set>
                                      <p:cBhvr>
                                        <p:cTn id="56" dur="1" fill="hold">
                                          <p:stCondLst>
                                            <p:cond delay="0"/>
                                          </p:stCondLst>
                                        </p:cTn>
                                        <p:tgtEl>
                                          <p:spTgt spid="3">
                                            <p:txEl>
                                              <p:pRg st="7" end="7"/>
                                            </p:txEl>
                                          </p:spTgt>
                                        </p:tgtEl>
                                        <p:attrNameLst>
                                          <p:attrName>style.visibility</p:attrName>
                                        </p:attrNameLst>
                                      </p:cBhvr>
                                      <p:to>
                                        <p:strVal val="visible"/>
                                      </p:to>
                                    </p:set>
                                    <p:animEffect transition="in" filter="barn(inVertical)">
                                      <p:cBhvr>
                                        <p:cTn id="57" dur="500"/>
                                        <p:tgtEl>
                                          <p:spTgt spid="3">
                                            <p:txEl>
                                              <p:pRg st="7" end="7"/>
                                            </p:txEl>
                                          </p:spTgt>
                                        </p:tgtEl>
                                      </p:cBhvr>
                                    </p:animEffect>
                                  </p:childTnLst>
                                </p:cTn>
                              </p:par>
                              <p:par>
                                <p:cTn id="58" presetID="16" presetClass="entr" presetSubtype="21" fill="hold" nodeType="withEffect">
                                  <p:stCondLst>
                                    <p:cond delay="0"/>
                                  </p:stCondLst>
                                  <p:childTnLst>
                                    <p:set>
                                      <p:cBhvr>
                                        <p:cTn id="59" dur="1" fill="hold">
                                          <p:stCondLst>
                                            <p:cond delay="0"/>
                                          </p:stCondLst>
                                        </p:cTn>
                                        <p:tgtEl>
                                          <p:spTgt spid="3">
                                            <p:txEl>
                                              <p:pRg st="8" end="8"/>
                                            </p:txEl>
                                          </p:spTgt>
                                        </p:tgtEl>
                                        <p:attrNameLst>
                                          <p:attrName>style.visibility</p:attrName>
                                        </p:attrNameLst>
                                      </p:cBhvr>
                                      <p:to>
                                        <p:strVal val="visible"/>
                                      </p:to>
                                    </p:set>
                                    <p:animEffect transition="in" filter="barn(inVertical)">
                                      <p:cBhvr>
                                        <p:cTn id="60"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ChangeArrowheads="1"/>
          </p:cNvSpPr>
          <p:nvPr/>
        </p:nvSpPr>
        <p:spPr bwMode="auto">
          <a:xfrm>
            <a:off x="457200" y="503237"/>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lgn="r" defTabSz="449263" rtl="0" fontAlgn="base" hangingPunct="0">
              <a:lnSpc>
                <a:spcPct val="93000"/>
              </a:lnSpc>
              <a:spcBef>
                <a:spcPct val="0"/>
              </a:spcBef>
              <a:spcAft>
                <a:spcPct val="0"/>
              </a:spcAft>
              <a:buClr>
                <a:srgbClr val="000000"/>
              </a:buClr>
              <a:buSzPct val="100000"/>
              <a:buFont typeface="Times New Roman" pitchFamily="18" charset="0"/>
              <a:defRPr sz="4400" b="1" i="1">
                <a:solidFill>
                  <a:srgbClr val="800000"/>
                </a:solidFill>
                <a:latin typeface="+mj-lt"/>
                <a:ea typeface="+mj-ea"/>
                <a:cs typeface="+mj-cs"/>
              </a:defRPr>
            </a:lvl1pPr>
            <a:lvl2pPr marL="742950" indent="-285750" algn="r" defTabSz="449263" rtl="0" fontAlgn="base" hangingPunct="0">
              <a:lnSpc>
                <a:spcPct val="93000"/>
              </a:lnSpc>
              <a:spcBef>
                <a:spcPct val="0"/>
              </a:spcBef>
              <a:spcAft>
                <a:spcPct val="0"/>
              </a:spcAft>
              <a:buClr>
                <a:srgbClr val="000000"/>
              </a:buClr>
              <a:buSzPct val="100000"/>
              <a:buFont typeface="Times New Roman" pitchFamily="18" charset="0"/>
              <a:defRPr sz="4400" b="1" i="1">
                <a:solidFill>
                  <a:srgbClr val="800000"/>
                </a:solidFill>
                <a:latin typeface="Arial" charset="0"/>
                <a:ea typeface="Arial Unicode MS" pitchFamily="34" charset="-128"/>
                <a:cs typeface="Arial Unicode MS" pitchFamily="34" charset="-128"/>
              </a:defRPr>
            </a:lvl2pPr>
            <a:lvl3pPr marL="1143000" indent="-228600" algn="r" defTabSz="449263" rtl="0" fontAlgn="base" hangingPunct="0">
              <a:lnSpc>
                <a:spcPct val="93000"/>
              </a:lnSpc>
              <a:spcBef>
                <a:spcPct val="0"/>
              </a:spcBef>
              <a:spcAft>
                <a:spcPct val="0"/>
              </a:spcAft>
              <a:buClr>
                <a:srgbClr val="000000"/>
              </a:buClr>
              <a:buSzPct val="100000"/>
              <a:buFont typeface="Times New Roman" pitchFamily="18" charset="0"/>
              <a:defRPr sz="4400" b="1" i="1">
                <a:solidFill>
                  <a:srgbClr val="800000"/>
                </a:solidFill>
                <a:latin typeface="Arial" charset="0"/>
                <a:ea typeface="Arial Unicode MS" pitchFamily="34" charset="-128"/>
                <a:cs typeface="Arial Unicode MS" pitchFamily="34" charset="-128"/>
              </a:defRPr>
            </a:lvl3pPr>
            <a:lvl4pPr marL="1600200" indent="-228600" algn="r" defTabSz="449263" rtl="0" fontAlgn="base" hangingPunct="0">
              <a:lnSpc>
                <a:spcPct val="93000"/>
              </a:lnSpc>
              <a:spcBef>
                <a:spcPct val="0"/>
              </a:spcBef>
              <a:spcAft>
                <a:spcPct val="0"/>
              </a:spcAft>
              <a:buClr>
                <a:srgbClr val="000000"/>
              </a:buClr>
              <a:buSzPct val="100000"/>
              <a:buFont typeface="Times New Roman" pitchFamily="18" charset="0"/>
              <a:defRPr sz="4400" b="1" i="1">
                <a:solidFill>
                  <a:srgbClr val="800000"/>
                </a:solidFill>
                <a:latin typeface="Arial" charset="0"/>
                <a:ea typeface="Arial Unicode MS" pitchFamily="34" charset="-128"/>
                <a:cs typeface="Arial Unicode MS" pitchFamily="34" charset="-128"/>
              </a:defRPr>
            </a:lvl4pPr>
            <a:lvl5pPr marL="2057400" indent="-228600" algn="r" defTabSz="449263" rtl="0" fontAlgn="base" hangingPunct="0">
              <a:lnSpc>
                <a:spcPct val="93000"/>
              </a:lnSpc>
              <a:spcBef>
                <a:spcPct val="0"/>
              </a:spcBef>
              <a:spcAft>
                <a:spcPct val="0"/>
              </a:spcAft>
              <a:buClr>
                <a:srgbClr val="000000"/>
              </a:buClr>
              <a:buSzPct val="100000"/>
              <a:buFont typeface="Times New Roman" pitchFamily="18" charset="0"/>
              <a:defRPr sz="4400" b="1" i="1">
                <a:solidFill>
                  <a:srgbClr val="800000"/>
                </a:solidFill>
                <a:latin typeface="Arial" charset="0"/>
                <a:ea typeface="Arial Unicode MS" pitchFamily="34" charset="-128"/>
                <a:cs typeface="Arial Unicode MS" pitchFamily="34" charset="-128"/>
              </a:defRPr>
            </a:lvl5pPr>
            <a:lvl6pPr marL="2514600" indent="-228600" algn="r" defTabSz="449263" rtl="0" fontAlgn="base" hangingPunct="0">
              <a:lnSpc>
                <a:spcPct val="93000"/>
              </a:lnSpc>
              <a:spcBef>
                <a:spcPct val="0"/>
              </a:spcBef>
              <a:spcAft>
                <a:spcPct val="0"/>
              </a:spcAft>
              <a:buClr>
                <a:srgbClr val="000000"/>
              </a:buClr>
              <a:buSzPct val="100000"/>
              <a:buFont typeface="Times New Roman" pitchFamily="18" charset="0"/>
              <a:defRPr sz="4400" b="1" i="1">
                <a:solidFill>
                  <a:srgbClr val="800000"/>
                </a:solidFill>
                <a:latin typeface="Arial" charset="0"/>
                <a:ea typeface="Arial Unicode MS" pitchFamily="34" charset="-128"/>
                <a:cs typeface="Arial Unicode MS" pitchFamily="34" charset="-128"/>
              </a:defRPr>
            </a:lvl6pPr>
            <a:lvl7pPr marL="2971800" indent="-228600" algn="r" defTabSz="449263" rtl="0" fontAlgn="base" hangingPunct="0">
              <a:lnSpc>
                <a:spcPct val="93000"/>
              </a:lnSpc>
              <a:spcBef>
                <a:spcPct val="0"/>
              </a:spcBef>
              <a:spcAft>
                <a:spcPct val="0"/>
              </a:spcAft>
              <a:buClr>
                <a:srgbClr val="000000"/>
              </a:buClr>
              <a:buSzPct val="100000"/>
              <a:buFont typeface="Times New Roman" pitchFamily="18" charset="0"/>
              <a:defRPr sz="4400" b="1" i="1">
                <a:solidFill>
                  <a:srgbClr val="800000"/>
                </a:solidFill>
                <a:latin typeface="Arial" charset="0"/>
                <a:ea typeface="Arial Unicode MS" pitchFamily="34" charset="-128"/>
                <a:cs typeface="Arial Unicode MS" pitchFamily="34" charset="-128"/>
              </a:defRPr>
            </a:lvl7pPr>
            <a:lvl8pPr marL="3429000" indent="-228600" algn="r" defTabSz="449263" rtl="0" fontAlgn="base" hangingPunct="0">
              <a:lnSpc>
                <a:spcPct val="93000"/>
              </a:lnSpc>
              <a:spcBef>
                <a:spcPct val="0"/>
              </a:spcBef>
              <a:spcAft>
                <a:spcPct val="0"/>
              </a:spcAft>
              <a:buClr>
                <a:srgbClr val="000000"/>
              </a:buClr>
              <a:buSzPct val="100000"/>
              <a:buFont typeface="Times New Roman" pitchFamily="18" charset="0"/>
              <a:defRPr sz="4400" b="1" i="1">
                <a:solidFill>
                  <a:srgbClr val="800000"/>
                </a:solidFill>
                <a:latin typeface="Arial" charset="0"/>
                <a:ea typeface="Arial Unicode MS" pitchFamily="34" charset="-128"/>
                <a:cs typeface="Arial Unicode MS" pitchFamily="34" charset="-128"/>
              </a:defRPr>
            </a:lvl8pPr>
            <a:lvl9pPr marL="3886200" indent="-228600" algn="r" defTabSz="449263" rtl="0" fontAlgn="base" hangingPunct="0">
              <a:lnSpc>
                <a:spcPct val="93000"/>
              </a:lnSpc>
              <a:spcBef>
                <a:spcPct val="0"/>
              </a:spcBef>
              <a:spcAft>
                <a:spcPct val="0"/>
              </a:spcAft>
              <a:buClr>
                <a:srgbClr val="000000"/>
              </a:buClr>
              <a:buSzPct val="100000"/>
              <a:buFont typeface="Times New Roman" pitchFamily="18" charset="0"/>
              <a:defRPr sz="4400" b="1" i="1">
                <a:solidFill>
                  <a:srgbClr val="800000"/>
                </a:solidFill>
                <a:latin typeface="Arial" charset="0"/>
                <a:ea typeface="Arial Unicode MS" pitchFamily="34" charset="-128"/>
                <a:cs typeface="Arial Unicode MS" pitchFamily="34" charset="-128"/>
              </a:defRPr>
            </a:lvl9pPr>
          </a:lstStyle>
          <a:p>
            <a:pPr algn="ctr">
              <a:lnSpc>
                <a:spcPct val="100000"/>
              </a:lnSpc>
              <a:buClrTx/>
              <a:buSzPct val="45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l-GR" altLang="el-GR"/>
              <a:t>Πρώτες Βοήθειες</a:t>
            </a:r>
          </a:p>
        </p:txBody>
      </p:sp>
      <p:sp>
        <p:nvSpPr>
          <p:cNvPr id="3" name="Rectangle 2"/>
          <p:cNvSpPr>
            <a:spLocks noGrp="1" noChangeArrowheads="1"/>
          </p:cNvSpPr>
          <p:nvPr/>
        </p:nvSpPr>
        <p:spPr bwMode="auto">
          <a:xfrm>
            <a:off x="457200" y="1828799"/>
            <a:ext cx="8229600" cy="452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marL="342900" indent="-342900" algn="l" defTabSz="449263" rtl="0" fontAlgn="base" hangingPunct="0">
              <a:lnSpc>
                <a:spcPct val="93000"/>
              </a:lnSpc>
              <a:spcBef>
                <a:spcPct val="0"/>
              </a:spcBef>
              <a:spcAft>
                <a:spcPts val="1425"/>
              </a:spcAft>
              <a:buClr>
                <a:srgbClr val="000000"/>
              </a:buClr>
              <a:buSzPct val="100000"/>
              <a:buFont typeface="Times New Roman" pitchFamily="18" charset="0"/>
              <a:defRPr sz="3200">
                <a:solidFill>
                  <a:srgbClr val="000000"/>
                </a:solidFill>
                <a:latin typeface="+mn-lt"/>
                <a:ea typeface="+mn-ea"/>
                <a:cs typeface="+mn-cs"/>
              </a:defRPr>
            </a:lvl1pPr>
            <a:lvl2pPr marL="742950" indent="-285750" algn="l" defTabSz="449263" rtl="0" fontAlgn="base" hangingPunct="0">
              <a:lnSpc>
                <a:spcPct val="93000"/>
              </a:lnSpc>
              <a:spcBef>
                <a:spcPct val="0"/>
              </a:spcBef>
              <a:spcAft>
                <a:spcPts val="1138"/>
              </a:spcAft>
              <a:buClr>
                <a:srgbClr val="000000"/>
              </a:buClr>
              <a:buSzPct val="100000"/>
              <a:buFont typeface="Times New Roman" pitchFamily="18" charset="0"/>
              <a:defRPr sz="2800">
                <a:solidFill>
                  <a:srgbClr val="000000"/>
                </a:solidFill>
                <a:latin typeface="+mn-lt"/>
                <a:ea typeface="+mn-ea"/>
                <a:cs typeface="+mn-cs"/>
              </a:defRPr>
            </a:lvl2pPr>
            <a:lvl3pPr marL="1143000" indent="-228600" algn="l" defTabSz="449263" rtl="0" fontAlgn="base" hangingPunct="0">
              <a:lnSpc>
                <a:spcPct val="93000"/>
              </a:lnSpc>
              <a:spcBef>
                <a:spcPct val="0"/>
              </a:spcBef>
              <a:spcAft>
                <a:spcPts val="850"/>
              </a:spcAft>
              <a:buClr>
                <a:srgbClr val="000000"/>
              </a:buClr>
              <a:buSzPct val="100000"/>
              <a:buFont typeface="Times New Roman" pitchFamily="18" charset="0"/>
              <a:defRPr sz="2400">
                <a:solidFill>
                  <a:srgbClr val="000000"/>
                </a:solidFill>
                <a:latin typeface="+mn-lt"/>
                <a:ea typeface="+mn-ea"/>
                <a:cs typeface="+mn-cs"/>
              </a:defRPr>
            </a:lvl3pPr>
            <a:lvl4pPr marL="1600200" indent="-228600" algn="l" defTabSz="449263" rtl="0" fontAlgn="base" hangingPunct="0">
              <a:lnSpc>
                <a:spcPct val="93000"/>
              </a:lnSpc>
              <a:spcBef>
                <a:spcPct val="0"/>
              </a:spcBef>
              <a:spcAft>
                <a:spcPts val="575"/>
              </a:spcAft>
              <a:buClr>
                <a:srgbClr val="000000"/>
              </a:buClr>
              <a:buSzPct val="100000"/>
              <a:buFont typeface="Times New Roman" pitchFamily="18" charset="0"/>
              <a:defRPr sz="2000">
                <a:solidFill>
                  <a:srgbClr val="000000"/>
                </a:solidFill>
                <a:latin typeface="+mn-lt"/>
                <a:ea typeface="+mn-ea"/>
                <a:cs typeface="+mn-cs"/>
              </a:defRPr>
            </a:lvl4pPr>
            <a:lvl5pPr marL="2057400" indent="-228600" algn="l" defTabSz="449263" rtl="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mn-lt"/>
                <a:ea typeface="+mn-ea"/>
                <a:cs typeface="+mn-cs"/>
              </a:defRPr>
            </a:lvl5pPr>
            <a:lvl6pPr marL="2514600" indent="-228600" algn="l" defTabSz="449263" rtl="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mn-lt"/>
                <a:ea typeface="+mn-ea"/>
                <a:cs typeface="+mn-cs"/>
              </a:defRPr>
            </a:lvl6pPr>
            <a:lvl7pPr marL="2971800" indent="-228600" algn="l" defTabSz="449263" rtl="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mn-lt"/>
                <a:ea typeface="+mn-ea"/>
                <a:cs typeface="+mn-cs"/>
              </a:defRPr>
            </a:lvl7pPr>
            <a:lvl8pPr marL="3429000" indent="-228600" algn="l" defTabSz="449263" rtl="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mn-lt"/>
                <a:ea typeface="+mn-ea"/>
                <a:cs typeface="+mn-cs"/>
              </a:defRPr>
            </a:lvl8pPr>
            <a:lvl9pPr marL="3886200" indent="-228600" algn="l" defTabSz="449263" rtl="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mn-lt"/>
                <a:ea typeface="+mn-ea"/>
                <a:cs typeface="+mn-cs"/>
              </a:defRPr>
            </a:lvl9pPr>
          </a:lstStyle>
          <a:p>
            <a:pPr indent="-339725" algn="ctr">
              <a:lnSpc>
                <a:spcPct val="100000"/>
              </a:lnSpc>
              <a:spcBef>
                <a:spcPts val="900"/>
              </a:spcBef>
              <a:spcAft>
                <a:spcPct val="0"/>
              </a:spcAft>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l-GR" altLang="el-GR" sz="3600" b="1" dirty="0"/>
              <a:t>Η πρόληψη προέχει…</a:t>
            </a:r>
          </a:p>
          <a:p>
            <a:pPr indent="-339725" algn="ctr">
              <a:lnSpc>
                <a:spcPct val="100000"/>
              </a:lnSpc>
              <a:spcBef>
                <a:spcPts val="900"/>
              </a:spcBef>
              <a:spcAft>
                <a:spcPct val="0"/>
              </a:spcAft>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l-GR" altLang="el-GR" sz="3600" b="1" dirty="0"/>
          </a:p>
          <a:p>
            <a:pPr indent="-339725" algn="ctr">
              <a:lnSpc>
                <a:spcPct val="100000"/>
              </a:lnSpc>
              <a:spcBef>
                <a:spcPts val="900"/>
              </a:spcBef>
              <a:spcAft>
                <a:spcPct val="0"/>
              </a:spcAft>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l-GR" altLang="el-GR" sz="3600" b="1" dirty="0"/>
              <a:t>αλλά</a:t>
            </a:r>
          </a:p>
          <a:p>
            <a:pPr indent="-339725" algn="ctr">
              <a:lnSpc>
                <a:spcPct val="100000"/>
              </a:lnSpc>
              <a:spcBef>
                <a:spcPts val="900"/>
              </a:spcBef>
              <a:spcAft>
                <a:spcPct val="0"/>
              </a:spcAft>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l-GR" altLang="el-GR" sz="3600" b="1" dirty="0"/>
          </a:p>
          <a:p>
            <a:pPr indent="-339725" algn="ctr">
              <a:lnSpc>
                <a:spcPct val="100000"/>
              </a:lnSpc>
              <a:spcBef>
                <a:spcPts val="900"/>
              </a:spcBef>
              <a:spcAft>
                <a:spcPct val="0"/>
              </a:spcAft>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l-GR" altLang="el-GR" sz="3600" b="1" dirty="0"/>
              <a:t>η γνώση σώζει!</a:t>
            </a:r>
          </a:p>
        </p:txBody>
      </p:sp>
      <p:pic>
        <p:nvPicPr>
          <p:cNvPr id="4" name="Picture 2" descr="http://sucre.auth.gr/sites/default/files/logos/sucre_new.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3130" b="3620"/>
          <a:stretch/>
        </p:blipFill>
        <p:spPr bwMode="auto">
          <a:xfrm>
            <a:off x="107504" y="21555"/>
            <a:ext cx="1397472" cy="116340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descr="Αποτέλεσμα εικόνας για logo αθτη"/>
          <p:cNvPicPr>
            <a:picLocks noChangeAspect="1" noChangeArrowheads="1"/>
          </p:cNvPicPr>
          <p:nvPr/>
        </p:nvPicPr>
        <p:blipFill>
          <a:blip r:embed="rId3">
            <a:extLst>
              <a:ext uri="{28A0092B-C50C-407E-A947-70E740481C1C}">
                <a14:useLocalDpi xmlns:a14="http://schemas.microsoft.com/office/drawing/2010/main" val="0"/>
              </a:ext>
            </a:extLst>
          </a:blip>
          <a:srcRect l="33031" r="29597" b="37775"/>
          <a:stretch>
            <a:fillRect/>
          </a:stretch>
        </p:blipFill>
        <p:spPr bwMode="auto">
          <a:xfrm>
            <a:off x="7672387" y="21555"/>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4967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ChangeArrowheads="1"/>
          </p:cNvSpPr>
          <p:nvPr/>
        </p:nvSpPr>
        <p:spPr bwMode="auto">
          <a:xfrm>
            <a:off x="0" y="1189650"/>
            <a:ext cx="8229600"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lgn="r" defTabSz="449263" rtl="0" fontAlgn="base" hangingPunct="0">
              <a:lnSpc>
                <a:spcPct val="93000"/>
              </a:lnSpc>
              <a:spcBef>
                <a:spcPct val="0"/>
              </a:spcBef>
              <a:spcAft>
                <a:spcPct val="0"/>
              </a:spcAft>
              <a:buClr>
                <a:srgbClr val="000000"/>
              </a:buClr>
              <a:buSzPct val="100000"/>
              <a:buFont typeface="Times New Roman" pitchFamily="18" charset="0"/>
              <a:defRPr sz="4400" b="1" i="1">
                <a:solidFill>
                  <a:srgbClr val="800000"/>
                </a:solidFill>
                <a:latin typeface="+mj-lt"/>
                <a:ea typeface="+mj-ea"/>
                <a:cs typeface="+mj-cs"/>
              </a:defRPr>
            </a:lvl1pPr>
            <a:lvl2pPr marL="742950" indent="-285750" algn="r" defTabSz="449263" rtl="0" fontAlgn="base" hangingPunct="0">
              <a:lnSpc>
                <a:spcPct val="93000"/>
              </a:lnSpc>
              <a:spcBef>
                <a:spcPct val="0"/>
              </a:spcBef>
              <a:spcAft>
                <a:spcPct val="0"/>
              </a:spcAft>
              <a:buClr>
                <a:srgbClr val="000000"/>
              </a:buClr>
              <a:buSzPct val="100000"/>
              <a:buFont typeface="Times New Roman" pitchFamily="18" charset="0"/>
              <a:defRPr sz="4400" b="1" i="1">
                <a:solidFill>
                  <a:srgbClr val="800000"/>
                </a:solidFill>
                <a:latin typeface="Arial" charset="0"/>
                <a:ea typeface="Arial Unicode MS" pitchFamily="34" charset="-128"/>
                <a:cs typeface="Arial Unicode MS" pitchFamily="34" charset="-128"/>
              </a:defRPr>
            </a:lvl2pPr>
            <a:lvl3pPr marL="1143000" indent="-228600" algn="r" defTabSz="449263" rtl="0" fontAlgn="base" hangingPunct="0">
              <a:lnSpc>
                <a:spcPct val="93000"/>
              </a:lnSpc>
              <a:spcBef>
                <a:spcPct val="0"/>
              </a:spcBef>
              <a:spcAft>
                <a:spcPct val="0"/>
              </a:spcAft>
              <a:buClr>
                <a:srgbClr val="000000"/>
              </a:buClr>
              <a:buSzPct val="100000"/>
              <a:buFont typeface="Times New Roman" pitchFamily="18" charset="0"/>
              <a:defRPr sz="4400" b="1" i="1">
                <a:solidFill>
                  <a:srgbClr val="800000"/>
                </a:solidFill>
                <a:latin typeface="Arial" charset="0"/>
                <a:ea typeface="Arial Unicode MS" pitchFamily="34" charset="-128"/>
                <a:cs typeface="Arial Unicode MS" pitchFamily="34" charset="-128"/>
              </a:defRPr>
            </a:lvl3pPr>
            <a:lvl4pPr marL="1600200" indent="-228600" algn="r" defTabSz="449263" rtl="0" fontAlgn="base" hangingPunct="0">
              <a:lnSpc>
                <a:spcPct val="93000"/>
              </a:lnSpc>
              <a:spcBef>
                <a:spcPct val="0"/>
              </a:spcBef>
              <a:spcAft>
                <a:spcPct val="0"/>
              </a:spcAft>
              <a:buClr>
                <a:srgbClr val="000000"/>
              </a:buClr>
              <a:buSzPct val="100000"/>
              <a:buFont typeface="Times New Roman" pitchFamily="18" charset="0"/>
              <a:defRPr sz="4400" b="1" i="1">
                <a:solidFill>
                  <a:srgbClr val="800000"/>
                </a:solidFill>
                <a:latin typeface="Arial" charset="0"/>
                <a:ea typeface="Arial Unicode MS" pitchFamily="34" charset="-128"/>
                <a:cs typeface="Arial Unicode MS" pitchFamily="34" charset="-128"/>
              </a:defRPr>
            </a:lvl4pPr>
            <a:lvl5pPr marL="2057400" indent="-228600" algn="r" defTabSz="449263" rtl="0" fontAlgn="base" hangingPunct="0">
              <a:lnSpc>
                <a:spcPct val="93000"/>
              </a:lnSpc>
              <a:spcBef>
                <a:spcPct val="0"/>
              </a:spcBef>
              <a:spcAft>
                <a:spcPct val="0"/>
              </a:spcAft>
              <a:buClr>
                <a:srgbClr val="000000"/>
              </a:buClr>
              <a:buSzPct val="100000"/>
              <a:buFont typeface="Times New Roman" pitchFamily="18" charset="0"/>
              <a:defRPr sz="4400" b="1" i="1">
                <a:solidFill>
                  <a:srgbClr val="800000"/>
                </a:solidFill>
                <a:latin typeface="Arial" charset="0"/>
                <a:ea typeface="Arial Unicode MS" pitchFamily="34" charset="-128"/>
                <a:cs typeface="Arial Unicode MS" pitchFamily="34" charset="-128"/>
              </a:defRPr>
            </a:lvl5pPr>
            <a:lvl6pPr marL="2514600" indent="-228600" algn="r" defTabSz="449263" rtl="0" fontAlgn="base" hangingPunct="0">
              <a:lnSpc>
                <a:spcPct val="93000"/>
              </a:lnSpc>
              <a:spcBef>
                <a:spcPct val="0"/>
              </a:spcBef>
              <a:spcAft>
                <a:spcPct val="0"/>
              </a:spcAft>
              <a:buClr>
                <a:srgbClr val="000000"/>
              </a:buClr>
              <a:buSzPct val="100000"/>
              <a:buFont typeface="Times New Roman" pitchFamily="18" charset="0"/>
              <a:defRPr sz="4400" b="1" i="1">
                <a:solidFill>
                  <a:srgbClr val="800000"/>
                </a:solidFill>
                <a:latin typeface="Arial" charset="0"/>
                <a:ea typeface="Arial Unicode MS" pitchFamily="34" charset="-128"/>
                <a:cs typeface="Arial Unicode MS" pitchFamily="34" charset="-128"/>
              </a:defRPr>
            </a:lvl6pPr>
            <a:lvl7pPr marL="2971800" indent="-228600" algn="r" defTabSz="449263" rtl="0" fontAlgn="base" hangingPunct="0">
              <a:lnSpc>
                <a:spcPct val="93000"/>
              </a:lnSpc>
              <a:spcBef>
                <a:spcPct val="0"/>
              </a:spcBef>
              <a:spcAft>
                <a:spcPct val="0"/>
              </a:spcAft>
              <a:buClr>
                <a:srgbClr val="000000"/>
              </a:buClr>
              <a:buSzPct val="100000"/>
              <a:buFont typeface="Times New Roman" pitchFamily="18" charset="0"/>
              <a:defRPr sz="4400" b="1" i="1">
                <a:solidFill>
                  <a:srgbClr val="800000"/>
                </a:solidFill>
                <a:latin typeface="Arial" charset="0"/>
                <a:ea typeface="Arial Unicode MS" pitchFamily="34" charset="-128"/>
                <a:cs typeface="Arial Unicode MS" pitchFamily="34" charset="-128"/>
              </a:defRPr>
            </a:lvl7pPr>
            <a:lvl8pPr marL="3429000" indent="-228600" algn="r" defTabSz="449263" rtl="0" fontAlgn="base" hangingPunct="0">
              <a:lnSpc>
                <a:spcPct val="93000"/>
              </a:lnSpc>
              <a:spcBef>
                <a:spcPct val="0"/>
              </a:spcBef>
              <a:spcAft>
                <a:spcPct val="0"/>
              </a:spcAft>
              <a:buClr>
                <a:srgbClr val="000000"/>
              </a:buClr>
              <a:buSzPct val="100000"/>
              <a:buFont typeface="Times New Roman" pitchFamily="18" charset="0"/>
              <a:defRPr sz="4400" b="1" i="1">
                <a:solidFill>
                  <a:srgbClr val="800000"/>
                </a:solidFill>
                <a:latin typeface="Arial" charset="0"/>
                <a:ea typeface="Arial Unicode MS" pitchFamily="34" charset="-128"/>
                <a:cs typeface="Arial Unicode MS" pitchFamily="34" charset="-128"/>
              </a:defRPr>
            </a:lvl8pPr>
            <a:lvl9pPr marL="3886200" indent="-228600" algn="r" defTabSz="449263" rtl="0" fontAlgn="base" hangingPunct="0">
              <a:lnSpc>
                <a:spcPct val="93000"/>
              </a:lnSpc>
              <a:spcBef>
                <a:spcPct val="0"/>
              </a:spcBef>
              <a:spcAft>
                <a:spcPct val="0"/>
              </a:spcAft>
              <a:buClr>
                <a:srgbClr val="000000"/>
              </a:buClr>
              <a:buSzPct val="100000"/>
              <a:buFont typeface="Times New Roman" pitchFamily="18" charset="0"/>
              <a:defRPr sz="4400" b="1" i="1">
                <a:solidFill>
                  <a:srgbClr val="800000"/>
                </a:solidFill>
                <a:latin typeface="Arial" charset="0"/>
                <a:ea typeface="Arial Unicode MS" pitchFamily="34" charset="-128"/>
                <a:cs typeface="Arial Unicode MS" pitchFamily="34" charset="-128"/>
              </a:defRPr>
            </a:lvl9pPr>
          </a:lstStyle>
          <a:p>
            <a:pPr algn="l">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l-GR" dirty="0" smtClean="0">
                <a:solidFill>
                  <a:srgbClr val="00B050"/>
                </a:solidFill>
              </a:rPr>
              <a:t>     </a:t>
            </a:r>
            <a:r>
              <a:rPr lang="el-GR" altLang="el-GR" dirty="0" smtClean="0">
                <a:solidFill>
                  <a:srgbClr val="00B050"/>
                </a:solidFill>
              </a:rPr>
              <a:t>Γι’ αυτό</a:t>
            </a:r>
            <a:r>
              <a:rPr lang="en-US" altLang="el-GR" dirty="0" smtClean="0">
                <a:solidFill>
                  <a:srgbClr val="00B050"/>
                </a:solidFill>
              </a:rPr>
              <a:t>….</a:t>
            </a:r>
            <a:endParaRPr lang="el-GR" altLang="el-GR" dirty="0">
              <a:solidFill>
                <a:srgbClr val="00B050"/>
              </a:solidFill>
            </a:endParaRPr>
          </a:p>
        </p:txBody>
      </p:sp>
      <p:sp>
        <p:nvSpPr>
          <p:cNvPr id="3" name="Rectangle 2"/>
          <p:cNvSpPr>
            <a:spLocks noGrp="1" noChangeArrowheads="1"/>
          </p:cNvSpPr>
          <p:nvPr/>
        </p:nvSpPr>
        <p:spPr bwMode="auto">
          <a:xfrm>
            <a:off x="-18971" y="1916832"/>
            <a:ext cx="9162971" cy="49411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marL="342900" indent="-342900" algn="l" defTabSz="449263" rtl="0" fontAlgn="base" hangingPunct="0">
              <a:lnSpc>
                <a:spcPct val="93000"/>
              </a:lnSpc>
              <a:spcBef>
                <a:spcPct val="0"/>
              </a:spcBef>
              <a:spcAft>
                <a:spcPts val="1425"/>
              </a:spcAft>
              <a:buClr>
                <a:srgbClr val="000000"/>
              </a:buClr>
              <a:buSzPct val="100000"/>
              <a:buFont typeface="Times New Roman" pitchFamily="18" charset="0"/>
              <a:defRPr sz="3200">
                <a:solidFill>
                  <a:srgbClr val="000000"/>
                </a:solidFill>
                <a:latin typeface="+mn-lt"/>
                <a:ea typeface="+mn-ea"/>
                <a:cs typeface="+mn-cs"/>
              </a:defRPr>
            </a:lvl1pPr>
            <a:lvl2pPr marL="742950" indent="-285750" algn="l" defTabSz="449263" rtl="0" fontAlgn="base" hangingPunct="0">
              <a:lnSpc>
                <a:spcPct val="93000"/>
              </a:lnSpc>
              <a:spcBef>
                <a:spcPct val="0"/>
              </a:spcBef>
              <a:spcAft>
                <a:spcPts val="1138"/>
              </a:spcAft>
              <a:buClr>
                <a:srgbClr val="000000"/>
              </a:buClr>
              <a:buSzPct val="100000"/>
              <a:buFont typeface="Times New Roman" pitchFamily="18" charset="0"/>
              <a:defRPr sz="2800">
                <a:solidFill>
                  <a:srgbClr val="000000"/>
                </a:solidFill>
                <a:latin typeface="+mn-lt"/>
                <a:ea typeface="+mn-ea"/>
                <a:cs typeface="+mn-cs"/>
              </a:defRPr>
            </a:lvl2pPr>
            <a:lvl3pPr marL="1143000" indent="-228600" algn="l" defTabSz="449263" rtl="0" fontAlgn="base" hangingPunct="0">
              <a:lnSpc>
                <a:spcPct val="93000"/>
              </a:lnSpc>
              <a:spcBef>
                <a:spcPct val="0"/>
              </a:spcBef>
              <a:spcAft>
                <a:spcPts val="850"/>
              </a:spcAft>
              <a:buClr>
                <a:srgbClr val="000000"/>
              </a:buClr>
              <a:buSzPct val="100000"/>
              <a:buFont typeface="Times New Roman" pitchFamily="18" charset="0"/>
              <a:defRPr sz="2400">
                <a:solidFill>
                  <a:srgbClr val="000000"/>
                </a:solidFill>
                <a:latin typeface="+mn-lt"/>
                <a:ea typeface="+mn-ea"/>
                <a:cs typeface="+mn-cs"/>
              </a:defRPr>
            </a:lvl3pPr>
            <a:lvl4pPr marL="1600200" indent="-228600" algn="l" defTabSz="449263" rtl="0" fontAlgn="base" hangingPunct="0">
              <a:lnSpc>
                <a:spcPct val="93000"/>
              </a:lnSpc>
              <a:spcBef>
                <a:spcPct val="0"/>
              </a:spcBef>
              <a:spcAft>
                <a:spcPts val="575"/>
              </a:spcAft>
              <a:buClr>
                <a:srgbClr val="000000"/>
              </a:buClr>
              <a:buSzPct val="100000"/>
              <a:buFont typeface="Times New Roman" pitchFamily="18" charset="0"/>
              <a:defRPr sz="2000">
                <a:solidFill>
                  <a:srgbClr val="000000"/>
                </a:solidFill>
                <a:latin typeface="+mn-lt"/>
                <a:ea typeface="+mn-ea"/>
                <a:cs typeface="+mn-cs"/>
              </a:defRPr>
            </a:lvl4pPr>
            <a:lvl5pPr marL="2057400" indent="-228600" algn="l" defTabSz="449263" rtl="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mn-lt"/>
                <a:ea typeface="+mn-ea"/>
                <a:cs typeface="+mn-cs"/>
              </a:defRPr>
            </a:lvl5pPr>
            <a:lvl6pPr marL="2514600" indent="-228600" algn="l" defTabSz="449263" rtl="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mn-lt"/>
                <a:ea typeface="+mn-ea"/>
                <a:cs typeface="+mn-cs"/>
              </a:defRPr>
            </a:lvl6pPr>
            <a:lvl7pPr marL="2971800" indent="-228600" algn="l" defTabSz="449263" rtl="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mn-lt"/>
                <a:ea typeface="+mn-ea"/>
                <a:cs typeface="+mn-cs"/>
              </a:defRPr>
            </a:lvl7pPr>
            <a:lvl8pPr marL="3429000" indent="-228600" algn="l" defTabSz="449263" rtl="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mn-lt"/>
                <a:ea typeface="+mn-ea"/>
                <a:cs typeface="+mn-cs"/>
              </a:defRPr>
            </a:lvl8pPr>
            <a:lvl9pPr marL="3886200" indent="-228600" algn="l" defTabSz="449263" rtl="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mn-lt"/>
                <a:ea typeface="+mn-ea"/>
                <a:cs typeface="+mn-cs"/>
              </a:defRPr>
            </a:lvl9pPr>
          </a:lstStyle>
          <a:p>
            <a:pPr>
              <a:lnSpc>
                <a:spcPct val="100000"/>
              </a:lnSpc>
              <a:spcBef>
                <a:spcPts val="525"/>
              </a:spcBef>
              <a:spcAft>
                <a:spcPct val="0"/>
              </a:spcAft>
              <a:buClr>
                <a:srgbClr val="333399"/>
              </a:buClr>
              <a:buFont typeface="Wingdings" panose="05000000000000000000" pitchFamily="2" charset="2"/>
              <a:buChar char="ü"/>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l-GR" altLang="el-GR" sz="2400" b="1" dirty="0">
                <a:solidFill>
                  <a:srgbClr val="003300"/>
                </a:solidFill>
              </a:rPr>
              <a:t>Οδηγώ</a:t>
            </a:r>
            <a:r>
              <a:rPr lang="el-GR" altLang="el-GR" sz="2400" dirty="0">
                <a:solidFill>
                  <a:srgbClr val="003300"/>
                </a:solidFill>
              </a:rPr>
              <a:t> προσεκτικά και όχι κάτω από την επήρεια του αλκοόλ. Σέβομαι τον κώδικα οδικής κυκλοφορίας. Φορώ ζώνη ή κράνος</a:t>
            </a:r>
          </a:p>
          <a:p>
            <a:pPr>
              <a:lnSpc>
                <a:spcPct val="100000"/>
              </a:lnSpc>
              <a:spcBef>
                <a:spcPts val="525"/>
              </a:spcBef>
              <a:spcAft>
                <a:spcPct val="0"/>
              </a:spcAft>
              <a:buClr>
                <a:srgbClr val="333399"/>
              </a:buClr>
              <a:buFont typeface="Wingdings" panose="05000000000000000000" pitchFamily="2" charset="2"/>
              <a:buChar char="ü"/>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l-GR" altLang="el-GR" sz="2400" b="1" dirty="0">
                <a:solidFill>
                  <a:srgbClr val="003300"/>
                </a:solidFill>
              </a:rPr>
              <a:t>Τρέφομαι</a:t>
            </a:r>
            <a:r>
              <a:rPr lang="el-GR" altLang="el-GR" sz="2400" dirty="0">
                <a:solidFill>
                  <a:srgbClr val="003300"/>
                </a:solidFill>
              </a:rPr>
              <a:t> σωστά και υγιεινά</a:t>
            </a:r>
          </a:p>
          <a:p>
            <a:pPr>
              <a:lnSpc>
                <a:spcPct val="100000"/>
              </a:lnSpc>
              <a:spcBef>
                <a:spcPts val="525"/>
              </a:spcBef>
              <a:spcAft>
                <a:spcPct val="0"/>
              </a:spcAft>
              <a:buClr>
                <a:srgbClr val="333399"/>
              </a:buClr>
              <a:buFont typeface="Wingdings" panose="05000000000000000000" pitchFamily="2" charset="2"/>
              <a:buChar char="ü"/>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l-GR" altLang="el-GR" sz="2400" b="1" dirty="0">
                <a:solidFill>
                  <a:srgbClr val="003300"/>
                </a:solidFill>
              </a:rPr>
              <a:t>Αθλούμαι</a:t>
            </a:r>
          </a:p>
          <a:p>
            <a:pPr>
              <a:lnSpc>
                <a:spcPct val="100000"/>
              </a:lnSpc>
              <a:spcBef>
                <a:spcPts val="525"/>
              </a:spcBef>
              <a:spcAft>
                <a:spcPct val="0"/>
              </a:spcAft>
              <a:buClr>
                <a:srgbClr val="333399"/>
              </a:buClr>
              <a:buFont typeface="Wingdings" panose="05000000000000000000" pitchFamily="2" charset="2"/>
              <a:buChar char="ü"/>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l-GR" altLang="el-GR" sz="2400" b="1" dirty="0">
                <a:solidFill>
                  <a:srgbClr val="003300"/>
                </a:solidFill>
              </a:rPr>
              <a:t>Δε &lt;&lt;μολύνω&gt;&gt;</a:t>
            </a:r>
            <a:r>
              <a:rPr lang="el-GR" altLang="el-GR" sz="2400" dirty="0">
                <a:solidFill>
                  <a:srgbClr val="003300"/>
                </a:solidFill>
              </a:rPr>
              <a:t> το περιβάλλον μου φυσικό και κοινωνικό</a:t>
            </a:r>
          </a:p>
          <a:p>
            <a:pPr>
              <a:lnSpc>
                <a:spcPct val="100000"/>
              </a:lnSpc>
              <a:spcBef>
                <a:spcPts val="525"/>
              </a:spcBef>
              <a:spcAft>
                <a:spcPct val="0"/>
              </a:spcAft>
              <a:buClr>
                <a:srgbClr val="333399"/>
              </a:buClr>
              <a:buFont typeface="Wingdings" panose="05000000000000000000" pitchFamily="2" charset="2"/>
              <a:buChar char="ü"/>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l-GR" altLang="el-GR" sz="2400" b="1" dirty="0">
                <a:solidFill>
                  <a:srgbClr val="003300"/>
                </a:solidFill>
              </a:rPr>
              <a:t>Δε θέτω </a:t>
            </a:r>
            <a:r>
              <a:rPr lang="el-GR" altLang="el-GR" sz="2400" dirty="0">
                <a:solidFill>
                  <a:srgbClr val="003300"/>
                </a:solidFill>
              </a:rPr>
              <a:t>τον εαυτό μου και τους γύρω μου σε κίνδυνο από αδιαφορία, επιπολαιότητα, «μαγκιά» ή υπερβολική αυτοπεποίθηση</a:t>
            </a:r>
          </a:p>
          <a:p>
            <a:pPr>
              <a:lnSpc>
                <a:spcPct val="100000"/>
              </a:lnSpc>
              <a:spcBef>
                <a:spcPts val="525"/>
              </a:spcBef>
              <a:spcAft>
                <a:spcPct val="0"/>
              </a:spcAft>
              <a:buClr>
                <a:srgbClr val="333399"/>
              </a:buClr>
              <a:buFont typeface="Wingdings" panose="05000000000000000000" pitchFamily="2" charset="2"/>
              <a:buChar char="ü"/>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l-GR" altLang="el-GR" sz="2400" dirty="0">
                <a:solidFill>
                  <a:srgbClr val="003300"/>
                </a:solidFill>
              </a:rPr>
              <a:t>Στην αξιολογική μου κλίμακα </a:t>
            </a:r>
            <a:r>
              <a:rPr lang="el-GR" altLang="el-GR" sz="2400" b="1" dirty="0">
                <a:solidFill>
                  <a:srgbClr val="003300"/>
                </a:solidFill>
              </a:rPr>
              <a:t>προέχει</a:t>
            </a:r>
            <a:r>
              <a:rPr lang="el-GR" altLang="el-GR" sz="2400" dirty="0">
                <a:solidFill>
                  <a:srgbClr val="003300"/>
                </a:solidFill>
              </a:rPr>
              <a:t> </a:t>
            </a:r>
            <a:r>
              <a:rPr lang="el-GR" altLang="el-GR" sz="2400" b="1" dirty="0">
                <a:solidFill>
                  <a:srgbClr val="003300"/>
                </a:solidFill>
              </a:rPr>
              <a:t>η ζωή και η ομορφιά</a:t>
            </a:r>
            <a:r>
              <a:rPr lang="el-GR" altLang="el-GR" sz="2400" dirty="0">
                <a:solidFill>
                  <a:srgbClr val="003300"/>
                </a:solidFill>
              </a:rPr>
              <a:t> και όχι το κέρδος και το χρήμα</a:t>
            </a:r>
          </a:p>
          <a:p>
            <a:pPr>
              <a:lnSpc>
                <a:spcPct val="100000"/>
              </a:lnSpc>
              <a:spcBef>
                <a:spcPts val="525"/>
              </a:spcBef>
              <a:spcAft>
                <a:spcPct val="0"/>
              </a:spcAft>
              <a:buClr>
                <a:srgbClr val="333399"/>
              </a:buClr>
              <a:buFont typeface="Wingdings" panose="05000000000000000000" pitchFamily="2" charset="2"/>
              <a:buChar char="ü"/>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l-GR" altLang="el-GR" sz="2400" b="1" dirty="0">
                <a:solidFill>
                  <a:srgbClr val="003300"/>
                </a:solidFill>
              </a:rPr>
              <a:t>Καθήκον μου</a:t>
            </a:r>
            <a:r>
              <a:rPr lang="el-GR" altLang="el-GR" sz="2400" dirty="0">
                <a:solidFill>
                  <a:srgbClr val="003300"/>
                </a:solidFill>
              </a:rPr>
              <a:t> να γνωρίζω, να σκέφτομαι, να αντιστέκομαι, να επιλέγω, να αποφασίζω, να δρω υπηρετώντας τη ζωή και τον άνθρωπο</a:t>
            </a:r>
          </a:p>
          <a:p>
            <a:pPr>
              <a:lnSpc>
                <a:spcPct val="100000"/>
              </a:lnSpc>
              <a:spcBef>
                <a:spcPts val="525"/>
              </a:spcBef>
              <a:spcAft>
                <a:spcPct val="0"/>
              </a:spcAft>
              <a:buClrTx/>
              <a:buFont typeface="Wingdings" panose="05000000000000000000" pitchFamily="2" charset="2"/>
              <a:buChar char="ü"/>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el-GR" altLang="el-GR" sz="2400" dirty="0">
              <a:solidFill>
                <a:srgbClr val="003300"/>
              </a:solidFill>
            </a:endParaRPr>
          </a:p>
        </p:txBody>
      </p:sp>
      <p:pic>
        <p:nvPicPr>
          <p:cNvPr id="4" name="Picture 2" descr="http://sucre.auth.gr/sites/default/files/logos/sucre_new.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3130" b="3620"/>
          <a:stretch/>
        </p:blipFill>
        <p:spPr bwMode="auto">
          <a:xfrm>
            <a:off x="107504" y="0"/>
            <a:ext cx="1397472" cy="116340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descr="Αποτέλεσμα εικόνας για logo αθτη"/>
          <p:cNvPicPr>
            <a:picLocks noChangeAspect="1" noChangeArrowheads="1"/>
          </p:cNvPicPr>
          <p:nvPr/>
        </p:nvPicPr>
        <p:blipFill>
          <a:blip r:embed="rId3">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6125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ChangeArrowheads="1"/>
          </p:cNvSpPr>
          <p:nvPr/>
        </p:nvSpPr>
        <p:spPr bwMode="auto">
          <a:xfrm>
            <a:off x="-36512" y="913780"/>
            <a:ext cx="8229600" cy="1435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lgn="r" defTabSz="449263" rtl="0" fontAlgn="base" hangingPunct="0">
              <a:lnSpc>
                <a:spcPct val="93000"/>
              </a:lnSpc>
              <a:spcBef>
                <a:spcPct val="0"/>
              </a:spcBef>
              <a:spcAft>
                <a:spcPct val="0"/>
              </a:spcAft>
              <a:buClr>
                <a:srgbClr val="000000"/>
              </a:buClr>
              <a:buSzPct val="100000"/>
              <a:buFont typeface="Times New Roman" pitchFamily="18" charset="0"/>
              <a:defRPr sz="4400" b="1" i="1">
                <a:solidFill>
                  <a:srgbClr val="800000"/>
                </a:solidFill>
                <a:latin typeface="+mj-lt"/>
                <a:ea typeface="+mj-ea"/>
                <a:cs typeface="+mj-cs"/>
              </a:defRPr>
            </a:lvl1pPr>
            <a:lvl2pPr marL="742950" indent="-285750" algn="r" defTabSz="449263" rtl="0" fontAlgn="base" hangingPunct="0">
              <a:lnSpc>
                <a:spcPct val="93000"/>
              </a:lnSpc>
              <a:spcBef>
                <a:spcPct val="0"/>
              </a:spcBef>
              <a:spcAft>
                <a:spcPct val="0"/>
              </a:spcAft>
              <a:buClr>
                <a:srgbClr val="000000"/>
              </a:buClr>
              <a:buSzPct val="100000"/>
              <a:buFont typeface="Times New Roman" pitchFamily="18" charset="0"/>
              <a:defRPr sz="4400" b="1" i="1">
                <a:solidFill>
                  <a:srgbClr val="800000"/>
                </a:solidFill>
                <a:latin typeface="Arial" charset="0"/>
                <a:ea typeface="Arial Unicode MS" pitchFamily="34" charset="-128"/>
                <a:cs typeface="Arial Unicode MS" pitchFamily="34" charset="-128"/>
              </a:defRPr>
            </a:lvl2pPr>
            <a:lvl3pPr marL="1143000" indent="-228600" algn="r" defTabSz="449263" rtl="0" fontAlgn="base" hangingPunct="0">
              <a:lnSpc>
                <a:spcPct val="93000"/>
              </a:lnSpc>
              <a:spcBef>
                <a:spcPct val="0"/>
              </a:spcBef>
              <a:spcAft>
                <a:spcPct val="0"/>
              </a:spcAft>
              <a:buClr>
                <a:srgbClr val="000000"/>
              </a:buClr>
              <a:buSzPct val="100000"/>
              <a:buFont typeface="Times New Roman" pitchFamily="18" charset="0"/>
              <a:defRPr sz="4400" b="1" i="1">
                <a:solidFill>
                  <a:srgbClr val="800000"/>
                </a:solidFill>
                <a:latin typeface="Arial" charset="0"/>
                <a:ea typeface="Arial Unicode MS" pitchFamily="34" charset="-128"/>
                <a:cs typeface="Arial Unicode MS" pitchFamily="34" charset="-128"/>
              </a:defRPr>
            </a:lvl3pPr>
            <a:lvl4pPr marL="1600200" indent="-228600" algn="r" defTabSz="449263" rtl="0" fontAlgn="base" hangingPunct="0">
              <a:lnSpc>
                <a:spcPct val="93000"/>
              </a:lnSpc>
              <a:spcBef>
                <a:spcPct val="0"/>
              </a:spcBef>
              <a:spcAft>
                <a:spcPct val="0"/>
              </a:spcAft>
              <a:buClr>
                <a:srgbClr val="000000"/>
              </a:buClr>
              <a:buSzPct val="100000"/>
              <a:buFont typeface="Times New Roman" pitchFamily="18" charset="0"/>
              <a:defRPr sz="4400" b="1" i="1">
                <a:solidFill>
                  <a:srgbClr val="800000"/>
                </a:solidFill>
                <a:latin typeface="Arial" charset="0"/>
                <a:ea typeface="Arial Unicode MS" pitchFamily="34" charset="-128"/>
                <a:cs typeface="Arial Unicode MS" pitchFamily="34" charset="-128"/>
              </a:defRPr>
            </a:lvl4pPr>
            <a:lvl5pPr marL="2057400" indent="-228600" algn="r" defTabSz="449263" rtl="0" fontAlgn="base" hangingPunct="0">
              <a:lnSpc>
                <a:spcPct val="93000"/>
              </a:lnSpc>
              <a:spcBef>
                <a:spcPct val="0"/>
              </a:spcBef>
              <a:spcAft>
                <a:spcPct val="0"/>
              </a:spcAft>
              <a:buClr>
                <a:srgbClr val="000000"/>
              </a:buClr>
              <a:buSzPct val="100000"/>
              <a:buFont typeface="Times New Roman" pitchFamily="18" charset="0"/>
              <a:defRPr sz="4400" b="1" i="1">
                <a:solidFill>
                  <a:srgbClr val="800000"/>
                </a:solidFill>
                <a:latin typeface="Arial" charset="0"/>
                <a:ea typeface="Arial Unicode MS" pitchFamily="34" charset="-128"/>
                <a:cs typeface="Arial Unicode MS" pitchFamily="34" charset="-128"/>
              </a:defRPr>
            </a:lvl5pPr>
            <a:lvl6pPr marL="2514600" indent="-228600" algn="r" defTabSz="449263" rtl="0" fontAlgn="base" hangingPunct="0">
              <a:lnSpc>
                <a:spcPct val="93000"/>
              </a:lnSpc>
              <a:spcBef>
                <a:spcPct val="0"/>
              </a:spcBef>
              <a:spcAft>
                <a:spcPct val="0"/>
              </a:spcAft>
              <a:buClr>
                <a:srgbClr val="000000"/>
              </a:buClr>
              <a:buSzPct val="100000"/>
              <a:buFont typeface="Times New Roman" pitchFamily="18" charset="0"/>
              <a:defRPr sz="4400" b="1" i="1">
                <a:solidFill>
                  <a:srgbClr val="800000"/>
                </a:solidFill>
                <a:latin typeface="Arial" charset="0"/>
                <a:ea typeface="Arial Unicode MS" pitchFamily="34" charset="-128"/>
                <a:cs typeface="Arial Unicode MS" pitchFamily="34" charset="-128"/>
              </a:defRPr>
            </a:lvl6pPr>
            <a:lvl7pPr marL="2971800" indent="-228600" algn="r" defTabSz="449263" rtl="0" fontAlgn="base" hangingPunct="0">
              <a:lnSpc>
                <a:spcPct val="93000"/>
              </a:lnSpc>
              <a:spcBef>
                <a:spcPct val="0"/>
              </a:spcBef>
              <a:spcAft>
                <a:spcPct val="0"/>
              </a:spcAft>
              <a:buClr>
                <a:srgbClr val="000000"/>
              </a:buClr>
              <a:buSzPct val="100000"/>
              <a:buFont typeface="Times New Roman" pitchFamily="18" charset="0"/>
              <a:defRPr sz="4400" b="1" i="1">
                <a:solidFill>
                  <a:srgbClr val="800000"/>
                </a:solidFill>
                <a:latin typeface="Arial" charset="0"/>
                <a:ea typeface="Arial Unicode MS" pitchFamily="34" charset="-128"/>
                <a:cs typeface="Arial Unicode MS" pitchFamily="34" charset="-128"/>
              </a:defRPr>
            </a:lvl7pPr>
            <a:lvl8pPr marL="3429000" indent="-228600" algn="r" defTabSz="449263" rtl="0" fontAlgn="base" hangingPunct="0">
              <a:lnSpc>
                <a:spcPct val="93000"/>
              </a:lnSpc>
              <a:spcBef>
                <a:spcPct val="0"/>
              </a:spcBef>
              <a:spcAft>
                <a:spcPct val="0"/>
              </a:spcAft>
              <a:buClr>
                <a:srgbClr val="000000"/>
              </a:buClr>
              <a:buSzPct val="100000"/>
              <a:buFont typeface="Times New Roman" pitchFamily="18" charset="0"/>
              <a:defRPr sz="4400" b="1" i="1">
                <a:solidFill>
                  <a:srgbClr val="800000"/>
                </a:solidFill>
                <a:latin typeface="Arial" charset="0"/>
                <a:ea typeface="Arial Unicode MS" pitchFamily="34" charset="-128"/>
                <a:cs typeface="Arial Unicode MS" pitchFamily="34" charset="-128"/>
              </a:defRPr>
            </a:lvl8pPr>
            <a:lvl9pPr marL="3886200" indent="-228600" algn="r" defTabSz="449263" rtl="0" fontAlgn="base" hangingPunct="0">
              <a:lnSpc>
                <a:spcPct val="93000"/>
              </a:lnSpc>
              <a:spcBef>
                <a:spcPct val="0"/>
              </a:spcBef>
              <a:spcAft>
                <a:spcPct val="0"/>
              </a:spcAft>
              <a:buClr>
                <a:srgbClr val="000000"/>
              </a:buClr>
              <a:buSzPct val="100000"/>
              <a:buFont typeface="Times New Roman" pitchFamily="18" charset="0"/>
              <a:defRPr sz="4400" b="1" i="1">
                <a:solidFill>
                  <a:srgbClr val="800000"/>
                </a:solidFill>
                <a:latin typeface="Arial" charset="0"/>
                <a:ea typeface="Arial Unicode MS" pitchFamily="34" charset="-128"/>
                <a:cs typeface="Arial Unicode MS" pitchFamily="34" charset="-128"/>
              </a:defRPr>
            </a:lvl9pPr>
          </a:lstStyle>
          <a:p>
            <a:pPr>
              <a:lnSpc>
                <a:spcPct val="100000"/>
              </a:lnSpc>
              <a:buClrTx/>
              <a:buSzPct val="45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l-GR" altLang="el-GR" i="0" dirty="0">
                <a:solidFill>
                  <a:srgbClr val="00B0F0"/>
                </a:solidFill>
                <a:effectLst>
                  <a:outerShdw blurRad="38100" dist="38100" dir="2700000" algn="tl">
                    <a:srgbClr val="000000">
                      <a:alpha val="43137"/>
                    </a:srgbClr>
                  </a:outerShdw>
                </a:effectLst>
              </a:rPr>
              <a:t>Αν όμως παρόλα αυτά συμβεί</a:t>
            </a:r>
          </a:p>
        </p:txBody>
      </p:sp>
      <p:sp>
        <p:nvSpPr>
          <p:cNvPr id="3" name="Rectangle 2"/>
          <p:cNvSpPr>
            <a:spLocks noGrp="1" noChangeArrowheads="1"/>
          </p:cNvSpPr>
          <p:nvPr/>
        </p:nvSpPr>
        <p:spPr bwMode="auto">
          <a:xfrm>
            <a:off x="457200" y="2359421"/>
            <a:ext cx="8229600" cy="452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marL="342900" indent="-342900" algn="l" defTabSz="449263" rtl="0" fontAlgn="base" hangingPunct="0">
              <a:lnSpc>
                <a:spcPct val="93000"/>
              </a:lnSpc>
              <a:spcBef>
                <a:spcPct val="0"/>
              </a:spcBef>
              <a:spcAft>
                <a:spcPts val="1425"/>
              </a:spcAft>
              <a:buClr>
                <a:srgbClr val="000000"/>
              </a:buClr>
              <a:buSzPct val="100000"/>
              <a:buFont typeface="Times New Roman" pitchFamily="18" charset="0"/>
              <a:defRPr sz="3200">
                <a:solidFill>
                  <a:srgbClr val="000000"/>
                </a:solidFill>
                <a:latin typeface="+mn-lt"/>
                <a:ea typeface="+mn-ea"/>
                <a:cs typeface="+mn-cs"/>
              </a:defRPr>
            </a:lvl1pPr>
            <a:lvl2pPr marL="742950" indent="-285750" algn="l" defTabSz="449263" rtl="0" fontAlgn="base" hangingPunct="0">
              <a:lnSpc>
                <a:spcPct val="93000"/>
              </a:lnSpc>
              <a:spcBef>
                <a:spcPct val="0"/>
              </a:spcBef>
              <a:spcAft>
                <a:spcPts val="1138"/>
              </a:spcAft>
              <a:buClr>
                <a:srgbClr val="000000"/>
              </a:buClr>
              <a:buSzPct val="100000"/>
              <a:buFont typeface="Times New Roman" pitchFamily="18" charset="0"/>
              <a:defRPr sz="2800">
                <a:solidFill>
                  <a:srgbClr val="000000"/>
                </a:solidFill>
                <a:latin typeface="+mn-lt"/>
                <a:ea typeface="+mn-ea"/>
                <a:cs typeface="+mn-cs"/>
              </a:defRPr>
            </a:lvl2pPr>
            <a:lvl3pPr marL="1143000" indent="-228600" algn="l" defTabSz="449263" rtl="0" fontAlgn="base" hangingPunct="0">
              <a:lnSpc>
                <a:spcPct val="93000"/>
              </a:lnSpc>
              <a:spcBef>
                <a:spcPct val="0"/>
              </a:spcBef>
              <a:spcAft>
                <a:spcPts val="850"/>
              </a:spcAft>
              <a:buClr>
                <a:srgbClr val="000000"/>
              </a:buClr>
              <a:buSzPct val="100000"/>
              <a:buFont typeface="Times New Roman" pitchFamily="18" charset="0"/>
              <a:defRPr sz="2400">
                <a:solidFill>
                  <a:srgbClr val="000000"/>
                </a:solidFill>
                <a:latin typeface="+mn-lt"/>
                <a:ea typeface="+mn-ea"/>
                <a:cs typeface="+mn-cs"/>
              </a:defRPr>
            </a:lvl3pPr>
            <a:lvl4pPr marL="1600200" indent="-228600" algn="l" defTabSz="449263" rtl="0" fontAlgn="base" hangingPunct="0">
              <a:lnSpc>
                <a:spcPct val="93000"/>
              </a:lnSpc>
              <a:spcBef>
                <a:spcPct val="0"/>
              </a:spcBef>
              <a:spcAft>
                <a:spcPts val="575"/>
              </a:spcAft>
              <a:buClr>
                <a:srgbClr val="000000"/>
              </a:buClr>
              <a:buSzPct val="100000"/>
              <a:buFont typeface="Times New Roman" pitchFamily="18" charset="0"/>
              <a:defRPr sz="2000">
                <a:solidFill>
                  <a:srgbClr val="000000"/>
                </a:solidFill>
                <a:latin typeface="+mn-lt"/>
                <a:ea typeface="+mn-ea"/>
                <a:cs typeface="+mn-cs"/>
              </a:defRPr>
            </a:lvl4pPr>
            <a:lvl5pPr marL="2057400" indent="-228600" algn="l" defTabSz="449263" rtl="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mn-lt"/>
                <a:ea typeface="+mn-ea"/>
                <a:cs typeface="+mn-cs"/>
              </a:defRPr>
            </a:lvl5pPr>
            <a:lvl6pPr marL="2514600" indent="-228600" algn="l" defTabSz="449263" rtl="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mn-lt"/>
                <a:ea typeface="+mn-ea"/>
                <a:cs typeface="+mn-cs"/>
              </a:defRPr>
            </a:lvl6pPr>
            <a:lvl7pPr marL="2971800" indent="-228600" algn="l" defTabSz="449263" rtl="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mn-lt"/>
                <a:ea typeface="+mn-ea"/>
                <a:cs typeface="+mn-cs"/>
              </a:defRPr>
            </a:lvl7pPr>
            <a:lvl8pPr marL="3429000" indent="-228600" algn="l" defTabSz="449263" rtl="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mn-lt"/>
                <a:ea typeface="+mn-ea"/>
                <a:cs typeface="+mn-cs"/>
              </a:defRPr>
            </a:lvl8pPr>
            <a:lvl9pPr marL="3886200" indent="-228600" algn="l" defTabSz="449263" rtl="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mn-lt"/>
                <a:ea typeface="+mn-ea"/>
                <a:cs typeface="+mn-cs"/>
              </a:defRPr>
            </a:lvl9pPr>
          </a:lstStyle>
          <a:p>
            <a:pPr indent="-339725" algn="ctr">
              <a:lnSpc>
                <a:spcPct val="100000"/>
              </a:lnSpc>
              <a:spcBef>
                <a:spcPts val="1000"/>
              </a:spcBef>
              <a:spcAft>
                <a:spcPct val="0"/>
              </a:spcAft>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l-GR" altLang="el-GR" sz="4000" b="1" dirty="0">
                <a:solidFill>
                  <a:srgbClr val="FF0000"/>
                </a:solidFill>
              </a:rPr>
              <a:t>ΑΤΥΧΗΜΑ</a:t>
            </a:r>
          </a:p>
          <a:p>
            <a:pPr indent="-339725" algn="ctr">
              <a:lnSpc>
                <a:spcPct val="100000"/>
              </a:lnSpc>
              <a:spcBef>
                <a:spcPts val="1000"/>
              </a:spcBef>
              <a:spcAft>
                <a:spcPct val="0"/>
              </a:spcAft>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l-GR" altLang="el-GR" sz="4000" b="1" dirty="0">
                <a:solidFill>
                  <a:srgbClr val="FF0000"/>
                </a:solidFill>
              </a:rPr>
              <a:t>α (στερητικό) + τύχη</a:t>
            </a:r>
          </a:p>
          <a:p>
            <a:pPr indent="-339725" algn="ctr">
              <a:lnSpc>
                <a:spcPct val="100000"/>
              </a:lnSpc>
              <a:spcBef>
                <a:spcPts val="1000"/>
              </a:spcBef>
              <a:spcAft>
                <a:spcPct val="0"/>
              </a:spcAft>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l-GR" altLang="el-GR" sz="4000" b="1" dirty="0"/>
              <a:t>Τότε </a:t>
            </a:r>
          </a:p>
          <a:p>
            <a:pPr indent="-339725" algn="ctr">
              <a:lnSpc>
                <a:spcPct val="100000"/>
              </a:lnSpc>
              <a:spcBef>
                <a:spcPts val="1000"/>
              </a:spcBef>
              <a:spcAft>
                <a:spcPct val="0"/>
              </a:spcAft>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l-GR" altLang="el-GR" sz="4000" b="1" dirty="0">
                <a:solidFill>
                  <a:srgbClr val="00B050"/>
                </a:solidFill>
              </a:rPr>
              <a:t>η γνώση</a:t>
            </a:r>
          </a:p>
          <a:p>
            <a:pPr indent="-339725" algn="ctr">
              <a:lnSpc>
                <a:spcPct val="100000"/>
              </a:lnSpc>
              <a:spcBef>
                <a:spcPts val="1000"/>
              </a:spcBef>
              <a:spcAft>
                <a:spcPct val="0"/>
              </a:spcAft>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l-GR" altLang="el-GR" sz="4000" b="1" dirty="0">
                <a:solidFill>
                  <a:srgbClr val="00B050"/>
                </a:solidFill>
              </a:rPr>
              <a:t>Σώζει!!!</a:t>
            </a:r>
          </a:p>
        </p:txBody>
      </p:sp>
      <p:pic>
        <p:nvPicPr>
          <p:cNvPr id="4" name="Picture 2" descr="http://sucre.auth.gr/sites/default/files/logos/sucre_new.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3130" b="3620"/>
          <a:stretch/>
        </p:blipFill>
        <p:spPr bwMode="auto">
          <a:xfrm>
            <a:off x="107504" y="0"/>
            <a:ext cx="1397472" cy="116340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descr="Αποτέλεσμα εικόνας για logo αθτη"/>
          <p:cNvPicPr>
            <a:picLocks noChangeAspect="1" noChangeArrowheads="1"/>
          </p:cNvPicPr>
          <p:nvPr/>
        </p:nvPicPr>
        <p:blipFill>
          <a:blip r:embed="rId3">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1278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 calcmode="lin" valueType="num">
                                      <p:cBhvr additive="base">
                                        <p:cTn id="1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 calcmode="lin" valueType="num">
                                      <p:cBhvr additive="base">
                                        <p:cTn id="2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 calcmode="lin" valueType="num">
                                      <p:cBhvr additive="base">
                                        <p:cTn id="2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fade">
                                      <p:cBhvr>
                                        <p:cTn id="33" dur="1000"/>
                                        <p:tgtEl>
                                          <p:spTgt spid="3">
                                            <p:txEl>
                                              <p:pRg st="3" end="3"/>
                                            </p:txEl>
                                          </p:spTgt>
                                        </p:tgtEl>
                                      </p:cBhvr>
                                    </p:animEffect>
                                    <p:anim calcmode="lin" valueType="num">
                                      <p:cBhvr>
                                        <p:cTn id="3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Effect transition="in" filter="fade">
                                      <p:cBhvr>
                                        <p:cTn id="38" dur="1000"/>
                                        <p:tgtEl>
                                          <p:spTgt spid="3">
                                            <p:txEl>
                                              <p:pRg st="4" end="4"/>
                                            </p:txEl>
                                          </p:spTgt>
                                        </p:tgtEl>
                                      </p:cBhvr>
                                    </p:animEffect>
                                    <p:anim calcmode="lin" valueType="num">
                                      <p:cBhvr>
                                        <p:cTn id="3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503238" y="4983163"/>
            <a:ext cx="8183562" cy="1052512"/>
          </a:xfrm>
        </p:spPr>
        <p:txBody>
          <a:bodyPr>
            <a:normAutofit fontScale="90000"/>
          </a:bodyPr>
          <a:lstStyle/>
          <a:p>
            <a:pPr fontAlgn="auto">
              <a:spcAft>
                <a:spcPts val="0"/>
              </a:spcAft>
              <a:defRPr/>
            </a:pPr>
            <a:r>
              <a:rPr lang="el-GR" b="1" dirty="0" smtClean="0">
                <a:solidFill>
                  <a:schemeClr val="accent1">
                    <a:tint val="88000"/>
                    <a:satMod val="150000"/>
                  </a:schemeClr>
                </a:solidFill>
              </a:rPr>
              <a:t>Προϋποθέσεις για τη σωστή παροχή Πρώτων Βοηθειών</a:t>
            </a:r>
            <a:endParaRPr lang="el-GR" b="1" dirty="0">
              <a:solidFill>
                <a:schemeClr val="accent1">
                  <a:tint val="88000"/>
                  <a:satMod val="150000"/>
                </a:schemeClr>
              </a:solidFill>
            </a:endParaRPr>
          </a:p>
        </p:txBody>
      </p:sp>
      <p:sp>
        <p:nvSpPr>
          <p:cNvPr id="12291" name="Θέση περιεχομένου 2"/>
          <p:cNvSpPr>
            <a:spLocks noGrp="1"/>
          </p:cNvSpPr>
          <p:nvPr>
            <p:ph idx="1"/>
          </p:nvPr>
        </p:nvSpPr>
        <p:spPr>
          <a:xfrm>
            <a:off x="503238" y="1545431"/>
            <a:ext cx="8183562" cy="2171601"/>
          </a:xfrm>
        </p:spPr>
        <p:txBody>
          <a:bodyPr/>
          <a:lstStyle/>
          <a:p>
            <a:pPr defTabSz="449263">
              <a:buFont typeface="Wingdings" panose="05000000000000000000" pitchFamily="2" charset="2"/>
              <a:buChar char="Ø"/>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n-US" altLang="el-GR" b="1" dirty="0" smtClean="0">
                <a:solidFill>
                  <a:srgbClr val="00B050"/>
                </a:solidFill>
              </a:rPr>
              <a:t>  </a:t>
            </a:r>
            <a:r>
              <a:rPr lang="el-GR" altLang="el-GR" b="1" dirty="0" smtClean="0">
                <a:solidFill>
                  <a:srgbClr val="00B050"/>
                </a:solidFill>
              </a:rPr>
              <a:t>Ψυχραιμία</a:t>
            </a:r>
          </a:p>
          <a:p>
            <a:pPr defTabSz="449263">
              <a:buFont typeface="Wingdings" panose="05000000000000000000" pitchFamily="2" charset="2"/>
              <a:buChar char="Ø"/>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n-US" altLang="el-GR" b="1" dirty="0" smtClean="0">
                <a:solidFill>
                  <a:srgbClr val="00B050"/>
                </a:solidFill>
              </a:rPr>
              <a:t>  </a:t>
            </a:r>
            <a:r>
              <a:rPr lang="el-GR" altLang="el-GR" b="1" dirty="0" smtClean="0">
                <a:solidFill>
                  <a:srgbClr val="00B050"/>
                </a:solidFill>
              </a:rPr>
              <a:t>Γνώση</a:t>
            </a:r>
          </a:p>
          <a:p>
            <a:pPr defTabSz="449263">
              <a:buFont typeface="Wingdings" panose="05000000000000000000" pitchFamily="2" charset="2"/>
              <a:buChar char="Ø"/>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n-US" altLang="el-GR" b="1" dirty="0" smtClean="0">
                <a:solidFill>
                  <a:srgbClr val="00B050"/>
                </a:solidFill>
              </a:rPr>
              <a:t>  </a:t>
            </a:r>
            <a:r>
              <a:rPr lang="el-GR" altLang="el-GR" b="1" dirty="0" smtClean="0">
                <a:solidFill>
                  <a:srgbClr val="00B050"/>
                </a:solidFill>
              </a:rPr>
              <a:t>Φαρμακευτικό – </a:t>
            </a:r>
            <a:r>
              <a:rPr lang="el-GR" altLang="el-GR" i="1" dirty="0" err="1" smtClean="0">
                <a:solidFill>
                  <a:schemeClr val="tx1">
                    <a:lumMod val="65000"/>
                    <a:lumOff val="35000"/>
                  </a:schemeClr>
                </a:solidFill>
              </a:rPr>
              <a:t>επιδεσμικό</a:t>
            </a:r>
            <a:r>
              <a:rPr lang="el-GR" altLang="el-GR" i="1" dirty="0" smtClean="0">
                <a:solidFill>
                  <a:schemeClr val="tx1">
                    <a:lumMod val="65000"/>
                    <a:lumOff val="35000"/>
                  </a:schemeClr>
                </a:solidFill>
              </a:rPr>
              <a:t> υλικό</a:t>
            </a:r>
          </a:p>
          <a:p>
            <a:pPr defTabSz="449263">
              <a:buFont typeface="Wingdings" panose="05000000000000000000" pitchFamily="2" charset="2"/>
              <a:buChar char="Ø"/>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el-GR" altLang="el-GR" b="1" dirty="0" smtClean="0">
              <a:solidFill>
                <a:srgbClr val="00B050"/>
              </a:solidFill>
            </a:endParaRPr>
          </a:p>
        </p:txBody>
      </p:sp>
      <p:pic>
        <p:nvPicPr>
          <p:cNvPr id="4" name="Picture 2" descr="http://sucre.auth.gr/sites/default/files/logos/sucre_new.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3130" b="3620"/>
          <a:stretch/>
        </p:blipFill>
        <p:spPr bwMode="auto">
          <a:xfrm>
            <a:off x="107504" y="0"/>
            <a:ext cx="1397472" cy="116340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descr="Αποτέλεσμα εικόνας για logo αθτη"/>
          <p:cNvPicPr>
            <a:picLocks noChangeAspect="1" noChangeArrowheads="1"/>
          </p:cNvPicPr>
          <p:nvPr/>
        </p:nvPicPr>
        <p:blipFill>
          <a:blip r:embed="rId3">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1239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2291">
                                            <p:txEl>
                                              <p:pRg st="0" end="0"/>
                                            </p:txEl>
                                          </p:spTgt>
                                        </p:tgtEl>
                                        <p:attrNameLst>
                                          <p:attrName>style.visibility</p:attrName>
                                        </p:attrNameLst>
                                      </p:cBhvr>
                                      <p:to>
                                        <p:strVal val="visible"/>
                                      </p:to>
                                    </p:set>
                                    <p:anim calcmode="lin" valueType="num">
                                      <p:cBhvr additive="base">
                                        <p:cTn id="14" dur="500" fill="hold"/>
                                        <p:tgtEl>
                                          <p:spTgt spid="12291">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229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2291">
                                            <p:txEl>
                                              <p:pRg st="1" end="1"/>
                                            </p:txEl>
                                          </p:spTgt>
                                        </p:tgtEl>
                                        <p:attrNameLst>
                                          <p:attrName>style.visibility</p:attrName>
                                        </p:attrNameLst>
                                      </p:cBhvr>
                                      <p:to>
                                        <p:strVal val="visible"/>
                                      </p:to>
                                    </p:set>
                                    <p:anim calcmode="lin" valueType="num">
                                      <p:cBhvr additive="base">
                                        <p:cTn id="20" dur="500" fill="hold"/>
                                        <p:tgtEl>
                                          <p:spTgt spid="12291">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229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2291">
                                            <p:txEl>
                                              <p:pRg st="2" end="2"/>
                                            </p:txEl>
                                          </p:spTgt>
                                        </p:tgtEl>
                                        <p:attrNameLst>
                                          <p:attrName>style.visibility</p:attrName>
                                        </p:attrNameLst>
                                      </p:cBhvr>
                                      <p:to>
                                        <p:strVal val="visible"/>
                                      </p:to>
                                    </p:set>
                                    <p:anim calcmode="lin" valueType="num">
                                      <p:cBhvr additive="base">
                                        <p:cTn id="26" dur="500" fill="hold"/>
                                        <p:tgtEl>
                                          <p:spTgt spid="12291">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229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291"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title"/>
          </p:nvPr>
        </p:nvSpPr>
        <p:spPr>
          <a:xfrm>
            <a:off x="467544" y="5589240"/>
            <a:ext cx="8183562" cy="1052512"/>
          </a:xfrm>
        </p:spPr>
        <p:txBody>
          <a:bodyPr>
            <a:normAutofit fontScale="90000"/>
          </a:bodyPr>
          <a:lstStyle/>
          <a:p>
            <a:pPr fontAlgn="auto">
              <a:spcAft>
                <a:spcPts val="0"/>
              </a:spcAft>
              <a:defRPr/>
            </a:pPr>
            <a:r>
              <a:rPr lang="el-GR" b="1" dirty="0" smtClean="0">
                <a:solidFill>
                  <a:schemeClr val="accent1">
                    <a:tint val="88000"/>
                    <a:satMod val="150000"/>
                  </a:schemeClr>
                </a:solidFill>
              </a:rPr>
              <a:t>Ευθύνη αυτού που προσφέρει τις πρώτες βοήθειες</a:t>
            </a:r>
            <a:endParaRPr lang="el-GR" b="1" dirty="0">
              <a:solidFill>
                <a:schemeClr val="accent1">
                  <a:tint val="88000"/>
                  <a:satMod val="150000"/>
                </a:schemeClr>
              </a:solidFill>
            </a:endParaRPr>
          </a:p>
        </p:txBody>
      </p:sp>
      <p:sp>
        <p:nvSpPr>
          <p:cNvPr id="13315" name="Θέση περιεχομένου 7"/>
          <p:cNvSpPr>
            <a:spLocks noGrp="1"/>
          </p:cNvSpPr>
          <p:nvPr>
            <p:ph idx="1"/>
          </p:nvPr>
        </p:nvSpPr>
        <p:spPr>
          <a:xfrm>
            <a:off x="107504" y="1172437"/>
            <a:ext cx="8746876" cy="4187825"/>
          </a:xfrm>
        </p:spPr>
        <p:txBody>
          <a:bodyPr>
            <a:normAutofit lnSpcReduction="10000"/>
          </a:bodyPr>
          <a:lstStyle/>
          <a:p>
            <a:pPr defTabSz="449263">
              <a:buFont typeface="Wingdings" panose="05000000000000000000" pitchFamily="2" charset="2"/>
              <a:buChar char="Ø"/>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l-GR" altLang="el-GR" b="1" dirty="0" smtClean="0">
                <a:solidFill>
                  <a:srgbClr val="FF0000"/>
                </a:solidFill>
              </a:rPr>
              <a:t>Εκτίμηση</a:t>
            </a:r>
            <a:r>
              <a:rPr lang="el-GR" altLang="el-GR" dirty="0" smtClean="0"/>
              <a:t> κατάστασης</a:t>
            </a:r>
          </a:p>
          <a:p>
            <a:pPr defTabSz="449263">
              <a:buFont typeface="Wingdings" panose="05000000000000000000" pitchFamily="2" charset="2"/>
              <a:buChar char="Ø"/>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l-GR" altLang="el-GR" b="1" dirty="0" smtClean="0">
                <a:solidFill>
                  <a:srgbClr val="FF0000"/>
                </a:solidFill>
              </a:rPr>
              <a:t>Κλήση</a:t>
            </a:r>
            <a:r>
              <a:rPr lang="el-GR" altLang="el-GR" dirty="0" smtClean="0"/>
              <a:t> για βοήθεια </a:t>
            </a:r>
          </a:p>
          <a:p>
            <a:pPr defTabSz="449263">
              <a:buFont typeface="Wingdings" panose="05000000000000000000" pitchFamily="2" charset="2"/>
              <a:buChar char="Ø"/>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l-GR" altLang="el-GR" b="1" dirty="0" smtClean="0">
                <a:solidFill>
                  <a:srgbClr val="FF0000"/>
                </a:solidFill>
              </a:rPr>
              <a:t>Προστασία </a:t>
            </a:r>
            <a:r>
              <a:rPr lang="el-GR" altLang="el-GR" dirty="0" smtClean="0"/>
              <a:t>του θύματος από άλλο κίνδυνο</a:t>
            </a:r>
          </a:p>
          <a:p>
            <a:pPr defTabSz="449263">
              <a:buFont typeface="Wingdings" panose="05000000000000000000" pitchFamily="2" charset="2"/>
              <a:buChar char="Ø"/>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l-GR" altLang="el-GR" b="1" dirty="0" smtClean="0">
                <a:solidFill>
                  <a:srgbClr val="FF0000"/>
                </a:solidFill>
              </a:rPr>
              <a:t>Αναγνώριση</a:t>
            </a:r>
            <a:r>
              <a:rPr lang="el-GR" altLang="el-GR" b="1" dirty="0" smtClean="0">
                <a:solidFill>
                  <a:srgbClr val="00B050"/>
                </a:solidFill>
              </a:rPr>
              <a:t> </a:t>
            </a:r>
            <a:r>
              <a:rPr lang="el-GR" altLang="el-GR" dirty="0" smtClean="0"/>
              <a:t>του προβλήματος και άμεση αντίδραση</a:t>
            </a:r>
          </a:p>
          <a:p>
            <a:pPr defTabSz="449263">
              <a:buFont typeface="Wingdings" panose="05000000000000000000" pitchFamily="2" charset="2"/>
              <a:buChar char="Ø"/>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l-GR" altLang="el-GR" b="1" dirty="0" smtClean="0">
                <a:solidFill>
                  <a:srgbClr val="FF0000"/>
                </a:solidFill>
              </a:rPr>
              <a:t>Αξιοποίηση</a:t>
            </a:r>
            <a:r>
              <a:rPr lang="el-GR" altLang="el-GR" dirty="0" smtClean="0"/>
              <a:t> όλων όσων μπορούν να προσφέρουν βοήθεια</a:t>
            </a:r>
          </a:p>
          <a:p>
            <a:pPr defTabSz="449263">
              <a:buFont typeface="Wingdings" panose="05000000000000000000" pitchFamily="2" charset="2"/>
              <a:buChar char="Ø"/>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l-GR" altLang="el-GR" b="1" dirty="0" smtClean="0">
                <a:solidFill>
                  <a:srgbClr val="FF0000"/>
                </a:solidFill>
              </a:rPr>
              <a:t>Παραμονή</a:t>
            </a:r>
            <a:r>
              <a:rPr lang="el-GR" altLang="el-GR" b="1" dirty="0" smtClean="0">
                <a:solidFill>
                  <a:srgbClr val="00B050"/>
                </a:solidFill>
              </a:rPr>
              <a:t> </a:t>
            </a:r>
            <a:r>
              <a:rPr lang="el-GR" altLang="el-GR" dirty="0" smtClean="0"/>
              <a:t>του κοντά στο θύμα</a:t>
            </a:r>
          </a:p>
        </p:txBody>
      </p:sp>
      <p:pic>
        <p:nvPicPr>
          <p:cNvPr id="4" name="Picture 2" descr="http://sucre.auth.gr/sites/default/files/logos/sucre_new.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3130" b="3620"/>
          <a:stretch/>
        </p:blipFill>
        <p:spPr bwMode="auto">
          <a:xfrm>
            <a:off x="107504" y="0"/>
            <a:ext cx="1397472" cy="116340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descr="Αποτέλεσμα εικόνας για logo αθτη"/>
          <p:cNvPicPr>
            <a:picLocks noChangeAspect="1" noChangeArrowheads="1"/>
          </p:cNvPicPr>
          <p:nvPr/>
        </p:nvPicPr>
        <p:blipFill>
          <a:blip r:embed="rId4">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1832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3315">
                                            <p:txEl>
                                              <p:pRg st="0" end="0"/>
                                            </p:txEl>
                                          </p:spTgt>
                                        </p:tgtEl>
                                        <p:attrNameLst>
                                          <p:attrName>style.visibility</p:attrName>
                                        </p:attrNameLst>
                                      </p:cBhvr>
                                      <p:to>
                                        <p:strVal val="visible"/>
                                      </p:to>
                                    </p:set>
                                    <p:anim calcmode="lin" valueType="num">
                                      <p:cBhvr additive="base">
                                        <p:cTn id="14" dur="500" fill="hold"/>
                                        <p:tgtEl>
                                          <p:spTgt spid="13315">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33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3315">
                                            <p:txEl>
                                              <p:pRg st="1" end="1"/>
                                            </p:txEl>
                                          </p:spTgt>
                                        </p:tgtEl>
                                        <p:attrNameLst>
                                          <p:attrName>style.visibility</p:attrName>
                                        </p:attrNameLst>
                                      </p:cBhvr>
                                      <p:to>
                                        <p:strVal val="visible"/>
                                      </p:to>
                                    </p:set>
                                    <p:anim calcmode="lin" valueType="num">
                                      <p:cBhvr additive="base">
                                        <p:cTn id="20" dur="500" fill="hold"/>
                                        <p:tgtEl>
                                          <p:spTgt spid="13315">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33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3315">
                                            <p:txEl>
                                              <p:pRg st="2" end="2"/>
                                            </p:txEl>
                                          </p:spTgt>
                                        </p:tgtEl>
                                        <p:attrNameLst>
                                          <p:attrName>style.visibility</p:attrName>
                                        </p:attrNameLst>
                                      </p:cBhvr>
                                      <p:to>
                                        <p:strVal val="visible"/>
                                      </p:to>
                                    </p:set>
                                    <p:anim calcmode="lin" valueType="num">
                                      <p:cBhvr additive="base">
                                        <p:cTn id="26" dur="500" fill="hold"/>
                                        <p:tgtEl>
                                          <p:spTgt spid="13315">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33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3315">
                                            <p:txEl>
                                              <p:pRg st="3" end="3"/>
                                            </p:txEl>
                                          </p:spTgt>
                                        </p:tgtEl>
                                        <p:attrNameLst>
                                          <p:attrName>style.visibility</p:attrName>
                                        </p:attrNameLst>
                                      </p:cBhvr>
                                      <p:to>
                                        <p:strVal val="visible"/>
                                      </p:to>
                                    </p:set>
                                    <p:anim calcmode="lin" valueType="num">
                                      <p:cBhvr additive="base">
                                        <p:cTn id="32" dur="500" fill="hold"/>
                                        <p:tgtEl>
                                          <p:spTgt spid="13315">
                                            <p:txEl>
                                              <p:pRg st="3" end="3"/>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331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3315">
                                            <p:txEl>
                                              <p:pRg st="4" end="4"/>
                                            </p:txEl>
                                          </p:spTgt>
                                        </p:tgtEl>
                                        <p:attrNameLst>
                                          <p:attrName>style.visibility</p:attrName>
                                        </p:attrNameLst>
                                      </p:cBhvr>
                                      <p:to>
                                        <p:strVal val="visible"/>
                                      </p:to>
                                    </p:set>
                                    <p:anim calcmode="lin" valueType="num">
                                      <p:cBhvr additive="base">
                                        <p:cTn id="38" dur="500" fill="hold"/>
                                        <p:tgtEl>
                                          <p:spTgt spid="13315">
                                            <p:txEl>
                                              <p:pRg st="4" end="4"/>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1331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3315">
                                            <p:txEl>
                                              <p:pRg st="5" end="5"/>
                                            </p:txEl>
                                          </p:spTgt>
                                        </p:tgtEl>
                                        <p:attrNameLst>
                                          <p:attrName>style.visibility</p:attrName>
                                        </p:attrNameLst>
                                      </p:cBhvr>
                                      <p:to>
                                        <p:strVal val="visible"/>
                                      </p:to>
                                    </p:set>
                                    <p:anim calcmode="lin" valueType="num">
                                      <p:cBhvr additive="base">
                                        <p:cTn id="44" dur="500" fill="hold"/>
                                        <p:tgtEl>
                                          <p:spTgt spid="13315">
                                            <p:txEl>
                                              <p:pRg st="5" end="5"/>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1331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315"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503238" y="4983163"/>
            <a:ext cx="8183562" cy="1052512"/>
          </a:xfrm>
        </p:spPr>
        <p:txBody>
          <a:bodyPr/>
          <a:lstStyle/>
          <a:p>
            <a:pPr fontAlgn="auto">
              <a:spcAft>
                <a:spcPts val="0"/>
              </a:spcAft>
              <a:defRPr/>
            </a:pPr>
            <a:r>
              <a:rPr lang="el-GR" b="1" dirty="0" smtClean="0">
                <a:solidFill>
                  <a:schemeClr val="accent1">
                    <a:tint val="88000"/>
                    <a:satMod val="150000"/>
                  </a:schemeClr>
                </a:solidFill>
              </a:rPr>
              <a:t>Τα ΣΤΑΔΙΑ ΔΡΑΣΗΣ</a:t>
            </a:r>
            <a:endParaRPr lang="el-GR" b="1" dirty="0">
              <a:solidFill>
                <a:schemeClr val="accent1">
                  <a:tint val="88000"/>
                  <a:satMod val="150000"/>
                </a:schemeClr>
              </a:solidFill>
            </a:endParaRPr>
          </a:p>
        </p:txBody>
      </p:sp>
      <p:sp>
        <p:nvSpPr>
          <p:cNvPr id="14339" name="Θέση περιεχομένου 2"/>
          <p:cNvSpPr>
            <a:spLocks noGrp="1"/>
          </p:cNvSpPr>
          <p:nvPr>
            <p:ph idx="1"/>
          </p:nvPr>
        </p:nvSpPr>
        <p:spPr>
          <a:xfrm>
            <a:off x="503238" y="1826369"/>
            <a:ext cx="8183562" cy="2106687"/>
          </a:xfrm>
        </p:spPr>
        <p:txBody>
          <a:bodyPr>
            <a:normAutofit lnSpcReduction="10000"/>
          </a:bodyPr>
          <a:lstStyle/>
          <a:p>
            <a:pPr defTabSz="449263">
              <a:lnSpc>
                <a:spcPct val="90000"/>
              </a:lnSpc>
              <a:buClr>
                <a:srgbClr val="FF0000"/>
              </a:buClr>
              <a:buFont typeface="Wingdings" panose="05000000000000000000" pitchFamily="2" charset="2"/>
              <a:buChar char="Ø"/>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l-GR" altLang="el-GR" dirty="0" smtClean="0"/>
              <a:t> </a:t>
            </a:r>
            <a:r>
              <a:rPr lang="el-GR" altLang="el-GR" b="1" dirty="0" smtClean="0">
                <a:solidFill>
                  <a:srgbClr val="0070C0"/>
                </a:solidFill>
              </a:rPr>
              <a:t>Στάδιο </a:t>
            </a:r>
            <a:r>
              <a:rPr lang="el-GR" altLang="el-GR" b="1" dirty="0" smtClean="0">
                <a:solidFill>
                  <a:srgbClr val="0070C0"/>
                </a:solidFill>
              </a:rPr>
              <a:t>1</a:t>
            </a:r>
            <a:r>
              <a:rPr lang="el-GR" altLang="el-GR" b="1" baseline="30000" dirty="0" smtClean="0">
                <a:solidFill>
                  <a:srgbClr val="0070C0"/>
                </a:solidFill>
              </a:rPr>
              <a:t>ο  </a:t>
            </a:r>
            <a:r>
              <a:rPr lang="el-GR" altLang="el-GR" b="1" dirty="0" smtClean="0">
                <a:solidFill>
                  <a:srgbClr val="0070C0"/>
                </a:solidFill>
              </a:rPr>
              <a:t>:  </a:t>
            </a:r>
            <a:r>
              <a:rPr lang="el-GR" altLang="el-GR" dirty="0" smtClean="0"/>
              <a:t>Προσέγγιση</a:t>
            </a:r>
            <a:endParaRPr lang="el-GR" altLang="el-GR" dirty="0" smtClean="0"/>
          </a:p>
          <a:p>
            <a:pPr defTabSz="449263">
              <a:lnSpc>
                <a:spcPct val="90000"/>
              </a:lnSpc>
              <a:buClr>
                <a:srgbClr val="FF0000"/>
              </a:buClr>
              <a:buFont typeface="Wingdings" panose="05000000000000000000" pitchFamily="2" charset="2"/>
              <a:buChar char="Ø"/>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l-GR" altLang="el-GR" dirty="0" smtClean="0"/>
              <a:t> </a:t>
            </a:r>
            <a:r>
              <a:rPr lang="el-GR" altLang="el-GR" b="1" dirty="0" smtClean="0">
                <a:solidFill>
                  <a:srgbClr val="0070C0"/>
                </a:solidFill>
              </a:rPr>
              <a:t>Στάδιο </a:t>
            </a:r>
            <a:r>
              <a:rPr lang="el-GR" altLang="el-GR" b="1" dirty="0" smtClean="0">
                <a:solidFill>
                  <a:srgbClr val="0070C0"/>
                </a:solidFill>
              </a:rPr>
              <a:t>2</a:t>
            </a:r>
            <a:r>
              <a:rPr lang="el-GR" altLang="el-GR" b="1" baseline="30000" dirty="0" smtClean="0">
                <a:solidFill>
                  <a:srgbClr val="0070C0"/>
                </a:solidFill>
              </a:rPr>
              <a:t>ο  </a:t>
            </a:r>
            <a:r>
              <a:rPr lang="el-GR" altLang="el-GR" b="1" dirty="0" smtClean="0">
                <a:solidFill>
                  <a:srgbClr val="0070C0"/>
                </a:solidFill>
              </a:rPr>
              <a:t>:  </a:t>
            </a:r>
            <a:r>
              <a:rPr lang="el-GR" altLang="el-GR" dirty="0" smtClean="0"/>
              <a:t>Αξιολόγηση </a:t>
            </a:r>
            <a:r>
              <a:rPr lang="el-GR" altLang="el-GR" dirty="0" smtClean="0"/>
              <a:t>της κατάστασης</a:t>
            </a:r>
          </a:p>
          <a:p>
            <a:pPr defTabSz="449263">
              <a:lnSpc>
                <a:spcPct val="90000"/>
              </a:lnSpc>
              <a:buClr>
                <a:srgbClr val="FF0000"/>
              </a:buClr>
              <a:buFont typeface="Wingdings" panose="05000000000000000000" pitchFamily="2" charset="2"/>
              <a:buChar char="Ø"/>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l-GR" altLang="el-GR" b="1" dirty="0" smtClean="0">
                <a:solidFill>
                  <a:srgbClr val="0070C0"/>
                </a:solidFill>
              </a:rPr>
              <a:t> Στάδιο </a:t>
            </a:r>
            <a:r>
              <a:rPr lang="el-GR" altLang="el-GR" b="1" dirty="0" smtClean="0">
                <a:solidFill>
                  <a:srgbClr val="0070C0"/>
                </a:solidFill>
              </a:rPr>
              <a:t>3</a:t>
            </a:r>
            <a:r>
              <a:rPr lang="el-GR" altLang="el-GR" b="1" baseline="30000" dirty="0" smtClean="0">
                <a:solidFill>
                  <a:srgbClr val="0070C0"/>
                </a:solidFill>
              </a:rPr>
              <a:t>ο  </a:t>
            </a:r>
            <a:r>
              <a:rPr lang="el-GR" altLang="el-GR" b="1" dirty="0" smtClean="0">
                <a:solidFill>
                  <a:srgbClr val="0070C0"/>
                </a:solidFill>
              </a:rPr>
              <a:t>:  </a:t>
            </a:r>
            <a:r>
              <a:rPr lang="el-GR" altLang="el-GR" dirty="0" smtClean="0"/>
              <a:t>Κλήση </a:t>
            </a:r>
            <a:r>
              <a:rPr lang="el-GR" altLang="el-GR" dirty="0" smtClean="0"/>
              <a:t>εξειδικευμένης βοήθειας</a:t>
            </a:r>
          </a:p>
          <a:p>
            <a:pPr defTabSz="449263">
              <a:lnSpc>
                <a:spcPct val="90000"/>
              </a:lnSpc>
              <a:buClr>
                <a:srgbClr val="FF0000"/>
              </a:buClr>
              <a:buFont typeface="Wingdings" panose="05000000000000000000" pitchFamily="2" charset="2"/>
              <a:buChar char="Ø"/>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l-GR" altLang="el-GR" dirty="0" smtClean="0"/>
              <a:t> </a:t>
            </a:r>
            <a:r>
              <a:rPr lang="el-GR" altLang="el-GR" b="1" dirty="0" smtClean="0">
                <a:solidFill>
                  <a:srgbClr val="0070C0"/>
                </a:solidFill>
              </a:rPr>
              <a:t>Στάδιο </a:t>
            </a:r>
            <a:r>
              <a:rPr lang="el-GR" altLang="el-GR" b="1" dirty="0" smtClean="0">
                <a:solidFill>
                  <a:srgbClr val="0070C0"/>
                </a:solidFill>
              </a:rPr>
              <a:t>4</a:t>
            </a:r>
            <a:r>
              <a:rPr lang="el-GR" altLang="el-GR" b="1" baseline="30000" dirty="0" smtClean="0">
                <a:solidFill>
                  <a:srgbClr val="0070C0"/>
                </a:solidFill>
              </a:rPr>
              <a:t>ο  </a:t>
            </a:r>
            <a:r>
              <a:rPr lang="el-GR" altLang="el-GR" b="1" dirty="0" smtClean="0">
                <a:solidFill>
                  <a:srgbClr val="0070C0"/>
                </a:solidFill>
              </a:rPr>
              <a:t>:  </a:t>
            </a:r>
            <a:r>
              <a:rPr lang="el-GR" altLang="el-GR" dirty="0" smtClean="0"/>
              <a:t>Παροχή </a:t>
            </a:r>
            <a:r>
              <a:rPr lang="el-GR" altLang="el-GR" dirty="0" smtClean="0"/>
              <a:t>πρώτων βοηθειών</a:t>
            </a:r>
          </a:p>
        </p:txBody>
      </p:sp>
      <p:pic>
        <p:nvPicPr>
          <p:cNvPr id="4" name="Picture 2" descr="http://sucre.auth.gr/sites/default/files/logos/sucre_new.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3130" b="3620"/>
          <a:stretch/>
        </p:blipFill>
        <p:spPr bwMode="auto">
          <a:xfrm>
            <a:off x="107504" y="0"/>
            <a:ext cx="1397472" cy="116340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descr="Αποτέλεσμα εικόνας για logo αθτη"/>
          <p:cNvPicPr>
            <a:picLocks noChangeAspect="1" noChangeArrowheads="1"/>
          </p:cNvPicPr>
          <p:nvPr/>
        </p:nvPicPr>
        <p:blipFill>
          <a:blip r:embed="rId3">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0743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4339">
                                            <p:txEl>
                                              <p:pRg st="0" end="0"/>
                                            </p:txEl>
                                          </p:spTgt>
                                        </p:tgtEl>
                                        <p:attrNameLst>
                                          <p:attrName>style.visibility</p:attrName>
                                        </p:attrNameLst>
                                      </p:cBhvr>
                                      <p:to>
                                        <p:strVal val="visible"/>
                                      </p:to>
                                    </p:set>
                                    <p:anim calcmode="lin" valueType="num">
                                      <p:cBhvr additive="base">
                                        <p:cTn id="14" dur="500" fill="hold"/>
                                        <p:tgtEl>
                                          <p:spTgt spid="14339">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433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4339">
                                            <p:txEl>
                                              <p:pRg st="1" end="1"/>
                                            </p:txEl>
                                          </p:spTgt>
                                        </p:tgtEl>
                                        <p:attrNameLst>
                                          <p:attrName>style.visibility</p:attrName>
                                        </p:attrNameLst>
                                      </p:cBhvr>
                                      <p:to>
                                        <p:strVal val="visible"/>
                                      </p:to>
                                    </p:set>
                                    <p:anim calcmode="lin" valueType="num">
                                      <p:cBhvr additive="base">
                                        <p:cTn id="20" dur="500" fill="hold"/>
                                        <p:tgtEl>
                                          <p:spTgt spid="14339">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433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4339">
                                            <p:txEl>
                                              <p:pRg st="2" end="2"/>
                                            </p:txEl>
                                          </p:spTgt>
                                        </p:tgtEl>
                                        <p:attrNameLst>
                                          <p:attrName>style.visibility</p:attrName>
                                        </p:attrNameLst>
                                      </p:cBhvr>
                                      <p:to>
                                        <p:strVal val="visible"/>
                                      </p:to>
                                    </p:set>
                                    <p:anim calcmode="lin" valueType="num">
                                      <p:cBhvr additive="base">
                                        <p:cTn id="26" dur="500" fill="hold"/>
                                        <p:tgtEl>
                                          <p:spTgt spid="14339">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433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4339">
                                            <p:txEl>
                                              <p:pRg st="3" end="3"/>
                                            </p:txEl>
                                          </p:spTgt>
                                        </p:tgtEl>
                                        <p:attrNameLst>
                                          <p:attrName>style.visibility</p:attrName>
                                        </p:attrNameLst>
                                      </p:cBhvr>
                                      <p:to>
                                        <p:strVal val="visible"/>
                                      </p:to>
                                    </p:set>
                                    <p:anim calcmode="lin" valueType="num">
                                      <p:cBhvr additive="base">
                                        <p:cTn id="32" dur="500" fill="hold"/>
                                        <p:tgtEl>
                                          <p:spTgt spid="14339">
                                            <p:txEl>
                                              <p:pRg st="3" end="3"/>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433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339"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a:xfrm>
            <a:off x="611560" y="5445224"/>
            <a:ext cx="8183562" cy="1052512"/>
          </a:xfrm>
        </p:spPr>
        <p:txBody>
          <a:bodyPr/>
          <a:lstStyle/>
          <a:p>
            <a:pPr fontAlgn="auto">
              <a:spcAft>
                <a:spcPts val="0"/>
              </a:spcAft>
              <a:defRPr/>
            </a:pPr>
            <a:r>
              <a:rPr lang="el-GR" b="1" dirty="0" smtClean="0">
                <a:solidFill>
                  <a:schemeClr val="accent1">
                    <a:tint val="88000"/>
                    <a:satMod val="150000"/>
                  </a:schemeClr>
                </a:solidFill>
              </a:rPr>
              <a:t>Στάδιο 1</a:t>
            </a:r>
            <a:r>
              <a:rPr lang="el-GR" b="1" baseline="30000" dirty="0" smtClean="0">
                <a:solidFill>
                  <a:schemeClr val="accent1">
                    <a:tint val="88000"/>
                    <a:satMod val="150000"/>
                  </a:schemeClr>
                </a:solidFill>
              </a:rPr>
              <a:t>ο</a:t>
            </a:r>
            <a:r>
              <a:rPr lang="el-GR" b="1" dirty="0" smtClean="0">
                <a:solidFill>
                  <a:schemeClr val="accent1">
                    <a:tint val="88000"/>
                    <a:satMod val="150000"/>
                  </a:schemeClr>
                </a:solidFill>
              </a:rPr>
              <a:t> : Προσέγγιση</a:t>
            </a:r>
            <a:endParaRPr lang="el-GR" b="1" dirty="0">
              <a:solidFill>
                <a:schemeClr val="accent1">
                  <a:tint val="88000"/>
                  <a:satMod val="150000"/>
                </a:schemeClr>
              </a:solidFill>
            </a:endParaRPr>
          </a:p>
        </p:txBody>
      </p:sp>
      <p:sp>
        <p:nvSpPr>
          <p:cNvPr id="15363" name="Θέση κειμένου 4"/>
          <p:cNvSpPr>
            <a:spLocks noGrp="1"/>
          </p:cNvSpPr>
          <p:nvPr>
            <p:ph idx="1"/>
          </p:nvPr>
        </p:nvSpPr>
        <p:spPr>
          <a:xfrm>
            <a:off x="503238" y="1466329"/>
            <a:ext cx="8183562" cy="3114799"/>
          </a:xfrm>
        </p:spPr>
        <p:txBody>
          <a:bodyPr/>
          <a:lstStyle/>
          <a:p>
            <a:pPr defTabSz="449263">
              <a:buFont typeface="Wingdings" panose="05000000000000000000" pitchFamily="2" charset="2"/>
              <a:buChar char="Ø"/>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l-GR" altLang="el-GR" sz="2900" dirty="0" smtClean="0"/>
              <a:t>Φροντίζουμε για την </a:t>
            </a:r>
            <a:r>
              <a:rPr lang="el-GR" altLang="el-GR" sz="2900" u="sng" dirty="0" smtClean="0">
                <a:solidFill>
                  <a:srgbClr val="92D050"/>
                </a:solidFill>
              </a:rPr>
              <a:t>ασφάλεια</a:t>
            </a:r>
            <a:r>
              <a:rPr lang="el-GR" altLang="el-GR" sz="2900" dirty="0" smtClean="0"/>
              <a:t> τόσο τη δική μας και του θύματος όσο και των υπολοίπων</a:t>
            </a:r>
          </a:p>
          <a:p>
            <a:pPr defTabSz="449263">
              <a:buFont typeface="Wingdings" panose="05000000000000000000" pitchFamily="2" charset="2"/>
              <a:buChar char="Ø"/>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l-GR" altLang="el-GR" sz="2900" dirty="0" smtClean="0"/>
              <a:t>Πλησιάζουμε το θύμα ήρεμα, </a:t>
            </a:r>
            <a:r>
              <a:rPr lang="el-GR" altLang="el-GR" sz="2900" u="sng" dirty="0" smtClean="0">
                <a:solidFill>
                  <a:srgbClr val="FF0000"/>
                </a:solidFill>
              </a:rPr>
              <a:t>ψύχραιμα</a:t>
            </a:r>
            <a:r>
              <a:rPr lang="el-GR" altLang="el-GR" sz="2900" dirty="0" smtClean="0"/>
              <a:t> και προσεκτικά</a:t>
            </a:r>
          </a:p>
          <a:p>
            <a:pPr defTabSz="449263">
              <a:buFont typeface="Wingdings" panose="05000000000000000000" pitchFamily="2" charset="2"/>
              <a:buChar char="Ø"/>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l-GR" altLang="el-GR" sz="2900" dirty="0" smtClean="0"/>
              <a:t>Περιθάλπουμε τα περιστατικά που έχουν άμεση ανάγκη και περισσότερες πιθανότητες επιβίωσης</a:t>
            </a:r>
            <a:endParaRPr lang="el-GR" altLang="el-GR" dirty="0" smtClean="0"/>
          </a:p>
        </p:txBody>
      </p:sp>
      <p:pic>
        <p:nvPicPr>
          <p:cNvPr id="5" name="Picture 2" descr="http://sucre.auth.gr/sites/default/files/logos/sucre_new.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3130" b="3620"/>
          <a:stretch/>
        </p:blipFill>
        <p:spPr bwMode="auto">
          <a:xfrm>
            <a:off x="107504" y="0"/>
            <a:ext cx="1397472" cy="116340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7" descr="Αποτέλεσμα εικόνας για logo αθτη"/>
          <p:cNvPicPr>
            <a:picLocks noChangeAspect="1" noChangeArrowheads="1"/>
          </p:cNvPicPr>
          <p:nvPr/>
        </p:nvPicPr>
        <p:blipFill>
          <a:blip r:embed="rId4">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0125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5363">
                                            <p:txEl>
                                              <p:pRg st="0" end="0"/>
                                            </p:txEl>
                                          </p:spTgt>
                                        </p:tgtEl>
                                        <p:attrNameLst>
                                          <p:attrName>style.visibility</p:attrName>
                                        </p:attrNameLst>
                                      </p:cBhvr>
                                      <p:to>
                                        <p:strVal val="visible"/>
                                      </p:to>
                                    </p:set>
                                    <p:anim calcmode="lin" valueType="num">
                                      <p:cBhvr additive="base">
                                        <p:cTn id="14" dur="500" fill="hold"/>
                                        <p:tgtEl>
                                          <p:spTgt spid="15363">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536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5363">
                                            <p:txEl>
                                              <p:pRg st="1" end="1"/>
                                            </p:txEl>
                                          </p:spTgt>
                                        </p:tgtEl>
                                        <p:attrNameLst>
                                          <p:attrName>style.visibility</p:attrName>
                                        </p:attrNameLst>
                                      </p:cBhvr>
                                      <p:to>
                                        <p:strVal val="visible"/>
                                      </p:to>
                                    </p:set>
                                    <p:anim calcmode="lin" valueType="num">
                                      <p:cBhvr additive="base">
                                        <p:cTn id="20" dur="500" fill="hold"/>
                                        <p:tgtEl>
                                          <p:spTgt spid="15363">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536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5363">
                                            <p:txEl>
                                              <p:pRg st="2" end="2"/>
                                            </p:txEl>
                                          </p:spTgt>
                                        </p:tgtEl>
                                        <p:attrNameLst>
                                          <p:attrName>style.visibility</p:attrName>
                                        </p:attrNameLst>
                                      </p:cBhvr>
                                      <p:to>
                                        <p:strVal val="visible"/>
                                      </p:to>
                                    </p:set>
                                    <p:anim calcmode="lin" valueType="num">
                                      <p:cBhvr additive="base">
                                        <p:cTn id="26" dur="500" fill="hold"/>
                                        <p:tgtEl>
                                          <p:spTgt spid="15363">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536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36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idx="4294967295"/>
          </p:nvPr>
        </p:nvSpPr>
        <p:spPr>
          <a:xfrm>
            <a:off x="611188" y="5589240"/>
            <a:ext cx="6445250" cy="735012"/>
          </a:xfrm>
        </p:spPr>
        <p:txBody>
          <a:bodyPr>
            <a:normAutofit fontScale="90000"/>
          </a:bodyPr>
          <a:lstStyle/>
          <a:p>
            <a:pPr eaLnBrk="1" fontAlgn="auto" hangingPunct="1">
              <a:spcAft>
                <a:spcPts val="0"/>
              </a:spcAft>
              <a:defRPr/>
            </a:pPr>
            <a:r>
              <a:rPr lang="el-GR" kern="1200" dirty="0">
                <a:solidFill>
                  <a:schemeClr val="accent1">
                    <a:tint val="88000"/>
                    <a:satMod val="150000"/>
                  </a:schemeClr>
                </a:solidFill>
                <a:effectLst>
                  <a:outerShdw blurRad="53975" dist="22860" dir="5400000" algn="tl" rotWithShape="0">
                    <a:srgbClr val="000000">
                      <a:alpha val="55000"/>
                    </a:srgbClr>
                  </a:outerShdw>
                </a:effectLst>
              </a:rPr>
              <a:t>Στάδιο 1</a:t>
            </a:r>
            <a:r>
              <a:rPr lang="el-GR" kern="1200" baseline="30000" dirty="0">
                <a:solidFill>
                  <a:schemeClr val="accent1">
                    <a:tint val="88000"/>
                    <a:satMod val="150000"/>
                  </a:schemeClr>
                </a:solidFill>
                <a:effectLst>
                  <a:outerShdw blurRad="53975" dist="22860" dir="5400000" algn="tl" rotWithShape="0">
                    <a:srgbClr val="000000">
                      <a:alpha val="55000"/>
                    </a:srgbClr>
                  </a:outerShdw>
                </a:effectLst>
              </a:rPr>
              <a:t>ο</a:t>
            </a:r>
            <a:r>
              <a:rPr lang="el-GR" kern="1200" dirty="0">
                <a:solidFill>
                  <a:schemeClr val="accent1">
                    <a:tint val="88000"/>
                    <a:satMod val="150000"/>
                  </a:schemeClr>
                </a:solidFill>
                <a:effectLst>
                  <a:outerShdw blurRad="53975" dist="22860" dir="5400000" algn="tl" rotWithShape="0">
                    <a:srgbClr val="000000">
                      <a:alpha val="55000"/>
                    </a:srgbClr>
                  </a:outerShdw>
                </a:effectLst>
              </a:rPr>
              <a:t> : Προσέγγιση</a:t>
            </a:r>
          </a:p>
        </p:txBody>
      </p:sp>
      <p:sp>
        <p:nvSpPr>
          <p:cNvPr id="49155" name="Rectangle 3"/>
          <p:cNvSpPr txBox="1">
            <a:spLocks noChangeArrowheads="1"/>
          </p:cNvSpPr>
          <p:nvPr/>
        </p:nvSpPr>
        <p:spPr bwMode="auto">
          <a:xfrm>
            <a:off x="611188" y="1457424"/>
            <a:ext cx="381635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457200" indent="-457200">
              <a:spcBef>
                <a:spcPts val="250"/>
              </a:spcBef>
              <a:buClr>
                <a:srgbClr val="00B0F0"/>
              </a:buClr>
              <a:buSzPct val="80000"/>
              <a:buFont typeface="Wingdings" panose="05000000000000000000" pitchFamily="2" charset="2"/>
              <a:buChar char="Ü"/>
            </a:pPr>
            <a:r>
              <a:rPr lang="el-GR" altLang="el-GR" sz="3200" b="1" dirty="0">
                <a:solidFill>
                  <a:prstClr val="black"/>
                </a:solidFill>
                <a:latin typeface="Verdana" pitchFamily="34" charset="0"/>
              </a:rPr>
              <a:t>Είσαι καλά;</a:t>
            </a:r>
          </a:p>
        </p:txBody>
      </p:sp>
      <p:pic>
        <p:nvPicPr>
          <p:cNvPr id="49156" name="Picture 4"/>
          <p:cNvPicPr>
            <a:picLocks noChangeAspect="1" noChangeArrowheads="1"/>
          </p:cNvPicPr>
          <p:nvPr/>
        </p:nvPicPr>
        <p:blipFill>
          <a:blip r:embed="rId3">
            <a:extLst>
              <a:ext uri="{28A0092B-C50C-407E-A947-70E740481C1C}">
                <a14:useLocalDpi xmlns:a14="http://schemas.microsoft.com/office/drawing/2010/main" val="0"/>
              </a:ext>
            </a:extLst>
          </a:blip>
          <a:srcRect l="7274" t="1680"/>
          <a:stretch>
            <a:fillRect/>
          </a:stretch>
        </p:blipFill>
        <p:spPr bwMode="auto">
          <a:xfrm>
            <a:off x="4643438" y="1890812"/>
            <a:ext cx="3887787" cy="355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7" name="Rectangle 5"/>
          <p:cNvSpPr>
            <a:spLocks noChangeArrowheads="1"/>
          </p:cNvSpPr>
          <p:nvPr/>
        </p:nvSpPr>
        <p:spPr bwMode="auto">
          <a:xfrm>
            <a:off x="1978815" y="2158394"/>
            <a:ext cx="36417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buClr>
                <a:srgbClr val="4F81BD"/>
              </a:buClr>
            </a:pPr>
            <a:r>
              <a:rPr lang="el-GR" altLang="el-GR" sz="2800" b="1" dirty="0">
                <a:solidFill>
                  <a:srgbClr val="92D050"/>
                </a:solidFill>
                <a:latin typeface="Verdana" pitchFamily="34" charset="0"/>
              </a:rPr>
              <a:t>Κουνώ </a:t>
            </a:r>
            <a:r>
              <a:rPr lang="el-GR" altLang="el-GR" sz="2800" b="1" dirty="0">
                <a:solidFill>
                  <a:srgbClr val="92D050"/>
                </a:solidFill>
              </a:rPr>
              <a:t>&amp;</a:t>
            </a:r>
            <a:r>
              <a:rPr lang="el-GR" altLang="el-GR" sz="2800" b="1" dirty="0">
                <a:solidFill>
                  <a:srgbClr val="92D050"/>
                </a:solidFill>
                <a:latin typeface="Verdana" pitchFamily="34" charset="0"/>
              </a:rPr>
              <a:t> φωνάζω</a:t>
            </a:r>
            <a:endParaRPr lang="en-GB" altLang="el-GR" sz="2800" b="1" dirty="0">
              <a:solidFill>
                <a:srgbClr val="92D050"/>
              </a:solidFill>
              <a:latin typeface="Verdana" pitchFamily="34" charset="0"/>
            </a:endParaRPr>
          </a:p>
        </p:txBody>
      </p:sp>
      <p:pic>
        <p:nvPicPr>
          <p:cNvPr id="6" name="Picture 2" descr="http://sucre.auth.gr/sites/default/files/logos/sucre_new.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3130" b="3620"/>
          <a:stretch/>
        </p:blipFill>
        <p:spPr bwMode="auto">
          <a:xfrm>
            <a:off x="107504" y="0"/>
            <a:ext cx="1397472" cy="116340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7" descr="Αποτέλεσμα εικόνας για logo αθτη"/>
          <p:cNvPicPr>
            <a:picLocks noChangeAspect="1" noChangeArrowheads="1"/>
          </p:cNvPicPr>
          <p:nvPr/>
        </p:nvPicPr>
        <p:blipFill>
          <a:blip r:embed="rId5">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9419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9156"/>
                                        </p:tgtEl>
                                        <p:attrNameLst>
                                          <p:attrName>style.visibility</p:attrName>
                                        </p:attrNameLst>
                                      </p:cBhvr>
                                      <p:to>
                                        <p:strVal val="visible"/>
                                      </p:to>
                                    </p:set>
                                    <p:animEffect transition="in" filter="wipe(down)">
                                      <p:cBhvr>
                                        <p:cTn id="12" dur="500"/>
                                        <p:tgtEl>
                                          <p:spTgt spid="4915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9155"/>
                                        </p:tgtEl>
                                        <p:attrNameLst>
                                          <p:attrName>style.visibility</p:attrName>
                                        </p:attrNameLst>
                                      </p:cBhvr>
                                      <p:to>
                                        <p:strVal val="visible"/>
                                      </p:to>
                                    </p:set>
                                    <p:anim calcmode="lin" valueType="num">
                                      <p:cBhvr additive="base">
                                        <p:cTn id="17" dur="500" fill="hold"/>
                                        <p:tgtEl>
                                          <p:spTgt spid="49155"/>
                                        </p:tgtEl>
                                        <p:attrNameLst>
                                          <p:attrName>ppt_x</p:attrName>
                                        </p:attrNameLst>
                                      </p:cBhvr>
                                      <p:tavLst>
                                        <p:tav tm="0">
                                          <p:val>
                                            <p:strVal val="#ppt_x"/>
                                          </p:val>
                                        </p:tav>
                                        <p:tav tm="100000">
                                          <p:val>
                                            <p:strVal val="#ppt_x"/>
                                          </p:val>
                                        </p:tav>
                                      </p:tavLst>
                                    </p:anim>
                                    <p:anim calcmode="lin" valueType="num">
                                      <p:cBhvr additive="base">
                                        <p:cTn id="18" dur="500" fill="hold"/>
                                        <p:tgtEl>
                                          <p:spTgt spid="4915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9157"/>
                                        </p:tgtEl>
                                        <p:attrNameLst>
                                          <p:attrName>style.visibility</p:attrName>
                                        </p:attrNameLst>
                                      </p:cBhvr>
                                      <p:to>
                                        <p:strVal val="visible"/>
                                      </p:to>
                                    </p:set>
                                    <p:anim calcmode="lin" valueType="num">
                                      <p:cBhvr additive="base">
                                        <p:cTn id="23" dur="500" fill="hold"/>
                                        <p:tgtEl>
                                          <p:spTgt spid="49157"/>
                                        </p:tgtEl>
                                        <p:attrNameLst>
                                          <p:attrName>ppt_x</p:attrName>
                                        </p:attrNameLst>
                                      </p:cBhvr>
                                      <p:tavLst>
                                        <p:tav tm="0">
                                          <p:val>
                                            <p:strVal val="#ppt_x"/>
                                          </p:val>
                                        </p:tav>
                                        <p:tav tm="100000">
                                          <p:val>
                                            <p:strVal val="#ppt_x"/>
                                          </p:val>
                                        </p:tav>
                                      </p:tavLst>
                                    </p:anim>
                                    <p:anim calcmode="lin" valueType="num">
                                      <p:cBhvr additive="base">
                                        <p:cTn id="24" dur="500" fill="hold"/>
                                        <p:tgtEl>
                                          <p:spTgt spid="491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9155" grpId="0"/>
      <p:bldP spid="4915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rotWithShape="1">
          <a:blip r:embed="rId2"/>
          <a:srcRect l="18899" t="37371" r="46254" b="25716"/>
          <a:stretch/>
        </p:blipFill>
        <p:spPr>
          <a:xfrm>
            <a:off x="1043608" y="-99392"/>
            <a:ext cx="6264696" cy="5309065"/>
          </a:xfrm>
          <a:prstGeom prst="rect">
            <a:avLst/>
          </a:prstGeom>
        </p:spPr>
      </p:pic>
      <p:sp>
        <p:nvSpPr>
          <p:cNvPr id="4" name="Ορθογώνιο 3"/>
          <p:cNvSpPr/>
          <p:nvPr/>
        </p:nvSpPr>
        <p:spPr>
          <a:xfrm>
            <a:off x="5471592" y="5445224"/>
            <a:ext cx="3672408" cy="1569660"/>
          </a:xfrm>
          <a:prstGeom prst="rect">
            <a:avLst/>
          </a:prstGeom>
        </p:spPr>
        <p:txBody>
          <a:bodyPr wrap="square">
            <a:spAutoFit/>
          </a:bodyPr>
          <a:lstStyle/>
          <a:p>
            <a:pPr algn="ctr"/>
            <a:r>
              <a:rPr lang="el-GR" sz="1600" b="1" i="1" dirty="0" smtClean="0">
                <a:solidFill>
                  <a:srgbClr val="002060"/>
                </a:solidFill>
              </a:rPr>
              <a:t>Δρ. Θεοφάνης </a:t>
            </a:r>
            <a:r>
              <a:rPr lang="el-GR" sz="1600" b="1" i="1" dirty="0" err="1" smtClean="0">
                <a:solidFill>
                  <a:srgbClr val="002060"/>
                </a:solidFill>
              </a:rPr>
              <a:t>Βαβίλης</a:t>
            </a:r>
            <a:endParaRPr lang="el-GR" sz="1600" b="1" i="1" dirty="0">
              <a:solidFill>
                <a:srgbClr val="002060"/>
              </a:solidFill>
            </a:endParaRPr>
          </a:p>
          <a:p>
            <a:pPr algn="ctr"/>
            <a:r>
              <a:rPr lang="el-GR" sz="1600" b="1" i="1" dirty="0" smtClean="0">
                <a:solidFill>
                  <a:srgbClr val="002060"/>
                </a:solidFill>
              </a:rPr>
              <a:t>Βιολόγος, </a:t>
            </a:r>
            <a:r>
              <a:rPr lang="en-US" sz="1600" b="1" i="1" dirty="0" smtClean="0">
                <a:solidFill>
                  <a:srgbClr val="002060"/>
                </a:solidFill>
              </a:rPr>
              <a:t>BSc. MSc. PhD</a:t>
            </a:r>
            <a:endParaRPr lang="el-GR" sz="1600" b="1" i="1" dirty="0">
              <a:solidFill>
                <a:srgbClr val="002060"/>
              </a:solidFill>
            </a:endParaRPr>
          </a:p>
          <a:p>
            <a:pPr algn="ctr"/>
            <a:r>
              <a:rPr lang="en-US" sz="1600" b="1" i="1" dirty="0" smtClean="0">
                <a:solidFill>
                  <a:srgbClr val="002060"/>
                </a:solidFill>
              </a:rPr>
              <a:t>E</a:t>
            </a:r>
            <a:r>
              <a:rPr lang="el-GR" sz="1600" b="1" i="1" dirty="0" err="1" smtClean="0">
                <a:solidFill>
                  <a:srgbClr val="002060"/>
                </a:solidFill>
              </a:rPr>
              <a:t>πιστημονικός</a:t>
            </a:r>
            <a:r>
              <a:rPr lang="el-GR" sz="1600" b="1" i="1" dirty="0" smtClean="0">
                <a:solidFill>
                  <a:srgbClr val="002060"/>
                </a:solidFill>
              </a:rPr>
              <a:t> συνεργάτης</a:t>
            </a:r>
          </a:p>
          <a:p>
            <a:pPr algn="ctr"/>
            <a:r>
              <a:rPr lang="el-GR" sz="1600" b="1" i="1" dirty="0" smtClean="0">
                <a:solidFill>
                  <a:srgbClr val="002060"/>
                </a:solidFill>
              </a:rPr>
              <a:t> Εργαστηρίου Φυσιολογίας Ιατρικής ΑΠΘ</a:t>
            </a:r>
            <a:endParaRPr lang="el-GR" sz="1600" b="1" i="1" dirty="0">
              <a:solidFill>
                <a:srgbClr val="002060"/>
              </a:solidFill>
            </a:endParaRPr>
          </a:p>
          <a:p>
            <a:pPr algn="ctr"/>
            <a:r>
              <a:rPr lang="el-GR" sz="1600" b="1" i="1" dirty="0" err="1">
                <a:solidFill>
                  <a:srgbClr val="002060"/>
                </a:solidFill>
              </a:rPr>
              <a:t>mail</a:t>
            </a:r>
            <a:r>
              <a:rPr lang="el-GR" sz="1600" b="1" i="1" dirty="0">
                <a:solidFill>
                  <a:srgbClr val="002060"/>
                </a:solidFill>
              </a:rPr>
              <a:t> : </a:t>
            </a:r>
            <a:r>
              <a:rPr lang="en-US" sz="1600" b="1" i="1" dirty="0" smtClean="0">
                <a:solidFill>
                  <a:srgbClr val="002060"/>
                </a:solidFill>
              </a:rPr>
              <a:t>thvavilis@gmail.com</a:t>
            </a:r>
            <a:endParaRPr lang="el-GR" sz="1600" b="1" i="1" dirty="0">
              <a:solidFill>
                <a:srgbClr val="002060"/>
              </a:solidFill>
            </a:endParaRPr>
          </a:p>
        </p:txBody>
      </p:sp>
    </p:spTree>
    <p:extLst>
      <p:ext uri="{BB962C8B-B14F-4D97-AF65-F5344CB8AC3E}">
        <p14:creationId xmlns:p14="http://schemas.microsoft.com/office/powerpoint/2010/main" val="317622993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idx="4294967295"/>
          </p:nvPr>
        </p:nvSpPr>
        <p:spPr>
          <a:xfrm>
            <a:off x="467544" y="5589240"/>
            <a:ext cx="8183562" cy="750887"/>
          </a:xfrm>
        </p:spPr>
        <p:txBody>
          <a:bodyPr>
            <a:normAutofit fontScale="90000"/>
          </a:bodyPr>
          <a:lstStyle/>
          <a:p>
            <a:pPr eaLnBrk="1" fontAlgn="auto" hangingPunct="1">
              <a:spcAft>
                <a:spcPts val="0"/>
              </a:spcAft>
              <a:defRPr/>
            </a:pPr>
            <a:r>
              <a:rPr lang="el-GR" kern="1200" dirty="0">
                <a:solidFill>
                  <a:schemeClr val="accent1">
                    <a:tint val="88000"/>
                    <a:satMod val="150000"/>
                  </a:schemeClr>
                </a:solidFill>
                <a:effectLst>
                  <a:outerShdw blurRad="53975" dist="22860" dir="5400000" algn="tl" rotWithShape="0">
                    <a:srgbClr val="000000">
                      <a:alpha val="55000"/>
                    </a:srgbClr>
                  </a:outerShdw>
                </a:effectLst>
              </a:rPr>
              <a:t>Στάδιο 2 : Αξιολόγηση </a:t>
            </a:r>
          </a:p>
        </p:txBody>
      </p:sp>
      <p:sp>
        <p:nvSpPr>
          <p:cNvPr id="50179" name="Θέση περιεχομένου 2"/>
          <p:cNvSpPr txBox="1">
            <a:spLocks/>
          </p:cNvSpPr>
          <p:nvPr/>
        </p:nvSpPr>
        <p:spPr bwMode="auto">
          <a:xfrm>
            <a:off x="395536" y="1340768"/>
            <a:ext cx="8316912" cy="3529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0" tIns="91440"/>
          <a:lstStyle>
            <a:lvl1pPr marL="265113" indent="-265113"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457200" indent="-457200" eaLnBrk="1" hangingPunct="1">
              <a:spcBef>
                <a:spcPts val="250"/>
              </a:spcBef>
              <a:buClr>
                <a:srgbClr val="4F81BD"/>
              </a:buClr>
              <a:buSzPct val="104000"/>
              <a:buFont typeface="Wingdings" panose="05000000000000000000" pitchFamily="2" charset="2"/>
              <a:buChar char="ü"/>
            </a:pPr>
            <a:r>
              <a:rPr lang="el-GR" altLang="el-GR" sz="2800" dirty="0">
                <a:solidFill>
                  <a:prstClr val="black"/>
                </a:solidFill>
                <a:latin typeface="Verdana" pitchFamily="34" charset="0"/>
              </a:rPr>
              <a:t>Τοποθεσία</a:t>
            </a:r>
          </a:p>
          <a:p>
            <a:pPr marL="457200" indent="-457200" eaLnBrk="1" hangingPunct="1">
              <a:spcBef>
                <a:spcPts val="250"/>
              </a:spcBef>
              <a:buClr>
                <a:srgbClr val="4F81BD"/>
              </a:buClr>
              <a:buSzPct val="104000"/>
              <a:buFont typeface="Wingdings" panose="05000000000000000000" pitchFamily="2" charset="2"/>
              <a:buChar char="ü"/>
            </a:pPr>
            <a:r>
              <a:rPr lang="el-GR" altLang="el-GR" sz="2800" dirty="0">
                <a:solidFill>
                  <a:prstClr val="black"/>
                </a:solidFill>
                <a:latin typeface="Verdana" pitchFamily="34" charset="0"/>
              </a:rPr>
              <a:t>Είδος ατυχήματος</a:t>
            </a:r>
          </a:p>
          <a:p>
            <a:pPr marL="457200" indent="-457200" eaLnBrk="1" hangingPunct="1">
              <a:spcBef>
                <a:spcPts val="250"/>
              </a:spcBef>
              <a:buClr>
                <a:srgbClr val="4F81BD"/>
              </a:buClr>
              <a:buSzPct val="104000"/>
              <a:buFont typeface="Wingdings" panose="05000000000000000000" pitchFamily="2" charset="2"/>
              <a:buChar char="ü"/>
            </a:pPr>
            <a:r>
              <a:rPr lang="el-GR" altLang="el-GR" sz="2800" dirty="0">
                <a:solidFill>
                  <a:prstClr val="black"/>
                </a:solidFill>
                <a:latin typeface="Verdana" pitchFamily="34" charset="0"/>
              </a:rPr>
              <a:t>Αριθμός εμπλεκομένων</a:t>
            </a:r>
          </a:p>
          <a:p>
            <a:pPr marL="457200" indent="-457200" eaLnBrk="1" hangingPunct="1">
              <a:spcBef>
                <a:spcPts val="250"/>
              </a:spcBef>
              <a:buClr>
                <a:srgbClr val="4F81BD"/>
              </a:buClr>
              <a:buSzPct val="104000"/>
              <a:buFont typeface="Wingdings" panose="05000000000000000000" pitchFamily="2" charset="2"/>
              <a:buChar char="ü"/>
            </a:pPr>
            <a:r>
              <a:rPr lang="el-GR" altLang="el-GR" sz="2800" dirty="0">
                <a:solidFill>
                  <a:prstClr val="black"/>
                </a:solidFill>
                <a:latin typeface="Verdana" pitchFamily="34" charset="0"/>
              </a:rPr>
              <a:t>Ηλικία εμπλεκομένων (παιδί, βρέφος..)</a:t>
            </a:r>
          </a:p>
          <a:p>
            <a:pPr marL="457200" indent="-457200" eaLnBrk="1" hangingPunct="1">
              <a:spcBef>
                <a:spcPts val="250"/>
              </a:spcBef>
              <a:buClr>
                <a:srgbClr val="4F81BD"/>
              </a:buClr>
              <a:buSzPct val="104000"/>
              <a:buFont typeface="Wingdings" panose="05000000000000000000" pitchFamily="2" charset="2"/>
              <a:buChar char="ü"/>
            </a:pPr>
            <a:r>
              <a:rPr lang="el-GR" altLang="el-GR" sz="2800" dirty="0">
                <a:solidFill>
                  <a:prstClr val="black"/>
                </a:solidFill>
                <a:latin typeface="Verdana" pitchFamily="34" charset="0"/>
              </a:rPr>
              <a:t>Σοβαρότητα της κατάστασης</a:t>
            </a:r>
          </a:p>
          <a:p>
            <a:pPr marL="457200" indent="-457200" eaLnBrk="1" hangingPunct="1">
              <a:spcBef>
                <a:spcPts val="250"/>
              </a:spcBef>
              <a:buClr>
                <a:srgbClr val="4F81BD"/>
              </a:buClr>
              <a:buSzPct val="104000"/>
              <a:buFont typeface="Wingdings" panose="05000000000000000000" pitchFamily="2" charset="2"/>
              <a:buChar char="ü"/>
            </a:pPr>
            <a:r>
              <a:rPr lang="el-GR" altLang="el-GR" sz="2800" dirty="0">
                <a:solidFill>
                  <a:prstClr val="black"/>
                </a:solidFill>
                <a:latin typeface="Verdana" pitchFamily="34" charset="0"/>
              </a:rPr>
              <a:t>Υπάρχοντα υλικά (υγρά, </a:t>
            </a:r>
            <a:r>
              <a:rPr lang="el-GR" altLang="el-GR" sz="2800" dirty="0" err="1">
                <a:solidFill>
                  <a:prstClr val="black"/>
                </a:solidFill>
              </a:rPr>
              <a:t>αέρια,</a:t>
            </a:r>
            <a:r>
              <a:rPr lang="el-GR" altLang="el-GR" sz="2800" dirty="0" err="1">
                <a:solidFill>
                  <a:prstClr val="black"/>
                </a:solidFill>
                <a:latin typeface="Verdana" pitchFamily="34" charset="0"/>
              </a:rPr>
              <a:t>αντικείμενα</a:t>
            </a:r>
            <a:r>
              <a:rPr lang="el-GR" altLang="el-GR" sz="2800" dirty="0">
                <a:solidFill>
                  <a:prstClr val="black"/>
                </a:solidFill>
                <a:latin typeface="Verdana" pitchFamily="34" charset="0"/>
              </a:rPr>
              <a:t>…)</a:t>
            </a:r>
          </a:p>
          <a:p>
            <a:pPr marL="457200" indent="-457200" eaLnBrk="1" hangingPunct="1">
              <a:spcBef>
                <a:spcPts val="250"/>
              </a:spcBef>
              <a:buClr>
                <a:srgbClr val="4F81BD"/>
              </a:buClr>
              <a:buSzPct val="104000"/>
              <a:buFont typeface="Wingdings" panose="05000000000000000000" pitchFamily="2" charset="2"/>
              <a:buChar char="ü"/>
            </a:pPr>
            <a:r>
              <a:rPr lang="el-GR" altLang="el-GR" sz="2800" dirty="0">
                <a:solidFill>
                  <a:prstClr val="black"/>
                </a:solidFill>
                <a:latin typeface="Verdana" pitchFamily="34" charset="0"/>
              </a:rPr>
              <a:t>Επιπλέον κίνδυνοι..</a:t>
            </a:r>
          </a:p>
          <a:p>
            <a:pPr marL="457200" indent="-457200" eaLnBrk="1" hangingPunct="1">
              <a:spcBef>
                <a:spcPts val="250"/>
              </a:spcBef>
              <a:buClr>
                <a:srgbClr val="4F81BD"/>
              </a:buClr>
              <a:buSzPct val="104000"/>
              <a:buFont typeface="Wingdings" panose="05000000000000000000" pitchFamily="2" charset="2"/>
              <a:buChar char="ü"/>
            </a:pPr>
            <a:r>
              <a:rPr lang="el-GR" altLang="el-GR" sz="2800" dirty="0" smtClean="0">
                <a:solidFill>
                  <a:prstClr val="black"/>
                </a:solidFill>
                <a:latin typeface="Verdana" pitchFamily="34" charset="0"/>
              </a:rPr>
              <a:t>……………………….</a:t>
            </a:r>
            <a:endParaRPr lang="el-GR" altLang="el-GR" sz="2800" dirty="0">
              <a:solidFill>
                <a:prstClr val="black"/>
              </a:solidFill>
              <a:latin typeface="Verdana" pitchFamily="34" charset="0"/>
            </a:endParaRPr>
          </a:p>
          <a:p>
            <a:pPr marL="457200" indent="-457200" eaLnBrk="1" hangingPunct="1">
              <a:spcBef>
                <a:spcPts val="250"/>
              </a:spcBef>
              <a:buClr>
                <a:srgbClr val="4F81BD"/>
              </a:buClr>
              <a:buSzPct val="104000"/>
              <a:buFont typeface="Wingdings" panose="05000000000000000000" pitchFamily="2" charset="2"/>
              <a:buChar char="ü"/>
            </a:pPr>
            <a:endParaRPr lang="el-GR" altLang="el-GR" sz="2800" dirty="0">
              <a:solidFill>
                <a:prstClr val="black"/>
              </a:solidFill>
              <a:latin typeface="Verdana" pitchFamily="34" charset="0"/>
            </a:endParaRPr>
          </a:p>
        </p:txBody>
      </p:sp>
      <p:pic>
        <p:nvPicPr>
          <p:cNvPr id="4" name="Picture 2" descr="http://sucre.auth.gr/sites/default/files/logos/sucre_new.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3130" b="3620"/>
          <a:stretch/>
        </p:blipFill>
        <p:spPr bwMode="auto">
          <a:xfrm>
            <a:off x="107504" y="0"/>
            <a:ext cx="1397472" cy="116340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descr="Αποτέλεσμα εικόνας για logo αθτη"/>
          <p:cNvPicPr>
            <a:picLocks noChangeAspect="1" noChangeArrowheads="1"/>
          </p:cNvPicPr>
          <p:nvPr/>
        </p:nvPicPr>
        <p:blipFill>
          <a:blip r:embed="rId4">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2405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0179"/>
                                        </p:tgtEl>
                                        <p:attrNameLst>
                                          <p:attrName>style.visibility</p:attrName>
                                        </p:attrNameLst>
                                      </p:cBhvr>
                                      <p:to>
                                        <p:strVal val="visible"/>
                                      </p:to>
                                    </p:set>
                                    <p:anim calcmode="lin" valueType="num">
                                      <p:cBhvr additive="base">
                                        <p:cTn id="14" dur="500" fill="hold"/>
                                        <p:tgtEl>
                                          <p:spTgt spid="50179"/>
                                        </p:tgtEl>
                                        <p:attrNameLst>
                                          <p:attrName>ppt_x</p:attrName>
                                        </p:attrNameLst>
                                      </p:cBhvr>
                                      <p:tavLst>
                                        <p:tav tm="0">
                                          <p:val>
                                            <p:strVal val="#ppt_x"/>
                                          </p:val>
                                        </p:tav>
                                        <p:tav tm="100000">
                                          <p:val>
                                            <p:strVal val="#ppt_x"/>
                                          </p:val>
                                        </p:tav>
                                      </p:tavLst>
                                    </p:anim>
                                    <p:anim calcmode="lin" valueType="num">
                                      <p:cBhvr additive="base">
                                        <p:cTn id="15" dur="500" fill="hold"/>
                                        <p:tgtEl>
                                          <p:spTgt spid="501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017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ChangeArrowheads="1"/>
          </p:cNvSpPr>
          <p:nvPr/>
        </p:nvSpPr>
        <p:spPr bwMode="auto">
          <a:xfrm>
            <a:off x="395536" y="980728"/>
            <a:ext cx="8229600" cy="1312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lgn="r" defTabSz="449263" rtl="0" fontAlgn="base" hangingPunct="0">
              <a:lnSpc>
                <a:spcPct val="93000"/>
              </a:lnSpc>
              <a:spcBef>
                <a:spcPct val="0"/>
              </a:spcBef>
              <a:spcAft>
                <a:spcPct val="0"/>
              </a:spcAft>
              <a:buClr>
                <a:srgbClr val="000000"/>
              </a:buClr>
              <a:buSzPct val="100000"/>
              <a:buFont typeface="Times New Roman" pitchFamily="18" charset="0"/>
              <a:defRPr sz="4400" b="1" i="1">
                <a:solidFill>
                  <a:srgbClr val="800000"/>
                </a:solidFill>
                <a:latin typeface="+mj-lt"/>
                <a:ea typeface="+mj-ea"/>
                <a:cs typeface="+mj-cs"/>
              </a:defRPr>
            </a:lvl1pPr>
            <a:lvl2pPr marL="742950" indent="-285750" algn="r" defTabSz="449263" rtl="0" fontAlgn="base" hangingPunct="0">
              <a:lnSpc>
                <a:spcPct val="93000"/>
              </a:lnSpc>
              <a:spcBef>
                <a:spcPct val="0"/>
              </a:spcBef>
              <a:spcAft>
                <a:spcPct val="0"/>
              </a:spcAft>
              <a:buClr>
                <a:srgbClr val="000000"/>
              </a:buClr>
              <a:buSzPct val="100000"/>
              <a:buFont typeface="Times New Roman" pitchFamily="18" charset="0"/>
              <a:defRPr sz="4400" b="1" i="1">
                <a:solidFill>
                  <a:srgbClr val="800000"/>
                </a:solidFill>
                <a:latin typeface="Arial" charset="0"/>
                <a:ea typeface="Arial Unicode MS" pitchFamily="34" charset="-128"/>
                <a:cs typeface="Arial Unicode MS" pitchFamily="34" charset="-128"/>
              </a:defRPr>
            </a:lvl2pPr>
            <a:lvl3pPr marL="1143000" indent="-228600" algn="r" defTabSz="449263" rtl="0" fontAlgn="base" hangingPunct="0">
              <a:lnSpc>
                <a:spcPct val="93000"/>
              </a:lnSpc>
              <a:spcBef>
                <a:spcPct val="0"/>
              </a:spcBef>
              <a:spcAft>
                <a:spcPct val="0"/>
              </a:spcAft>
              <a:buClr>
                <a:srgbClr val="000000"/>
              </a:buClr>
              <a:buSzPct val="100000"/>
              <a:buFont typeface="Times New Roman" pitchFamily="18" charset="0"/>
              <a:defRPr sz="4400" b="1" i="1">
                <a:solidFill>
                  <a:srgbClr val="800000"/>
                </a:solidFill>
                <a:latin typeface="Arial" charset="0"/>
                <a:ea typeface="Arial Unicode MS" pitchFamily="34" charset="-128"/>
                <a:cs typeface="Arial Unicode MS" pitchFamily="34" charset="-128"/>
              </a:defRPr>
            </a:lvl3pPr>
            <a:lvl4pPr marL="1600200" indent="-228600" algn="r" defTabSz="449263" rtl="0" fontAlgn="base" hangingPunct="0">
              <a:lnSpc>
                <a:spcPct val="93000"/>
              </a:lnSpc>
              <a:spcBef>
                <a:spcPct val="0"/>
              </a:spcBef>
              <a:spcAft>
                <a:spcPct val="0"/>
              </a:spcAft>
              <a:buClr>
                <a:srgbClr val="000000"/>
              </a:buClr>
              <a:buSzPct val="100000"/>
              <a:buFont typeface="Times New Roman" pitchFamily="18" charset="0"/>
              <a:defRPr sz="4400" b="1" i="1">
                <a:solidFill>
                  <a:srgbClr val="800000"/>
                </a:solidFill>
                <a:latin typeface="Arial" charset="0"/>
                <a:ea typeface="Arial Unicode MS" pitchFamily="34" charset="-128"/>
                <a:cs typeface="Arial Unicode MS" pitchFamily="34" charset="-128"/>
              </a:defRPr>
            </a:lvl4pPr>
            <a:lvl5pPr marL="2057400" indent="-228600" algn="r" defTabSz="449263" rtl="0" fontAlgn="base" hangingPunct="0">
              <a:lnSpc>
                <a:spcPct val="93000"/>
              </a:lnSpc>
              <a:spcBef>
                <a:spcPct val="0"/>
              </a:spcBef>
              <a:spcAft>
                <a:spcPct val="0"/>
              </a:spcAft>
              <a:buClr>
                <a:srgbClr val="000000"/>
              </a:buClr>
              <a:buSzPct val="100000"/>
              <a:buFont typeface="Times New Roman" pitchFamily="18" charset="0"/>
              <a:defRPr sz="4400" b="1" i="1">
                <a:solidFill>
                  <a:srgbClr val="800000"/>
                </a:solidFill>
                <a:latin typeface="Arial" charset="0"/>
                <a:ea typeface="Arial Unicode MS" pitchFamily="34" charset="-128"/>
                <a:cs typeface="Arial Unicode MS" pitchFamily="34" charset="-128"/>
              </a:defRPr>
            </a:lvl5pPr>
            <a:lvl6pPr marL="2514600" indent="-228600" algn="r" defTabSz="449263" rtl="0" fontAlgn="base" hangingPunct="0">
              <a:lnSpc>
                <a:spcPct val="93000"/>
              </a:lnSpc>
              <a:spcBef>
                <a:spcPct val="0"/>
              </a:spcBef>
              <a:spcAft>
                <a:spcPct val="0"/>
              </a:spcAft>
              <a:buClr>
                <a:srgbClr val="000000"/>
              </a:buClr>
              <a:buSzPct val="100000"/>
              <a:buFont typeface="Times New Roman" pitchFamily="18" charset="0"/>
              <a:defRPr sz="4400" b="1" i="1">
                <a:solidFill>
                  <a:srgbClr val="800000"/>
                </a:solidFill>
                <a:latin typeface="Arial" charset="0"/>
                <a:ea typeface="Arial Unicode MS" pitchFamily="34" charset="-128"/>
                <a:cs typeface="Arial Unicode MS" pitchFamily="34" charset="-128"/>
              </a:defRPr>
            </a:lvl6pPr>
            <a:lvl7pPr marL="2971800" indent="-228600" algn="r" defTabSz="449263" rtl="0" fontAlgn="base" hangingPunct="0">
              <a:lnSpc>
                <a:spcPct val="93000"/>
              </a:lnSpc>
              <a:spcBef>
                <a:spcPct val="0"/>
              </a:spcBef>
              <a:spcAft>
                <a:spcPct val="0"/>
              </a:spcAft>
              <a:buClr>
                <a:srgbClr val="000000"/>
              </a:buClr>
              <a:buSzPct val="100000"/>
              <a:buFont typeface="Times New Roman" pitchFamily="18" charset="0"/>
              <a:defRPr sz="4400" b="1" i="1">
                <a:solidFill>
                  <a:srgbClr val="800000"/>
                </a:solidFill>
                <a:latin typeface="Arial" charset="0"/>
                <a:ea typeface="Arial Unicode MS" pitchFamily="34" charset="-128"/>
                <a:cs typeface="Arial Unicode MS" pitchFamily="34" charset="-128"/>
              </a:defRPr>
            </a:lvl7pPr>
            <a:lvl8pPr marL="3429000" indent="-228600" algn="r" defTabSz="449263" rtl="0" fontAlgn="base" hangingPunct="0">
              <a:lnSpc>
                <a:spcPct val="93000"/>
              </a:lnSpc>
              <a:spcBef>
                <a:spcPct val="0"/>
              </a:spcBef>
              <a:spcAft>
                <a:spcPct val="0"/>
              </a:spcAft>
              <a:buClr>
                <a:srgbClr val="000000"/>
              </a:buClr>
              <a:buSzPct val="100000"/>
              <a:buFont typeface="Times New Roman" pitchFamily="18" charset="0"/>
              <a:defRPr sz="4400" b="1" i="1">
                <a:solidFill>
                  <a:srgbClr val="800000"/>
                </a:solidFill>
                <a:latin typeface="Arial" charset="0"/>
                <a:ea typeface="Arial Unicode MS" pitchFamily="34" charset="-128"/>
                <a:cs typeface="Arial Unicode MS" pitchFamily="34" charset="-128"/>
              </a:defRPr>
            </a:lvl8pPr>
            <a:lvl9pPr marL="3886200" indent="-228600" algn="r" defTabSz="449263" rtl="0" fontAlgn="base" hangingPunct="0">
              <a:lnSpc>
                <a:spcPct val="93000"/>
              </a:lnSpc>
              <a:spcBef>
                <a:spcPct val="0"/>
              </a:spcBef>
              <a:spcAft>
                <a:spcPct val="0"/>
              </a:spcAft>
              <a:buClr>
                <a:srgbClr val="000000"/>
              </a:buClr>
              <a:buSzPct val="100000"/>
              <a:buFont typeface="Times New Roman" pitchFamily="18" charset="0"/>
              <a:defRPr sz="4400" b="1" i="1">
                <a:solidFill>
                  <a:srgbClr val="800000"/>
                </a:solidFill>
                <a:latin typeface="Arial" charset="0"/>
                <a:ea typeface="Arial Unicode MS" pitchFamily="34" charset="-128"/>
                <a:cs typeface="Arial Unicode MS" pitchFamily="34" charset="-128"/>
              </a:defRPr>
            </a:lvl9pPr>
          </a:lstStyle>
          <a:p>
            <a:pPr algn="ct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l-GR" altLang="el-GR" sz="4000" i="0" dirty="0">
                <a:solidFill>
                  <a:srgbClr val="333399"/>
                </a:solidFill>
              </a:rPr>
              <a:t>Πώς γίνεται η</a:t>
            </a:r>
            <a:br>
              <a:rPr lang="el-GR" altLang="el-GR" sz="4000" i="0" dirty="0">
                <a:solidFill>
                  <a:srgbClr val="333399"/>
                </a:solidFill>
              </a:rPr>
            </a:br>
            <a:r>
              <a:rPr lang="el-GR" altLang="el-GR" sz="4000" i="0" dirty="0">
                <a:solidFill>
                  <a:srgbClr val="333399"/>
                </a:solidFill>
              </a:rPr>
              <a:t>ΑΞΙΟΛΟΓΗΣΗ ΤΗΣ ΚΑΤΑΣΤΑΣΗΣ</a:t>
            </a:r>
          </a:p>
        </p:txBody>
      </p:sp>
      <p:sp>
        <p:nvSpPr>
          <p:cNvPr id="3" name="Rectangle 2"/>
          <p:cNvSpPr>
            <a:spLocks noGrp="1" noChangeArrowheads="1"/>
          </p:cNvSpPr>
          <p:nvPr/>
        </p:nvSpPr>
        <p:spPr bwMode="auto">
          <a:xfrm>
            <a:off x="-17537" y="2492896"/>
            <a:ext cx="8642673" cy="2940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marL="342900" indent="-342900" algn="l" defTabSz="449263" rtl="0" fontAlgn="base" hangingPunct="0">
              <a:lnSpc>
                <a:spcPct val="93000"/>
              </a:lnSpc>
              <a:spcBef>
                <a:spcPct val="0"/>
              </a:spcBef>
              <a:spcAft>
                <a:spcPts val="1425"/>
              </a:spcAft>
              <a:buClr>
                <a:srgbClr val="000000"/>
              </a:buClr>
              <a:buSzPct val="100000"/>
              <a:buFont typeface="Times New Roman" pitchFamily="18" charset="0"/>
              <a:defRPr sz="3200">
                <a:solidFill>
                  <a:srgbClr val="000000"/>
                </a:solidFill>
                <a:latin typeface="+mn-lt"/>
                <a:ea typeface="+mn-ea"/>
                <a:cs typeface="+mn-cs"/>
              </a:defRPr>
            </a:lvl1pPr>
            <a:lvl2pPr marL="742950" indent="-285750" algn="l" defTabSz="449263" rtl="0" fontAlgn="base" hangingPunct="0">
              <a:lnSpc>
                <a:spcPct val="93000"/>
              </a:lnSpc>
              <a:spcBef>
                <a:spcPct val="0"/>
              </a:spcBef>
              <a:spcAft>
                <a:spcPts val="1138"/>
              </a:spcAft>
              <a:buClr>
                <a:srgbClr val="000000"/>
              </a:buClr>
              <a:buSzPct val="100000"/>
              <a:buFont typeface="Times New Roman" pitchFamily="18" charset="0"/>
              <a:defRPr sz="2800">
                <a:solidFill>
                  <a:srgbClr val="000000"/>
                </a:solidFill>
                <a:latin typeface="+mn-lt"/>
                <a:ea typeface="+mn-ea"/>
                <a:cs typeface="+mn-cs"/>
              </a:defRPr>
            </a:lvl2pPr>
            <a:lvl3pPr marL="1143000" indent="-228600" algn="l" defTabSz="449263" rtl="0" fontAlgn="base" hangingPunct="0">
              <a:lnSpc>
                <a:spcPct val="93000"/>
              </a:lnSpc>
              <a:spcBef>
                <a:spcPct val="0"/>
              </a:spcBef>
              <a:spcAft>
                <a:spcPts val="850"/>
              </a:spcAft>
              <a:buClr>
                <a:srgbClr val="000000"/>
              </a:buClr>
              <a:buSzPct val="100000"/>
              <a:buFont typeface="Times New Roman" pitchFamily="18" charset="0"/>
              <a:defRPr sz="2400">
                <a:solidFill>
                  <a:srgbClr val="000000"/>
                </a:solidFill>
                <a:latin typeface="+mn-lt"/>
                <a:ea typeface="+mn-ea"/>
                <a:cs typeface="+mn-cs"/>
              </a:defRPr>
            </a:lvl3pPr>
            <a:lvl4pPr marL="1600200" indent="-228600" algn="l" defTabSz="449263" rtl="0" fontAlgn="base" hangingPunct="0">
              <a:lnSpc>
                <a:spcPct val="93000"/>
              </a:lnSpc>
              <a:spcBef>
                <a:spcPct val="0"/>
              </a:spcBef>
              <a:spcAft>
                <a:spcPts val="575"/>
              </a:spcAft>
              <a:buClr>
                <a:srgbClr val="000000"/>
              </a:buClr>
              <a:buSzPct val="100000"/>
              <a:buFont typeface="Times New Roman" pitchFamily="18" charset="0"/>
              <a:defRPr sz="2000">
                <a:solidFill>
                  <a:srgbClr val="000000"/>
                </a:solidFill>
                <a:latin typeface="+mn-lt"/>
                <a:ea typeface="+mn-ea"/>
                <a:cs typeface="+mn-cs"/>
              </a:defRPr>
            </a:lvl4pPr>
            <a:lvl5pPr marL="2057400" indent="-228600" algn="l" defTabSz="449263" rtl="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mn-lt"/>
                <a:ea typeface="+mn-ea"/>
                <a:cs typeface="+mn-cs"/>
              </a:defRPr>
            </a:lvl5pPr>
            <a:lvl6pPr marL="2514600" indent="-228600" algn="l" defTabSz="449263" rtl="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mn-lt"/>
                <a:ea typeface="+mn-ea"/>
                <a:cs typeface="+mn-cs"/>
              </a:defRPr>
            </a:lvl6pPr>
            <a:lvl7pPr marL="2971800" indent="-228600" algn="l" defTabSz="449263" rtl="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mn-lt"/>
                <a:ea typeface="+mn-ea"/>
                <a:cs typeface="+mn-cs"/>
              </a:defRPr>
            </a:lvl7pPr>
            <a:lvl8pPr marL="3429000" indent="-228600" algn="l" defTabSz="449263" rtl="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mn-lt"/>
                <a:ea typeface="+mn-ea"/>
                <a:cs typeface="+mn-cs"/>
              </a:defRPr>
            </a:lvl8pPr>
            <a:lvl9pPr marL="3886200" indent="-228600" algn="l" defTabSz="449263" rtl="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mn-lt"/>
                <a:ea typeface="+mn-ea"/>
                <a:cs typeface="+mn-cs"/>
              </a:defRPr>
            </a:lvl9pPr>
          </a:lstStyle>
          <a:p>
            <a:pPr marL="457200" indent="-457200" algn="just">
              <a:lnSpc>
                <a:spcPct val="100000"/>
              </a:lnSpc>
              <a:spcBef>
                <a:spcPts val="600"/>
              </a:spcBef>
              <a:spcAft>
                <a:spcPct val="0"/>
              </a:spcAft>
              <a:buClr>
                <a:srgbClr val="C00000"/>
              </a:buClr>
              <a:buFont typeface="Wingdings" panose="05000000000000000000" pitchFamily="2" charset="2"/>
              <a:buChar char="Ø"/>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l-GR" altLang="el-GR" b="1" dirty="0" smtClean="0">
                <a:solidFill>
                  <a:srgbClr val="C00000"/>
                </a:solidFill>
              </a:rPr>
              <a:t>Αφού γίνουν τα παραπάνω..</a:t>
            </a:r>
            <a:endParaRPr lang="en-US" altLang="el-GR" b="1" dirty="0" smtClean="0">
              <a:solidFill>
                <a:srgbClr val="C00000"/>
              </a:solidFill>
            </a:endParaRPr>
          </a:p>
          <a:p>
            <a:pPr marL="457200" indent="-457200" algn="just">
              <a:lnSpc>
                <a:spcPct val="100000"/>
              </a:lnSpc>
              <a:spcBef>
                <a:spcPts val="600"/>
              </a:spcBef>
              <a:spcAft>
                <a:spcPct val="0"/>
              </a:spcAft>
              <a:buClr>
                <a:srgbClr val="C00000"/>
              </a:buClr>
              <a:buFont typeface="Wingdings" panose="05000000000000000000" pitchFamily="2" charset="2"/>
              <a:buChar char="Ø"/>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l-GR" altLang="el-GR" b="1" dirty="0" smtClean="0">
                <a:solidFill>
                  <a:srgbClr val="C00000"/>
                </a:solidFill>
              </a:rPr>
              <a:t>Ελέγχουμε </a:t>
            </a:r>
            <a:r>
              <a:rPr lang="el-GR" altLang="el-GR" b="1" dirty="0">
                <a:solidFill>
                  <a:srgbClr val="C00000"/>
                </a:solidFill>
              </a:rPr>
              <a:t>αν το θύμα </a:t>
            </a:r>
            <a:r>
              <a:rPr lang="el-GR" altLang="el-GR" b="1" dirty="0" smtClean="0">
                <a:solidFill>
                  <a:srgbClr val="C00000"/>
                </a:solidFill>
              </a:rPr>
              <a:t>αναπνέει</a:t>
            </a:r>
            <a:r>
              <a:rPr lang="el-GR" altLang="el-GR" b="1" dirty="0" smtClean="0">
                <a:solidFill>
                  <a:srgbClr val="C00000"/>
                </a:solidFill>
              </a:rPr>
              <a:t>.</a:t>
            </a:r>
            <a:endParaRPr lang="el-GR" altLang="el-GR" dirty="0">
              <a:solidFill>
                <a:srgbClr val="C00000"/>
              </a:solidFill>
            </a:endParaRPr>
          </a:p>
          <a:p>
            <a:pPr marL="339725" indent="-339725" algn="just">
              <a:lnSpc>
                <a:spcPct val="100000"/>
              </a:lnSpc>
              <a:spcBef>
                <a:spcPts val="600"/>
              </a:spcBef>
              <a:spcAft>
                <a:spcPct val="0"/>
              </a:spcAft>
              <a:buClrTx/>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l-GR" altLang="el-GR" sz="2400" b="1" dirty="0">
                <a:solidFill>
                  <a:srgbClr val="00B050"/>
                </a:solidFill>
                <a:effectLst>
                  <a:outerShdw blurRad="38100" dist="38100" dir="2700000" algn="tl">
                    <a:srgbClr val="000000">
                      <a:alpha val="43137"/>
                    </a:srgbClr>
                  </a:outerShdw>
                </a:effectLst>
              </a:rPr>
              <a:t>α) </a:t>
            </a:r>
            <a:r>
              <a:rPr lang="el-GR" altLang="el-GR" sz="2600" b="1" dirty="0">
                <a:solidFill>
                  <a:srgbClr val="00B050"/>
                </a:solidFill>
                <a:effectLst>
                  <a:outerShdw blurRad="38100" dist="38100" dir="2700000" algn="tl">
                    <a:srgbClr val="000000">
                      <a:alpha val="43137"/>
                    </a:srgbClr>
                  </a:outerShdw>
                </a:effectLst>
              </a:rPr>
              <a:t>αφαιρούμε </a:t>
            </a:r>
            <a:r>
              <a:rPr lang="el-GR" altLang="el-GR" sz="2600" dirty="0">
                <a:solidFill>
                  <a:srgbClr val="333399"/>
                </a:solidFill>
              </a:rPr>
              <a:t>από το στόμα του </a:t>
            </a:r>
            <a:r>
              <a:rPr lang="el-GR" altLang="el-GR" sz="2600" dirty="0" err="1">
                <a:solidFill>
                  <a:srgbClr val="333399"/>
                </a:solidFill>
              </a:rPr>
              <a:t>ό,τι</a:t>
            </a:r>
            <a:r>
              <a:rPr lang="el-GR" altLang="el-GR" sz="2600" dirty="0">
                <a:solidFill>
                  <a:srgbClr val="333399"/>
                </a:solidFill>
              </a:rPr>
              <a:t> μπορεί να εμποδίζει την αναπνοή του</a:t>
            </a:r>
          </a:p>
          <a:p>
            <a:pPr marL="339725" indent="-339725" algn="just">
              <a:lnSpc>
                <a:spcPct val="100000"/>
              </a:lnSpc>
              <a:spcBef>
                <a:spcPts val="600"/>
              </a:spcBef>
              <a:spcAft>
                <a:spcPct val="0"/>
              </a:spcAft>
              <a:buClrTx/>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l-GR" altLang="el-GR" sz="2600" b="1" dirty="0">
                <a:solidFill>
                  <a:srgbClr val="00B050"/>
                </a:solidFill>
                <a:effectLst>
                  <a:outerShdw blurRad="38100" dist="38100" dir="2700000" algn="tl">
                    <a:srgbClr val="000000">
                      <a:alpha val="43137"/>
                    </a:srgbClr>
                  </a:outerShdw>
                </a:effectLst>
              </a:rPr>
              <a:t>β) ελευθερώνουμε την </a:t>
            </a:r>
            <a:r>
              <a:rPr lang="el-GR" altLang="el-GR" sz="2600" b="1" dirty="0" smtClean="0">
                <a:solidFill>
                  <a:srgbClr val="00B050"/>
                </a:solidFill>
                <a:effectLst>
                  <a:outerShdw blurRad="38100" dist="38100" dir="2700000" algn="tl">
                    <a:srgbClr val="000000">
                      <a:alpha val="43137"/>
                    </a:srgbClr>
                  </a:outerShdw>
                </a:effectLst>
              </a:rPr>
              <a:t>τραχεία : </a:t>
            </a:r>
            <a:r>
              <a:rPr lang="el-GR" altLang="el-GR" sz="2600" dirty="0">
                <a:solidFill>
                  <a:srgbClr val="333399"/>
                </a:solidFill>
              </a:rPr>
              <a:t>Βάζουμε τα δυο μας δάκτυλα κάτω από το σαγόνι του πάσχοντος και το σηκώνουμε ψηλά. Ταυτόχρονα βάζουμε το χέρι μας στο μέτωπό του και γέρνουμε το κεφάλι του αρκετά πίσω</a:t>
            </a:r>
          </a:p>
          <a:p>
            <a:pPr marL="339725" indent="-339725" algn="just">
              <a:lnSpc>
                <a:spcPct val="100000"/>
              </a:lnSpc>
              <a:spcBef>
                <a:spcPts val="600"/>
              </a:spcBef>
              <a:spcAft>
                <a:spcPct val="0"/>
              </a:spcAft>
              <a:buClrTx/>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el-GR" altLang="el-GR" sz="2400" dirty="0">
              <a:solidFill>
                <a:srgbClr val="333399"/>
              </a:solidFill>
            </a:endParaRPr>
          </a:p>
          <a:p>
            <a:pPr marL="339725" indent="-339725" algn="just">
              <a:lnSpc>
                <a:spcPct val="100000"/>
              </a:lnSpc>
              <a:spcBef>
                <a:spcPts val="700"/>
              </a:spcBef>
              <a:spcAft>
                <a:spcPct val="0"/>
              </a:spcAft>
              <a:buClrTx/>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el-GR" altLang="el-GR" sz="2800" dirty="0">
              <a:solidFill>
                <a:srgbClr val="333399"/>
              </a:solidFill>
            </a:endParaRPr>
          </a:p>
          <a:p>
            <a:pPr marL="339725" indent="-339725" algn="just">
              <a:lnSpc>
                <a:spcPct val="100000"/>
              </a:lnSpc>
              <a:spcBef>
                <a:spcPts val="700"/>
              </a:spcBef>
              <a:spcAft>
                <a:spcPct val="0"/>
              </a:spcAft>
              <a:buClrTx/>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el-GR" altLang="el-GR" sz="2800" dirty="0">
              <a:solidFill>
                <a:srgbClr val="333399"/>
              </a:solidFill>
            </a:endParaRPr>
          </a:p>
          <a:p>
            <a:pPr marL="339725" indent="-339725" algn="just">
              <a:lnSpc>
                <a:spcPct val="100000"/>
              </a:lnSpc>
              <a:spcBef>
                <a:spcPts val="700"/>
              </a:spcBef>
              <a:spcAft>
                <a:spcPct val="0"/>
              </a:spcAft>
              <a:buClrTx/>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el-GR" altLang="el-GR" sz="2800" dirty="0">
              <a:solidFill>
                <a:srgbClr val="333399"/>
              </a:solidFill>
            </a:endParaRPr>
          </a:p>
        </p:txBody>
      </p:sp>
      <p:pic>
        <p:nvPicPr>
          <p:cNvPr id="4" name="Picture 2" descr="http://sucre.auth.gr/sites/default/files/logos/sucre_new.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3130" b="3620"/>
          <a:stretch/>
        </p:blipFill>
        <p:spPr bwMode="auto">
          <a:xfrm>
            <a:off x="107504" y="0"/>
            <a:ext cx="1397472" cy="116340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descr="Αποτέλεσμα εικόνας για logo αθτη"/>
          <p:cNvPicPr>
            <a:picLocks noChangeAspect="1" noChangeArrowheads="1"/>
          </p:cNvPicPr>
          <p:nvPr/>
        </p:nvPicPr>
        <p:blipFill>
          <a:blip r:embed="rId3">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4049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Ορθογώνιο 6"/>
          <p:cNvSpPr/>
          <p:nvPr/>
        </p:nvSpPr>
        <p:spPr>
          <a:xfrm>
            <a:off x="482600" y="1628799"/>
            <a:ext cx="8135938" cy="954088"/>
          </a:xfrm>
          <a:prstGeom prst="rect">
            <a:avLst/>
          </a:prstGeom>
        </p:spPr>
        <p:txBody>
          <a:bodyPr>
            <a:spAutoFit/>
          </a:bodyPr>
          <a:lstStyle/>
          <a:p>
            <a:pPr>
              <a:defRPr/>
            </a:pPr>
            <a:r>
              <a:rPr lang="el-GR" sz="2800" b="1" kern="0" dirty="0">
                <a:solidFill>
                  <a:srgbClr val="420000"/>
                </a:solidFill>
                <a:latin typeface="Times New Roman"/>
              </a:rPr>
              <a:t>Ανύψωση πηγουνιού σε άτομο που δεν έχει επαφή με το περιβάλλον</a:t>
            </a:r>
            <a:endParaRPr lang="el-GR" kern="0" dirty="0">
              <a:solidFill>
                <a:sysClr val="windowText" lastClr="000000"/>
              </a:solidFill>
            </a:endParaRPr>
          </a:p>
        </p:txBody>
      </p:sp>
      <p:pic>
        <p:nvPicPr>
          <p:cNvPr id="54275" name="Picture 3"/>
          <p:cNvPicPr>
            <a:picLocks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3652" r="3842" b="64932"/>
          <a:stretch>
            <a:fillRect/>
          </a:stretch>
        </p:blipFill>
        <p:spPr bwMode="auto">
          <a:xfrm>
            <a:off x="584200" y="3132162"/>
            <a:ext cx="3965575" cy="2457450"/>
          </a:xfrm>
          <a:prstGeom prst="rect">
            <a:avLst/>
          </a:prstGeom>
          <a:solidFill>
            <a:schemeClr val="tx1"/>
          </a:solidFill>
          <a:ln w="38100">
            <a:solidFill>
              <a:srgbClr val="080808"/>
            </a:solidFill>
            <a:miter lim="800000"/>
            <a:headEnd/>
            <a:tailEnd/>
          </a:ln>
        </p:spPr>
      </p:pic>
      <p:pic>
        <p:nvPicPr>
          <p:cNvPr id="54276" name="Picture 4"/>
          <p:cNvPicPr>
            <a:picLocks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760" t="40236" r="9737"/>
          <a:stretch>
            <a:fillRect/>
          </a:stretch>
        </p:blipFill>
        <p:spPr bwMode="auto">
          <a:xfrm>
            <a:off x="4932363" y="2493987"/>
            <a:ext cx="3686175" cy="3743325"/>
          </a:xfrm>
          <a:prstGeom prst="rect">
            <a:avLst/>
          </a:prstGeom>
          <a:solidFill>
            <a:schemeClr val="tx1"/>
          </a:solidFill>
          <a:ln w="38100">
            <a:solidFill>
              <a:srgbClr val="080808"/>
            </a:solidFill>
            <a:miter lim="800000"/>
            <a:headEnd/>
            <a:tailEnd/>
          </a:ln>
        </p:spPr>
      </p:pic>
      <p:pic>
        <p:nvPicPr>
          <p:cNvPr id="5" name="Picture 2" descr="http://sucre.auth.gr/sites/default/files/logos/sucre_new.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3130" b="3620"/>
          <a:stretch/>
        </p:blipFill>
        <p:spPr bwMode="auto">
          <a:xfrm>
            <a:off x="107504" y="0"/>
            <a:ext cx="1397472" cy="116340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7" descr="Αποτέλεσμα εικόνας για logo αθτη"/>
          <p:cNvPicPr>
            <a:picLocks noChangeAspect="1" noChangeArrowheads="1"/>
          </p:cNvPicPr>
          <p:nvPr/>
        </p:nvPicPr>
        <p:blipFill>
          <a:blip r:embed="rId4">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3651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4275"/>
                                        </p:tgtEl>
                                        <p:attrNameLst>
                                          <p:attrName>style.visibility</p:attrName>
                                        </p:attrNameLst>
                                      </p:cBhvr>
                                      <p:to>
                                        <p:strVal val="visible"/>
                                      </p:to>
                                    </p:set>
                                    <p:animEffect transition="in" filter="fade">
                                      <p:cBhvr>
                                        <p:cTn id="14" dur="500"/>
                                        <p:tgtEl>
                                          <p:spTgt spid="5427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4276"/>
                                        </p:tgtEl>
                                        <p:attrNameLst>
                                          <p:attrName>style.visibility</p:attrName>
                                        </p:attrNameLst>
                                      </p:cBhvr>
                                      <p:to>
                                        <p:strVal val="visible"/>
                                      </p:to>
                                    </p:set>
                                    <p:animEffect transition="in" filter="fade">
                                      <p:cBhvr>
                                        <p:cTn id="19" dur="500"/>
                                        <p:tgtEl>
                                          <p:spTgt spid="542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a:xfrm>
            <a:off x="503238" y="4983163"/>
            <a:ext cx="8183562" cy="1052512"/>
          </a:xfrm>
        </p:spPr>
        <p:txBody>
          <a:bodyPr/>
          <a:lstStyle/>
          <a:p>
            <a:pPr fontAlgn="auto">
              <a:spcAft>
                <a:spcPts val="0"/>
              </a:spcAft>
              <a:defRPr/>
            </a:pPr>
            <a:r>
              <a:rPr lang="el-GR" b="1" dirty="0" smtClean="0">
                <a:solidFill>
                  <a:schemeClr val="accent1">
                    <a:tint val="88000"/>
                    <a:satMod val="150000"/>
                  </a:schemeClr>
                </a:solidFill>
              </a:rPr>
              <a:t>Στάδιο 2 : Αξιολόγηση </a:t>
            </a:r>
            <a:endParaRPr lang="el-GR" b="1" dirty="0">
              <a:solidFill>
                <a:schemeClr val="accent1">
                  <a:tint val="88000"/>
                  <a:satMod val="150000"/>
                </a:schemeClr>
              </a:solidFill>
            </a:endParaRPr>
          </a:p>
        </p:txBody>
      </p:sp>
      <p:sp>
        <p:nvSpPr>
          <p:cNvPr id="16387" name="Θέση περιεχομένου 3"/>
          <p:cNvSpPr>
            <a:spLocks noGrp="1"/>
          </p:cNvSpPr>
          <p:nvPr>
            <p:ph idx="1"/>
          </p:nvPr>
        </p:nvSpPr>
        <p:spPr>
          <a:xfrm>
            <a:off x="539552" y="1772816"/>
            <a:ext cx="8183562" cy="2736304"/>
          </a:xfrm>
        </p:spPr>
        <p:txBody>
          <a:bodyPr>
            <a:normAutofit lnSpcReduction="10000"/>
          </a:bodyPr>
          <a:lstStyle/>
          <a:p>
            <a:r>
              <a:rPr lang="el-GR" altLang="el-GR" dirty="0" smtClean="0">
                <a:solidFill>
                  <a:srgbClr val="FF0000"/>
                </a:solidFill>
              </a:rPr>
              <a:t>Σφυγμό </a:t>
            </a:r>
            <a:endParaRPr lang="en-US" altLang="el-GR" dirty="0" smtClean="0">
              <a:solidFill>
                <a:srgbClr val="FF0000"/>
              </a:solidFill>
            </a:endParaRPr>
          </a:p>
          <a:p>
            <a:endParaRPr lang="el-GR" altLang="el-GR" sz="900" dirty="0" smtClean="0">
              <a:solidFill>
                <a:srgbClr val="FF0000"/>
              </a:solidFill>
            </a:endParaRPr>
          </a:p>
          <a:p>
            <a:r>
              <a:rPr lang="el-GR" altLang="el-GR" dirty="0" smtClean="0"/>
              <a:t>Αναπνοή </a:t>
            </a:r>
            <a:endParaRPr lang="en-US" altLang="el-GR" dirty="0" smtClean="0"/>
          </a:p>
          <a:p>
            <a:endParaRPr lang="el-GR" altLang="el-GR" sz="900" dirty="0" smtClean="0"/>
          </a:p>
          <a:p>
            <a:r>
              <a:rPr lang="el-GR" altLang="el-GR" dirty="0" smtClean="0"/>
              <a:t>Θερμοκρασία </a:t>
            </a:r>
            <a:endParaRPr lang="en-US" altLang="el-GR" dirty="0" smtClean="0"/>
          </a:p>
          <a:p>
            <a:endParaRPr lang="el-GR" altLang="el-GR" sz="900" dirty="0" smtClean="0"/>
          </a:p>
          <a:p>
            <a:r>
              <a:rPr lang="el-GR" altLang="el-GR" dirty="0" smtClean="0"/>
              <a:t>Πίεση</a:t>
            </a:r>
          </a:p>
          <a:p>
            <a:endParaRPr lang="el-GR" altLang="el-GR" dirty="0" smtClean="0"/>
          </a:p>
        </p:txBody>
      </p:sp>
      <p:grpSp>
        <p:nvGrpSpPr>
          <p:cNvPr id="12" name="Ομάδα 11"/>
          <p:cNvGrpSpPr/>
          <p:nvPr/>
        </p:nvGrpSpPr>
        <p:grpSpPr>
          <a:xfrm>
            <a:off x="467544" y="1700808"/>
            <a:ext cx="2160240" cy="646331"/>
            <a:chOff x="665566" y="450565"/>
            <a:chExt cx="1872208" cy="646331"/>
          </a:xfrm>
        </p:grpSpPr>
        <p:sp>
          <p:nvSpPr>
            <p:cNvPr id="9" name="TextBox 8"/>
            <p:cNvSpPr txBox="1"/>
            <p:nvPr/>
          </p:nvSpPr>
          <p:spPr>
            <a:xfrm>
              <a:off x="665566" y="450565"/>
              <a:ext cx="1872208" cy="646331"/>
            </a:xfrm>
            <a:prstGeom prst="rect">
              <a:avLst/>
            </a:prstGeom>
            <a:solidFill>
              <a:schemeClr val="bg1">
                <a:lumMod val="95000"/>
              </a:schemeClr>
            </a:solidFill>
            <a:ln>
              <a:solidFill>
                <a:srgbClr val="C00000"/>
              </a:solidFill>
            </a:ln>
          </p:spPr>
          <p:txBody>
            <a:bodyPr wrap="square" rtlCol="0">
              <a:spAutoFit/>
            </a:bodyPr>
            <a:lstStyle/>
            <a:p>
              <a:endParaRPr lang="el-GR" dirty="0" smtClean="0">
                <a:solidFill>
                  <a:prstClr val="black"/>
                </a:solidFill>
              </a:endParaRPr>
            </a:p>
            <a:p>
              <a:endParaRPr lang="el-GR" dirty="0">
                <a:solidFill>
                  <a:prstClr val="black"/>
                </a:solidFill>
              </a:endParaRPr>
            </a:p>
          </p:txBody>
        </p:sp>
        <p:grpSp>
          <p:nvGrpSpPr>
            <p:cNvPr id="10" name="Ομάδα 9"/>
            <p:cNvGrpSpPr/>
            <p:nvPr/>
          </p:nvGrpSpPr>
          <p:grpSpPr>
            <a:xfrm>
              <a:off x="955998" y="450565"/>
              <a:ext cx="1332148" cy="585356"/>
              <a:chOff x="4446732" y="1130260"/>
              <a:chExt cx="1224136" cy="585356"/>
            </a:xfrm>
            <a:solidFill>
              <a:schemeClr val="bg1">
                <a:lumMod val="95000"/>
              </a:schemeClr>
            </a:solidFill>
          </p:grpSpPr>
          <p:cxnSp>
            <p:nvCxnSpPr>
              <p:cNvPr id="5" name="Ευθεία γραμμή σύνδεσης 4"/>
              <p:cNvCxnSpPr/>
              <p:nvPr/>
            </p:nvCxnSpPr>
            <p:spPr>
              <a:xfrm>
                <a:off x="4446732" y="1264984"/>
                <a:ext cx="1224136" cy="369332"/>
              </a:xfrm>
              <a:prstGeom prst="line">
                <a:avLst/>
              </a:prstGeom>
              <a:grpFill/>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Ευθεία γραμμή σύνδεσης 6"/>
              <p:cNvCxnSpPr/>
              <p:nvPr/>
            </p:nvCxnSpPr>
            <p:spPr>
              <a:xfrm flipH="1">
                <a:off x="4505376" y="1130260"/>
                <a:ext cx="936104" cy="585356"/>
              </a:xfrm>
              <a:prstGeom prst="line">
                <a:avLst/>
              </a:prstGeom>
              <a:grpFill/>
              <a:ln w="25400">
                <a:solidFill>
                  <a:srgbClr val="C00000"/>
                </a:solidFill>
              </a:ln>
            </p:spPr>
            <p:style>
              <a:lnRef idx="1">
                <a:schemeClr val="accent1"/>
              </a:lnRef>
              <a:fillRef idx="0">
                <a:schemeClr val="accent1"/>
              </a:fillRef>
              <a:effectRef idx="0">
                <a:schemeClr val="accent1"/>
              </a:effectRef>
              <a:fontRef idx="minor">
                <a:schemeClr val="tx1"/>
              </a:fontRef>
            </p:style>
          </p:cxnSp>
        </p:grpSp>
      </p:grpSp>
      <p:pic>
        <p:nvPicPr>
          <p:cNvPr id="11" name="Picture 2" descr="http://sucre.auth.gr/sites/default/files/logos/sucre_new.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3130" b="3620"/>
          <a:stretch/>
        </p:blipFill>
        <p:spPr bwMode="auto">
          <a:xfrm>
            <a:off x="0" y="77901"/>
            <a:ext cx="1397472" cy="116340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7" descr="Αποτέλεσμα εικόνας για logo αθτη"/>
          <p:cNvPicPr>
            <a:picLocks noChangeAspect="1" noChangeArrowheads="1"/>
          </p:cNvPicPr>
          <p:nvPr/>
        </p:nvPicPr>
        <p:blipFill>
          <a:blip r:embed="rId4">
            <a:extLst>
              <a:ext uri="{28A0092B-C50C-407E-A947-70E740481C1C}">
                <a14:useLocalDpi xmlns:a14="http://schemas.microsoft.com/office/drawing/2010/main" val="0"/>
              </a:ext>
            </a:extLst>
          </a:blip>
          <a:srcRect l="33031" r="29597" b="37775"/>
          <a:stretch>
            <a:fillRect/>
          </a:stretch>
        </p:blipFill>
        <p:spPr bwMode="auto">
          <a:xfrm>
            <a:off x="7673975"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Έλλειψη 1"/>
          <p:cNvSpPr/>
          <p:nvPr/>
        </p:nvSpPr>
        <p:spPr>
          <a:xfrm>
            <a:off x="323528" y="2347139"/>
            <a:ext cx="2808312" cy="79208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4098859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6387">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6387">
                                            <p:txEl>
                                              <p:pRg st="2" end="2"/>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6387">
                                            <p:txEl>
                                              <p:pRg st="4" end="4"/>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6387">
                                            <p:txEl>
                                              <p:pRg st="6" end="6"/>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1" nodeType="clickEffect">
                                  <p:stCondLst>
                                    <p:cond delay="0"/>
                                  </p:stCondLst>
                                  <p:childTnLst>
                                    <p:set>
                                      <p:cBhvr>
                                        <p:cTn id="29" dur="1" fill="hold">
                                          <p:stCondLst>
                                            <p:cond delay="0"/>
                                          </p:stCondLst>
                                        </p:cTn>
                                        <p:tgtEl>
                                          <p:spTgt spid="3"/>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barn(inVertical)">
                                      <p:cBhvr>
                                        <p:cTn id="3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16387" grpId="0" build="p"/>
      <p:bldP spid="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idx="4294967295"/>
          </p:nvPr>
        </p:nvSpPr>
        <p:spPr>
          <a:xfrm>
            <a:off x="395288" y="5300663"/>
            <a:ext cx="5399087" cy="693737"/>
          </a:xfrm>
        </p:spPr>
        <p:txBody>
          <a:bodyPr>
            <a:normAutofit fontScale="90000"/>
          </a:bodyPr>
          <a:lstStyle/>
          <a:p>
            <a:pPr eaLnBrk="1" fontAlgn="auto" hangingPunct="1">
              <a:spcAft>
                <a:spcPts val="0"/>
              </a:spcAft>
              <a:defRPr/>
            </a:pPr>
            <a:r>
              <a:rPr lang="el-GR" kern="1200" dirty="0">
                <a:solidFill>
                  <a:schemeClr val="accent1">
                    <a:tint val="88000"/>
                    <a:satMod val="150000"/>
                  </a:schemeClr>
                </a:solidFill>
                <a:effectLst>
                  <a:outerShdw blurRad="53975" dist="22860" dir="5400000" algn="tl" rotWithShape="0">
                    <a:srgbClr val="000000">
                      <a:alpha val="55000"/>
                    </a:srgbClr>
                  </a:outerShdw>
                </a:effectLst>
              </a:rPr>
              <a:t>Έλεγχος αναπνοής</a:t>
            </a:r>
          </a:p>
        </p:txBody>
      </p:sp>
      <p:sp>
        <p:nvSpPr>
          <p:cNvPr id="2" name="Ορθογώνιο 1"/>
          <p:cNvSpPr/>
          <p:nvPr/>
        </p:nvSpPr>
        <p:spPr>
          <a:xfrm>
            <a:off x="468313" y="1293633"/>
            <a:ext cx="8207375" cy="822325"/>
          </a:xfrm>
          <a:prstGeom prst="rect">
            <a:avLst/>
          </a:prstGeom>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l-GR" altLang="el-GR" sz="2400" b="1" dirty="0">
                <a:solidFill>
                  <a:srgbClr val="FF0000"/>
                </a:solidFill>
                <a:latin typeface="Verdana" pitchFamily="34" charset="0"/>
              </a:rPr>
              <a:t>Πως γίνεται ο έλεγχος της αναπνοής: &lt; 10 δευτερόλεπτα</a:t>
            </a:r>
          </a:p>
        </p:txBody>
      </p:sp>
      <p:pic>
        <p:nvPicPr>
          <p:cNvPr id="51204" name="Picture 3"/>
          <p:cNvPicPr>
            <a:picLocks noChangeAspect="1" noChangeArrowheads="1"/>
          </p:cNvPicPr>
          <p:nvPr/>
        </p:nvPicPr>
        <p:blipFill>
          <a:blip r:embed="rId3">
            <a:extLst>
              <a:ext uri="{28A0092B-C50C-407E-A947-70E740481C1C}">
                <a14:useLocalDpi xmlns:a14="http://schemas.microsoft.com/office/drawing/2010/main" val="0"/>
              </a:ext>
            </a:extLst>
          </a:blip>
          <a:srcRect l="4144" t="281"/>
          <a:stretch>
            <a:fillRect/>
          </a:stretch>
        </p:blipFill>
        <p:spPr bwMode="auto">
          <a:xfrm>
            <a:off x="5508104" y="3140968"/>
            <a:ext cx="3529012" cy="266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4"/>
          <p:cNvSpPr>
            <a:spLocks noChangeArrowheads="1"/>
          </p:cNvSpPr>
          <p:nvPr/>
        </p:nvSpPr>
        <p:spPr bwMode="auto">
          <a:xfrm>
            <a:off x="1043608" y="2448470"/>
            <a:ext cx="6048672"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342900" indent="-342900">
              <a:buFont typeface="Wingdings" panose="05000000000000000000" pitchFamily="2" charset="2"/>
              <a:buChar char="ü"/>
              <a:defRPr/>
            </a:pPr>
            <a:r>
              <a:rPr lang="el-GR" sz="2800" dirty="0">
                <a:solidFill>
                  <a:srgbClr val="000066"/>
                </a:solidFill>
                <a:effectLst>
                  <a:outerShdw blurRad="38100" dist="38100" dir="2700000" algn="tl">
                    <a:srgbClr val="000000"/>
                  </a:outerShdw>
                </a:effectLst>
              </a:rPr>
              <a:t> Βλέπω </a:t>
            </a:r>
            <a:r>
              <a:rPr lang="el-GR" sz="2800" dirty="0">
                <a:solidFill>
                  <a:prstClr val="black"/>
                </a:solidFill>
                <a:effectLst>
                  <a:outerShdw blurRad="38100" dist="38100" dir="2700000" algn="tl">
                    <a:srgbClr val="FFFFFF"/>
                  </a:outerShdw>
                </a:effectLst>
              </a:rPr>
              <a:t>: κινήσεις θώρακα</a:t>
            </a:r>
          </a:p>
          <a:p>
            <a:pPr marL="342900" indent="-342900">
              <a:buFont typeface="Wingdings" panose="05000000000000000000" pitchFamily="2" charset="2"/>
              <a:buChar char="ü"/>
              <a:defRPr/>
            </a:pPr>
            <a:r>
              <a:rPr lang="el-GR" sz="2800" dirty="0">
                <a:solidFill>
                  <a:srgbClr val="000066"/>
                </a:solidFill>
                <a:effectLst>
                  <a:outerShdw blurRad="38100" dist="38100" dir="2700000" algn="tl">
                    <a:srgbClr val="000000"/>
                  </a:outerShdw>
                </a:effectLst>
              </a:rPr>
              <a:t> Ακούω </a:t>
            </a:r>
            <a:r>
              <a:rPr lang="el-GR" sz="2800" dirty="0">
                <a:solidFill>
                  <a:prstClr val="black"/>
                </a:solidFill>
                <a:effectLst>
                  <a:outerShdw blurRad="38100" dist="38100" dir="2700000" algn="tl">
                    <a:srgbClr val="FFFFFF"/>
                  </a:outerShdw>
                </a:effectLst>
              </a:rPr>
              <a:t>: ήχο από τη ροή αέρα</a:t>
            </a:r>
          </a:p>
          <a:p>
            <a:pPr marL="342900" indent="-342900">
              <a:buFont typeface="Wingdings" panose="05000000000000000000" pitchFamily="2" charset="2"/>
              <a:buChar char="ü"/>
              <a:defRPr/>
            </a:pPr>
            <a:r>
              <a:rPr lang="el-GR" sz="2800" dirty="0">
                <a:solidFill>
                  <a:srgbClr val="000066"/>
                </a:solidFill>
                <a:effectLst>
                  <a:outerShdw blurRad="38100" dist="38100" dir="2700000" algn="tl">
                    <a:srgbClr val="000000"/>
                  </a:outerShdw>
                </a:effectLst>
              </a:rPr>
              <a:t> Αισθάνομαι </a:t>
            </a:r>
            <a:r>
              <a:rPr lang="el-GR" sz="2800" dirty="0">
                <a:solidFill>
                  <a:prstClr val="black"/>
                </a:solidFill>
                <a:effectLst>
                  <a:outerShdw blurRad="38100" dist="38100" dir="2700000" algn="tl">
                    <a:srgbClr val="FFFFFF"/>
                  </a:outerShdw>
                </a:effectLst>
              </a:rPr>
              <a:t>: τον αέρα στο μάγουλο</a:t>
            </a:r>
          </a:p>
        </p:txBody>
      </p:sp>
      <p:pic>
        <p:nvPicPr>
          <p:cNvPr id="6" name="Picture 2" descr="http://sucre.auth.gr/sites/default/files/logos/sucre_new.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3130" b="3620"/>
          <a:stretch/>
        </p:blipFill>
        <p:spPr bwMode="auto">
          <a:xfrm>
            <a:off x="107504" y="0"/>
            <a:ext cx="1397472" cy="116340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7" descr="Αποτέλεσμα εικόνας για logo αθτη"/>
          <p:cNvPicPr>
            <a:picLocks noChangeAspect="1" noChangeArrowheads="1"/>
          </p:cNvPicPr>
          <p:nvPr/>
        </p:nvPicPr>
        <p:blipFill>
          <a:blip r:embed="rId5">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1265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1204"/>
                                        </p:tgtEl>
                                        <p:attrNameLst>
                                          <p:attrName>style.visibility</p:attrName>
                                        </p:attrNameLst>
                                      </p:cBhvr>
                                      <p:to>
                                        <p:strVal val="visible"/>
                                      </p:to>
                                    </p:set>
                                    <p:animEffect transition="in" filter="barn(inVertical)">
                                      <p:cBhvr>
                                        <p:cTn id="19" dur="500"/>
                                        <p:tgtEl>
                                          <p:spTgt spid="51204"/>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11"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idx="4294967295"/>
          </p:nvPr>
        </p:nvSpPr>
        <p:spPr>
          <a:xfrm>
            <a:off x="900063" y="5763105"/>
            <a:ext cx="5399087" cy="1052513"/>
          </a:xfrm>
        </p:spPr>
        <p:txBody>
          <a:bodyPr>
            <a:normAutofit/>
          </a:bodyPr>
          <a:lstStyle/>
          <a:p>
            <a:pPr eaLnBrk="1" fontAlgn="auto" hangingPunct="1">
              <a:spcAft>
                <a:spcPts val="0"/>
              </a:spcAft>
              <a:defRPr/>
            </a:pPr>
            <a:r>
              <a:rPr lang="el-GR" kern="1200" dirty="0">
                <a:solidFill>
                  <a:schemeClr val="accent1">
                    <a:tint val="88000"/>
                    <a:satMod val="150000"/>
                  </a:schemeClr>
                </a:solidFill>
                <a:effectLst>
                  <a:outerShdw blurRad="53975" dist="22860" dir="5400000" algn="tl" rotWithShape="0">
                    <a:srgbClr val="000000">
                      <a:alpha val="55000"/>
                    </a:srgbClr>
                  </a:outerShdw>
                </a:effectLst>
              </a:rPr>
              <a:t>Έλεγχος αναπνοής</a:t>
            </a:r>
          </a:p>
        </p:txBody>
      </p:sp>
      <p:sp>
        <p:nvSpPr>
          <p:cNvPr id="5" name="Θέση κειμένου 4"/>
          <p:cNvSpPr>
            <a:spLocks noGrp="1"/>
          </p:cNvSpPr>
          <p:nvPr>
            <p:ph idx="4294967295"/>
          </p:nvPr>
        </p:nvSpPr>
        <p:spPr>
          <a:xfrm>
            <a:off x="2195463" y="2997680"/>
            <a:ext cx="3168650" cy="1614041"/>
          </a:xfrm>
        </p:spPr>
        <p:txBody>
          <a:bodyPr>
            <a:normAutofit/>
          </a:bodyPr>
          <a:lstStyle/>
          <a:p>
            <a:pPr defTabSz="449263" eaLnBrk="1" fontAlgn="auto" hangingPunct="1">
              <a:lnSpc>
                <a:spcPct val="90000"/>
              </a:lnSpc>
              <a:spcAft>
                <a:spcPts val="0"/>
              </a:spcAft>
              <a:buFont typeface="Wingdings" panose="05000000000000000000" pitchFamily="2" charset="2"/>
              <a:buChar char="ü"/>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el-GR" b="1" kern="1200" dirty="0">
                <a:solidFill>
                  <a:srgbClr val="C00000"/>
                </a:solidFill>
              </a:rPr>
              <a:t>Βλέπω </a:t>
            </a:r>
          </a:p>
          <a:p>
            <a:pPr defTabSz="449263" eaLnBrk="1" fontAlgn="auto" hangingPunct="1">
              <a:lnSpc>
                <a:spcPct val="90000"/>
              </a:lnSpc>
              <a:spcAft>
                <a:spcPts val="0"/>
              </a:spcAft>
              <a:buFont typeface="Wingdings" panose="05000000000000000000" pitchFamily="2" charset="2"/>
              <a:buChar char="ü"/>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el-GR" b="1" kern="1200" dirty="0">
                <a:solidFill>
                  <a:srgbClr val="C00000"/>
                </a:solidFill>
              </a:rPr>
              <a:t>Ακούω </a:t>
            </a:r>
          </a:p>
          <a:p>
            <a:pPr defTabSz="449263" eaLnBrk="1" fontAlgn="auto" hangingPunct="1">
              <a:lnSpc>
                <a:spcPct val="90000"/>
              </a:lnSpc>
              <a:spcAft>
                <a:spcPts val="0"/>
              </a:spcAft>
              <a:buFont typeface="Wingdings" panose="05000000000000000000" pitchFamily="2" charset="2"/>
              <a:buChar char="ü"/>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el-GR" b="1" kern="1200" dirty="0" smtClean="0">
                <a:solidFill>
                  <a:srgbClr val="C00000"/>
                </a:solidFill>
              </a:rPr>
              <a:t>Αισθάνομαι</a:t>
            </a:r>
          </a:p>
          <a:p>
            <a:pPr marL="0" indent="0" eaLnBrk="1" fontAlgn="auto" hangingPunct="1">
              <a:spcAft>
                <a:spcPts val="0"/>
              </a:spcAft>
              <a:buFont typeface="Wingdings 2"/>
              <a:buNone/>
              <a:defRPr/>
            </a:pPr>
            <a:endParaRPr lang="el-GR" kern="1200" dirty="0" smtClean="0"/>
          </a:p>
          <a:p>
            <a:pPr marL="0" indent="0" eaLnBrk="1" fontAlgn="auto" hangingPunct="1">
              <a:spcAft>
                <a:spcPts val="0"/>
              </a:spcAft>
              <a:buFont typeface="Wingdings 2"/>
              <a:buNone/>
              <a:defRPr/>
            </a:pPr>
            <a:endParaRPr lang="el-GR" kern="1200" dirty="0"/>
          </a:p>
        </p:txBody>
      </p:sp>
      <p:sp>
        <p:nvSpPr>
          <p:cNvPr id="52228" name="Θέση περιεχομένου 3"/>
          <p:cNvSpPr txBox="1">
            <a:spLocks/>
          </p:cNvSpPr>
          <p:nvPr/>
        </p:nvSpPr>
        <p:spPr bwMode="auto">
          <a:xfrm>
            <a:off x="473464" y="1179825"/>
            <a:ext cx="3018416"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0" tIns="91440"/>
          <a:lstStyle>
            <a:lvl1pPr marL="265113" indent="-265113"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457200" indent="-457200" eaLnBrk="1" hangingPunct="1">
              <a:spcBef>
                <a:spcPts val="250"/>
              </a:spcBef>
              <a:buClr>
                <a:srgbClr val="00B050"/>
              </a:buClr>
              <a:buSzPct val="100000"/>
              <a:buFont typeface="Wingdings" panose="05000000000000000000" pitchFamily="2" charset="2"/>
              <a:buChar char="Ø"/>
            </a:pPr>
            <a:r>
              <a:rPr lang="el-GR" altLang="el-GR" sz="3600" b="1" dirty="0">
                <a:solidFill>
                  <a:srgbClr val="00B050"/>
                </a:solidFill>
                <a:latin typeface="Verdana" pitchFamily="34" charset="0"/>
              </a:rPr>
              <a:t>Αναπνοή </a:t>
            </a:r>
          </a:p>
        </p:txBody>
      </p:sp>
      <p:pic>
        <p:nvPicPr>
          <p:cNvPr id="52229" name="Picture 2" descr="18158"/>
          <p:cNvPicPr>
            <a:picLocks noChangeAspect="1" noChangeArrowheads="1"/>
          </p:cNvPicPr>
          <p:nvPr/>
        </p:nvPicPr>
        <p:blipFill>
          <a:blip r:embed="rId3">
            <a:extLst>
              <a:ext uri="{28A0092B-C50C-407E-A947-70E740481C1C}">
                <a14:useLocalDpi xmlns:a14="http://schemas.microsoft.com/office/drawing/2010/main" val="0"/>
              </a:ext>
            </a:extLst>
          </a:blip>
          <a:srcRect l="-2" r="35683" b="6073"/>
          <a:stretch>
            <a:fillRect/>
          </a:stretch>
        </p:blipFill>
        <p:spPr bwMode="auto">
          <a:xfrm>
            <a:off x="5508575" y="2667480"/>
            <a:ext cx="2663825" cy="273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Ευθεία γραμμή σύνδεσης 2"/>
          <p:cNvCxnSpPr/>
          <p:nvPr/>
        </p:nvCxnSpPr>
        <p:spPr>
          <a:xfrm>
            <a:off x="3995688" y="3315180"/>
            <a:ext cx="3960812" cy="722313"/>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Ευθεία γραμμή σύνδεσης 7"/>
          <p:cNvCxnSpPr/>
          <p:nvPr/>
        </p:nvCxnSpPr>
        <p:spPr>
          <a:xfrm>
            <a:off x="4140150" y="3675543"/>
            <a:ext cx="2519363" cy="36195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Ευθεία γραμμή σύνδεσης 14"/>
          <p:cNvCxnSpPr/>
          <p:nvPr/>
        </p:nvCxnSpPr>
        <p:spPr>
          <a:xfrm>
            <a:off x="4787850" y="4137505"/>
            <a:ext cx="2052638" cy="215900"/>
          </a:xfrm>
          <a:prstGeom prst="line">
            <a:avLst/>
          </a:prstGeom>
        </p:spPr>
        <p:style>
          <a:lnRef idx="1">
            <a:schemeClr val="accent1"/>
          </a:lnRef>
          <a:fillRef idx="0">
            <a:schemeClr val="accent1"/>
          </a:fillRef>
          <a:effectRef idx="0">
            <a:schemeClr val="accent1"/>
          </a:effectRef>
          <a:fontRef idx="minor">
            <a:schemeClr val="tx1"/>
          </a:fontRef>
        </p:style>
      </p:cxnSp>
      <p:sp>
        <p:nvSpPr>
          <p:cNvPr id="2" name="Ορθογώνιο 1"/>
          <p:cNvSpPr/>
          <p:nvPr/>
        </p:nvSpPr>
        <p:spPr>
          <a:xfrm>
            <a:off x="3030926" y="5138152"/>
            <a:ext cx="1133644" cy="646331"/>
          </a:xfrm>
          <a:prstGeom prst="rect">
            <a:avLst/>
          </a:prstGeom>
          <a:solidFill>
            <a:srgbClr val="0070C0"/>
          </a:solidFill>
        </p:spPr>
        <p:txBody>
          <a:bodyPr wrap="none">
            <a:spAutoFit/>
          </a:bodyPr>
          <a:lstStyle/>
          <a:p>
            <a:pPr defTabSz="449263">
              <a:lnSpc>
                <a:spcPct val="90000"/>
              </a:lnSpc>
              <a:spcBef>
                <a:spcPct val="20000"/>
              </a:spcBef>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el-GR" sz="4000" b="1" dirty="0">
                <a:solidFill>
                  <a:prstClr val="white"/>
                </a:solidFill>
              </a:rPr>
              <a:t>(δις)</a:t>
            </a:r>
          </a:p>
        </p:txBody>
      </p:sp>
      <p:pic>
        <p:nvPicPr>
          <p:cNvPr id="327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8325" y="1076805"/>
            <a:ext cx="2876550" cy="1590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descr="http://sucre.auth.gr/sites/default/files/logos/sucre_new.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3130" b="3620"/>
          <a:stretch/>
        </p:blipFill>
        <p:spPr bwMode="auto">
          <a:xfrm>
            <a:off x="107504" y="0"/>
            <a:ext cx="1397472" cy="116340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7" descr="Αποτέλεσμα εικόνας για logo αθτη"/>
          <p:cNvPicPr>
            <a:picLocks noChangeAspect="1" noChangeArrowheads="1"/>
          </p:cNvPicPr>
          <p:nvPr/>
        </p:nvPicPr>
        <p:blipFill>
          <a:blip r:embed="rId6">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6400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2229"/>
                                        </p:tgtEl>
                                        <p:attrNameLst>
                                          <p:attrName>style.visibility</p:attrName>
                                        </p:attrNameLst>
                                      </p:cBhvr>
                                      <p:to>
                                        <p:strVal val="visible"/>
                                      </p:to>
                                    </p:set>
                                    <p:animEffect transition="in" filter="barn(inVertical)">
                                      <p:cBhvr>
                                        <p:cTn id="14" dur="500"/>
                                        <p:tgtEl>
                                          <p:spTgt spid="52229"/>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2228"/>
                                        </p:tgtEl>
                                        <p:attrNameLst>
                                          <p:attrName>style.visibility</p:attrName>
                                        </p:attrNameLst>
                                      </p:cBhvr>
                                      <p:to>
                                        <p:strVal val="visible"/>
                                      </p:to>
                                    </p:set>
                                    <p:anim calcmode="lin" valueType="num">
                                      <p:cBhvr additive="base">
                                        <p:cTn id="19" dur="500" fill="hold"/>
                                        <p:tgtEl>
                                          <p:spTgt spid="52228"/>
                                        </p:tgtEl>
                                        <p:attrNameLst>
                                          <p:attrName>ppt_x</p:attrName>
                                        </p:attrNameLst>
                                      </p:cBhvr>
                                      <p:tavLst>
                                        <p:tav tm="0">
                                          <p:val>
                                            <p:strVal val="#ppt_x"/>
                                          </p:val>
                                        </p:tav>
                                        <p:tav tm="100000">
                                          <p:val>
                                            <p:strVal val="#ppt_x"/>
                                          </p:val>
                                        </p:tav>
                                      </p:tavLst>
                                    </p:anim>
                                    <p:anim calcmode="lin" valueType="num">
                                      <p:cBhvr additive="base">
                                        <p:cTn id="20" dur="500" fill="hold"/>
                                        <p:tgtEl>
                                          <p:spTgt spid="5222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1" end="1"/>
                                            </p:txEl>
                                          </p:spTgt>
                                        </p:tgtEl>
                                        <p:attrNameLst>
                                          <p:attrName>style.visibility</p:attrName>
                                        </p:attrNameLst>
                                      </p:cBhvr>
                                      <p:to>
                                        <p:strVal val="visible"/>
                                      </p:to>
                                    </p:set>
                                    <p:anim calcmode="lin" valueType="num">
                                      <p:cBhvr additive="base">
                                        <p:cTn id="3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2" end="2"/>
                                            </p:txEl>
                                          </p:spTgt>
                                        </p:tgtEl>
                                        <p:attrNameLst>
                                          <p:attrName>style.visibility</p:attrName>
                                        </p:attrNameLst>
                                      </p:cBhvr>
                                      <p:to>
                                        <p:strVal val="visible"/>
                                      </p:to>
                                    </p:set>
                                    <p:anim calcmode="lin" valueType="num">
                                      <p:cBhvr additive="base">
                                        <p:cTn id="3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2" end="2"/>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additive="base">
                                        <p:cTn id="41" dur="500" fill="hold"/>
                                        <p:tgtEl>
                                          <p:spTgt spid="3"/>
                                        </p:tgtEl>
                                        <p:attrNameLst>
                                          <p:attrName>ppt_x</p:attrName>
                                        </p:attrNameLst>
                                      </p:cBhvr>
                                      <p:tavLst>
                                        <p:tav tm="0">
                                          <p:val>
                                            <p:strVal val="#ppt_x"/>
                                          </p:val>
                                        </p:tav>
                                        <p:tav tm="100000">
                                          <p:val>
                                            <p:strVal val="#ppt_x"/>
                                          </p:val>
                                        </p:tav>
                                      </p:tavLst>
                                    </p:anim>
                                    <p:anim calcmode="lin" valueType="num">
                                      <p:cBhvr additive="base">
                                        <p:cTn id="42" dur="500" fill="hold"/>
                                        <p:tgtEl>
                                          <p:spTgt spid="3"/>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500" fill="hold"/>
                                        <p:tgtEl>
                                          <p:spTgt spid="8"/>
                                        </p:tgtEl>
                                        <p:attrNameLst>
                                          <p:attrName>ppt_x</p:attrName>
                                        </p:attrNameLst>
                                      </p:cBhvr>
                                      <p:tavLst>
                                        <p:tav tm="0">
                                          <p:val>
                                            <p:strVal val="#ppt_x"/>
                                          </p:val>
                                        </p:tav>
                                        <p:tav tm="100000">
                                          <p:val>
                                            <p:strVal val="#ppt_x"/>
                                          </p:val>
                                        </p:tav>
                                      </p:tavLst>
                                    </p:anim>
                                    <p:anim calcmode="lin" valueType="num">
                                      <p:cBhvr additive="base">
                                        <p:cTn id="4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32771"/>
                                        </p:tgtEl>
                                        <p:attrNameLst>
                                          <p:attrName>style.visibility</p:attrName>
                                        </p:attrNameLst>
                                      </p:cBhvr>
                                      <p:to>
                                        <p:strVal val="visible"/>
                                      </p:to>
                                    </p:set>
                                    <p:animEffect transition="in" filter="fade">
                                      <p:cBhvr>
                                        <p:cTn id="51" dur="1000"/>
                                        <p:tgtEl>
                                          <p:spTgt spid="32771"/>
                                        </p:tgtEl>
                                      </p:cBhvr>
                                    </p:animEffect>
                                    <p:anim calcmode="lin" valueType="num">
                                      <p:cBhvr>
                                        <p:cTn id="52" dur="1000" fill="hold"/>
                                        <p:tgtEl>
                                          <p:spTgt spid="32771"/>
                                        </p:tgtEl>
                                        <p:attrNameLst>
                                          <p:attrName>ppt_x</p:attrName>
                                        </p:attrNameLst>
                                      </p:cBhvr>
                                      <p:tavLst>
                                        <p:tav tm="0">
                                          <p:val>
                                            <p:strVal val="#ppt_x"/>
                                          </p:val>
                                        </p:tav>
                                        <p:tav tm="100000">
                                          <p:val>
                                            <p:strVal val="#ppt_x"/>
                                          </p:val>
                                        </p:tav>
                                      </p:tavLst>
                                    </p:anim>
                                    <p:anim calcmode="lin" valueType="num">
                                      <p:cBhvr>
                                        <p:cTn id="53" dur="1000" fill="hold"/>
                                        <p:tgtEl>
                                          <p:spTgt spid="32771"/>
                                        </p:tgtEl>
                                        <p:attrNameLst>
                                          <p:attrName>ppt_y</p:attrName>
                                        </p:attrNameLst>
                                      </p:cBhvr>
                                      <p:tavLst>
                                        <p:tav tm="0">
                                          <p:val>
                                            <p:strVal val="#ppt_y+.1"/>
                                          </p:val>
                                        </p:tav>
                                        <p:tav tm="100000">
                                          <p:val>
                                            <p:strVal val="#ppt_y"/>
                                          </p:val>
                                        </p:tav>
                                      </p:tavLst>
                                    </p:anim>
                                  </p:childTnLst>
                                </p:cTn>
                              </p:par>
                              <p:par>
                                <p:cTn id="54" presetID="2" presetClass="entr" presetSubtype="4" fill="hold" nodeType="withEffect">
                                  <p:stCondLst>
                                    <p:cond delay="0"/>
                                  </p:stCondLst>
                                  <p:childTnLst>
                                    <p:set>
                                      <p:cBhvr>
                                        <p:cTn id="55" dur="1" fill="hold">
                                          <p:stCondLst>
                                            <p:cond delay="0"/>
                                          </p:stCondLst>
                                        </p:cTn>
                                        <p:tgtEl>
                                          <p:spTgt spid="15"/>
                                        </p:tgtEl>
                                        <p:attrNameLst>
                                          <p:attrName>style.visibility</p:attrName>
                                        </p:attrNameLst>
                                      </p:cBhvr>
                                      <p:to>
                                        <p:strVal val="visible"/>
                                      </p:to>
                                    </p:set>
                                    <p:anim calcmode="lin" valueType="num">
                                      <p:cBhvr additive="base">
                                        <p:cTn id="56" dur="500" fill="hold"/>
                                        <p:tgtEl>
                                          <p:spTgt spid="15"/>
                                        </p:tgtEl>
                                        <p:attrNameLst>
                                          <p:attrName>ppt_x</p:attrName>
                                        </p:attrNameLst>
                                      </p:cBhvr>
                                      <p:tavLst>
                                        <p:tav tm="0">
                                          <p:val>
                                            <p:strVal val="#ppt_x"/>
                                          </p:val>
                                        </p:tav>
                                        <p:tav tm="100000">
                                          <p:val>
                                            <p:strVal val="#ppt_x"/>
                                          </p:val>
                                        </p:tav>
                                      </p:tavLst>
                                    </p:anim>
                                    <p:anim calcmode="lin" valueType="num">
                                      <p:cBhvr additive="base">
                                        <p:cTn id="5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6" presetClass="entr" presetSubtype="0" fill="hold" grpId="0" nodeType="clickEffect">
                                  <p:stCondLst>
                                    <p:cond delay="0"/>
                                  </p:stCondLst>
                                  <p:childTnLst>
                                    <p:set>
                                      <p:cBhvr>
                                        <p:cTn id="61" dur="1" fill="hold">
                                          <p:stCondLst>
                                            <p:cond delay="0"/>
                                          </p:stCondLst>
                                        </p:cTn>
                                        <p:tgtEl>
                                          <p:spTgt spid="2"/>
                                        </p:tgtEl>
                                        <p:attrNameLst>
                                          <p:attrName>style.visibility</p:attrName>
                                        </p:attrNameLst>
                                      </p:cBhvr>
                                      <p:to>
                                        <p:strVal val="visible"/>
                                      </p:to>
                                    </p:set>
                                    <p:animEffect transition="in" filter="wipe(down)">
                                      <p:cBhvr>
                                        <p:cTn id="62" dur="580">
                                          <p:stCondLst>
                                            <p:cond delay="0"/>
                                          </p:stCondLst>
                                        </p:cTn>
                                        <p:tgtEl>
                                          <p:spTgt spid="2"/>
                                        </p:tgtEl>
                                      </p:cBhvr>
                                    </p:animEffect>
                                    <p:anim calcmode="lin" valueType="num">
                                      <p:cBhvr>
                                        <p:cTn id="63"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68" dur="26">
                                          <p:stCondLst>
                                            <p:cond delay="650"/>
                                          </p:stCondLst>
                                        </p:cTn>
                                        <p:tgtEl>
                                          <p:spTgt spid="2"/>
                                        </p:tgtEl>
                                      </p:cBhvr>
                                      <p:to x="100000" y="60000"/>
                                    </p:animScale>
                                    <p:animScale>
                                      <p:cBhvr>
                                        <p:cTn id="69" dur="166" decel="50000">
                                          <p:stCondLst>
                                            <p:cond delay="676"/>
                                          </p:stCondLst>
                                        </p:cTn>
                                        <p:tgtEl>
                                          <p:spTgt spid="2"/>
                                        </p:tgtEl>
                                      </p:cBhvr>
                                      <p:to x="100000" y="100000"/>
                                    </p:animScale>
                                    <p:animScale>
                                      <p:cBhvr>
                                        <p:cTn id="70" dur="26">
                                          <p:stCondLst>
                                            <p:cond delay="1312"/>
                                          </p:stCondLst>
                                        </p:cTn>
                                        <p:tgtEl>
                                          <p:spTgt spid="2"/>
                                        </p:tgtEl>
                                      </p:cBhvr>
                                      <p:to x="100000" y="80000"/>
                                    </p:animScale>
                                    <p:animScale>
                                      <p:cBhvr>
                                        <p:cTn id="71" dur="166" decel="50000">
                                          <p:stCondLst>
                                            <p:cond delay="1338"/>
                                          </p:stCondLst>
                                        </p:cTn>
                                        <p:tgtEl>
                                          <p:spTgt spid="2"/>
                                        </p:tgtEl>
                                      </p:cBhvr>
                                      <p:to x="100000" y="100000"/>
                                    </p:animScale>
                                    <p:animScale>
                                      <p:cBhvr>
                                        <p:cTn id="72" dur="26">
                                          <p:stCondLst>
                                            <p:cond delay="1642"/>
                                          </p:stCondLst>
                                        </p:cTn>
                                        <p:tgtEl>
                                          <p:spTgt spid="2"/>
                                        </p:tgtEl>
                                      </p:cBhvr>
                                      <p:to x="100000" y="90000"/>
                                    </p:animScale>
                                    <p:animScale>
                                      <p:cBhvr>
                                        <p:cTn id="73" dur="166" decel="50000">
                                          <p:stCondLst>
                                            <p:cond delay="1668"/>
                                          </p:stCondLst>
                                        </p:cTn>
                                        <p:tgtEl>
                                          <p:spTgt spid="2"/>
                                        </p:tgtEl>
                                      </p:cBhvr>
                                      <p:to x="100000" y="100000"/>
                                    </p:animScale>
                                    <p:animScale>
                                      <p:cBhvr>
                                        <p:cTn id="74" dur="26">
                                          <p:stCondLst>
                                            <p:cond delay="1808"/>
                                          </p:stCondLst>
                                        </p:cTn>
                                        <p:tgtEl>
                                          <p:spTgt spid="2"/>
                                        </p:tgtEl>
                                      </p:cBhvr>
                                      <p:to x="100000" y="95000"/>
                                    </p:animScale>
                                    <p:animScale>
                                      <p:cBhvr>
                                        <p:cTn id="75"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P spid="52228" grpId="0"/>
      <p:bldP spid="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Ορθογώνιο 4"/>
          <p:cNvSpPr>
            <a:spLocks noChangeArrowheads="1"/>
          </p:cNvSpPr>
          <p:nvPr/>
        </p:nvSpPr>
        <p:spPr bwMode="auto">
          <a:xfrm>
            <a:off x="684213" y="1444625"/>
            <a:ext cx="80645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5113" indent="-265113"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457200" indent="-457200" eaLnBrk="1" hangingPunct="1">
              <a:spcBef>
                <a:spcPts val="250"/>
              </a:spcBef>
              <a:buClr>
                <a:srgbClr val="F07F09"/>
              </a:buClr>
              <a:buSzPct val="80000"/>
              <a:buFont typeface="Wingdings" panose="05000000000000000000" pitchFamily="2" charset="2"/>
              <a:buChar char="Ø"/>
            </a:pPr>
            <a:r>
              <a:rPr lang="el-GR" altLang="el-GR" sz="2800" dirty="0">
                <a:solidFill>
                  <a:srgbClr val="000000"/>
                </a:solidFill>
                <a:latin typeface="Verdana" pitchFamily="34" charset="0"/>
              </a:rPr>
              <a:t>Αναπνοές/</a:t>
            </a:r>
            <a:r>
              <a:rPr lang="en-US" altLang="el-GR" sz="2800" dirty="0">
                <a:solidFill>
                  <a:srgbClr val="000000"/>
                </a:solidFill>
                <a:latin typeface="Verdana" pitchFamily="34" charset="0"/>
              </a:rPr>
              <a:t>min		</a:t>
            </a:r>
            <a:r>
              <a:rPr lang="el-GR" altLang="el-GR" sz="2800" dirty="0">
                <a:solidFill>
                  <a:srgbClr val="000000"/>
                </a:solidFill>
                <a:latin typeface="Verdana" pitchFamily="34" charset="0"/>
              </a:rPr>
              <a:t>12-20/λεπτό</a:t>
            </a:r>
            <a:r>
              <a:rPr lang="en-US" altLang="el-GR" sz="2800" dirty="0">
                <a:solidFill>
                  <a:srgbClr val="000000"/>
                </a:solidFill>
                <a:latin typeface="Verdana" pitchFamily="34" charset="0"/>
              </a:rPr>
              <a:t>						</a:t>
            </a:r>
            <a:r>
              <a:rPr lang="el-GR" altLang="el-GR" sz="2800" dirty="0">
                <a:solidFill>
                  <a:srgbClr val="000000"/>
                </a:solidFill>
                <a:latin typeface="Verdana" pitchFamily="34" charset="0"/>
              </a:rPr>
              <a:t>&gt;25 ταχύπνοια</a:t>
            </a:r>
            <a:r>
              <a:rPr lang="en-US" altLang="el-GR" sz="2800" dirty="0">
                <a:solidFill>
                  <a:srgbClr val="000000"/>
                </a:solidFill>
                <a:latin typeface="Verdana" pitchFamily="34" charset="0"/>
              </a:rPr>
              <a:t>						</a:t>
            </a:r>
            <a:r>
              <a:rPr lang="el-GR" altLang="el-GR" sz="2800" dirty="0">
                <a:solidFill>
                  <a:srgbClr val="000000"/>
                </a:solidFill>
                <a:latin typeface="Verdana" pitchFamily="34" charset="0"/>
              </a:rPr>
              <a:t>&lt;12 </a:t>
            </a:r>
            <a:r>
              <a:rPr lang="el-GR" altLang="el-GR" sz="2800" dirty="0" err="1">
                <a:solidFill>
                  <a:srgbClr val="000000"/>
                </a:solidFill>
                <a:latin typeface="Verdana" pitchFamily="34" charset="0"/>
              </a:rPr>
              <a:t>βραδύπνοια</a:t>
            </a:r>
            <a:r>
              <a:rPr lang="el-GR" altLang="el-GR" sz="2800" dirty="0">
                <a:solidFill>
                  <a:srgbClr val="000000"/>
                </a:solidFill>
                <a:latin typeface="Verdana" pitchFamily="34" charset="0"/>
              </a:rPr>
              <a:t>     </a:t>
            </a:r>
          </a:p>
        </p:txBody>
      </p:sp>
      <p:pic>
        <p:nvPicPr>
          <p:cNvPr id="33796" name="Picture 4" descr="Αποτέλεσμα εικόνας για αναπνοή"/>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7864" y="4293096"/>
            <a:ext cx="2333625" cy="19621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sucre.auth.gr/sites/default/files/logos/sucre_new.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3130" b="3620"/>
          <a:stretch/>
        </p:blipFill>
        <p:spPr bwMode="auto">
          <a:xfrm>
            <a:off x="107504" y="0"/>
            <a:ext cx="1397472" cy="116340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descr="Αποτέλεσμα εικόνας για logo αθτη"/>
          <p:cNvPicPr>
            <a:picLocks noChangeAspect="1" noChangeArrowheads="1"/>
          </p:cNvPicPr>
          <p:nvPr/>
        </p:nvPicPr>
        <p:blipFill>
          <a:blip r:embed="rId4">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8028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3250"/>
                                        </p:tgtEl>
                                        <p:attrNameLst>
                                          <p:attrName>style.visibility</p:attrName>
                                        </p:attrNameLst>
                                      </p:cBhvr>
                                      <p:to>
                                        <p:strVal val="visible"/>
                                      </p:to>
                                    </p:set>
                                    <p:anim calcmode="lin" valueType="num">
                                      <p:cBhvr additive="base">
                                        <p:cTn id="7" dur="500" fill="hold"/>
                                        <p:tgtEl>
                                          <p:spTgt spid="53250"/>
                                        </p:tgtEl>
                                        <p:attrNameLst>
                                          <p:attrName>ppt_x</p:attrName>
                                        </p:attrNameLst>
                                      </p:cBhvr>
                                      <p:tavLst>
                                        <p:tav tm="0">
                                          <p:val>
                                            <p:strVal val="#ppt_x"/>
                                          </p:val>
                                        </p:tav>
                                        <p:tav tm="100000">
                                          <p:val>
                                            <p:strVal val="#ppt_x"/>
                                          </p:val>
                                        </p:tav>
                                      </p:tavLst>
                                    </p:anim>
                                    <p:anim calcmode="lin" valueType="num">
                                      <p:cBhvr additive="base">
                                        <p:cTn id="8" dur="500" fill="hold"/>
                                        <p:tgtEl>
                                          <p:spTgt spid="5325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33796"/>
                                        </p:tgtEl>
                                        <p:attrNameLst>
                                          <p:attrName>style.visibility</p:attrName>
                                        </p:attrNameLst>
                                      </p:cBhvr>
                                      <p:to>
                                        <p:strVal val="visible"/>
                                      </p:to>
                                    </p:set>
                                    <p:animEffect transition="in" filter="wipe(down)">
                                      <p:cBhvr>
                                        <p:cTn id="13" dur="580">
                                          <p:stCondLst>
                                            <p:cond delay="0"/>
                                          </p:stCondLst>
                                        </p:cTn>
                                        <p:tgtEl>
                                          <p:spTgt spid="33796"/>
                                        </p:tgtEl>
                                      </p:cBhvr>
                                    </p:animEffect>
                                    <p:anim calcmode="lin" valueType="num">
                                      <p:cBhvr>
                                        <p:cTn id="14" dur="1822" tmFilter="0,0; 0.14,0.36; 0.43,0.73; 0.71,0.91; 1.0,1.0">
                                          <p:stCondLst>
                                            <p:cond delay="0"/>
                                          </p:stCondLst>
                                        </p:cTn>
                                        <p:tgtEl>
                                          <p:spTgt spid="33796"/>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33796"/>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33796"/>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33796"/>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33796"/>
                                        </p:tgtEl>
                                        <p:attrNameLst>
                                          <p:attrName>ppt_y</p:attrName>
                                        </p:attrNameLst>
                                      </p:cBhvr>
                                      <p:tavLst>
                                        <p:tav tm="0" fmla="#ppt_y-sin(pi*$)/81">
                                          <p:val>
                                            <p:fltVal val="0"/>
                                          </p:val>
                                        </p:tav>
                                        <p:tav tm="100000">
                                          <p:val>
                                            <p:fltVal val="1"/>
                                          </p:val>
                                        </p:tav>
                                      </p:tavLst>
                                    </p:anim>
                                    <p:animScale>
                                      <p:cBhvr>
                                        <p:cTn id="19" dur="26">
                                          <p:stCondLst>
                                            <p:cond delay="650"/>
                                          </p:stCondLst>
                                        </p:cTn>
                                        <p:tgtEl>
                                          <p:spTgt spid="33796"/>
                                        </p:tgtEl>
                                      </p:cBhvr>
                                      <p:to x="100000" y="60000"/>
                                    </p:animScale>
                                    <p:animScale>
                                      <p:cBhvr>
                                        <p:cTn id="20" dur="166" decel="50000">
                                          <p:stCondLst>
                                            <p:cond delay="676"/>
                                          </p:stCondLst>
                                        </p:cTn>
                                        <p:tgtEl>
                                          <p:spTgt spid="33796"/>
                                        </p:tgtEl>
                                      </p:cBhvr>
                                      <p:to x="100000" y="100000"/>
                                    </p:animScale>
                                    <p:animScale>
                                      <p:cBhvr>
                                        <p:cTn id="21" dur="26">
                                          <p:stCondLst>
                                            <p:cond delay="1312"/>
                                          </p:stCondLst>
                                        </p:cTn>
                                        <p:tgtEl>
                                          <p:spTgt spid="33796"/>
                                        </p:tgtEl>
                                      </p:cBhvr>
                                      <p:to x="100000" y="80000"/>
                                    </p:animScale>
                                    <p:animScale>
                                      <p:cBhvr>
                                        <p:cTn id="22" dur="166" decel="50000">
                                          <p:stCondLst>
                                            <p:cond delay="1338"/>
                                          </p:stCondLst>
                                        </p:cTn>
                                        <p:tgtEl>
                                          <p:spTgt spid="33796"/>
                                        </p:tgtEl>
                                      </p:cBhvr>
                                      <p:to x="100000" y="100000"/>
                                    </p:animScale>
                                    <p:animScale>
                                      <p:cBhvr>
                                        <p:cTn id="23" dur="26">
                                          <p:stCondLst>
                                            <p:cond delay="1642"/>
                                          </p:stCondLst>
                                        </p:cTn>
                                        <p:tgtEl>
                                          <p:spTgt spid="33796"/>
                                        </p:tgtEl>
                                      </p:cBhvr>
                                      <p:to x="100000" y="90000"/>
                                    </p:animScale>
                                    <p:animScale>
                                      <p:cBhvr>
                                        <p:cTn id="24" dur="166" decel="50000">
                                          <p:stCondLst>
                                            <p:cond delay="1668"/>
                                          </p:stCondLst>
                                        </p:cTn>
                                        <p:tgtEl>
                                          <p:spTgt spid="33796"/>
                                        </p:tgtEl>
                                      </p:cBhvr>
                                      <p:to x="100000" y="100000"/>
                                    </p:animScale>
                                    <p:animScale>
                                      <p:cBhvr>
                                        <p:cTn id="25" dur="26">
                                          <p:stCondLst>
                                            <p:cond delay="1808"/>
                                          </p:stCondLst>
                                        </p:cTn>
                                        <p:tgtEl>
                                          <p:spTgt spid="33796"/>
                                        </p:tgtEl>
                                      </p:cBhvr>
                                      <p:to x="100000" y="95000"/>
                                    </p:animScale>
                                    <p:animScale>
                                      <p:cBhvr>
                                        <p:cTn id="26" dur="166" decel="50000">
                                          <p:stCondLst>
                                            <p:cond delay="1834"/>
                                          </p:stCondLst>
                                        </p:cTn>
                                        <p:tgtEl>
                                          <p:spTgt spid="3379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0"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45927"/>
            <a:ext cx="8153400" cy="505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http://sucre.auth.gr/sites/default/files/logos/sucre_new.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3130" b="3620"/>
          <a:stretch/>
        </p:blipFill>
        <p:spPr bwMode="auto">
          <a:xfrm>
            <a:off x="107504" y="0"/>
            <a:ext cx="1397472" cy="116340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7" descr="Αποτέλεσμα εικόνας για logo αθτη"/>
          <p:cNvPicPr>
            <a:picLocks noChangeAspect="1" noChangeArrowheads="1"/>
          </p:cNvPicPr>
          <p:nvPr/>
        </p:nvPicPr>
        <p:blipFill>
          <a:blip r:embed="rId4">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26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18158"/>
          <p:cNvPicPr>
            <a:picLocks noChangeAspect="1" noChangeArrowheads="1"/>
          </p:cNvPicPr>
          <p:nvPr/>
        </p:nvPicPr>
        <p:blipFill>
          <a:blip r:embed="rId2">
            <a:extLst>
              <a:ext uri="{28A0092B-C50C-407E-A947-70E740481C1C}">
                <a14:useLocalDpi xmlns:a14="http://schemas.microsoft.com/office/drawing/2010/main" val="0"/>
              </a:ext>
            </a:extLst>
          </a:blip>
          <a:srcRect l="-2" r="35683" b="6073"/>
          <a:stretch>
            <a:fillRect/>
          </a:stretch>
        </p:blipFill>
        <p:spPr bwMode="auto">
          <a:xfrm>
            <a:off x="5184775" y="1050603"/>
            <a:ext cx="2663825" cy="273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3" descr="mercury_thermome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4539380"/>
            <a:ext cx="1743075"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4" descr="Blood_Pressure_Me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4163" y="4379044"/>
            <a:ext cx="2244725" cy="154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9" descr="cpr-on-an-adult"/>
          <p:cNvPicPr>
            <a:picLocks noChangeAspect="1" noChangeArrowheads="1"/>
          </p:cNvPicPr>
          <p:nvPr/>
        </p:nvPicPr>
        <p:blipFill>
          <a:blip r:embed="rId5">
            <a:extLst>
              <a:ext uri="{28A0092B-C50C-407E-A947-70E740481C1C}">
                <a14:useLocalDpi xmlns:a14="http://schemas.microsoft.com/office/drawing/2010/main" val="0"/>
              </a:ext>
            </a:extLst>
          </a:blip>
          <a:srcRect l="2" t="2" r="24556" b="6824"/>
          <a:stretch>
            <a:fillRect/>
          </a:stretch>
        </p:blipFill>
        <p:spPr bwMode="auto">
          <a:xfrm>
            <a:off x="1190625" y="1264369"/>
            <a:ext cx="2876550"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TextBox 23"/>
          <p:cNvSpPr txBox="1">
            <a:spLocks noChangeArrowheads="1"/>
          </p:cNvSpPr>
          <p:nvPr/>
        </p:nvSpPr>
        <p:spPr bwMode="auto">
          <a:xfrm>
            <a:off x="1223963" y="3802781"/>
            <a:ext cx="1745991" cy="53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l-GR" altLang="el-GR" sz="2900" b="1" dirty="0">
                <a:solidFill>
                  <a:srgbClr val="0070C0"/>
                </a:solidFill>
              </a:rPr>
              <a:t>Σφυγμός</a:t>
            </a:r>
          </a:p>
        </p:txBody>
      </p:sp>
      <p:sp>
        <p:nvSpPr>
          <p:cNvPr id="17415" name="TextBox 24"/>
          <p:cNvSpPr txBox="1">
            <a:spLocks noChangeArrowheads="1"/>
          </p:cNvSpPr>
          <p:nvPr/>
        </p:nvSpPr>
        <p:spPr bwMode="auto">
          <a:xfrm>
            <a:off x="5364163" y="3767856"/>
            <a:ext cx="1823576" cy="53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l-GR" altLang="el-GR" sz="2900" b="1">
                <a:solidFill>
                  <a:srgbClr val="0070C0"/>
                </a:solidFill>
              </a:rPr>
              <a:t>Αναπνοή</a:t>
            </a:r>
          </a:p>
        </p:txBody>
      </p:sp>
      <p:sp>
        <p:nvSpPr>
          <p:cNvPr id="17416" name="TextBox 25"/>
          <p:cNvSpPr txBox="1">
            <a:spLocks noChangeArrowheads="1"/>
          </p:cNvSpPr>
          <p:nvPr/>
        </p:nvSpPr>
        <p:spPr bwMode="auto">
          <a:xfrm>
            <a:off x="1223963" y="5783981"/>
            <a:ext cx="2501006" cy="53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l-GR" altLang="el-GR" sz="2900" b="1">
                <a:solidFill>
                  <a:srgbClr val="0070C0"/>
                </a:solidFill>
              </a:rPr>
              <a:t>θερμοκρασία</a:t>
            </a:r>
          </a:p>
        </p:txBody>
      </p:sp>
      <p:sp>
        <p:nvSpPr>
          <p:cNvPr id="17417" name="TextBox 26"/>
          <p:cNvSpPr txBox="1">
            <a:spLocks noChangeArrowheads="1"/>
          </p:cNvSpPr>
          <p:nvPr/>
        </p:nvSpPr>
        <p:spPr bwMode="auto">
          <a:xfrm>
            <a:off x="5076056" y="5842719"/>
            <a:ext cx="3215239" cy="53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l-GR" altLang="el-GR" sz="2900" b="1" dirty="0">
                <a:solidFill>
                  <a:srgbClr val="0070C0"/>
                </a:solidFill>
              </a:rPr>
              <a:t>Αρτηριακή πίεση</a:t>
            </a:r>
          </a:p>
        </p:txBody>
      </p:sp>
      <p:pic>
        <p:nvPicPr>
          <p:cNvPr id="10" name="Picture 2" descr="http://sucre.auth.gr/sites/default/files/logos/sucre_new.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3130" b="3620"/>
          <a:stretch/>
        </p:blipFill>
        <p:spPr bwMode="auto">
          <a:xfrm>
            <a:off x="107504" y="0"/>
            <a:ext cx="1397472" cy="116340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7" descr="Αποτέλεσμα εικόνας για logo αθτη"/>
          <p:cNvPicPr>
            <a:picLocks noChangeAspect="1" noChangeArrowheads="1"/>
          </p:cNvPicPr>
          <p:nvPr/>
        </p:nvPicPr>
        <p:blipFill>
          <a:blip r:embed="rId7">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Έλλειψη 11"/>
          <p:cNvSpPr/>
          <p:nvPr/>
        </p:nvSpPr>
        <p:spPr>
          <a:xfrm>
            <a:off x="4988259" y="3649304"/>
            <a:ext cx="2808312" cy="79208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556471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wipe(down)">
                                      <p:cBhvr>
                                        <p:cTn id="7" dur="580">
                                          <p:stCondLst>
                                            <p:cond delay="0"/>
                                          </p:stCondLst>
                                        </p:cTn>
                                        <p:tgtEl>
                                          <p:spTgt spid="17410"/>
                                        </p:tgtEl>
                                      </p:cBhvr>
                                    </p:animEffect>
                                    <p:anim calcmode="lin" valueType="num">
                                      <p:cBhvr>
                                        <p:cTn id="8" dur="1822" tmFilter="0,0; 0.14,0.36; 0.43,0.73; 0.71,0.91; 1.0,1.0">
                                          <p:stCondLst>
                                            <p:cond delay="0"/>
                                          </p:stCondLst>
                                        </p:cTn>
                                        <p:tgtEl>
                                          <p:spTgt spid="174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4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4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4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4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7410"/>
                                        </p:tgtEl>
                                      </p:cBhvr>
                                      <p:to x="100000" y="60000"/>
                                    </p:animScale>
                                    <p:animScale>
                                      <p:cBhvr>
                                        <p:cTn id="14" dur="166" decel="50000">
                                          <p:stCondLst>
                                            <p:cond delay="676"/>
                                          </p:stCondLst>
                                        </p:cTn>
                                        <p:tgtEl>
                                          <p:spTgt spid="17410"/>
                                        </p:tgtEl>
                                      </p:cBhvr>
                                      <p:to x="100000" y="100000"/>
                                    </p:animScale>
                                    <p:animScale>
                                      <p:cBhvr>
                                        <p:cTn id="15" dur="26">
                                          <p:stCondLst>
                                            <p:cond delay="1312"/>
                                          </p:stCondLst>
                                        </p:cTn>
                                        <p:tgtEl>
                                          <p:spTgt spid="17410"/>
                                        </p:tgtEl>
                                      </p:cBhvr>
                                      <p:to x="100000" y="80000"/>
                                    </p:animScale>
                                    <p:animScale>
                                      <p:cBhvr>
                                        <p:cTn id="16" dur="166" decel="50000">
                                          <p:stCondLst>
                                            <p:cond delay="1338"/>
                                          </p:stCondLst>
                                        </p:cTn>
                                        <p:tgtEl>
                                          <p:spTgt spid="17410"/>
                                        </p:tgtEl>
                                      </p:cBhvr>
                                      <p:to x="100000" y="100000"/>
                                    </p:animScale>
                                    <p:animScale>
                                      <p:cBhvr>
                                        <p:cTn id="17" dur="26">
                                          <p:stCondLst>
                                            <p:cond delay="1642"/>
                                          </p:stCondLst>
                                        </p:cTn>
                                        <p:tgtEl>
                                          <p:spTgt spid="17410"/>
                                        </p:tgtEl>
                                      </p:cBhvr>
                                      <p:to x="100000" y="90000"/>
                                    </p:animScale>
                                    <p:animScale>
                                      <p:cBhvr>
                                        <p:cTn id="18" dur="166" decel="50000">
                                          <p:stCondLst>
                                            <p:cond delay="1668"/>
                                          </p:stCondLst>
                                        </p:cTn>
                                        <p:tgtEl>
                                          <p:spTgt spid="17410"/>
                                        </p:tgtEl>
                                      </p:cBhvr>
                                      <p:to x="100000" y="100000"/>
                                    </p:animScale>
                                    <p:animScale>
                                      <p:cBhvr>
                                        <p:cTn id="19" dur="26">
                                          <p:stCondLst>
                                            <p:cond delay="1808"/>
                                          </p:stCondLst>
                                        </p:cTn>
                                        <p:tgtEl>
                                          <p:spTgt spid="17410"/>
                                        </p:tgtEl>
                                      </p:cBhvr>
                                      <p:to x="100000" y="95000"/>
                                    </p:animScale>
                                    <p:animScale>
                                      <p:cBhvr>
                                        <p:cTn id="20" dur="166" decel="50000">
                                          <p:stCondLst>
                                            <p:cond delay="1834"/>
                                          </p:stCondLst>
                                        </p:cTn>
                                        <p:tgtEl>
                                          <p:spTgt spid="17410"/>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7415"/>
                                        </p:tgtEl>
                                        <p:attrNameLst>
                                          <p:attrName>style.visibility</p:attrName>
                                        </p:attrNameLst>
                                      </p:cBhvr>
                                      <p:to>
                                        <p:strVal val="visible"/>
                                      </p:to>
                                    </p:set>
                                    <p:animEffect transition="in" filter="wipe(down)">
                                      <p:cBhvr>
                                        <p:cTn id="23" dur="580">
                                          <p:stCondLst>
                                            <p:cond delay="0"/>
                                          </p:stCondLst>
                                        </p:cTn>
                                        <p:tgtEl>
                                          <p:spTgt spid="17415"/>
                                        </p:tgtEl>
                                      </p:cBhvr>
                                    </p:animEffect>
                                    <p:anim calcmode="lin" valueType="num">
                                      <p:cBhvr>
                                        <p:cTn id="24" dur="1822" tmFilter="0,0; 0.14,0.36; 0.43,0.73; 0.71,0.91; 1.0,1.0">
                                          <p:stCondLst>
                                            <p:cond delay="0"/>
                                          </p:stCondLst>
                                        </p:cTn>
                                        <p:tgtEl>
                                          <p:spTgt spid="1741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741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741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741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7415"/>
                                        </p:tgtEl>
                                        <p:attrNameLst>
                                          <p:attrName>ppt_y</p:attrName>
                                        </p:attrNameLst>
                                      </p:cBhvr>
                                      <p:tavLst>
                                        <p:tav tm="0" fmla="#ppt_y-sin(pi*$)/81">
                                          <p:val>
                                            <p:fltVal val="0"/>
                                          </p:val>
                                        </p:tav>
                                        <p:tav tm="100000">
                                          <p:val>
                                            <p:fltVal val="1"/>
                                          </p:val>
                                        </p:tav>
                                      </p:tavLst>
                                    </p:anim>
                                    <p:animScale>
                                      <p:cBhvr>
                                        <p:cTn id="29" dur="26">
                                          <p:stCondLst>
                                            <p:cond delay="650"/>
                                          </p:stCondLst>
                                        </p:cTn>
                                        <p:tgtEl>
                                          <p:spTgt spid="17415"/>
                                        </p:tgtEl>
                                      </p:cBhvr>
                                      <p:to x="100000" y="60000"/>
                                    </p:animScale>
                                    <p:animScale>
                                      <p:cBhvr>
                                        <p:cTn id="30" dur="166" decel="50000">
                                          <p:stCondLst>
                                            <p:cond delay="676"/>
                                          </p:stCondLst>
                                        </p:cTn>
                                        <p:tgtEl>
                                          <p:spTgt spid="17415"/>
                                        </p:tgtEl>
                                      </p:cBhvr>
                                      <p:to x="100000" y="100000"/>
                                    </p:animScale>
                                    <p:animScale>
                                      <p:cBhvr>
                                        <p:cTn id="31" dur="26">
                                          <p:stCondLst>
                                            <p:cond delay="1312"/>
                                          </p:stCondLst>
                                        </p:cTn>
                                        <p:tgtEl>
                                          <p:spTgt spid="17415"/>
                                        </p:tgtEl>
                                      </p:cBhvr>
                                      <p:to x="100000" y="80000"/>
                                    </p:animScale>
                                    <p:animScale>
                                      <p:cBhvr>
                                        <p:cTn id="32" dur="166" decel="50000">
                                          <p:stCondLst>
                                            <p:cond delay="1338"/>
                                          </p:stCondLst>
                                        </p:cTn>
                                        <p:tgtEl>
                                          <p:spTgt spid="17415"/>
                                        </p:tgtEl>
                                      </p:cBhvr>
                                      <p:to x="100000" y="100000"/>
                                    </p:animScale>
                                    <p:animScale>
                                      <p:cBhvr>
                                        <p:cTn id="33" dur="26">
                                          <p:stCondLst>
                                            <p:cond delay="1642"/>
                                          </p:stCondLst>
                                        </p:cTn>
                                        <p:tgtEl>
                                          <p:spTgt spid="17415"/>
                                        </p:tgtEl>
                                      </p:cBhvr>
                                      <p:to x="100000" y="90000"/>
                                    </p:animScale>
                                    <p:animScale>
                                      <p:cBhvr>
                                        <p:cTn id="34" dur="166" decel="50000">
                                          <p:stCondLst>
                                            <p:cond delay="1668"/>
                                          </p:stCondLst>
                                        </p:cTn>
                                        <p:tgtEl>
                                          <p:spTgt spid="17415"/>
                                        </p:tgtEl>
                                      </p:cBhvr>
                                      <p:to x="100000" y="100000"/>
                                    </p:animScale>
                                    <p:animScale>
                                      <p:cBhvr>
                                        <p:cTn id="35" dur="26">
                                          <p:stCondLst>
                                            <p:cond delay="1808"/>
                                          </p:stCondLst>
                                        </p:cTn>
                                        <p:tgtEl>
                                          <p:spTgt spid="17415"/>
                                        </p:tgtEl>
                                      </p:cBhvr>
                                      <p:to x="100000" y="95000"/>
                                    </p:animScale>
                                    <p:animScale>
                                      <p:cBhvr>
                                        <p:cTn id="36" dur="166" decel="50000">
                                          <p:stCondLst>
                                            <p:cond delay="1834"/>
                                          </p:stCondLst>
                                        </p:cTn>
                                        <p:tgtEl>
                                          <p:spTgt spid="17415"/>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6" presetClass="entr" presetSubtype="0" fill="hold" nodeType="clickEffect">
                                  <p:stCondLst>
                                    <p:cond delay="0"/>
                                  </p:stCondLst>
                                  <p:childTnLst>
                                    <p:set>
                                      <p:cBhvr>
                                        <p:cTn id="40" dur="1" fill="hold">
                                          <p:stCondLst>
                                            <p:cond delay="0"/>
                                          </p:stCondLst>
                                        </p:cTn>
                                        <p:tgtEl>
                                          <p:spTgt spid="17413"/>
                                        </p:tgtEl>
                                        <p:attrNameLst>
                                          <p:attrName>style.visibility</p:attrName>
                                        </p:attrNameLst>
                                      </p:cBhvr>
                                      <p:to>
                                        <p:strVal val="visible"/>
                                      </p:to>
                                    </p:set>
                                    <p:animEffect transition="in" filter="wipe(down)">
                                      <p:cBhvr>
                                        <p:cTn id="41" dur="580">
                                          <p:stCondLst>
                                            <p:cond delay="0"/>
                                          </p:stCondLst>
                                        </p:cTn>
                                        <p:tgtEl>
                                          <p:spTgt spid="17413"/>
                                        </p:tgtEl>
                                      </p:cBhvr>
                                    </p:animEffect>
                                    <p:anim calcmode="lin" valueType="num">
                                      <p:cBhvr>
                                        <p:cTn id="42" dur="1822" tmFilter="0,0; 0.14,0.36; 0.43,0.73; 0.71,0.91; 1.0,1.0">
                                          <p:stCondLst>
                                            <p:cond delay="0"/>
                                          </p:stCondLst>
                                        </p:cTn>
                                        <p:tgtEl>
                                          <p:spTgt spid="17413"/>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17413"/>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17413"/>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17413"/>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17413"/>
                                        </p:tgtEl>
                                        <p:attrNameLst>
                                          <p:attrName>ppt_y</p:attrName>
                                        </p:attrNameLst>
                                      </p:cBhvr>
                                      <p:tavLst>
                                        <p:tav tm="0" fmla="#ppt_y-sin(pi*$)/81">
                                          <p:val>
                                            <p:fltVal val="0"/>
                                          </p:val>
                                        </p:tav>
                                        <p:tav tm="100000">
                                          <p:val>
                                            <p:fltVal val="1"/>
                                          </p:val>
                                        </p:tav>
                                      </p:tavLst>
                                    </p:anim>
                                    <p:animScale>
                                      <p:cBhvr>
                                        <p:cTn id="47" dur="26">
                                          <p:stCondLst>
                                            <p:cond delay="650"/>
                                          </p:stCondLst>
                                        </p:cTn>
                                        <p:tgtEl>
                                          <p:spTgt spid="17413"/>
                                        </p:tgtEl>
                                      </p:cBhvr>
                                      <p:to x="100000" y="60000"/>
                                    </p:animScale>
                                    <p:animScale>
                                      <p:cBhvr>
                                        <p:cTn id="48" dur="166" decel="50000">
                                          <p:stCondLst>
                                            <p:cond delay="676"/>
                                          </p:stCondLst>
                                        </p:cTn>
                                        <p:tgtEl>
                                          <p:spTgt spid="17413"/>
                                        </p:tgtEl>
                                      </p:cBhvr>
                                      <p:to x="100000" y="100000"/>
                                    </p:animScale>
                                    <p:animScale>
                                      <p:cBhvr>
                                        <p:cTn id="49" dur="26">
                                          <p:stCondLst>
                                            <p:cond delay="1312"/>
                                          </p:stCondLst>
                                        </p:cTn>
                                        <p:tgtEl>
                                          <p:spTgt spid="17413"/>
                                        </p:tgtEl>
                                      </p:cBhvr>
                                      <p:to x="100000" y="80000"/>
                                    </p:animScale>
                                    <p:animScale>
                                      <p:cBhvr>
                                        <p:cTn id="50" dur="166" decel="50000">
                                          <p:stCondLst>
                                            <p:cond delay="1338"/>
                                          </p:stCondLst>
                                        </p:cTn>
                                        <p:tgtEl>
                                          <p:spTgt spid="17413"/>
                                        </p:tgtEl>
                                      </p:cBhvr>
                                      <p:to x="100000" y="100000"/>
                                    </p:animScale>
                                    <p:animScale>
                                      <p:cBhvr>
                                        <p:cTn id="51" dur="26">
                                          <p:stCondLst>
                                            <p:cond delay="1642"/>
                                          </p:stCondLst>
                                        </p:cTn>
                                        <p:tgtEl>
                                          <p:spTgt spid="17413"/>
                                        </p:tgtEl>
                                      </p:cBhvr>
                                      <p:to x="100000" y="90000"/>
                                    </p:animScale>
                                    <p:animScale>
                                      <p:cBhvr>
                                        <p:cTn id="52" dur="166" decel="50000">
                                          <p:stCondLst>
                                            <p:cond delay="1668"/>
                                          </p:stCondLst>
                                        </p:cTn>
                                        <p:tgtEl>
                                          <p:spTgt spid="17413"/>
                                        </p:tgtEl>
                                      </p:cBhvr>
                                      <p:to x="100000" y="100000"/>
                                    </p:animScale>
                                    <p:animScale>
                                      <p:cBhvr>
                                        <p:cTn id="53" dur="26">
                                          <p:stCondLst>
                                            <p:cond delay="1808"/>
                                          </p:stCondLst>
                                        </p:cTn>
                                        <p:tgtEl>
                                          <p:spTgt spid="17413"/>
                                        </p:tgtEl>
                                      </p:cBhvr>
                                      <p:to x="100000" y="95000"/>
                                    </p:animScale>
                                    <p:animScale>
                                      <p:cBhvr>
                                        <p:cTn id="54" dur="166" decel="50000">
                                          <p:stCondLst>
                                            <p:cond delay="1834"/>
                                          </p:stCondLst>
                                        </p:cTn>
                                        <p:tgtEl>
                                          <p:spTgt spid="17413"/>
                                        </p:tgtEl>
                                      </p:cBhvr>
                                      <p:to x="100000" y="100000"/>
                                    </p:animScale>
                                  </p:childTnLst>
                                </p:cTn>
                              </p:par>
                              <p:par>
                                <p:cTn id="55" presetID="26" presetClass="entr" presetSubtype="0" fill="hold" grpId="0" nodeType="withEffect">
                                  <p:stCondLst>
                                    <p:cond delay="0"/>
                                  </p:stCondLst>
                                  <p:childTnLst>
                                    <p:set>
                                      <p:cBhvr>
                                        <p:cTn id="56" dur="1" fill="hold">
                                          <p:stCondLst>
                                            <p:cond delay="0"/>
                                          </p:stCondLst>
                                        </p:cTn>
                                        <p:tgtEl>
                                          <p:spTgt spid="17414"/>
                                        </p:tgtEl>
                                        <p:attrNameLst>
                                          <p:attrName>style.visibility</p:attrName>
                                        </p:attrNameLst>
                                      </p:cBhvr>
                                      <p:to>
                                        <p:strVal val="visible"/>
                                      </p:to>
                                    </p:set>
                                    <p:animEffect transition="in" filter="wipe(down)">
                                      <p:cBhvr>
                                        <p:cTn id="57" dur="580">
                                          <p:stCondLst>
                                            <p:cond delay="0"/>
                                          </p:stCondLst>
                                        </p:cTn>
                                        <p:tgtEl>
                                          <p:spTgt spid="17414"/>
                                        </p:tgtEl>
                                      </p:cBhvr>
                                    </p:animEffect>
                                    <p:anim calcmode="lin" valueType="num">
                                      <p:cBhvr>
                                        <p:cTn id="58" dur="1822" tmFilter="0,0; 0.14,0.36; 0.43,0.73; 0.71,0.91; 1.0,1.0">
                                          <p:stCondLst>
                                            <p:cond delay="0"/>
                                          </p:stCondLst>
                                        </p:cTn>
                                        <p:tgtEl>
                                          <p:spTgt spid="17414"/>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17414"/>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17414"/>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17414"/>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17414"/>
                                        </p:tgtEl>
                                        <p:attrNameLst>
                                          <p:attrName>ppt_y</p:attrName>
                                        </p:attrNameLst>
                                      </p:cBhvr>
                                      <p:tavLst>
                                        <p:tav tm="0" fmla="#ppt_y-sin(pi*$)/81">
                                          <p:val>
                                            <p:fltVal val="0"/>
                                          </p:val>
                                        </p:tav>
                                        <p:tav tm="100000">
                                          <p:val>
                                            <p:fltVal val="1"/>
                                          </p:val>
                                        </p:tav>
                                      </p:tavLst>
                                    </p:anim>
                                    <p:animScale>
                                      <p:cBhvr>
                                        <p:cTn id="63" dur="26">
                                          <p:stCondLst>
                                            <p:cond delay="650"/>
                                          </p:stCondLst>
                                        </p:cTn>
                                        <p:tgtEl>
                                          <p:spTgt spid="17414"/>
                                        </p:tgtEl>
                                      </p:cBhvr>
                                      <p:to x="100000" y="60000"/>
                                    </p:animScale>
                                    <p:animScale>
                                      <p:cBhvr>
                                        <p:cTn id="64" dur="166" decel="50000">
                                          <p:stCondLst>
                                            <p:cond delay="676"/>
                                          </p:stCondLst>
                                        </p:cTn>
                                        <p:tgtEl>
                                          <p:spTgt spid="17414"/>
                                        </p:tgtEl>
                                      </p:cBhvr>
                                      <p:to x="100000" y="100000"/>
                                    </p:animScale>
                                    <p:animScale>
                                      <p:cBhvr>
                                        <p:cTn id="65" dur="26">
                                          <p:stCondLst>
                                            <p:cond delay="1312"/>
                                          </p:stCondLst>
                                        </p:cTn>
                                        <p:tgtEl>
                                          <p:spTgt spid="17414"/>
                                        </p:tgtEl>
                                      </p:cBhvr>
                                      <p:to x="100000" y="80000"/>
                                    </p:animScale>
                                    <p:animScale>
                                      <p:cBhvr>
                                        <p:cTn id="66" dur="166" decel="50000">
                                          <p:stCondLst>
                                            <p:cond delay="1338"/>
                                          </p:stCondLst>
                                        </p:cTn>
                                        <p:tgtEl>
                                          <p:spTgt spid="17414"/>
                                        </p:tgtEl>
                                      </p:cBhvr>
                                      <p:to x="100000" y="100000"/>
                                    </p:animScale>
                                    <p:animScale>
                                      <p:cBhvr>
                                        <p:cTn id="67" dur="26">
                                          <p:stCondLst>
                                            <p:cond delay="1642"/>
                                          </p:stCondLst>
                                        </p:cTn>
                                        <p:tgtEl>
                                          <p:spTgt spid="17414"/>
                                        </p:tgtEl>
                                      </p:cBhvr>
                                      <p:to x="100000" y="90000"/>
                                    </p:animScale>
                                    <p:animScale>
                                      <p:cBhvr>
                                        <p:cTn id="68" dur="166" decel="50000">
                                          <p:stCondLst>
                                            <p:cond delay="1668"/>
                                          </p:stCondLst>
                                        </p:cTn>
                                        <p:tgtEl>
                                          <p:spTgt spid="17414"/>
                                        </p:tgtEl>
                                      </p:cBhvr>
                                      <p:to x="100000" y="100000"/>
                                    </p:animScale>
                                    <p:animScale>
                                      <p:cBhvr>
                                        <p:cTn id="69" dur="26">
                                          <p:stCondLst>
                                            <p:cond delay="1808"/>
                                          </p:stCondLst>
                                        </p:cTn>
                                        <p:tgtEl>
                                          <p:spTgt spid="17414"/>
                                        </p:tgtEl>
                                      </p:cBhvr>
                                      <p:to x="100000" y="95000"/>
                                    </p:animScale>
                                    <p:animScale>
                                      <p:cBhvr>
                                        <p:cTn id="70" dur="166" decel="50000">
                                          <p:stCondLst>
                                            <p:cond delay="1834"/>
                                          </p:stCondLst>
                                        </p:cTn>
                                        <p:tgtEl>
                                          <p:spTgt spid="17414"/>
                                        </p:tgtEl>
                                      </p:cBhvr>
                                      <p:to x="100000" y="100000"/>
                                    </p:animScale>
                                  </p:childTnLst>
                                </p:cTn>
                              </p:par>
                            </p:childTnLst>
                          </p:cTn>
                        </p:par>
                      </p:childTnLst>
                    </p:cTn>
                  </p:par>
                  <p:par>
                    <p:cTn id="71" fill="hold">
                      <p:stCondLst>
                        <p:cond delay="indefinite"/>
                      </p:stCondLst>
                      <p:childTnLst>
                        <p:par>
                          <p:cTn id="72" fill="hold">
                            <p:stCondLst>
                              <p:cond delay="0"/>
                            </p:stCondLst>
                            <p:childTnLst>
                              <p:par>
                                <p:cTn id="73" presetID="26" presetClass="entr" presetSubtype="0" fill="hold" nodeType="clickEffect">
                                  <p:stCondLst>
                                    <p:cond delay="0"/>
                                  </p:stCondLst>
                                  <p:childTnLst>
                                    <p:set>
                                      <p:cBhvr>
                                        <p:cTn id="74" dur="1" fill="hold">
                                          <p:stCondLst>
                                            <p:cond delay="0"/>
                                          </p:stCondLst>
                                        </p:cTn>
                                        <p:tgtEl>
                                          <p:spTgt spid="17411"/>
                                        </p:tgtEl>
                                        <p:attrNameLst>
                                          <p:attrName>style.visibility</p:attrName>
                                        </p:attrNameLst>
                                      </p:cBhvr>
                                      <p:to>
                                        <p:strVal val="visible"/>
                                      </p:to>
                                    </p:set>
                                    <p:animEffect transition="in" filter="wipe(down)">
                                      <p:cBhvr>
                                        <p:cTn id="75" dur="580">
                                          <p:stCondLst>
                                            <p:cond delay="0"/>
                                          </p:stCondLst>
                                        </p:cTn>
                                        <p:tgtEl>
                                          <p:spTgt spid="17411"/>
                                        </p:tgtEl>
                                      </p:cBhvr>
                                    </p:animEffect>
                                    <p:anim calcmode="lin" valueType="num">
                                      <p:cBhvr>
                                        <p:cTn id="76" dur="1822" tmFilter="0,0; 0.14,0.36; 0.43,0.73; 0.71,0.91; 1.0,1.0">
                                          <p:stCondLst>
                                            <p:cond delay="0"/>
                                          </p:stCondLst>
                                        </p:cTn>
                                        <p:tgtEl>
                                          <p:spTgt spid="17411"/>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17411"/>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17411"/>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17411"/>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17411"/>
                                        </p:tgtEl>
                                        <p:attrNameLst>
                                          <p:attrName>ppt_y</p:attrName>
                                        </p:attrNameLst>
                                      </p:cBhvr>
                                      <p:tavLst>
                                        <p:tav tm="0" fmla="#ppt_y-sin(pi*$)/81">
                                          <p:val>
                                            <p:fltVal val="0"/>
                                          </p:val>
                                        </p:tav>
                                        <p:tav tm="100000">
                                          <p:val>
                                            <p:fltVal val="1"/>
                                          </p:val>
                                        </p:tav>
                                      </p:tavLst>
                                    </p:anim>
                                    <p:animScale>
                                      <p:cBhvr>
                                        <p:cTn id="81" dur="26">
                                          <p:stCondLst>
                                            <p:cond delay="650"/>
                                          </p:stCondLst>
                                        </p:cTn>
                                        <p:tgtEl>
                                          <p:spTgt spid="17411"/>
                                        </p:tgtEl>
                                      </p:cBhvr>
                                      <p:to x="100000" y="60000"/>
                                    </p:animScale>
                                    <p:animScale>
                                      <p:cBhvr>
                                        <p:cTn id="82" dur="166" decel="50000">
                                          <p:stCondLst>
                                            <p:cond delay="676"/>
                                          </p:stCondLst>
                                        </p:cTn>
                                        <p:tgtEl>
                                          <p:spTgt spid="17411"/>
                                        </p:tgtEl>
                                      </p:cBhvr>
                                      <p:to x="100000" y="100000"/>
                                    </p:animScale>
                                    <p:animScale>
                                      <p:cBhvr>
                                        <p:cTn id="83" dur="26">
                                          <p:stCondLst>
                                            <p:cond delay="1312"/>
                                          </p:stCondLst>
                                        </p:cTn>
                                        <p:tgtEl>
                                          <p:spTgt spid="17411"/>
                                        </p:tgtEl>
                                      </p:cBhvr>
                                      <p:to x="100000" y="80000"/>
                                    </p:animScale>
                                    <p:animScale>
                                      <p:cBhvr>
                                        <p:cTn id="84" dur="166" decel="50000">
                                          <p:stCondLst>
                                            <p:cond delay="1338"/>
                                          </p:stCondLst>
                                        </p:cTn>
                                        <p:tgtEl>
                                          <p:spTgt spid="17411"/>
                                        </p:tgtEl>
                                      </p:cBhvr>
                                      <p:to x="100000" y="100000"/>
                                    </p:animScale>
                                    <p:animScale>
                                      <p:cBhvr>
                                        <p:cTn id="85" dur="26">
                                          <p:stCondLst>
                                            <p:cond delay="1642"/>
                                          </p:stCondLst>
                                        </p:cTn>
                                        <p:tgtEl>
                                          <p:spTgt spid="17411"/>
                                        </p:tgtEl>
                                      </p:cBhvr>
                                      <p:to x="100000" y="90000"/>
                                    </p:animScale>
                                    <p:animScale>
                                      <p:cBhvr>
                                        <p:cTn id="86" dur="166" decel="50000">
                                          <p:stCondLst>
                                            <p:cond delay="1668"/>
                                          </p:stCondLst>
                                        </p:cTn>
                                        <p:tgtEl>
                                          <p:spTgt spid="17411"/>
                                        </p:tgtEl>
                                      </p:cBhvr>
                                      <p:to x="100000" y="100000"/>
                                    </p:animScale>
                                    <p:animScale>
                                      <p:cBhvr>
                                        <p:cTn id="87" dur="26">
                                          <p:stCondLst>
                                            <p:cond delay="1808"/>
                                          </p:stCondLst>
                                        </p:cTn>
                                        <p:tgtEl>
                                          <p:spTgt spid="17411"/>
                                        </p:tgtEl>
                                      </p:cBhvr>
                                      <p:to x="100000" y="95000"/>
                                    </p:animScale>
                                    <p:animScale>
                                      <p:cBhvr>
                                        <p:cTn id="88" dur="166" decel="50000">
                                          <p:stCondLst>
                                            <p:cond delay="1834"/>
                                          </p:stCondLst>
                                        </p:cTn>
                                        <p:tgtEl>
                                          <p:spTgt spid="17411"/>
                                        </p:tgtEl>
                                      </p:cBhvr>
                                      <p:to x="100000" y="100000"/>
                                    </p:animScale>
                                  </p:childTnLst>
                                </p:cTn>
                              </p:par>
                              <p:par>
                                <p:cTn id="89" presetID="26" presetClass="entr" presetSubtype="0" fill="hold" grpId="0" nodeType="withEffect">
                                  <p:stCondLst>
                                    <p:cond delay="0"/>
                                  </p:stCondLst>
                                  <p:childTnLst>
                                    <p:set>
                                      <p:cBhvr>
                                        <p:cTn id="90" dur="1" fill="hold">
                                          <p:stCondLst>
                                            <p:cond delay="0"/>
                                          </p:stCondLst>
                                        </p:cTn>
                                        <p:tgtEl>
                                          <p:spTgt spid="17416"/>
                                        </p:tgtEl>
                                        <p:attrNameLst>
                                          <p:attrName>style.visibility</p:attrName>
                                        </p:attrNameLst>
                                      </p:cBhvr>
                                      <p:to>
                                        <p:strVal val="visible"/>
                                      </p:to>
                                    </p:set>
                                    <p:animEffect transition="in" filter="wipe(down)">
                                      <p:cBhvr>
                                        <p:cTn id="91" dur="580">
                                          <p:stCondLst>
                                            <p:cond delay="0"/>
                                          </p:stCondLst>
                                        </p:cTn>
                                        <p:tgtEl>
                                          <p:spTgt spid="17416"/>
                                        </p:tgtEl>
                                      </p:cBhvr>
                                    </p:animEffect>
                                    <p:anim calcmode="lin" valueType="num">
                                      <p:cBhvr>
                                        <p:cTn id="92" dur="1822" tmFilter="0,0; 0.14,0.36; 0.43,0.73; 0.71,0.91; 1.0,1.0">
                                          <p:stCondLst>
                                            <p:cond delay="0"/>
                                          </p:stCondLst>
                                        </p:cTn>
                                        <p:tgtEl>
                                          <p:spTgt spid="17416"/>
                                        </p:tgtEl>
                                        <p:attrNameLst>
                                          <p:attrName>ppt_x</p:attrName>
                                        </p:attrNameLst>
                                      </p:cBhvr>
                                      <p:tavLst>
                                        <p:tav tm="0">
                                          <p:val>
                                            <p:strVal val="#ppt_x-0.25"/>
                                          </p:val>
                                        </p:tav>
                                        <p:tav tm="100000">
                                          <p:val>
                                            <p:strVal val="#ppt_x"/>
                                          </p:val>
                                        </p:tav>
                                      </p:tavLst>
                                    </p:anim>
                                    <p:anim calcmode="lin" valueType="num">
                                      <p:cBhvr>
                                        <p:cTn id="93" dur="664" tmFilter="0.0,0.0; 0.25,0.07; 0.50,0.2; 0.75,0.467; 1.0,1.0">
                                          <p:stCondLst>
                                            <p:cond delay="0"/>
                                          </p:stCondLst>
                                        </p:cTn>
                                        <p:tgtEl>
                                          <p:spTgt spid="17416"/>
                                        </p:tgtEl>
                                        <p:attrNameLst>
                                          <p:attrName>ppt_y</p:attrName>
                                        </p:attrNameLst>
                                      </p:cBhvr>
                                      <p:tavLst>
                                        <p:tav tm="0" fmla="#ppt_y-sin(pi*$)/3">
                                          <p:val>
                                            <p:fltVal val="0.5"/>
                                          </p:val>
                                        </p:tav>
                                        <p:tav tm="100000">
                                          <p:val>
                                            <p:fltVal val="1"/>
                                          </p:val>
                                        </p:tav>
                                      </p:tavLst>
                                    </p:anim>
                                    <p:anim calcmode="lin" valueType="num">
                                      <p:cBhvr>
                                        <p:cTn id="94" dur="664" tmFilter="0, 0; 0.125,0.2665; 0.25,0.4; 0.375,0.465; 0.5,0.5;  0.625,0.535; 0.75,0.6; 0.875,0.7335; 1,1">
                                          <p:stCondLst>
                                            <p:cond delay="664"/>
                                          </p:stCondLst>
                                        </p:cTn>
                                        <p:tgtEl>
                                          <p:spTgt spid="17416"/>
                                        </p:tgtEl>
                                        <p:attrNameLst>
                                          <p:attrName>ppt_y</p:attrName>
                                        </p:attrNameLst>
                                      </p:cBhvr>
                                      <p:tavLst>
                                        <p:tav tm="0" fmla="#ppt_y-sin(pi*$)/9">
                                          <p:val>
                                            <p:fltVal val="0"/>
                                          </p:val>
                                        </p:tav>
                                        <p:tav tm="100000">
                                          <p:val>
                                            <p:fltVal val="1"/>
                                          </p:val>
                                        </p:tav>
                                      </p:tavLst>
                                    </p:anim>
                                    <p:anim calcmode="lin" valueType="num">
                                      <p:cBhvr>
                                        <p:cTn id="95" dur="332" tmFilter="0, 0; 0.125,0.2665; 0.25,0.4; 0.375,0.465; 0.5,0.5;  0.625,0.535; 0.75,0.6; 0.875,0.7335; 1,1">
                                          <p:stCondLst>
                                            <p:cond delay="1324"/>
                                          </p:stCondLst>
                                        </p:cTn>
                                        <p:tgtEl>
                                          <p:spTgt spid="17416"/>
                                        </p:tgtEl>
                                        <p:attrNameLst>
                                          <p:attrName>ppt_y</p:attrName>
                                        </p:attrNameLst>
                                      </p:cBhvr>
                                      <p:tavLst>
                                        <p:tav tm="0" fmla="#ppt_y-sin(pi*$)/27">
                                          <p:val>
                                            <p:fltVal val="0"/>
                                          </p:val>
                                        </p:tav>
                                        <p:tav tm="100000">
                                          <p:val>
                                            <p:fltVal val="1"/>
                                          </p:val>
                                        </p:tav>
                                      </p:tavLst>
                                    </p:anim>
                                    <p:anim calcmode="lin" valueType="num">
                                      <p:cBhvr>
                                        <p:cTn id="96" dur="164" tmFilter="0, 0; 0.125,0.2665; 0.25,0.4; 0.375,0.465; 0.5,0.5;  0.625,0.535; 0.75,0.6; 0.875,0.7335; 1,1">
                                          <p:stCondLst>
                                            <p:cond delay="1656"/>
                                          </p:stCondLst>
                                        </p:cTn>
                                        <p:tgtEl>
                                          <p:spTgt spid="17416"/>
                                        </p:tgtEl>
                                        <p:attrNameLst>
                                          <p:attrName>ppt_y</p:attrName>
                                        </p:attrNameLst>
                                      </p:cBhvr>
                                      <p:tavLst>
                                        <p:tav tm="0" fmla="#ppt_y-sin(pi*$)/81">
                                          <p:val>
                                            <p:fltVal val="0"/>
                                          </p:val>
                                        </p:tav>
                                        <p:tav tm="100000">
                                          <p:val>
                                            <p:fltVal val="1"/>
                                          </p:val>
                                        </p:tav>
                                      </p:tavLst>
                                    </p:anim>
                                    <p:animScale>
                                      <p:cBhvr>
                                        <p:cTn id="97" dur="26">
                                          <p:stCondLst>
                                            <p:cond delay="650"/>
                                          </p:stCondLst>
                                        </p:cTn>
                                        <p:tgtEl>
                                          <p:spTgt spid="17416"/>
                                        </p:tgtEl>
                                      </p:cBhvr>
                                      <p:to x="100000" y="60000"/>
                                    </p:animScale>
                                    <p:animScale>
                                      <p:cBhvr>
                                        <p:cTn id="98" dur="166" decel="50000">
                                          <p:stCondLst>
                                            <p:cond delay="676"/>
                                          </p:stCondLst>
                                        </p:cTn>
                                        <p:tgtEl>
                                          <p:spTgt spid="17416"/>
                                        </p:tgtEl>
                                      </p:cBhvr>
                                      <p:to x="100000" y="100000"/>
                                    </p:animScale>
                                    <p:animScale>
                                      <p:cBhvr>
                                        <p:cTn id="99" dur="26">
                                          <p:stCondLst>
                                            <p:cond delay="1312"/>
                                          </p:stCondLst>
                                        </p:cTn>
                                        <p:tgtEl>
                                          <p:spTgt spid="17416"/>
                                        </p:tgtEl>
                                      </p:cBhvr>
                                      <p:to x="100000" y="80000"/>
                                    </p:animScale>
                                    <p:animScale>
                                      <p:cBhvr>
                                        <p:cTn id="100" dur="166" decel="50000">
                                          <p:stCondLst>
                                            <p:cond delay="1338"/>
                                          </p:stCondLst>
                                        </p:cTn>
                                        <p:tgtEl>
                                          <p:spTgt spid="17416"/>
                                        </p:tgtEl>
                                      </p:cBhvr>
                                      <p:to x="100000" y="100000"/>
                                    </p:animScale>
                                    <p:animScale>
                                      <p:cBhvr>
                                        <p:cTn id="101" dur="26">
                                          <p:stCondLst>
                                            <p:cond delay="1642"/>
                                          </p:stCondLst>
                                        </p:cTn>
                                        <p:tgtEl>
                                          <p:spTgt spid="17416"/>
                                        </p:tgtEl>
                                      </p:cBhvr>
                                      <p:to x="100000" y="90000"/>
                                    </p:animScale>
                                    <p:animScale>
                                      <p:cBhvr>
                                        <p:cTn id="102" dur="166" decel="50000">
                                          <p:stCondLst>
                                            <p:cond delay="1668"/>
                                          </p:stCondLst>
                                        </p:cTn>
                                        <p:tgtEl>
                                          <p:spTgt spid="17416"/>
                                        </p:tgtEl>
                                      </p:cBhvr>
                                      <p:to x="100000" y="100000"/>
                                    </p:animScale>
                                    <p:animScale>
                                      <p:cBhvr>
                                        <p:cTn id="103" dur="26">
                                          <p:stCondLst>
                                            <p:cond delay="1808"/>
                                          </p:stCondLst>
                                        </p:cTn>
                                        <p:tgtEl>
                                          <p:spTgt spid="17416"/>
                                        </p:tgtEl>
                                      </p:cBhvr>
                                      <p:to x="100000" y="95000"/>
                                    </p:animScale>
                                    <p:animScale>
                                      <p:cBhvr>
                                        <p:cTn id="104" dur="166" decel="50000">
                                          <p:stCondLst>
                                            <p:cond delay="1834"/>
                                          </p:stCondLst>
                                        </p:cTn>
                                        <p:tgtEl>
                                          <p:spTgt spid="17416"/>
                                        </p:tgtEl>
                                      </p:cBhvr>
                                      <p:to x="100000" y="100000"/>
                                    </p:animScale>
                                  </p:childTnLst>
                                </p:cTn>
                              </p:par>
                            </p:childTnLst>
                          </p:cTn>
                        </p:par>
                      </p:childTnLst>
                    </p:cTn>
                  </p:par>
                  <p:par>
                    <p:cTn id="105" fill="hold">
                      <p:stCondLst>
                        <p:cond delay="indefinite"/>
                      </p:stCondLst>
                      <p:childTnLst>
                        <p:par>
                          <p:cTn id="106" fill="hold">
                            <p:stCondLst>
                              <p:cond delay="0"/>
                            </p:stCondLst>
                            <p:childTnLst>
                              <p:par>
                                <p:cTn id="107" presetID="26" presetClass="entr" presetSubtype="0" fill="hold" nodeType="clickEffect">
                                  <p:stCondLst>
                                    <p:cond delay="0"/>
                                  </p:stCondLst>
                                  <p:childTnLst>
                                    <p:set>
                                      <p:cBhvr>
                                        <p:cTn id="108" dur="1" fill="hold">
                                          <p:stCondLst>
                                            <p:cond delay="0"/>
                                          </p:stCondLst>
                                        </p:cTn>
                                        <p:tgtEl>
                                          <p:spTgt spid="17412"/>
                                        </p:tgtEl>
                                        <p:attrNameLst>
                                          <p:attrName>style.visibility</p:attrName>
                                        </p:attrNameLst>
                                      </p:cBhvr>
                                      <p:to>
                                        <p:strVal val="visible"/>
                                      </p:to>
                                    </p:set>
                                    <p:animEffect transition="in" filter="wipe(down)">
                                      <p:cBhvr>
                                        <p:cTn id="109" dur="580">
                                          <p:stCondLst>
                                            <p:cond delay="0"/>
                                          </p:stCondLst>
                                        </p:cTn>
                                        <p:tgtEl>
                                          <p:spTgt spid="17412"/>
                                        </p:tgtEl>
                                      </p:cBhvr>
                                    </p:animEffect>
                                    <p:anim calcmode="lin" valueType="num">
                                      <p:cBhvr>
                                        <p:cTn id="110" dur="1822" tmFilter="0,0; 0.14,0.36; 0.43,0.73; 0.71,0.91; 1.0,1.0">
                                          <p:stCondLst>
                                            <p:cond delay="0"/>
                                          </p:stCondLst>
                                        </p:cTn>
                                        <p:tgtEl>
                                          <p:spTgt spid="17412"/>
                                        </p:tgtEl>
                                        <p:attrNameLst>
                                          <p:attrName>ppt_x</p:attrName>
                                        </p:attrNameLst>
                                      </p:cBhvr>
                                      <p:tavLst>
                                        <p:tav tm="0">
                                          <p:val>
                                            <p:strVal val="#ppt_x-0.25"/>
                                          </p:val>
                                        </p:tav>
                                        <p:tav tm="100000">
                                          <p:val>
                                            <p:strVal val="#ppt_x"/>
                                          </p:val>
                                        </p:tav>
                                      </p:tavLst>
                                    </p:anim>
                                    <p:anim calcmode="lin" valueType="num">
                                      <p:cBhvr>
                                        <p:cTn id="111" dur="664" tmFilter="0.0,0.0; 0.25,0.07; 0.50,0.2; 0.75,0.467; 1.0,1.0">
                                          <p:stCondLst>
                                            <p:cond delay="0"/>
                                          </p:stCondLst>
                                        </p:cTn>
                                        <p:tgtEl>
                                          <p:spTgt spid="17412"/>
                                        </p:tgtEl>
                                        <p:attrNameLst>
                                          <p:attrName>ppt_y</p:attrName>
                                        </p:attrNameLst>
                                      </p:cBhvr>
                                      <p:tavLst>
                                        <p:tav tm="0" fmla="#ppt_y-sin(pi*$)/3">
                                          <p:val>
                                            <p:fltVal val="0.5"/>
                                          </p:val>
                                        </p:tav>
                                        <p:tav tm="100000">
                                          <p:val>
                                            <p:fltVal val="1"/>
                                          </p:val>
                                        </p:tav>
                                      </p:tavLst>
                                    </p:anim>
                                    <p:anim calcmode="lin" valueType="num">
                                      <p:cBhvr>
                                        <p:cTn id="112" dur="664" tmFilter="0, 0; 0.125,0.2665; 0.25,0.4; 0.375,0.465; 0.5,0.5;  0.625,0.535; 0.75,0.6; 0.875,0.7335; 1,1">
                                          <p:stCondLst>
                                            <p:cond delay="664"/>
                                          </p:stCondLst>
                                        </p:cTn>
                                        <p:tgtEl>
                                          <p:spTgt spid="17412"/>
                                        </p:tgtEl>
                                        <p:attrNameLst>
                                          <p:attrName>ppt_y</p:attrName>
                                        </p:attrNameLst>
                                      </p:cBhvr>
                                      <p:tavLst>
                                        <p:tav tm="0" fmla="#ppt_y-sin(pi*$)/9">
                                          <p:val>
                                            <p:fltVal val="0"/>
                                          </p:val>
                                        </p:tav>
                                        <p:tav tm="100000">
                                          <p:val>
                                            <p:fltVal val="1"/>
                                          </p:val>
                                        </p:tav>
                                      </p:tavLst>
                                    </p:anim>
                                    <p:anim calcmode="lin" valueType="num">
                                      <p:cBhvr>
                                        <p:cTn id="113" dur="332" tmFilter="0, 0; 0.125,0.2665; 0.25,0.4; 0.375,0.465; 0.5,0.5;  0.625,0.535; 0.75,0.6; 0.875,0.7335; 1,1">
                                          <p:stCondLst>
                                            <p:cond delay="1324"/>
                                          </p:stCondLst>
                                        </p:cTn>
                                        <p:tgtEl>
                                          <p:spTgt spid="17412"/>
                                        </p:tgtEl>
                                        <p:attrNameLst>
                                          <p:attrName>ppt_y</p:attrName>
                                        </p:attrNameLst>
                                      </p:cBhvr>
                                      <p:tavLst>
                                        <p:tav tm="0" fmla="#ppt_y-sin(pi*$)/27">
                                          <p:val>
                                            <p:fltVal val="0"/>
                                          </p:val>
                                        </p:tav>
                                        <p:tav tm="100000">
                                          <p:val>
                                            <p:fltVal val="1"/>
                                          </p:val>
                                        </p:tav>
                                      </p:tavLst>
                                    </p:anim>
                                    <p:anim calcmode="lin" valueType="num">
                                      <p:cBhvr>
                                        <p:cTn id="114" dur="164" tmFilter="0, 0; 0.125,0.2665; 0.25,0.4; 0.375,0.465; 0.5,0.5;  0.625,0.535; 0.75,0.6; 0.875,0.7335; 1,1">
                                          <p:stCondLst>
                                            <p:cond delay="1656"/>
                                          </p:stCondLst>
                                        </p:cTn>
                                        <p:tgtEl>
                                          <p:spTgt spid="17412"/>
                                        </p:tgtEl>
                                        <p:attrNameLst>
                                          <p:attrName>ppt_y</p:attrName>
                                        </p:attrNameLst>
                                      </p:cBhvr>
                                      <p:tavLst>
                                        <p:tav tm="0" fmla="#ppt_y-sin(pi*$)/81">
                                          <p:val>
                                            <p:fltVal val="0"/>
                                          </p:val>
                                        </p:tav>
                                        <p:tav tm="100000">
                                          <p:val>
                                            <p:fltVal val="1"/>
                                          </p:val>
                                        </p:tav>
                                      </p:tavLst>
                                    </p:anim>
                                    <p:animScale>
                                      <p:cBhvr>
                                        <p:cTn id="115" dur="26">
                                          <p:stCondLst>
                                            <p:cond delay="650"/>
                                          </p:stCondLst>
                                        </p:cTn>
                                        <p:tgtEl>
                                          <p:spTgt spid="17412"/>
                                        </p:tgtEl>
                                      </p:cBhvr>
                                      <p:to x="100000" y="60000"/>
                                    </p:animScale>
                                    <p:animScale>
                                      <p:cBhvr>
                                        <p:cTn id="116" dur="166" decel="50000">
                                          <p:stCondLst>
                                            <p:cond delay="676"/>
                                          </p:stCondLst>
                                        </p:cTn>
                                        <p:tgtEl>
                                          <p:spTgt spid="17412"/>
                                        </p:tgtEl>
                                      </p:cBhvr>
                                      <p:to x="100000" y="100000"/>
                                    </p:animScale>
                                    <p:animScale>
                                      <p:cBhvr>
                                        <p:cTn id="117" dur="26">
                                          <p:stCondLst>
                                            <p:cond delay="1312"/>
                                          </p:stCondLst>
                                        </p:cTn>
                                        <p:tgtEl>
                                          <p:spTgt spid="17412"/>
                                        </p:tgtEl>
                                      </p:cBhvr>
                                      <p:to x="100000" y="80000"/>
                                    </p:animScale>
                                    <p:animScale>
                                      <p:cBhvr>
                                        <p:cTn id="118" dur="166" decel="50000">
                                          <p:stCondLst>
                                            <p:cond delay="1338"/>
                                          </p:stCondLst>
                                        </p:cTn>
                                        <p:tgtEl>
                                          <p:spTgt spid="17412"/>
                                        </p:tgtEl>
                                      </p:cBhvr>
                                      <p:to x="100000" y="100000"/>
                                    </p:animScale>
                                    <p:animScale>
                                      <p:cBhvr>
                                        <p:cTn id="119" dur="26">
                                          <p:stCondLst>
                                            <p:cond delay="1642"/>
                                          </p:stCondLst>
                                        </p:cTn>
                                        <p:tgtEl>
                                          <p:spTgt spid="17412"/>
                                        </p:tgtEl>
                                      </p:cBhvr>
                                      <p:to x="100000" y="90000"/>
                                    </p:animScale>
                                    <p:animScale>
                                      <p:cBhvr>
                                        <p:cTn id="120" dur="166" decel="50000">
                                          <p:stCondLst>
                                            <p:cond delay="1668"/>
                                          </p:stCondLst>
                                        </p:cTn>
                                        <p:tgtEl>
                                          <p:spTgt spid="17412"/>
                                        </p:tgtEl>
                                      </p:cBhvr>
                                      <p:to x="100000" y="100000"/>
                                    </p:animScale>
                                    <p:animScale>
                                      <p:cBhvr>
                                        <p:cTn id="121" dur="26">
                                          <p:stCondLst>
                                            <p:cond delay="1808"/>
                                          </p:stCondLst>
                                        </p:cTn>
                                        <p:tgtEl>
                                          <p:spTgt spid="17412"/>
                                        </p:tgtEl>
                                      </p:cBhvr>
                                      <p:to x="100000" y="95000"/>
                                    </p:animScale>
                                    <p:animScale>
                                      <p:cBhvr>
                                        <p:cTn id="122" dur="166" decel="50000">
                                          <p:stCondLst>
                                            <p:cond delay="1834"/>
                                          </p:stCondLst>
                                        </p:cTn>
                                        <p:tgtEl>
                                          <p:spTgt spid="17412"/>
                                        </p:tgtEl>
                                      </p:cBhvr>
                                      <p:to x="100000" y="100000"/>
                                    </p:animScale>
                                  </p:childTnLst>
                                </p:cTn>
                              </p:par>
                              <p:par>
                                <p:cTn id="123" presetID="26" presetClass="entr" presetSubtype="0" fill="hold" grpId="0" nodeType="withEffect">
                                  <p:stCondLst>
                                    <p:cond delay="0"/>
                                  </p:stCondLst>
                                  <p:childTnLst>
                                    <p:set>
                                      <p:cBhvr>
                                        <p:cTn id="124" dur="1" fill="hold">
                                          <p:stCondLst>
                                            <p:cond delay="0"/>
                                          </p:stCondLst>
                                        </p:cTn>
                                        <p:tgtEl>
                                          <p:spTgt spid="17417"/>
                                        </p:tgtEl>
                                        <p:attrNameLst>
                                          <p:attrName>style.visibility</p:attrName>
                                        </p:attrNameLst>
                                      </p:cBhvr>
                                      <p:to>
                                        <p:strVal val="visible"/>
                                      </p:to>
                                    </p:set>
                                    <p:animEffect transition="in" filter="wipe(down)">
                                      <p:cBhvr>
                                        <p:cTn id="125" dur="580">
                                          <p:stCondLst>
                                            <p:cond delay="0"/>
                                          </p:stCondLst>
                                        </p:cTn>
                                        <p:tgtEl>
                                          <p:spTgt spid="17417"/>
                                        </p:tgtEl>
                                      </p:cBhvr>
                                    </p:animEffect>
                                    <p:anim calcmode="lin" valueType="num">
                                      <p:cBhvr>
                                        <p:cTn id="126" dur="1822" tmFilter="0,0; 0.14,0.36; 0.43,0.73; 0.71,0.91; 1.0,1.0">
                                          <p:stCondLst>
                                            <p:cond delay="0"/>
                                          </p:stCondLst>
                                        </p:cTn>
                                        <p:tgtEl>
                                          <p:spTgt spid="17417"/>
                                        </p:tgtEl>
                                        <p:attrNameLst>
                                          <p:attrName>ppt_x</p:attrName>
                                        </p:attrNameLst>
                                      </p:cBhvr>
                                      <p:tavLst>
                                        <p:tav tm="0">
                                          <p:val>
                                            <p:strVal val="#ppt_x-0.25"/>
                                          </p:val>
                                        </p:tav>
                                        <p:tav tm="100000">
                                          <p:val>
                                            <p:strVal val="#ppt_x"/>
                                          </p:val>
                                        </p:tav>
                                      </p:tavLst>
                                    </p:anim>
                                    <p:anim calcmode="lin" valueType="num">
                                      <p:cBhvr>
                                        <p:cTn id="127" dur="664" tmFilter="0.0,0.0; 0.25,0.07; 0.50,0.2; 0.75,0.467; 1.0,1.0">
                                          <p:stCondLst>
                                            <p:cond delay="0"/>
                                          </p:stCondLst>
                                        </p:cTn>
                                        <p:tgtEl>
                                          <p:spTgt spid="17417"/>
                                        </p:tgtEl>
                                        <p:attrNameLst>
                                          <p:attrName>ppt_y</p:attrName>
                                        </p:attrNameLst>
                                      </p:cBhvr>
                                      <p:tavLst>
                                        <p:tav tm="0" fmla="#ppt_y-sin(pi*$)/3">
                                          <p:val>
                                            <p:fltVal val="0.5"/>
                                          </p:val>
                                        </p:tav>
                                        <p:tav tm="100000">
                                          <p:val>
                                            <p:fltVal val="1"/>
                                          </p:val>
                                        </p:tav>
                                      </p:tavLst>
                                    </p:anim>
                                    <p:anim calcmode="lin" valueType="num">
                                      <p:cBhvr>
                                        <p:cTn id="128" dur="664" tmFilter="0, 0; 0.125,0.2665; 0.25,0.4; 0.375,0.465; 0.5,0.5;  0.625,0.535; 0.75,0.6; 0.875,0.7335; 1,1">
                                          <p:stCondLst>
                                            <p:cond delay="664"/>
                                          </p:stCondLst>
                                        </p:cTn>
                                        <p:tgtEl>
                                          <p:spTgt spid="17417"/>
                                        </p:tgtEl>
                                        <p:attrNameLst>
                                          <p:attrName>ppt_y</p:attrName>
                                        </p:attrNameLst>
                                      </p:cBhvr>
                                      <p:tavLst>
                                        <p:tav tm="0" fmla="#ppt_y-sin(pi*$)/9">
                                          <p:val>
                                            <p:fltVal val="0"/>
                                          </p:val>
                                        </p:tav>
                                        <p:tav tm="100000">
                                          <p:val>
                                            <p:fltVal val="1"/>
                                          </p:val>
                                        </p:tav>
                                      </p:tavLst>
                                    </p:anim>
                                    <p:anim calcmode="lin" valueType="num">
                                      <p:cBhvr>
                                        <p:cTn id="129" dur="332" tmFilter="0, 0; 0.125,0.2665; 0.25,0.4; 0.375,0.465; 0.5,0.5;  0.625,0.535; 0.75,0.6; 0.875,0.7335; 1,1">
                                          <p:stCondLst>
                                            <p:cond delay="1324"/>
                                          </p:stCondLst>
                                        </p:cTn>
                                        <p:tgtEl>
                                          <p:spTgt spid="17417"/>
                                        </p:tgtEl>
                                        <p:attrNameLst>
                                          <p:attrName>ppt_y</p:attrName>
                                        </p:attrNameLst>
                                      </p:cBhvr>
                                      <p:tavLst>
                                        <p:tav tm="0" fmla="#ppt_y-sin(pi*$)/27">
                                          <p:val>
                                            <p:fltVal val="0"/>
                                          </p:val>
                                        </p:tav>
                                        <p:tav tm="100000">
                                          <p:val>
                                            <p:fltVal val="1"/>
                                          </p:val>
                                        </p:tav>
                                      </p:tavLst>
                                    </p:anim>
                                    <p:anim calcmode="lin" valueType="num">
                                      <p:cBhvr>
                                        <p:cTn id="130" dur="164" tmFilter="0, 0; 0.125,0.2665; 0.25,0.4; 0.375,0.465; 0.5,0.5;  0.625,0.535; 0.75,0.6; 0.875,0.7335; 1,1">
                                          <p:stCondLst>
                                            <p:cond delay="1656"/>
                                          </p:stCondLst>
                                        </p:cTn>
                                        <p:tgtEl>
                                          <p:spTgt spid="17417"/>
                                        </p:tgtEl>
                                        <p:attrNameLst>
                                          <p:attrName>ppt_y</p:attrName>
                                        </p:attrNameLst>
                                      </p:cBhvr>
                                      <p:tavLst>
                                        <p:tav tm="0" fmla="#ppt_y-sin(pi*$)/81">
                                          <p:val>
                                            <p:fltVal val="0"/>
                                          </p:val>
                                        </p:tav>
                                        <p:tav tm="100000">
                                          <p:val>
                                            <p:fltVal val="1"/>
                                          </p:val>
                                        </p:tav>
                                      </p:tavLst>
                                    </p:anim>
                                    <p:animScale>
                                      <p:cBhvr>
                                        <p:cTn id="131" dur="26">
                                          <p:stCondLst>
                                            <p:cond delay="650"/>
                                          </p:stCondLst>
                                        </p:cTn>
                                        <p:tgtEl>
                                          <p:spTgt spid="17417"/>
                                        </p:tgtEl>
                                      </p:cBhvr>
                                      <p:to x="100000" y="60000"/>
                                    </p:animScale>
                                    <p:animScale>
                                      <p:cBhvr>
                                        <p:cTn id="132" dur="166" decel="50000">
                                          <p:stCondLst>
                                            <p:cond delay="676"/>
                                          </p:stCondLst>
                                        </p:cTn>
                                        <p:tgtEl>
                                          <p:spTgt spid="17417"/>
                                        </p:tgtEl>
                                      </p:cBhvr>
                                      <p:to x="100000" y="100000"/>
                                    </p:animScale>
                                    <p:animScale>
                                      <p:cBhvr>
                                        <p:cTn id="133" dur="26">
                                          <p:stCondLst>
                                            <p:cond delay="1312"/>
                                          </p:stCondLst>
                                        </p:cTn>
                                        <p:tgtEl>
                                          <p:spTgt spid="17417"/>
                                        </p:tgtEl>
                                      </p:cBhvr>
                                      <p:to x="100000" y="80000"/>
                                    </p:animScale>
                                    <p:animScale>
                                      <p:cBhvr>
                                        <p:cTn id="134" dur="166" decel="50000">
                                          <p:stCondLst>
                                            <p:cond delay="1338"/>
                                          </p:stCondLst>
                                        </p:cTn>
                                        <p:tgtEl>
                                          <p:spTgt spid="17417"/>
                                        </p:tgtEl>
                                      </p:cBhvr>
                                      <p:to x="100000" y="100000"/>
                                    </p:animScale>
                                    <p:animScale>
                                      <p:cBhvr>
                                        <p:cTn id="135" dur="26">
                                          <p:stCondLst>
                                            <p:cond delay="1642"/>
                                          </p:stCondLst>
                                        </p:cTn>
                                        <p:tgtEl>
                                          <p:spTgt spid="17417"/>
                                        </p:tgtEl>
                                      </p:cBhvr>
                                      <p:to x="100000" y="90000"/>
                                    </p:animScale>
                                    <p:animScale>
                                      <p:cBhvr>
                                        <p:cTn id="136" dur="166" decel="50000">
                                          <p:stCondLst>
                                            <p:cond delay="1668"/>
                                          </p:stCondLst>
                                        </p:cTn>
                                        <p:tgtEl>
                                          <p:spTgt spid="17417"/>
                                        </p:tgtEl>
                                      </p:cBhvr>
                                      <p:to x="100000" y="100000"/>
                                    </p:animScale>
                                    <p:animScale>
                                      <p:cBhvr>
                                        <p:cTn id="137" dur="26">
                                          <p:stCondLst>
                                            <p:cond delay="1808"/>
                                          </p:stCondLst>
                                        </p:cTn>
                                        <p:tgtEl>
                                          <p:spTgt spid="17417"/>
                                        </p:tgtEl>
                                      </p:cBhvr>
                                      <p:to x="100000" y="95000"/>
                                    </p:animScale>
                                    <p:animScale>
                                      <p:cBhvr>
                                        <p:cTn id="138" dur="166" decel="50000">
                                          <p:stCondLst>
                                            <p:cond delay="1834"/>
                                          </p:stCondLst>
                                        </p:cTn>
                                        <p:tgtEl>
                                          <p:spTgt spid="17417"/>
                                        </p:tgtEl>
                                      </p:cBhvr>
                                      <p:to x="100000" y="100000"/>
                                    </p:animScale>
                                  </p:childTnLst>
                                </p:cTn>
                              </p:par>
                            </p:childTnLst>
                          </p:cTn>
                        </p:par>
                      </p:childTnLst>
                    </p:cTn>
                  </p:par>
                  <p:par>
                    <p:cTn id="139" fill="hold">
                      <p:stCondLst>
                        <p:cond delay="indefinite"/>
                      </p:stCondLst>
                      <p:childTnLst>
                        <p:par>
                          <p:cTn id="140" fill="hold">
                            <p:stCondLst>
                              <p:cond delay="0"/>
                            </p:stCondLst>
                            <p:childTnLst>
                              <p:par>
                                <p:cTn id="141" presetID="16" presetClass="entr" presetSubtype="21" fill="hold" grpId="0" nodeType="clickEffect">
                                  <p:stCondLst>
                                    <p:cond delay="0"/>
                                  </p:stCondLst>
                                  <p:childTnLst>
                                    <p:set>
                                      <p:cBhvr>
                                        <p:cTn id="142" dur="1" fill="hold">
                                          <p:stCondLst>
                                            <p:cond delay="0"/>
                                          </p:stCondLst>
                                        </p:cTn>
                                        <p:tgtEl>
                                          <p:spTgt spid="12"/>
                                        </p:tgtEl>
                                        <p:attrNameLst>
                                          <p:attrName>style.visibility</p:attrName>
                                        </p:attrNameLst>
                                      </p:cBhvr>
                                      <p:to>
                                        <p:strVal val="visible"/>
                                      </p:to>
                                    </p:set>
                                    <p:animEffect transition="in" filter="barn(inVertical)">
                                      <p:cBhvr>
                                        <p:cTn id="14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4" grpId="0"/>
      <p:bldP spid="17415" grpId="0"/>
      <p:bldP spid="17416" grpId="0"/>
      <p:bldP spid="17417" grpId="0"/>
      <p:bldP spid="1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752600"/>
            <a:ext cx="7620000" cy="367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http://sucre.auth.gr/sites/default/files/logos/sucre_new.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3130" b="3620"/>
          <a:stretch/>
        </p:blipFill>
        <p:spPr bwMode="auto">
          <a:xfrm>
            <a:off x="107504" y="0"/>
            <a:ext cx="1397472" cy="116340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7" descr="Αποτέλεσμα εικόνας για logo αθτη"/>
          <p:cNvPicPr>
            <a:picLocks noChangeAspect="1" noChangeArrowheads="1"/>
          </p:cNvPicPr>
          <p:nvPr/>
        </p:nvPicPr>
        <p:blipFill>
          <a:blip r:embed="rId4">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1091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p:cNvSpPr>
            <a:spLocks noGrp="1"/>
          </p:cNvSpPr>
          <p:nvPr>
            <p:ph type="title"/>
          </p:nvPr>
        </p:nvSpPr>
        <p:spPr>
          <a:xfrm>
            <a:off x="301539" y="-99392"/>
            <a:ext cx="8540928" cy="923330"/>
          </a:xfrm>
          <a:prstGeom prst="rect">
            <a:avLst/>
          </a:prstGeom>
          <a:noFill/>
        </p:spPr>
        <p:txBody>
          <a:bodyPr wrap="none" lIns="91440" tIns="45720" rIns="91440" bIns="45720">
            <a:spAutoFit/>
          </a:bodyPr>
          <a:lstStyle/>
          <a:p>
            <a:pPr algn="ctr"/>
            <a:r>
              <a:rPr lang="en-US" sz="54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SUCRE : </a:t>
            </a:r>
            <a:r>
              <a:rPr lang="el-GR" sz="54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Ιατρική συμβολή </a:t>
            </a:r>
            <a:endParaRPr lang="el-GR" sz="54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
        <p:nvSpPr>
          <p:cNvPr id="6" name="Ορθογώνιο 5"/>
          <p:cNvSpPr/>
          <p:nvPr/>
        </p:nvSpPr>
        <p:spPr>
          <a:xfrm>
            <a:off x="683568" y="764704"/>
            <a:ext cx="7488832" cy="769441"/>
          </a:xfrm>
          <a:prstGeom prst="rect">
            <a:avLst/>
          </a:prstGeom>
        </p:spPr>
        <p:txBody>
          <a:bodyPr wrap="square">
            <a:spAutoFit/>
          </a:bodyPr>
          <a:lstStyle/>
          <a:p>
            <a:r>
              <a:rPr lang="en-US" sz="2200" b="1" dirty="0">
                <a:solidFill>
                  <a:srgbClr val="4F81BD">
                    <a:lumMod val="75000"/>
                  </a:srgbClr>
                </a:solidFill>
                <a:effectLst>
                  <a:outerShdw blurRad="38100" dist="38100" dir="2700000" algn="tl">
                    <a:srgbClr val="000000">
                      <a:alpha val="43137"/>
                    </a:srgbClr>
                  </a:outerShdw>
                </a:effectLst>
              </a:rPr>
              <a:t>Output 5 </a:t>
            </a:r>
            <a:r>
              <a:rPr lang="en-US" sz="2200" b="1" dirty="0">
                <a:solidFill>
                  <a:srgbClr val="4F81BD">
                    <a:lumMod val="75000"/>
                  </a:srgbClr>
                </a:solidFill>
              </a:rPr>
              <a:t>(Leading Partner: Aristotle University of Thessaloniki)</a:t>
            </a:r>
            <a:br>
              <a:rPr lang="en-US" sz="2200" b="1" dirty="0">
                <a:solidFill>
                  <a:srgbClr val="4F81BD">
                    <a:lumMod val="75000"/>
                  </a:srgbClr>
                </a:solidFill>
              </a:rPr>
            </a:br>
            <a:r>
              <a:rPr lang="en-US" sz="2200" b="1" dirty="0">
                <a:solidFill>
                  <a:srgbClr val="4F81BD">
                    <a:lumMod val="75000"/>
                  </a:srgbClr>
                </a:solidFill>
              </a:rPr>
              <a:t>Supporting refugees on </a:t>
            </a:r>
            <a:r>
              <a:rPr lang="en-US" sz="2200" b="1" dirty="0">
                <a:solidFill>
                  <a:srgbClr val="C00000"/>
                </a:solidFill>
                <a:effectLst>
                  <a:outerShdw blurRad="38100" dist="38100" dir="2700000" algn="tl">
                    <a:srgbClr val="000000">
                      <a:alpha val="43137"/>
                    </a:srgbClr>
                  </a:outerShdw>
                </a:effectLst>
              </a:rPr>
              <a:t>Health </a:t>
            </a:r>
            <a:r>
              <a:rPr lang="en-US" sz="2200" b="1" dirty="0">
                <a:solidFill>
                  <a:srgbClr val="4F81BD">
                    <a:lumMod val="75000"/>
                  </a:srgbClr>
                </a:solidFill>
              </a:rPr>
              <a:t>and </a:t>
            </a:r>
            <a:r>
              <a:rPr lang="en-US" sz="2200" b="1" dirty="0">
                <a:solidFill>
                  <a:srgbClr val="00B050"/>
                </a:solidFill>
              </a:rPr>
              <a:t>Law i</a:t>
            </a:r>
            <a:r>
              <a:rPr lang="en-US" sz="2200" b="1" dirty="0">
                <a:solidFill>
                  <a:srgbClr val="4F81BD">
                    <a:lumMod val="75000"/>
                  </a:srgbClr>
                </a:solidFill>
              </a:rPr>
              <a:t>ssues</a:t>
            </a:r>
            <a:endParaRPr lang="el-GR" sz="2200" dirty="0">
              <a:solidFill>
                <a:srgbClr val="4F81BD">
                  <a:lumMod val="75000"/>
                </a:srgbClr>
              </a:solidFill>
            </a:endParaRPr>
          </a:p>
        </p:txBody>
      </p:sp>
      <p:sp>
        <p:nvSpPr>
          <p:cNvPr id="7" name="Θέση περιεχομένου 3"/>
          <p:cNvSpPr>
            <a:spLocks noGrp="1"/>
          </p:cNvSpPr>
          <p:nvPr>
            <p:ph sz="half" idx="2"/>
          </p:nvPr>
        </p:nvSpPr>
        <p:spPr>
          <a:xfrm>
            <a:off x="35496" y="1700808"/>
            <a:ext cx="9036496" cy="3816424"/>
          </a:xfrm>
        </p:spPr>
        <p:txBody>
          <a:bodyPr>
            <a:normAutofit/>
          </a:bodyPr>
          <a:lstStyle/>
          <a:p>
            <a:pPr>
              <a:buFont typeface="Wingdings" panose="05000000000000000000" pitchFamily="2" charset="2"/>
              <a:buChar char="Ø"/>
            </a:pPr>
            <a:r>
              <a:rPr lang="el-GR" sz="3200" b="1" dirty="0" smtClean="0"/>
              <a:t>ΕΝΗΜΕΡΩΣΗ</a:t>
            </a:r>
            <a:r>
              <a:rPr lang="en-US" sz="3200" b="1" dirty="0" smtClean="0"/>
              <a:t> </a:t>
            </a:r>
            <a:r>
              <a:rPr lang="el-GR" sz="3200" b="1" dirty="0" smtClean="0"/>
              <a:t>–</a:t>
            </a:r>
            <a:r>
              <a:rPr lang="en-US" sz="3200" b="1" dirty="0" smtClean="0"/>
              <a:t> </a:t>
            </a:r>
            <a:r>
              <a:rPr lang="el-GR" sz="3200" b="1" dirty="0"/>
              <a:t>ΠΡΟΦΥΛΑΞΗ ( αντιμετώπισης επειγουσών </a:t>
            </a:r>
            <a:r>
              <a:rPr lang="el-GR" sz="3200" b="1" dirty="0" smtClean="0"/>
              <a:t>καταστάσεων </a:t>
            </a:r>
            <a:r>
              <a:rPr lang="el-GR" sz="3200" b="1" dirty="0"/>
              <a:t>στην Καθημερινότητα)</a:t>
            </a:r>
            <a:endParaRPr lang="el-GR" sz="3200" b="1" dirty="0" smtClean="0"/>
          </a:p>
          <a:p>
            <a:pPr>
              <a:buFont typeface="Wingdings" panose="05000000000000000000" pitchFamily="2" charset="2"/>
              <a:buChar char="ü"/>
            </a:pPr>
            <a:r>
              <a:rPr lang="el-GR" sz="3000" b="1" dirty="0" smtClean="0"/>
              <a:t>Προστασία από </a:t>
            </a:r>
            <a:r>
              <a:rPr lang="el-GR" sz="3000" b="1" dirty="0" smtClean="0">
                <a:effectLst>
                  <a:outerShdw blurRad="38100" dist="38100" dir="2700000" algn="tl">
                    <a:srgbClr val="000000">
                      <a:alpha val="43137"/>
                    </a:srgbClr>
                  </a:outerShdw>
                </a:effectLst>
              </a:rPr>
              <a:t>:</a:t>
            </a:r>
          </a:p>
          <a:p>
            <a:pPr lvl="1">
              <a:buFont typeface="Courier New" panose="02070309020205020404" pitchFamily="49" charset="0"/>
              <a:buChar char="o"/>
            </a:pPr>
            <a:r>
              <a:rPr lang="el-GR" b="1" dirty="0" smtClean="0"/>
              <a:t>σεισμό</a:t>
            </a:r>
          </a:p>
          <a:p>
            <a:pPr lvl="1">
              <a:buFont typeface="Courier New" panose="02070309020205020404" pitchFamily="49" charset="0"/>
              <a:buChar char="o"/>
            </a:pPr>
            <a:r>
              <a:rPr lang="el-GR" b="1" dirty="0" smtClean="0"/>
              <a:t>πυρκαγιά</a:t>
            </a:r>
          </a:p>
          <a:p>
            <a:pPr lvl="1">
              <a:buFont typeface="Courier New" panose="02070309020205020404" pitchFamily="49" charset="0"/>
              <a:buChar char="o"/>
            </a:pPr>
            <a:r>
              <a:rPr lang="el-GR" b="1" dirty="0" smtClean="0"/>
              <a:t>Πλημμύρες</a:t>
            </a:r>
          </a:p>
          <a:p>
            <a:pPr lvl="1">
              <a:buFont typeface="Courier New" panose="02070309020205020404" pitchFamily="49" charset="0"/>
              <a:buChar char="o"/>
            </a:pPr>
            <a:r>
              <a:rPr lang="el-GR" b="1" dirty="0" smtClean="0"/>
              <a:t>Έντονα καιρικά φαινόμενα</a:t>
            </a:r>
          </a:p>
          <a:p>
            <a:pPr marL="457200" lvl="1" indent="0">
              <a:buNone/>
            </a:pPr>
            <a:r>
              <a:rPr lang="el-GR" sz="2200" b="1" i="1" dirty="0" smtClean="0"/>
              <a:t>(θύελλα, χιονοπτώσεις, καύσωνα..)</a:t>
            </a:r>
            <a:endParaRPr lang="el-GR" sz="2200" b="1" i="1" dirty="0"/>
          </a:p>
        </p:txBody>
      </p:sp>
    </p:spTree>
    <p:extLst>
      <p:ext uri="{BB962C8B-B14F-4D97-AF65-F5344CB8AC3E}">
        <p14:creationId xmlns:p14="http://schemas.microsoft.com/office/powerpoint/2010/main" val="4291362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500"/>
                                        <p:tgtEl>
                                          <p:spTgt spid="7">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xEl>
                                              <p:pRg st="1" end="1"/>
                                            </p:txEl>
                                          </p:spTgt>
                                        </p:tgtEl>
                                        <p:attrNameLst>
                                          <p:attrName>style.visibility</p:attrName>
                                        </p:attrNameLst>
                                      </p:cBhvr>
                                      <p:to>
                                        <p:strVal val="visible"/>
                                      </p:to>
                                    </p:set>
                                    <p:animEffect transition="in" filter="fade">
                                      <p:cBhvr>
                                        <p:cTn id="16" dur="500"/>
                                        <p:tgtEl>
                                          <p:spTgt spid="7">
                                            <p:txEl>
                                              <p:pRg st="1" end="1"/>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Effect transition="in" filter="fade">
                                      <p:cBhvr>
                                        <p:cTn id="19" dur="500"/>
                                        <p:tgtEl>
                                          <p:spTgt spid="7">
                                            <p:txEl>
                                              <p:pRg st="2" end="2"/>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7">
                                            <p:txEl>
                                              <p:pRg st="4" end="4"/>
                                            </p:txEl>
                                          </p:spTgt>
                                        </p:tgtEl>
                                        <p:attrNameLst>
                                          <p:attrName>style.visibility</p:attrName>
                                        </p:attrNameLst>
                                      </p:cBhvr>
                                      <p:to>
                                        <p:strVal val="visible"/>
                                      </p:to>
                                    </p:set>
                                    <p:animEffect transition="in" filter="fade">
                                      <p:cBhvr>
                                        <p:cTn id="25" dur="500"/>
                                        <p:tgtEl>
                                          <p:spTgt spid="7">
                                            <p:txEl>
                                              <p:pRg st="4" end="4"/>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7">
                                            <p:txEl>
                                              <p:pRg st="5" end="5"/>
                                            </p:txEl>
                                          </p:spTgt>
                                        </p:tgtEl>
                                        <p:attrNameLst>
                                          <p:attrName>style.visibility</p:attrName>
                                        </p:attrNameLst>
                                      </p:cBhvr>
                                      <p:to>
                                        <p:strVal val="visible"/>
                                      </p:to>
                                    </p:set>
                                    <p:animEffect transition="in" filter="fade">
                                      <p:cBhvr>
                                        <p:cTn id="28" dur="500"/>
                                        <p:tgtEl>
                                          <p:spTgt spid="7">
                                            <p:txEl>
                                              <p:pRg st="5" end="5"/>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animEffect transition="in" filter="fade">
                                      <p:cBhvr>
                                        <p:cTn id="31"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240" y="1300559"/>
            <a:ext cx="8645525" cy="558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descr="http://sucre.auth.gr/sites/default/files/logos/sucre_new.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3130" b="3620"/>
          <a:stretch/>
        </p:blipFill>
        <p:spPr bwMode="auto">
          <a:xfrm>
            <a:off x="107504" y="0"/>
            <a:ext cx="1397472" cy="116340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7" descr="Αποτέλεσμα εικόνας για logo αθτη"/>
          <p:cNvPicPr>
            <a:picLocks noChangeAspect="1" noChangeArrowheads="1"/>
          </p:cNvPicPr>
          <p:nvPr/>
        </p:nvPicPr>
        <p:blipFill>
          <a:blip r:embed="rId4">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150184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0939" y="770731"/>
            <a:ext cx="6521448" cy="6009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descr="http://sucre.auth.gr/sites/default/files/logos/sucre_new.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3130" b="3620"/>
          <a:stretch/>
        </p:blipFill>
        <p:spPr bwMode="auto">
          <a:xfrm>
            <a:off x="107504" y="0"/>
            <a:ext cx="1397472" cy="116340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7" descr="Αποτέλεσμα εικόνας για logo αθτη"/>
          <p:cNvPicPr>
            <a:picLocks noChangeAspect="1" noChangeArrowheads="1"/>
          </p:cNvPicPr>
          <p:nvPr/>
        </p:nvPicPr>
        <p:blipFill>
          <a:blip r:embed="rId4">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0154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heel(1)">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22" name="Group 15"/>
          <p:cNvGrpSpPr>
            <a:grpSpLocks/>
          </p:cNvGrpSpPr>
          <p:nvPr/>
        </p:nvGrpSpPr>
        <p:grpSpPr bwMode="auto">
          <a:xfrm>
            <a:off x="515818" y="1403322"/>
            <a:ext cx="2346960" cy="990600"/>
            <a:chOff x="192" y="240"/>
            <a:chExt cx="1344" cy="624"/>
          </a:xfrm>
        </p:grpSpPr>
        <p:sp>
          <p:nvSpPr>
            <p:cNvPr id="30736" name="AutoShape 2"/>
            <p:cNvSpPr>
              <a:spLocks noChangeArrowheads="1"/>
            </p:cNvSpPr>
            <p:nvPr/>
          </p:nvSpPr>
          <p:spPr bwMode="auto">
            <a:xfrm>
              <a:off x="192" y="240"/>
              <a:ext cx="1344" cy="624"/>
            </a:xfrm>
            <a:prstGeom prst="bevel">
              <a:avLst>
                <a:gd name="adj" fmla="val 12500"/>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Comic Sans MS" pitchFamily="66" charset="0"/>
                  <a:cs typeface="Arial" pitchFamily="34" charset="0"/>
                </a:defRPr>
              </a:lvl1pPr>
              <a:lvl2pPr marL="742950" indent="-285750" eaLnBrk="0" hangingPunct="0">
                <a:spcBef>
                  <a:spcPct val="20000"/>
                </a:spcBef>
                <a:buChar char="–"/>
                <a:defRPr sz="2800">
                  <a:solidFill>
                    <a:schemeClr val="tx1"/>
                  </a:solidFill>
                  <a:latin typeface="Comic Sans MS" pitchFamily="66" charset="0"/>
                  <a:cs typeface="Arial" pitchFamily="34" charset="0"/>
                </a:defRPr>
              </a:lvl2pPr>
              <a:lvl3pPr marL="1143000" indent="-228600" eaLnBrk="0" hangingPunct="0">
                <a:spcBef>
                  <a:spcPct val="20000"/>
                </a:spcBef>
                <a:buChar char="•"/>
                <a:defRPr sz="2400">
                  <a:solidFill>
                    <a:schemeClr val="tx1"/>
                  </a:solidFill>
                  <a:latin typeface="Comic Sans MS" pitchFamily="66" charset="0"/>
                  <a:cs typeface="Arial" pitchFamily="34" charset="0"/>
                </a:defRPr>
              </a:lvl3pPr>
              <a:lvl4pPr marL="1600200" indent="-228600" eaLnBrk="0" hangingPunct="0">
                <a:spcBef>
                  <a:spcPct val="20000"/>
                </a:spcBef>
                <a:buChar char="–"/>
                <a:defRPr sz="2000">
                  <a:solidFill>
                    <a:schemeClr val="tx1"/>
                  </a:solidFill>
                  <a:latin typeface="Comic Sans MS" pitchFamily="66" charset="0"/>
                  <a:cs typeface="Arial" pitchFamily="34" charset="0"/>
                </a:defRPr>
              </a:lvl4pPr>
              <a:lvl5pPr marL="2057400" indent="-228600" eaLnBrk="0" hangingPunct="0">
                <a:spcBef>
                  <a:spcPct val="20000"/>
                </a:spcBef>
                <a:buChar char="»"/>
                <a:defRPr sz="2000">
                  <a:solidFill>
                    <a:schemeClr val="tx1"/>
                  </a:solidFill>
                  <a:latin typeface="Comic Sans MS" pitchFamily="66"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cs typeface="Arial" pitchFamily="34" charset="0"/>
                </a:defRPr>
              </a:lvl9pPr>
            </a:lstStyle>
            <a:p>
              <a:pPr eaLnBrk="1" fontAlgn="base" hangingPunct="1">
                <a:spcBef>
                  <a:spcPct val="0"/>
                </a:spcBef>
                <a:spcAft>
                  <a:spcPct val="0"/>
                </a:spcAft>
                <a:buFontTx/>
                <a:buNone/>
              </a:pPr>
              <a:endParaRPr lang="el-GR" altLang="el-GR" sz="1800" smtClean="0">
                <a:solidFill>
                  <a:srgbClr val="000000"/>
                </a:solidFill>
              </a:endParaRPr>
            </a:p>
          </p:txBody>
        </p:sp>
        <p:sp>
          <p:nvSpPr>
            <p:cNvPr id="30737" name="Text Box 5"/>
            <p:cNvSpPr txBox="1">
              <a:spLocks noChangeArrowheads="1"/>
            </p:cNvSpPr>
            <p:nvPr/>
          </p:nvSpPr>
          <p:spPr bwMode="auto">
            <a:xfrm>
              <a:off x="384" y="432"/>
              <a:ext cx="1008"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Comic Sans MS" pitchFamily="66" charset="0"/>
                  <a:cs typeface="Arial" pitchFamily="34" charset="0"/>
                </a:defRPr>
              </a:lvl1pPr>
              <a:lvl2pPr marL="742950" indent="-285750" eaLnBrk="0" hangingPunct="0">
                <a:spcBef>
                  <a:spcPct val="20000"/>
                </a:spcBef>
                <a:buChar char="–"/>
                <a:defRPr sz="2800">
                  <a:solidFill>
                    <a:schemeClr val="tx1"/>
                  </a:solidFill>
                  <a:latin typeface="Comic Sans MS" pitchFamily="66" charset="0"/>
                  <a:cs typeface="Arial" pitchFamily="34" charset="0"/>
                </a:defRPr>
              </a:lvl2pPr>
              <a:lvl3pPr marL="1143000" indent="-228600" eaLnBrk="0" hangingPunct="0">
                <a:spcBef>
                  <a:spcPct val="20000"/>
                </a:spcBef>
                <a:buChar char="•"/>
                <a:defRPr sz="2400">
                  <a:solidFill>
                    <a:schemeClr val="tx1"/>
                  </a:solidFill>
                  <a:latin typeface="Comic Sans MS" pitchFamily="66" charset="0"/>
                  <a:cs typeface="Arial" pitchFamily="34" charset="0"/>
                </a:defRPr>
              </a:lvl3pPr>
              <a:lvl4pPr marL="1600200" indent="-228600" eaLnBrk="0" hangingPunct="0">
                <a:spcBef>
                  <a:spcPct val="20000"/>
                </a:spcBef>
                <a:buChar char="–"/>
                <a:defRPr sz="2000">
                  <a:solidFill>
                    <a:schemeClr val="tx1"/>
                  </a:solidFill>
                  <a:latin typeface="Comic Sans MS" pitchFamily="66" charset="0"/>
                  <a:cs typeface="Arial" pitchFamily="34" charset="0"/>
                </a:defRPr>
              </a:lvl4pPr>
              <a:lvl5pPr marL="2057400" indent="-228600" eaLnBrk="0" hangingPunct="0">
                <a:spcBef>
                  <a:spcPct val="20000"/>
                </a:spcBef>
                <a:buChar char="»"/>
                <a:defRPr sz="2000">
                  <a:solidFill>
                    <a:schemeClr val="tx1"/>
                  </a:solidFill>
                  <a:latin typeface="Comic Sans MS" pitchFamily="66"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cs typeface="Arial" pitchFamily="34" charset="0"/>
                </a:defRPr>
              </a:lvl9pPr>
            </a:lstStyle>
            <a:p>
              <a:pPr algn="ctr" eaLnBrk="1" fontAlgn="base" hangingPunct="1">
                <a:spcBef>
                  <a:spcPct val="50000"/>
                </a:spcBef>
                <a:spcAft>
                  <a:spcPct val="0"/>
                </a:spcAft>
                <a:buFontTx/>
                <a:buNone/>
              </a:pPr>
              <a:r>
                <a:rPr lang="el-GR" altLang="el-GR" sz="2400" b="1" dirty="0" smtClean="0">
                  <a:solidFill>
                    <a:schemeClr val="bg1"/>
                  </a:solidFill>
                </a:rPr>
                <a:t>Βλέπω</a:t>
              </a:r>
            </a:p>
          </p:txBody>
        </p:sp>
      </p:grpSp>
      <p:grpSp>
        <p:nvGrpSpPr>
          <p:cNvPr id="30723" name="Group 16"/>
          <p:cNvGrpSpPr>
            <a:grpSpLocks/>
          </p:cNvGrpSpPr>
          <p:nvPr/>
        </p:nvGrpSpPr>
        <p:grpSpPr bwMode="auto">
          <a:xfrm>
            <a:off x="3030418" y="1403322"/>
            <a:ext cx="2346960" cy="990600"/>
            <a:chOff x="1776" y="240"/>
            <a:chExt cx="1344" cy="624"/>
          </a:xfrm>
        </p:grpSpPr>
        <p:sp>
          <p:nvSpPr>
            <p:cNvPr id="30734" name="AutoShape 3"/>
            <p:cNvSpPr>
              <a:spLocks noChangeArrowheads="1"/>
            </p:cNvSpPr>
            <p:nvPr/>
          </p:nvSpPr>
          <p:spPr bwMode="auto">
            <a:xfrm>
              <a:off x="1776" y="240"/>
              <a:ext cx="1344" cy="624"/>
            </a:xfrm>
            <a:prstGeom prst="bevel">
              <a:avLst>
                <a:gd name="adj" fmla="val 12500"/>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Comic Sans MS" pitchFamily="66" charset="0"/>
                  <a:cs typeface="Arial" pitchFamily="34" charset="0"/>
                </a:defRPr>
              </a:lvl1pPr>
              <a:lvl2pPr marL="742950" indent="-285750" eaLnBrk="0" hangingPunct="0">
                <a:spcBef>
                  <a:spcPct val="20000"/>
                </a:spcBef>
                <a:buChar char="–"/>
                <a:defRPr sz="2800">
                  <a:solidFill>
                    <a:schemeClr val="tx1"/>
                  </a:solidFill>
                  <a:latin typeface="Comic Sans MS" pitchFamily="66" charset="0"/>
                  <a:cs typeface="Arial" pitchFamily="34" charset="0"/>
                </a:defRPr>
              </a:lvl2pPr>
              <a:lvl3pPr marL="1143000" indent="-228600" eaLnBrk="0" hangingPunct="0">
                <a:spcBef>
                  <a:spcPct val="20000"/>
                </a:spcBef>
                <a:buChar char="•"/>
                <a:defRPr sz="2400">
                  <a:solidFill>
                    <a:schemeClr val="tx1"/>
                  </a:solidFill>
                  <a:latin typeface="Comic Sans MS" pitchFamily="66" charset="0"/>
                  <a:cs typeface="Arial" pitchFamily="34" charset="0"/>
                </a:defRPr>
              </a:lvl3pPr>
              <a:lvl4pPr marL="1600200" indent="-228600" eaLnBrk="0" hangingPunct="0">
                <a:spcBef>
                  <a:spcPct val="20000"/>
                </a:spcBef>
                <a:buChar char="–"/>
                <a:defRPr sz="2000">
                  <a:solidFill>
                    <a:schemeClr val="tx1"/>
                  </a:solidFill>
                  <a:latin typeface="Comic Sans MS" pitchFamily="66" charset="0"/>
                  <a:cs typeface="Arial" pitchFamily="34" charset="0"/>
                </a:defRPr>
              </a:lvl4pPr>
              <a:lvl5pPr marL="2057400" indent="-228600" eaLnBrk="0" hangingPunct="0">
                <a:spcBef>
                  <a:spcPct val="20000"/>
                </a:spcBef>
                <a:buChar char="»"/>
                <a:defRPr sz="2000">
                  <a:solidFill>
                    <a:schemeClr val="tx1"/>
                  </a:solidFill>
                  <a:latin typeface="Comic Sans MS" pitchFamily="66"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cs typeface="Arial" pitchFamily="34" charset="0"/>
                </a:defRPr>
              </a:lvl9pPr>
            </a:lstStyle>
            <a:p>
              <a:pPr eaLnBrk="1" fontAlgn="base" hangingPunct="1">
                <a:spcBef>
                  <a:spcPct val="0"/>
                </a:spcBef>
                <a:spcAft>
                  <a:spcPct val="0"/>
                </a:spcAft>
                <a:buFontTx/>
                <a:buNone/>
              </a:pPr>
              <a:endParaRPr lang="el-GR" altLang="el-GR" sz="1800" smtClean="0">
                <a:solidFill>
                  <a:schemeClr val="bg1"/>
                </a:solidFill>
              </a:endParaRPr>
            </a:p>
          </p:txBody>
        </p:sp>
        <p:sp>
          <p:nvSpPr>
            <p:cNvPr id="30735" name="Text Box 6"/>
            <p:cNvSpPr txBox="1">
              <a:spLocks noChangeArrowheads="1"/>
            </p:cNvSpPr>
            <p:nvPr/>
          </p:nvSpPr>
          <p:spPr bwMode="auto">
            <a:xfrm>
              <a:off x="1872" y="432"/>
              <a:ext cx="1104"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Comic Sans MS" pitchFamily="66" charset="0"/>
                  <a:cs typeface="Arial" pitchFamily="34" charset="0"/>
                </a:defRPr>
              </a:lvl1pPr>
              <a:lvl2pPr marL="742950" indent="-285750" eaLnBrk="0" hangingPunct="0">
                <a:spcBef>
                  <a:spcPct val="20000"/>
                </a:spcBef>
                <a:buChar char="–"/>
                <a:defRPr sz="2800">
                  <a:solidFill>
                    <a:schemeClr val="tx1"/>
                  </a:solidFill>
                  <a:latin typeface="Comic Sans MS" pitchFamily="66" charset="0"/>
                  <a:cs typeface="Arial" pitchFamily="34" charset="0"/>
                </a:defRPr>
              </a:lvl2pPr>
              <a:lvl3pPr marL="1143000" indent="-228600" eaLnBrk="0" hangingPunct="0">
                <a:spcBef>
                  <a:spcPct val="20000"/>
                </a:spcBef>
                <a:buChar char="•"/>
                <a:defRPr sz="2400">
                  <a:solidFill>
                    <a:schemeClr val="tx1"/>
                  </a:solidFill>
                  <a:latin typeface="Comic Sans MS" pitchFamily="66" charset="0"/>
                  <a:cs typeface="Arial" pitchFamily="34" charset="0"/>
                </a:defRPr>
              </a:lvl3pPr>
              <a:lvl4pPr marL="1600200" indent="-228600" eaLnBrk="0" hangingPunct="0">
                <a:spcBef>
                  <a:spcPct val="20000"/>
                </a:spcBef>
                <a:buChar char="–"/>
                <a:defRPr sz="2000">
                  <a:solidFill>
                    <a:schemeClr val="tx1"/>
                  </a:solidFill>
                  <a:latin typeface="Comic Sans MS" pitchFamily="66" charset="0"/>
                  <a:cs typeface="Arial" pitchFamily="34" charset="0"/>
                </a:defRPr>
              </a:lvl4pPr>
              <a:lvl5pPr marL="2057400" indent="-228600" eaLnBrk="0" hangingPunct="0">
                <a:spcBef>
                  <a:spcPct val="20000"/>
                </a:spcBef>
                <a:buChar char="»"/>
                <a:defRPr sz="2000">
                  <a:solidFill>
                    <a:schemeClr val="tx1"/>
                  </a:solidFill>
                  <a:latin typeface="Comic Sans MS" pitchFamily="66"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cs typeface="Arial" pitchFamily="34" charset="0"/>
                </a:defRPr>
              </a:lvl9pPr>
            </a:lstStyle>
            <a:p>
              <a:pPr algn="ctr" eaLnBrk="1" fontAlgn="base" hangingPunct="1">
                <a:spcBef>
                  <a:spcPct val="50000"/>
                </a:spcBef>
                <a:spcAft>
                  <a:spcPct val="0"/>
                </a:spcAft>
                <a:buFontTx/>
                <a:buNone/>
              </a:pPr>
              <a:r>
                <a:rPr lang="el-GR" altLang="el-GR" sz="2400" b="1" smtClean="0">
                  <a:solidFill>
                    <a:schemeClr val="bg1"/>
                  </a:solidFill>
                </a:rPr>
                <a:t>Ακούω</a:t>
              </a:r>
            </a:p>
          </p:txBody>
        </p:sp>
      </p:grpSp>
      <p:grpSp>
        <p:nvGrpSpPr>
          <p:cNvPr id="30724" name="Group 17"/>
          <p:cNvGrpSpPr>
            <a:grpSpLocks/>
          </p:cNvGrpSpPr>
          <p:nvPr/>
        </p:nvGrpSpPr>
        <p:grpSpPr bwMode="auto">
          <a:xfrm>
            <a:off x="5758378" y="1403322"/>
            <a:ext cx="2682240" cy="990600"/>
            <a:chOff x="3504" y="240"/>
            <a:chExt cx="1536" cy="624"/>
          </a:xfrm>
        </p:grpSpPr>
        <p:sp>
          <p:nvSpPr>
            <p:cNvPr id="30732" name="AutoShape 4"/>
            <p:cNvSpPr>
              <a:spLocks noChangeArrowheads="1"/>
            </p:cNvSpPr>
            <p:nvPr/>
          </p:nvSpPr>
          <p:spPr bwMode="auto">
            <a:xfrm>
              <a:off x="3504" y="240"/>
              <a:ext cx="1536" cy="624"/>
            </a:xfrm>
            <a:prstGeom prst="bevel">
              <a:avLst>
                <a:gd name="adj" fmla="val 12500"/>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Comic Sans MS" pitchFamily="66" charset="0"/>
                  <a:cs typeface="Arial" pitchFamily="34" charset="0"/>
                </a:defRPr>
              </a:lvl1pPr>
              <a:lvl2pPr marL="742950" indent="-285750" eaLnBrk="0" hangingPunct="0">
                <a:spcBef>
                  <a:spcPct val="20000"/>
                </a:spcBef>
                <a:buChar char="–"/>
                <a:defRPr sz="2800">
                  <a:solidFill>
                    <a:schemeClr val="tx1"/>
                  </a:solidFill>
                  <a:latin typeface="Comic Sans MS" pitchFamily="66" charset="0"/>
                  <a:cs typeface="Arial" pitchFamily="34" charset="0"/>
                </a:defRPr>
              </a:lvl2pPr>
              <a:lvl3pPr marL="1143000" indent="-228600" eaLnBrk="0" hangingPunct="0">
                <a:spcBef>
                  <a:spcPct val="20000"/>
                </a:spcBef>
                <a:buChar char="•"/>
                <a:defRPr sz="2400">
                  <a:solidFill>
                    <a:schemeClr val="tx1"/>
                  </a:solidFill>
                  <a:latin typeface="Comic Sans MS" pitchFamily="66" charset="0"/>
                  <a:cs typeface="Arial" pitchFamily="34" charset="0"/>
                </a:defRPr>
              </a:lvl3pPr>
              <a:lvl4pPr marL="1600200" indent="-228600" eaLnBrk="0" hangingPunct="0">
                <a:spcBef>
                  <a:spcPct val="20000"/>
                </a:spcBef>
                <a:buChar char="–"/>
                <a:defRPr sz="2000">
                  <a:solidFill>
                    <a:schemeClr val="tx1"/>
                  </a:solidFill>
                  <a:latin typeface="Comic Sans MS" pitchFamily="66" charset="0"/>
                  <a:cs typeface="Arial" pitchFamily="34" charset="0"/>
                </a:defRPr>
              </a:lvl4pPr>
              <a:lvl5pPr marL="2057400" indent="-228600" eaLnBrk="0" hangingPunct="0">
                <a:spcBef>
                  <a:spcPct val="20000"/>
                </a:spcBef>
                <a:buChar char="»"/>
                <a:defRPr sz="2000">
                  <a:solidFill>
                    <a:schemeClr val="tx1"/>
                  </a:solidFill>
                  <a:latin typeface="Comic Sans MS" pitchFamily="66"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cs typeface="Arial" pitchFamily="34" charset="0"/>
                </a:defRPr>
              </a:lvl9pPr>
            </a:lstStyle>
            <a:p>
              <a:pPr eaLnBrk="1" fontAlgn="base" hangingPunct="1">
                <a:spcBef>
                  <a:spcPct val="0"/>
                </a:spcBef>
                <a:spcAft>
                  <a:spcPct val="0"/>
                </a:spcAft>
                <a:buFontTx/>
                <a:buNone/>
              </a:pPr>
              <a:endParaRPr lang="el-GR" altLang="el-GR" sz="1800" smtClean="0">
                <a:solidFill>
                  <a:schemeClr val="bg1"/>
                </a:solidFill>
              </a:endParaRPr>
            </a:p>
          </p:txBody>
        </p:sp>
        <p:sp>
          <p:nvSpPr>
            <p:cNvPr id="30733" name="Text Box 7"/>
            <p:cNvSpPr txBox="1">
              <a:spLocks noChangeArrowheads="1"/>
            </p:cNvSpPr>
            <p:nvPr/>
          </p:nvSpPr>
          <p:spPr bwMode="auto">
            <a:xfrm>
              <a:off x="3600" y="384"/>
              <a:ext cx="1344"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Comic Sans MS" pitchFamily="66" charset="0"/>
                  <a:cs typeface="Arial" pitchFamily="34" charset="0"/>
                </a:defRPr>
              </a:lvl1pPr>
              <a:lvl2pPr marL="742950" indent="-285750" eaLnBrk="0" hangingPunct="0">
                <a:spcBef>
                  <a:spcPct val="20000"/>
                </a:spcBef>
                <a:buChar char="–"/>
                <a:defRPr sz="2800">
                  <a:solidFill>
                    <a:schemeClr val="tx1"/>
                  </a:solidFill>
                  <a:latin typeface="Comic Sans MS" pitchFamily="66" charset="0"/>
                  <a:cs typeface="Arial" pitchFamily="34" charset="0"/>
                </a:defRPr>
              </a:lvl2pPr>
              <a:lvl3pPr marL="1143000" indent="-228600" eaLnBrk="0" hangingPunct="0">
                <a:spcBef>
                  <a:spcPct val="20000"/>
                </a:spcBef>
                <a:buChar char="•"/>
                <a:defRPr sz="2400">
                  <a:solidFill>
                    <a:schemeClr val="tx1"/>
                  </a:solidFill>
                  <a:latin typeface="Comic Sans MS" pitchFamily="66" charset="0"/>
                  <a:cs typeface="Arial" pitchFamily="34" charset="0"/>
                </a:defRPr>
              </a:lvl3pPr>
              <a:lvl4pPr marL="1600200" indent="-228600" eaLnBrk="0" hangingPunct="0">
                <a:spcBef>
                  <a:spcPct val="20000"/>
                </a:spcBef>
                <a:buChar char="–"/>
                <a:defRPr sz="2000">
                  <a:solidFill>
                    <a:schemeClr val="tx1"/>
                  </a:solidFill>
                  <a:latin typeface="Comic Sans MS" pitchFamily="66" charset="0"/>
                  <a:cs typeface="Arial" pitchFamily="34" charset="0"/>
                </a:defRPr>
              </a:lvl4pPr>
              <a:lvl5pPr marL="2057400" indent="-228600" eaLnBrk="0" hangingPunct="0">
                <a:spcBef>
                  <a:spcPct val="20000"/>
                </a:spcBef>
                <a:buChar char="»"/>
                <a:defRPr sz="2000">
                  <a:solidFill>
                    <a:schemeClr val="tx1"/>
                  </a:solidFill>
                  <a:latin typeface="Comic Sans MS" pitchFamily="66"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cs typeface="Arial" pitchFamily="34" charset="0"/>
                </a:defRPr>
              </a:lvl9pPr>
            </a:lstStyle>
            <a:p>
              <a:pPr algn="ctr" eaLnBrk="1" fontAlgn="base" hangingPunct="1">
                <a:spcBef>
                  <a:spcPct val="50000"/>
                </a:spcBef>
                <a:spcAft>
                  <a:spcPct val="0"/>
                </a:spcAft>
                <a:buFontTx/>
                <a:buNone/>
              </a:pPr>
              <a:r>
                <a:rPr lang="el-GR" altLang="el-GR" sz="2400" b="1" smtClean="0">
                  <a:solidFill>
                    <a:schemeClr val="bg1"/>
                  </a:solidFill>
                </a:rPr>
                <a:t>Αισθάνομαι</a:t>
              </a:r>
            </a:p>
          </p:txBody>
        </p:sp>
      </p:grpSp>
      <p:sp>
        <p:nvSpPr>
          <p:cNvPr id="30725" name="Line 8"/>
          <p:cNvSpPr>
            <a:spLocks noChangeShapeType="1"/>
          </p:cNvSpPr>
          <p:nvPr/>
        </p:nvSpPr>
        <p:spPr bwMode="auto">
          <a:xfrm>
            <a:off x="1689298" y="2470122"/>
            <a:ext cx="0" cy="762000"/>
          </a:xfrm>
          <a:prstGeom prst="line">
            <a:avLst/>
          </a:prstGeom>
          <a:noFill/>
          <a:ln w="635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l-GR" smtClean="0">
              <a:solidFill>
                <a:srgbClr val="000000"/>
              </a:solidFill>
            </a:endParaRPr>
          </a:p>
        </p:txBody>
      </p:sp>
      <p:sp>
        <p:nvSpPr>
          <p:cNvPr id="30726" name="Line 9"/>
          <p:cNvSpPr>
            <a:spLocks noChangeShapeType="1"/>
          </p:cNvSpPr>
          <p:nvPr/>
        </p:nvSpPr>
        <p:spPr bwMode="auto">
          <a:xfrm>
            <a:off x="4203898" y="2470122"/>
            <a:ext cx="0" cy="762000"/>
          </a:xfrm>
          <a:prstGeom prst="line">
            <a:avLst/>
          </a:prstGeom>
          <a:noFill/>
          <a:ln w="635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l-GR" smtClean="0">
              <a:solidFill>
                <a:srgbClr val="000000"/>
              </a:solidFill>
            </a:endParaRPr>
          </a:p>
        </p:txBody>
      </p:sp>
      <p:sp>
        <p:nvSpPr>
          <p:cNvPr id="30727" name="Line 10"/>
          <p:cNvSpPr>
            <a:spLocks noChangeShapeType="1"/>
          </p:cNvSpPr>
          <p:nvPr/>
        </p:nvSpPr>
        <p:spPr bwMode="auto">
          <a:xfrm>
            <a:off x="7023298" y="2470122"/>
            <a:ext cx="0" cy="762000"/>
          </a:xfrm>
          <a:prstGeom prst="line">
            <a:avLst/>
          </a:prstGeom>
          <a:noFill/>
          <a:ln w="635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l-GR" smtClean="0">
              <a:solidFill>
                <a:srgbClr val="000000"/>
              </a:solidFill>
            </a:endParaRPr>
          </a:p>
        </p:txBody>
      </p:sp>
      <p:sp>
        <p:nvSpPr>
          <p:cNvPr id="30728" name="Text Box 11"/>
          <p:cNvSpPr txBox="1">
            <a:spLocks noChangeArrowheads="1"/>
          </p:cNvSpPr>
          <p:nvPr/>
        </p:nvSpPr>
        <p:spPr bwMode="auto">
          <a:xfrm>
            <a:off x="579795" y="3308325"/>
            <a:ext cx="2615883"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Comic Sans MS" pitchFamily="66" charset="0"/>
                <a:cs typeface="Arial" pitchFamily="34" charset="0"/>
              </a:defRPr>
            </a:lvl1pPr>
            <a:lvl2pPr marL="742950" indent="-285750" eaLnBrk="0" hangingPunct="0">
              <a:spcBef>
                <a:spcPct val="20000"/>
              </a:spcBef>
              <a:buChar char="–"/>
              <a:defRPr sz="2800">
                <a:solidFill>
                  <a:schemeClr val="tx1"/>
                </a:solidFill>
                <a:latin typeface="Comic Sans MS" pitchFamily="66" charset="0"/>
                <a:cs typeface="Arial" pitchFamily="34" charset="0"/>
              </a:defRPr>
            </a:lvl2pPr>
            <a:lvl3pPr marL="1143000" indent="-228600" eaLnBrk="0" hangingPunct="0">
              <a:spcBef>
                <a:spcPct val="20000"/>
              </a:spcBef>
              <a:buChar char="•"/>
              <a:defRPr sz="2400">
                <a:solidFill>
                  <a:schemeClr val="tx1"/>
                </a:solidFill>
                <a:latin typeface="Comic Sans MS" pitchFamily="66" charset="0"/>
                <a:cs typeface="Arial" pitchFamily="34" charset="0"/>
              </a:defRPr>
            </a:lvl3pPr>
            <a:lvl4pPr marL="1600200" indent="-228600" eaLnBrk="0" hangingPunct="0">
              <a:spcBef>
                <a:spcPct val="20000"/>
              </a:spcBef>
              <a:buChar char="–"/>
              <a:defRPr sz="2000">
                <a:solidFill>
                  <a:schemeClr val="tx1"/>
                </a:solidFill>
                <a:latin typeface="Comic Sans MS" pitchFamily="66" charset="0"/>
                <a:cs typeface="Arial" pitchFamily="34" charset="0"/>
              </a:defRPr>
            </a:lvl4pPr>
            <a:lvl5pPr marL="2057400" indent="-228600" eaLnBrk="0" hangingPunct="0">
              <a:spcBef>
                <a:spcPct val="20000"/>
              </a:spcBef>
              <a:buChar char="»"/>
              <a:defRPr sz="2000">
                <a:solidFill>
                  <a:schemeClr val="tx1"/>
                </a:solidFill>
                <a:latin typeface="Comic Sans MS" pitchFamily="66"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cs typeface="Arial" pitchFamily="34" charset="0"/>
              </a:defRPr>
            </a:lvl9pPr>
          </a:lstStyle>
          <a:p>
            <a:pPr algn="ctr" eaLnBrk="1" fontAlgn="base" hangingPunct="1">
              <a:spcBef>
                <a:spcPct val="0"/>
              </a:spcBef>
              <a:spcAft>
                <a:spcPct val="0"/>
              </a:spcAft>
              <a:buFontTx/>
              <a:buNone/>
            </a:pPr>
            <a:r>
              <a:rPr lang="el-GR" altLang="el-GR" sz="2000" dirty="0" smtClean="0">
                <a:solidFill>
                  <a:srgbClr val="0000CC"/>
                </a:solidFill>
              </a:rPr>
              <a:t>«ΚΟΙΤΑΖΩ» αν κινείται δηλαδή αν (ανεβοκατεβαίνει) ο θώρακας και η κοιλιά την αναπνοή. </a:t>
            </a:r>
          </a:p>
        </p:txBody>
      </p:sp>
      <p:sp>
        <p:nvSpPr>
          <p:cNvPr id="30729" name="Text Box 12"/>
          <p:cNvSpPr txBox="1">
            <a:spLocks noChangeArrowheads="1"/>
          </p:cNvSpPr>
          <p:nvPr/>
        </p:nvSpPr>
        <p:spPr bwMode="auto">
          <a:xfrm>
            <a:off x="3015178" y="3308323"/>
            <a:ext cx="268224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Comic Sans MS" pitchFamily="66" charset="0"/>
                <a:cs typeface="Arial" pitchFamily="34" charset="0"/>
              </a:defRPr>
            </a:lvl1pPr>
            <a:lvl2pPr marL="742950" indent="-285750" eaLnBrk="0" hangingPunct="0">
              <a:spcBef>
                <a:spcPct val="20000"/>
              </a:spcBef>
              <a:buChar char="–"/>
              <a:defRPr sz="2800">
                <a:solidFill>
                  <a:schemeClr val="tx1"/>
                </a:solidFill>
                <a:latin typeface="Comic Sans MS" pitchFamily="66" charset="0"/>
                <a:cs typeface="Arial" pitchFamily="34" charset="0"/>
              </a:defRPr>
            </a:lvl2pPr>
            <a:lvl3pPr marL="1143000" indent="-228600" eaLnBrk="0" hangingPunct="0">
              <a:spcBef>
                <a:spcPct val="20000"/>
              </a:spcBef>
              <a:buChar char="•"/>
              <a:defRPr sz="2400">
                <a:solidFill>
                  <a:schemeClr val="tx1"/>
                </a:solidFill>
                <a:latin typeface="Comic Sans MS" pitchFamily="66" charset="0"/>
                <a:cs typeface="Arial" pitchFamily="34" charset="0"/>
              </a:defRPr>
            </a:lvl3pPr>
            <a:lvl4pPr marL="1600200" indent="-228600" eaLnBrk="0" hangingPunct="0">
              <a:spcBef>
                <a:spcPct val="20000"/>
              </a:spcBef>
              <a:buChar char="–"/>
              <a:defRPr sz="2000">
                <a:solidFill>
                  <a:schemeClr val="tx1"/>
                </a:solidFill>
                <a:latin typeface="Comic Sans MS" pitchFamily="66" charset="0"/>
                <a:cs typeface="Arial" pitchFamily="34" charset="0"/>
              </a:defRPr>
            </a:lvl4pPr>
            <a:lvl5pPr marL="2057400" indent="-228600" eaLnBrk="0" hangingPunct="0">
              <a:spcBef>
                <a:spcPct val="20000"/>
              </a:spcBef>
              <a:buChar char="»"/>
              <a:defRPr sz="2000">
                <a:solidFill>
                  <a:schemeClr val="tx1"/>
                </a:solidFill>
                <a:latin typeface="Comic Sans MS" pitchFamily="66"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cs typeface="Arial" pitchFamily="34" charset="0"/>
              </a:defRPr>
            </a:lvl9pPr>
          </a:lstStyle>
          <a:p>
            <a:pPr algn="ctr" eaLnBrk="1" fontAlgn="base" hangingPunct="1">
              <a:spcBef>
                <a:spcPct val="0"/>
              </a:spcBef>
              <a:spcAft>
                <a:spcPct val="0"/>
              </a:spcAft>
              <a:buFontTx/>
              <a:buNone/>
            </a:pPr>
            <a:r>
              <a:rPr lang="el-GR" altLang="el-GR" sz="2000" dirty="0" smtClean="0">
                <a:solidFill>
                  <a:srgbClr val="0000CC"/>
                </a:solidFill>
              </a:rPr>
              <a:t>«ΑΚΟΥΩ» τον ήχο της αναπνοής.</a:t>
            </a:r>
          </a:p>
        </p:txBody>
      </p:sp>
      <p:sp>
        <p:nvSpPr>
          <p:cNvPr id="30730" name="Text Box 13"/>
          <p:cNvSpPr txBox="1">
            <a:spLocks noChangeArrowheads="1"/>
          </p:cNvSpPr>
          <p:nvPr/>
        </p:nvSpPr>
        <p:spPr bwMode="auto">
          <a:xfrm>
            <a:off x="5670748" y="3308324"/>
            <a:ext cx="29337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Comic Sans MS" pitchFamily="66" charset="0"/>
                <a:cs typeface="Arial" pitchFamily="34" charset="0"/>
              </a:defRPr>
            </a:lvl1pPr>
            <a:lvl2pPr marL="742950" indent="-285750" eaLnBrk="0" hangingPunct="0">
              <a:spcBef>
                <a:spcPct val="20000"/>
              </a:spcBef>
              <a:buChar char="–"/>
              <a:defRPr sz="2800">
                <a:solidFill>
                  <a:schemeClr val="tx1"/>
                </a:solidFill>
                <a:latin typeface="Comic Sans MS" pitchFamily="66" charset="0"/>
                <a:cs typeface="Arial" pitchFamily="34" charset="0"/>
              </a:defRPr>
            </a:lvl2pPr>
            <a:lvl3pPr marL="1143000" indent="-228600" eaLnBrk="0" hangingPunct="0">
              <a:spcBef>
                <a:spcPct val="20000"/>
              </a:spcBef>
              <a:buChar char="•"/>
              <a:defRPr sz="2400">
                <a:solidFill>
                  <a:schemeClr val="tx1"/>
                </a:solidFill>
                <a:latin typeface="Comic Sans MS" pitchFamily="66" charset="0"/>
                <a:cs typeface="Arial" pitchFamily="34" charset="0"/>
              </a:defRPr>
            </a:lvl3pPr>
            <a:lvl4pPr marL="1600200" indent="-228600" eaLnBrk="0" hangingPunct="0">
              <a:spcBef>
                <a:spcPct val="20000"/>
              </a:spcBef>
              <a:buChar char="–"/>
              <a:defRPr sz="2000">
                <a:solidFill>
                  <a:schemeClr val="tx1"/>
                </a:solidFill>
                <a:latin typeface="Comic Sans MS" pitchFamily="66" charset="0"/>
                <a:cs typeface="Arial" pitchFamily="34" charset="0"/>
              </a:defRPr>
            </a:lvl4pPr>
            <a:lvl5pPr marL="2057400" indent="-228600" eaLnBrk="0" hangingPunct="0">
              <a:spcBef>
                <a:spcPct val="20000"/>
              </a:spcBef>
              <a:buChar char="»"/>
              <a:defRPr sz="2000">
                <a:solidFill>
                  <a:schemeClr val="tx1"/>
                </a:solidFill>
                <a:latin typeface="Comic Sans MS" pitchFamily="66"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cs typeface="Arial" pitchFamily="34" charset="0"/>
              </a:defRPr>
            </a:lvl9pPr>
          </a:lstStyle>
          <a:p>
            <a:pPr algn="ctr" eaLnBrk="1" fontAlgn="base" hangingPunct="1">
              <a:spcBef>
                <a:spcPct val="0"/>
              </a:spcBef>
              <a:spcAft>
                <a:spcPct val="0"/>
              </a:spcAft>
              <a:buFontTx/>
              <a:buNone/>
            </a:pPr>
            <a:r>
              <a:rPr lang="el-GR" altLang="el-GR" sz="2000" smtClean="0">
                <a:solidFill>
                  <a:srgbClr val="0000CC"/>
                </a:solidFill>
              </a:rPr>
              <a:t>«ΑΙΣΘΑΝΟΜΑΙ» την εκπνοή του θύματος στο μάγουλό μου.</a:t>
            </a:r>
          </a:p>
        </p:txBody>
      </p:sp>
      <p:pic>
        <p:nvPicPr>
          <p:cNvPr id="30731" name="Picture 14"/>
          <p:cNvPicPr>
            <a:picLocks noChangeAspect="1" noChangeArrowheads="1"/>
          </p:cNvPicPr>
          <p:nvPr/>
        </p:nvPicPr>
        <p:blipFill rotWithShape="1">
          <a:blip r:embed="rId2">
            <a:extLst>
              <a:ext uri="{28A0092B-C50C-407E-A947-70E740481C1C}">
                <a14:useLocalDpi xmlns:a14="http://schemas.microsoft.com/office/drawing/2010/main" val="0"/>
              </a:ext>
            </a:extLst>
          </a:blip>
          <a:srcRect l="7687" r="4642"/>
          <a:stretch/>
        </p:blipFill>
        <p:spPr bwMode="auto">
          <a:xfrm>
            <a:off x="2915311" y="4077072"/>
            <a:ext cx="2808817" cy="2732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 descr="http://sucre.auth.gr/sites/default/files/logos/sucre_new.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3130" b="3620"/>
          <a:stretch/>
        </p:blipFill>
        <p:spPr bwMode="auto">
          <a:xfrm>
            <a:off x="107504" y="0"/>
            <a:ext cx="1397472" cy="116340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7" descr="Αποτέλεσμα εικόνας για logo αθτη"/>
          <p:cNvPicPr>
            <a:picLocks noChangeAspect="1" noChangeArrowheads="1"/>
          </p:cNvPicPr>
          <p:nvPr/>
        </p:nvPicPr>
        <p:blipFill>
          <a:blip r:embed="rId4">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6205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31"/>
                                        </p:tgtEl>
                                        <p:attrNameLst>
                                          <p:attrName>style.visibility</p:attrName>
                                        </p:attrNameLst>
                                      </p:cBhvr>
                                      <p:to>
                                        <p:strVal val="visible"/>
                                      </p:to>
                                    </p:set>
                                    <p:animEffect transition="in" filter="fade">
                                      <p:cBhvr>
                                        <p:cTn id="7" dur="1000"/>
                                        <p:tgtEl>
                                          <p:spTgt spid="30731"/>
                                        </p:tgtEl>
                                      </p:cBhvr>
                                    </p:animEffect>
                                    <p:anim calcmode="lin" valueType="num">
                                      <p:cBhvr>
                                        <p:cTn id="8" dur="1000" fill="hold"/>
                                        <p:tgtEl>
                                          <p:spTgt spid="30731"/>
                                        </p:tgtEl>
                                        <p:attrNameLst>
                                          <p:attrName>ppt_x</p:attrName>
                                        </p:attrNameLst>
                                      </p:cBhvr>
                                      <p:tavLst>
                                        <p:tav tm="0">
                                          <p:val>
                                            <p:strVal val="#ppt_x"/>
                                          </p:val>
                                        </p:tav>
                                        <p:tav tm="100000">
                                          <p:val>
                                            <p:strVal val="#ppt_x"/>
                                          </p:val>
                                        </p:tav>
                                      </p:tavLst>
                                    </p:anim>
                                    <p:anim calcmode="lin" valueType="num">
                                      <p:cBhvr>
                                        <p:cTn id="9" dur="1000" fill="hold"/>
                                        <p:tgtEl>
                                          <p:spTgt spid="307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30722"/>
                                        </p:tgtEl>
                                        <p:attrNameLst>
                                          <p:attrName>style.visibility</p:attrName>
                                        </p:attrNameLst>
                                      </p:cBhvr>
                                      <p:to>
                                        <p:strVal val="visible"/>
                                      </p:to>
                                    </p:set>
                                    <p:animEffect transition="in" filter="wipe(down)">
                                      <p:cBhvr>
                                        <p:cTn id="14" dur="580">
                                          <p:stCondLst>
                                            <p:cond delay="0"/>
                                          </p:stCondLst>
                                        </p:cTn>
                                        <p:tgtEl>
                                          <p:spTgt spid="30722"/>
                                        </p:tgtEl>
                                      </p:cBhvr>
                                    </p:animEffect>
                                    <p:anim calcmode="lin" valueType="num">
                                      <p:cBhvr>
                                        <p:cTn id="15" dur="1822" tmFilter="0,0; 0.14,0.36; 0.43,0.73; 0.71,0.91; 1.0,1.0">
                                          <p:stCondLst>
                                            <p:cond delay="0"/>
                                          </p:stCondLst>
                                        </p:cTn>
                                        <p:tgtEl>
                                          <p:spTgt spid="30722"/>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30722"/>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30722"/>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30722"/>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30722"/>
                                        </p:tgtEl>
                                        <p:attrNameLst>
                                          <p:attrName>ppt_y</p:attrName>
                                        </p:attrNameLst>
                                      </p:cBhvr>
                                      <p:tavLst>
                                        <p:tav tm="0" fmla="#ppt_y-sin(pi*$)/81">
                                          <p:val>
                                            <p:fltVal val="0"/>
                                          </p:val>
                                        </p:tav>
                                        <p:tav tm="100000">
                                          <p:val>
                                            <p:fltVal val="1"/>
                                          </p:val>
                                        </p:tav>
                                      </p:tavLst>
                                    </p:anim>
                                    <p:animScale>
                                      <p:cBhvr>
                                        <p:cTn id="20" dur="26">
                                          <p:stCondLst>
                                            <p:cond delay="650"/>
                                          </p:stCondLst>
                                        </p:cTn>
                                        <p:tgtEl>
                                          <p:spTgt spid="30722"/>
                                        </p:tgtEl>
                                      </p:cBhvr>
                                      <p:to x="100000" y="60000"/>
                                    </p:animScale>
                                    <p:animScale>
                                      <p:cBhvr>
                                        <p:cTn id="21" dur="166" decel="50000">
                                          <p:stCondLst>
                                            <p:cond delay="676"/>
                                          </p:stCondLst>
                                        </p:cTn>
                                        <p:tgtEl>
                                          <p:spTgt spid="30722"/>
                                        </p:tgtEl>
                                      </p:cBhvr>
                                      <p:to x="100000" y="100000"/>
                                    </p:animScale>
                                    <p:animScale>
                                      <p:cBhvr>
                                        <p:cTn id="22" dur="26">
                                          <p:stCondLst>
                                            <p:cond delay="1312"/>
                                          </p:stCondLst>
                                        </p:cTn>
                                        <p:tgtEl>
                                          <p:spTgt spid="30722"/>
                                        </p:tgtEl>
                                      </p:cBhvr>
                                      <p:to x="100000" y="80000"/>
                                    </p:animScale>
                                    <p:animScale>
                                      <p:cBhvr>
                                        <p:cTn id="23" dur="166" decel="50000">
                                          <p:stCondLst>
                                            <p:cond delay="1338"/>
                                          </p:stCondLst>
                                        </p:cTn>
                                        <p:tgtEl>
                                          <p:spTgt spid="30722"/>
                                        </p:tgtEl>
                                      </p:cBhvr>
                                      <p:to x="100000" y="100000"/>
                                    </p:animScale>
                                    <p:animScale>
                                      <p:cBhvr>
                                        <p:cTn id="24" dur="26">
                                          <p:stCondLst>
                                            <p:cond delay="1642"/>
                                          </p:stCondLst>
                                        </p:cTn>
                                        <p:tgtEl>
                                          <p:spTgt spid="30722"/>
                                        </p:tgtEl>
                                      </p:cBhvr>
                                      <p:to x="100000" y="90000"/>
                                    </p:animScale>
                                    <p:animScale>
                                      <p:cBhvr>
                                        <p:cTn id="25" dur="166" decel="50000">
                                          <p:stCondLst>
                                            <p:cond delay="1668"/>
                                          </p:stCondLst>
                                        </p:cTn>
                                        <p:tgtEl>
                                          <p:spTgt spid="30722"/>
                                        </p:tgtEl>
                                      </p:cBhvr>
                                      <p:to x="100000" y="100000"/>
                                    </p:animScale>
                                    <p:animScale>
                                      <p:cBhvr>
                                        <p:cTn id="26" dur="26">
                                          <p:stCondLst>
                                            <p:cond delay="1808"/>
                                          </p:stCondLst>
                                        </p:cTn>
                                        <p:tgtEl>
                                          <p:spTgt spid="30722"/>
                                        </p:tgtEl>
                                      </p:cBhvr>
                                      <p:to x="100000" y="95000"/>
                                    </p:animScale>
                                    <p:animScale>
                                      <p:cBhvr>
                                        <p:cTn id="27" dur="166" decel="50000">
                                          <p:stCondLst>
                                            <p:cond delay="1834"/>
                                          </p:stCondLst>
                                        </p:cTn>
                                        <p:tgtEl>
                                          <p:spTgt spid="30722"/>
                                        </p:tgtEl>
                                      </p:cBhvr>
                                      <p:to x="100000" y="100000"/>
                                    </p:animScale>
                                  </p:childTnLst>
                                </p:cTn>
                              </p:par>
                              <p:par>
                                <p:cTn id="28" presetID="26" presetClass="entr" presetSubtype="0" fill="hold" grpId="0" nodeType="withEffect">
                                  <p:stCondLst>
                                    <p:cond delay="0"/>
                                  </p:stCondLst>
                                  <p:childTnLst>
                                    <p:set>
                                      <p:cBhvr>
                                        <p:cTn id="29" dur="1" fill="hold">
                                          <p:stCondLst>
                                            <p:cond delay="0"/>
                                          </p:stCondLst>
                                        </p:cTn>
                                        <p:tgtEl>
                                          <p:spTgt spid="30725"/>
                                        </p:tgtEl>
                                        <p:attrNameLst>
                                          <p:attrName>style.visibility</p:attrName>
                                        </p:attrNameLst>
                                      </p:cBhvr>
                                      <p:to>
                                        <p:strVal val="visible"/>
                                      </p:to>
                                    </p:set>
                                    <p:animEffect transition="in" filter="wipe(down)">
                                      <p:cBhvr>
                                        <p:cTn id="30" dur="580">
                                          <p:stCondLst>
                                            <p:cond delay="0"/>
                                          </p:stCondLst>
                                        </p:cTn>
                                        <p:tgtEl>
                                          <p:spTgt spid="30725"/>
                                        </p:tgtEl>
                                      </p:cBhvr>
                                    </p:animEffect>
                                    <p:anim calcmode="lin" valueType="num">
                                      <p:cBhvr>
                                        <p:cTn id="31" dur="1822" tmFilter="0,0; 0.14,0.36; 0.43,0.73; 0.71,0.91; 1.0,1.0">
                                          <p:stCondLst>
                                            <p:cond delay="0"/>
                                          </p:stCondLst>
                                        </p:cTn>
                                        <p:tgtEl>
                                          <p:spTgt spid="30725"/>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30725"/>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30725"/>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30725"/>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30725"/>
                                        </p:tgtEl>
                                        <p:attrNameLst>
                                          <p:attrName>ppt_y</p:attrName>
                                        </p:attrNameLst>
                                      </p:cBhvr>
                                      <p:tavLst>
                                        <p:tav tm="0" fmla="#ppt_y-sin(pi*$)/81">
                                          <p:val>
                                            <p:fltVal val="0"/>
                                          </p:val>
                                        </p:tav>
                                        <p:tav tm="100000">
                                          <p:val>
                                            <p:fltVal val="1"/>
                                          </p:val>
                                        </p:tav>
                                      </p:tavLst>
                                    </p:anim>
                                    <p:animScale>
                                      <p:cBhvr>
                                        <p:cTn id="36" dur="26">
                                          <p:stCondLst>
                                            <p:cond delay="650"/>
                                          </p:stCondLst>
                                        </p:cTn>
                                        <p:tgtEl>
                                          <p:spTgt spid="30725"/>
                                        </p:tgtEl>
                                      </p:cBhvr>
                                      <p:to x="100000" y="60000"/>
                                    </p:animScale>
                                    <p:animScale>
                                      <p:cBhvr>
                                        <p:cTn id="37" dur="166" decel="50000">
                                          <p:stCondLst>
                                            <p:cond delay="676"/>
                                          </p:stCondLst>
                                        </p:cTn>
                                        <p:tgtEl>
                                          <p:spTgt spid="30725"/>
                                        </p:tgtEl>
                                      </p:cBhvr>
                                      <p:to x="100000" y="100000"/>
                                    </p:animScale>
                                    <p:animScale>
                                      <p:cBhvr>
                                        <p:cTn id="38" dur="26">
                                          <p:stCondLst>
                                            <p:cond delay="1312"/>
                                          </p:stCondLst>
                                        </p:cTn>
                                        <p:tgtEl>
                                          <p:spTgt spid="30725"/>
                                        </p:tgtEl>
                                      </p:cBhvr>
                                      <p:to x="100000" y="80000"/>
                                    </p:animScale>
                                    <p:animScale>
                                      <p:cBhvr>
                                        <p:cTn id="39" dur="166" decel="50000">
                                          <p:stCondLst>
                                            <p:cond delay="1338"/>
                                          </p:stCondLst>
                                        </p:cTn>
                                        <p:tgtEl>
                                          <p:spTgt spid="30725"/>
                                        </p:tgtEl>
                                      </p:cBhvr>
                                      <p:to x="100000" y="100000"/>
                                    </p:animScale>
                                    <p:animScale>
                                      <p:cBhvr>
                                        <p:cTn id="40" dur="26">
                                          <p:stCondLst>
                                            <p:cond delay="1642"/>
                                          </p:stCondLst>
                                        </p:cTn>
                                        <p:tgtEl>
                                          <p:spTgt spid="30725"/>
                                        </p:tgtEl>
                                      </p:cBhvr>
                                      <p:to x="100000" y="90000"/>
                                    </p:animScale>
                                    <p:animScale>
                                      <p:cBhvr>
                                        <p:cTn id="41" dur="166" decel="50000">
                                          <p:stCondLst>
                                            <p:cond delay="1668"/>
                                          </p:stCondLst>
                                        </p:cTn>
                                        <p:tgtEl>
                                          <p:spTgt spid="30725"/>
                                        </p:tgtEl>
                                      </p:cBhvr>
                                      <p:to x="100000" y="100000"/>
                                    </p:animScale>
                                    <p:animScale>
                                      <p:cBhvr>
                                        <p:cTn id="42" dur="26">
                                          <p:stCondLst>
                                            <p:cond delay="1808"/>
                                          </p:stCondLst>
                                        </p:cTn>
                                        <p:tgtEl>
                                          <p:spTgt spid="30725"/>
                                        </p:tgtEl>
                                      </p:cBhvr>
                                      <p:to x="100000" y="95000"/>
                                    </p:animScale>
                                    <p:animScale>
                                      <p:cBhvr>
                                        <p:cTn id="43" dur="166" decel="50000">
                                          <p:stCondLst>
                                            <p:cond delay="1834"/>
                                          </p:stCondLst>
                                        </p:cTn>
                                        <p:tgtEl>
                                          <p:spTgt spid="30725"/>
                                        </p:tgtEl>
                                      </p:cBhvr>
                                      <p:to x="100000" y="100000"/>
                                    </p:animScale>
                                  </p:childTnLst>
                                </p:cTn>
                              </p:par>
                              <p:par>
                                <p:cTn id="44" presetID="26" presetClass="entr" presetSubtype="0" fill="hold" grpId="0" nodeType="withEffect">
                                  <p:stCondLst>
                                    <p:cond delay="0"/>
                                  </p:stCondLst>
                                  <p:childTnLst>
                                    <p:set>
                                      <p:cBhvr>
                                        <p:cTn id="45" dur="1" fill="hold">
                                          <p:stCondLst>
                                            <p:cond delay="0"/>
                                          </p:stCondLst>
                                        </p:cTn>
                                        <p:tgtEl>
                                          <p:spTgt spid="30728"/>
                                        </p:tgtEl>
                                        <p:attrNameLst>
                                          <p:attrName>style.visibility</p:attrName>
                                        </p:attrNameLst>
                                      </p:cBhvr>
                                      <p:to>
                                        <p:strVal val="visible"/>
                                      </p:to>
                                    </p:set>
                                    <p:animEffect transition="in" filter="wipe(down)">
                                      <p:cBhvr>
                                        <p:cTn id="46" dur="580">
                                          <p:stCondLst>
                                            <p:cond delay="0"/>
                                          </p:stCondLst>
                                        </p:cTn>
                                        <p:tgtEl>
                                          <p:spTgt spid="30728"/>
                                        </p:tgtEl>
                                      </p:cBhvr>
                                    </p:animEffect>
                                    <p:anim calcmode="lin" valueType="num">
                                      <p:cBhvr>
                                        <p:cTn id="47" dur="1822" tmFilter="0,0; 0.14,0.36; 0.43,0.73; 0.71,0.91; 1.0,1.0">
                                          <p:stCondLst>
                                            <p:cond delay="0"/>
                                          </p:stCondLst>
                                        </p:cTn>
                                        <p:tgtEl>
                                          <p:spTgt spid="30728"/>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30728"/>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30728"/>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30728"/>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30728"/>
                                        </p:tgtEl>
                                        <p:attrNameLst>
                                          <p:attrName>ppt_y</p:attrName>
                                        </p:attrNameLst>
                                      </p:cBhvr>
                                      <p:tavLst>
                                        <p:tav tm="0" fmla="#ppt_y-sin(pi*$)/81">
                                          <p:val>
                                            <p:fltVal val="0"/>
                                          </p:val>
                                        </p:tav>
                                        <p:tav tm="100000">
                                          <p:val>
                                            <p:fltVal val="1"/>
                                          </p:val>
                                        </p:tav>
                                      </p:tavLst>
                                    </p:anim>
                                    <p:animScale>
                                      <p:cBhvr>
                                        <p:cTn id="52" dur="26">
                                          <p:stCondLst>
                                            <p:cond delay="650"/>
                                          </p:stCondLst>
                                        </p:cTn>
                                        <p:tgtEl>
                                          <p:spTgt spid="30728"/>
                                        </p:tgtEl>
                                      </p:cBhvr>
                                      <p:to x="100000" y="60000"/>
                                    </p:animScale>
                                    <p:animScale>
                                      <p:cBhvr>
                                        <p:cTn id="53" dur="166" decel="50000">
                                          <p:stCondLst>
                                            <p:cond delay="676"/>
                                          </p:stCondLst>
                                        </p:cTn>
                                        <p:tgtEl>
                                          <p:spTgt spid="30728"/>
                                        </p:tgtEl>
                                      </p:cBhvr>
                                      <p:to x="100000" y="100000"/>
                                    </p:animScale>
                                    <p:animScale>
                                      <p:cBhvr>
                                        <p:cTn id="54" dur="26">
                                          <p:stCondLst>
                                            <p:cond delay="1312"/>
                                          </p:stCondLst>
                                        </p:cTn>
                                        <p:tgtEl>
                                          <p:spTgt spid="30728"/>
                                        </p:tgtEl>
                                      </p:cBhvr>
                                      <p:to x="100000" y="80000"/>
                                    </p:animScale>
                                    <p:animScale>
                                      <p:cBhvr>
                                        <p:cTn id="55" dur="166" decel="50000">
                                          <p:stCondLst>
                                            <p:cond delay="1338"/>
                                          </p:stCondLst>
                                        </p:cTn>
                                        <p:tgtEl>
                                          <p:spTgt spid="30728"/>
                                        </p:tgtEl>
                                      </p:cBhvr>
                                      <p:to x="100000" y="100000"/>
                                    </p:animScale>
                                    <p:animScale>
                                      <p:cBhvr>
                                        <p:cTn id="56" dur="26">
                                          <p:stCondLst>
                                            <p:cond delay="1642"/>
                                          </p:stCondLst>
                                        </p:cTn>
                                        <p:tgtEl>
                                          <p:spTgt spid="30728"/>
                                        </p:tgtEl>
                                      </p:cBhvr>
                                      <p:to x="100000" y="90000"/>
                                    </p:animScale>
                                    <p:animScale>
                                      <p:cBhvr>
                                        <p:cTn id="57" dur="166" decel="50000">
                                          <p:stCondLst>
                                            <p:cond delay="1668"/>
                                          </p:stCondLst>
                                        </p:cTn>
                                        <p:tgtEl>
                                          <p:spTgt spid="30728"/>
                                        </p:tgtEl>
                                      </p:cBhvr>
                                      <p:to x="100000" y="100000"/>
                                    </p:animScale>
                                    <p:animScale>
                                      <p:cBhvr>
                                        <p:cTn id="58" dur="26">
                                          <p:stCondLst>
                                            <p:cond delay="1808"/>
                                          </p:stCondLst>
                                        </p:cTn>
                                        <p:tgtEl>
                                          <p:spTgt spid="30728"/>
                                        </p:tgtEl>
                                      </p:cBhvr>
                                      <p:to x="100000" y="95000"/>
                                    </p:animScale>
                                    <p:animScale>
                                      <p:cBhvr>
                                        <p:cTn id="59" dur="166" decel="50000">
                                          <p:stCondLst>
                                            <p:cond delay="1834"/>
                                          </p:stCondLst>
                                        </p:cTn>
                                        <p:tgtEl>
                                          <p:spTgt spid="30728"/>
                                        </p:tgtEl>
                                      </p:cBhvr>
                                      <p:to x="100000" y="100000"/>
                                    </p:animScale>
                                  </p:childTnLst>
                                </p:cTn>
                              </p:par>
                            </p:childTnLst>
                          </p:cTn>
                        </p:par>
                      </p:childTnLst>
                    </p:cTn>
                  </p:par>
                  <p:par>
                    <p:cTn id="60" fill="hold">
                      <p:stCondLst>
                        <p:cond delay="indefinite"/>
                      </p:stCondLst>
                      <p:childTnLst>
                        <p:par>
                          <p:cTn id="61" fill="hold">
                            <p:stCondLst>
                              <p:cond delay="0"/>
                            </p:stCondLst>
                            <p:childTnLst>
                              <p:par>
                                <p:cTn id="62" presetID="26" presetClass="entr" presetSubtype="0" fill="hold" nodeType="clickEffect">
                                  <p:stCondLst>
                                    <p:cond delay="0"/>
                                  </p:stCondLst>
                                  <p:childTnLst>
                                    <p:set>
                                      <p:cBhvr>
                                        <p:cTn id="63" dur="1" fill="hold">
                                          <p:stCondLst>
                                            <p:cond delay="0"/>
                                          </p:stCondLst>
                                        </p:cTn>
                                        <p:tgtEl>
                                          <p:spTgt spid="30723"/>
                                        </p:tgtEl>
                                        <p:attrNameLst>
                                          <p:attrName>style.visibility</p:attrName>
                                        </p:attrNameLst>
                                      </p:cBhvr>
                                      <p:to>
                                        <p:strVal val="visible"/>
                                      </p:to>
                                    </p:set>
                                    <p:animEffect transition="in" filter="wipe(down)">
                                      <p:cBhvr>
                                        <p:cTn id="64" dur="580">
                                          <p:stCondLst>
                                            <p:cond delay="0"/>
                                          </p:stCondLst>
                                        </p:cTn>
                                        <p:tgtEl>
                                          <p:spTgt spid="30723"/>
                                        </p:tgtEl>
                                      </p:cBhvr>
                                    </p:animEffect>
                                    <p:anim calcmode="lin" valueType="num">
                                      <p:cBhvr>
                                        <p:cTn id="65" dur="1822" tmFilter="0,0; 0.14,0.36; 0.43,0.73; 0.71,0.91; 1.0,1.0">
                                          <p:stCondLst>
                                            <p:cond delay="0"/>
                                          </p:stCondLst>
                                        </p:cTn>
                                        <p:tgtEl>
                                          <p:spTgt spid="30723"/>
                                        </p:tgtEl>
                                        <p:attrNameLst>
                                          <p:attrName>ppt_x</p:attrName>
                                        </p:attrNameLst>
                                      </p:cBhvr>
                                      <p:tavLst>
                                        <p:tav tm="0">
                                          <p:val>
                                            <p:strVal val="#ppt_x-0.25"/>
                                          </p:val>
                                        </p:tav>
                                        <p:tav tm="100000">
                                          <p:val>
                                            <p:strVal val="#ppt_x"/>
                                          </p:val>
                                        </p:tav>
                                      </p:tavLst>
                                    </p:anim>
                                    <p:anim calcmode="lin" valueType="num">
                                      <p:cBhvr>
                                        <p:cTn id="66" dur="664" tmFilter="0.0,0.0; 0.25,0.07; 0.50,0.2; 0.75,0.467; 1.0,1.0">
                                          <p:stCondLst>
                                            <p:cond delay="0"/>
                                          </p:stCondLst>
                                        </p:cTn>
                                        <p:tgtEl>
                                          <p:spTgt spid="30723"/>
                                        </p:tgtEl>
                                        <p:attrNameLst>
                                          <p:attrName>ppt_y</p:attrName>
                                        </p:attrNameLst>
                                      </p:cBhvr>
                                      <p:tavLst>
                                        <p:tav tm="0" fmla="#ppt_y-sin(pi*$)/3">
                                          <p:val>
                                            <p:fltVal val="0.5"/>
                                          </p:val>
                                        </p:tav>
                                        <p:tav tm="100000">
                                          <p:val>
                                            <p:fltVal val="1"/>
                                          </p:val>
                                        </p:tav>
                                      </p:tavLst>
                                    </p:anim>
                                    <p:anim calcmode="lin" valueType="num">
                                      <p:cBhvr>
                                        <p:cTn id="67" dur="664" tmFilter="0, 0; 0.125,0.2665; 0.25,0.4; 0.375,0.465; 0.5,0.5;  0.625,0.535; 0.75,0.6; 0.875,0.7335; 1,1">
                                          <p:stCondLst>
                                            <p:cond delay="664"/>
                                          </p:stCondLst>
                                        </p:cTn>
                                        <p:tgtEl>
                                          <p:spTgt spid="30723"/>
                                        </p:tgtEl>
                                        <p:attrNameLst>
                                          <p:attrName>ppt_y</p:attrName>
                                        </p:attrNameLst>
                                      </p:cBhvr>
                                      <p:tavLst>
                                        <p:tav tm="0" fmla="#ppt_y-sin(pi*$)/9">
                                          <p:val>
                                            <p:fltVal val="0"/>
                                          </p:val>
                                        </p:tav>
                                        <p:tav tm="100000">
                                          <p:val>
                                            <p:fltVal val="1"/>
                                          </p:val>
                                        </p:tav>
                                      </p:tavLst>
                                    </p:anim>
                                    <p:anim calcmode="lin" valueType="num">
                                      <p:cBhvr>
                                        <p:cTn id="68" dur="332" tmFilter="0, 0; 0.125,0.2665; 0.25,0.4; 0.375,0.465; 0.5,0.5;  0.625,0.535; 0.75,0.6; 0.875,0.7335; 1,1">
                                          <p:stCondLst>
                                            <p:cond delay="1324"/>
                                          </p:stCondLst>
                                        </p:cTn>
                                        <p:tgtEl>
                                          <p:spTgt spid="30723"/>
                                        </p:tgtEl>
                                        <p:attrNameLst>
                                          <p:attrName>ppt_y</p:attrName>
                                        </p:attrNameLst>
                                      </p:cBhvr>
                                      <p:tavLst>
                                        <p:tav tm="0" fmla="#ppt_y-sin(pi*$)/27">
                                          <p:val>
                                            <p:fltVal val="0"/>
                                          </p:val>
                                        </p:tav>
                                        <p:tav tm="100000">
                                          <p:val>
                                            <p:fltVal val="1"/>
                                          </p:val>
                                        </p:tav>
                                      </p:tavLst>
                                    </p:anim>
                                    <p:anim calcmode="lin" valueType="num">
                                      <p:cBhvr>
                                        <p:cTn id="69" dur="164" tmFilter="0, 0; 0.125,0.2665; 0.25,0.4; 0.375,0.465; 0.5,0.5;  0.625,0.535; 0.75,0.6; 0.875,0.7335; 1,1">
                                          <p:stCondLst>
                                            <p:cond delay="1656"/>
                                          </p:stCondLst>
                                        </p:cTn>
                                        <p:tgtEl>
                                          <p:spTgt spid="30723"/>
                                        </p:tgtEl>
                                        <p:attrNameLst>
                                          <p:attrName>ppt_y</p:attrName>
                                        </p:attrNameLst>
                                      </p:cBhvr>
                                      <p:tavLst>
                                        <p:tav tm="0" fmla="#ppt_y-sin(pi*$)/81">
                                          <p:val>
                                            <p:fltVal val="0"/>
                                          </p:val>
                                        </p:tav>
                                        <p:tav tm="100000">
                                          <p:val>
                                            <p:fltVal val="1"/>
                                          </p:val>
                                        </p:tav>
                                      </p:tavLst>
                                    </p:anim>
                                    <p:animScale>
                                      <p:cBhvr>
                                        <p:cTn id="70" dur="26">
                                          <p:stCondLst>
                                            <p:cond delay="650"/>
                                          </p:stCondLst>
                                        </p:cTn>
                                        <p:tgtEl>
                                          <p:spTgt spid="30723"/>
                                        </p:tgtEl>
                                      </p:cBhvr>
                                      <p:to x="100000" y="60000"/>
                                    </p:animScale>
                                    <p:animScale>
                                      <p:cBhvr>
                                        <p:cTn id="71" dur="166" decel="50000">
                                          <p:stCondLst>
                                            <p:cond delay="676"/>
                                          </p:stCondLst>
                                        </p:cTn>
                                        <p:tgtEl>
                                          <p:spTgt spid="30723"/>
                                        </p:tgtEl>
                                      </p:cBhvr>
                                      <p:to x="100000" y="100000"/>
                                    </p:animScale>
                                    <p:animScale>
                                      <p:cBhvr>
                                        <p:cTn id="72" dur="26">
                                          <p:stCondLst>
                                            <p:cond delay="1312"/>
                                          </p:stCondLst>
                                        </p:cTn>
                                        <p:tgtEl>
                                          <p:spTgt spid="30723"/>
                                        </p:tgtEl>
                                      </p:cBhvr>
                                      <p:to x="100000" y="80000"/>
                                    </p:animScale>
                                    <p:animScale>
                                      <p:cBhvr>
                                        <p:cTn id="73" dur="166" decel="50000">
                                          <p:stCondLst>
                                            <p:cond delay="1338"/>
                                          </p:stCondLst>
                                        </p:cTn>
                                        <p:tgtEl>
                                          <p:spTgt spid="30723"/>
                                        </p:tgtEl>
                                      </p:cBhvr>
                                      <p:to x="100000" y="100000"/>
                                    </p:animScale>
                                    <p:animScale>
                                      <p:cBhvr>
                                        <p:cTn id="74" dur="26">
                                          <p:stCondLst>
                                            <p:cond delay="1642"/>
                                          </p:stCondLst>
                                        </p:cTn>
                                        <p:tgtEl>
                                          <p:spTgt spid="30723"/>
                                        </p:tgtEl>
                                      </p:cBhvr>
                                      <p:to x="100000" y="90000"/>
                                    </p:animScale>
                                    <p:animScale>
                                      <p:cBhvr>
                                        <p:cTn id="75" dur="166" decel="50000">
                                          <p:stCondLst>
                                            <p:cond delay="1668"/>
                                          </p:stCondLst>
                                        </p:cTn>
                                        <p:tgtEl>
                                          <p:spTgt spid="30723"/>
                                        </p:tgtEl>
                                      </p:cBhvr>
                                      <p:to x="100000" y="100000"/>
                                    </p:animScale>
                                    <p:animScale>
                                      <p:cBhvr>
                                        <p:cTn id="76" dur="26">
                                          <p:stCondLst>
                                            <p:cond delay="1808"/>
                                          </p:stCondLst>
                                        </p:cTn>
                                        <p:tgtEl>
                                          <p:spTgt spid="30723"/>
                                        </p:tgtEl>
                                      </p:cBhvr>
                                      <p:to x="100000" y="95000"/>
                                    </p:animScale>
                                    <p:animScale>
                                      <p:cBhvr>
                                        <p:cTn id="77" dur="166" decel="50000">
                                          <p:stCondLst>
                                            <p:cond delay="1834"/>
                                          </p:stCondLst>
                                        </p:cTn>
                                        <p:tgtEl>
                                          <p:spTgt spid="30723"/>
                                        </p:tgtEl>
                                      </p:cBhvr>
                                      <p:to x="100000" y="100000"/>
                                    </p:animScale>
                                  </p:childTnLst>
                                </p:cTn>
                              </p:par>
                              <p:par>
                                <p:cTn id="78" presetID="26" presetClass="entr" presetSubtype="0" fill="hold" grpId="0" nodeType="withEffect">
                                  <p:stCondLst>
                                    <p:cond delay="0"/>
                                  </p:stCondLst>
                                  <p:childTnLst>
                                    <p:set>
                                      <p:cBhvr>
                                        <p:cTn id="79" dur="1" fill="hold">
                                          <p:stCondLst>
                                            <p:cond delay="0"/>
                                          </p:stCondLst>
                                        </p:cTn>
                                        <p:tgtEl>
                                          <p:spTgt spid="30726"/>
                                        </p:tgtEl>
                                        <p:attrNameLst>
                                          <p:attrName>style.visibility</p:attrName>
                                        </p:attrNameLst>
                                      </p:cBhvr>
                                      <p:to>
                                        <p:strVal val="visible"/>
                                      </p:to>
                                    </p:set>
                                    <p:animEffect transition="in" filter="wipe(down)">
                                      <p:cBhvr>
                                        <p:cTn id="80" dur="580">
                                          <p:stCondLst>
                                            <p:cond delay="0"/>
                                          </p:stCondLst>
                                        </p:cTn>
                                        <p:tgtEl>
                                          <p:spTgt spid="30726"/>
                                        </p:tgtEl>
                                      </p:cBhvr>
                                    </p:animEffect>
                                    <p:anim calcmode="lin" valueType="num">
                                      <p:cBhvr>
                                        <p:cTn id="81" dur="1822" tmFilter="0,0; 0.14,0.36; 0.43,0.73; 0.71,0.91; 1.0,1.0">
                                          <p:stCondLst>
                                            <p:cond delay="0"/>
                                          </p:stCondLst>
                                        </p:cTn>
                                        <p:tgtEl>
                                          <p:spTgt spid="30726"/>
                                        </p:tgtEl>
                                        <p:attrNameLst>
                                          <p:attrName>ppt_x</p:attrName>
                                        </p:attrNameLst>
                                      </p:cBhvr>
                                      <p:tavLst>
                                        <p:tav tm="0">
                                          <p:val>
                                            <p:strVal val="#ppt_x-0.25"/>
                                          </p:val>
                                        </p:tav>
                                        <p:tav tm="100000">
                                          <p:val>
                                            <p:strVal val="#ppt_x"/>
                                          </p:val>
                                        </p:tav>
                                      </p:tavLst>
                                    </p:anim>
                                    <p:anim calcmode="lin" valueType="num">
                                      <p:cBhvr>
                                        <p:cTn id="82" dur="664" tmFilter="0.0,0.0; 0.25,0.07; 0.50,0.2; 0.75,0.467; 1.0,1.0">
                                          <p:stCondLst>
                                            <p:cond delay="0"/>
                                          </p:stCondLst>
                                        </p:cTn>
                                        <p:tgtEl>
                                          <p:spTgt spid="30726"/>
                                        </p:tgtEl>
                                        <p:attrNameLst>
                                          <p:attrName>ppt_y</p:attrName>
                                        </p:attrNameLst>
                                      </p:cBhvr>
                                      <p:tavLst>
                                        <p:tav tm="0" fmla="#ppt_y-sin(pi*$)/3">
                                          <p:val>
                                            <p:fltVal val="0.5"/>
                                          </p:val>
                                        </p:tav>
                                        <p:tav tm="100000">
                                          <p:val>
                                            <p:fltVal val="1"/>
                                          </p:val>
                                        </p:tav>
                                      </p:tavLst>
                                    </p:anim>
                                    <p:anim calcmode="lin" valueType="num">
                                      <p:cBhvr>
                                        <p:cTn id="83" dur="664" tmFilter="0, 0; 0.125,0.2665; 0.25,0.4; 0.375,0.465; 0.5,0.5;  0.625,0.535; 0.75,0.6; 0.875,0.7335; 1,1">
                                          <p:stCondLst>
                                            <p:cond delay="664"/>
                                          </p:stCondLst>
                                        </p:cTn>
                                        <p:tgtEl>
                                          <p:spTgt spid="30726"/>
                                        </p:tgtEl>
                                        <p:attrNameLst>
                                          <p:attrName>ppt_y</p:attrName>
                                        </p:attrNameLst>
                                      </p:cBhvr>
                                      <p:tavLst>
                                        <p:tav tm="0" fmla="#ppt_y-sin(pi*$)/9">
                                          <p:val>
                                            <p:fltVal val="0"/>
                                          </p:val>
                                        </p:tav>
                                        <p:tav tm="100000">
                                          <p:val>
                                            <p:fltVal val="1"/>
                                          </p:val>
                                        </p:tav>
                                      </p:tavLst>
                                    </p:anim>
                                    <p:anim calcmode="lin" valueType="num">
                                      <p:cBhvr>
                                        <p:cTn id="84" dur="332" tmFilter="0, 0; 0.125,0.2665; 0.25,0.4; 0.375,0.465; 0.5,0.5;  0.625,0.535; 0.75,0.6; 0.875,0.7335; 1,1">
                                          <p:stCondLst>
                                            <p:cond delay="1324"/>
                                          </p:stCondLst>
                                        </p:cTn>
                                        <p:tgtEl>
                                          <p:spTgt spid="30726"/>
                                        </p:tgtEl>
                                        <p:attrNameLst>
                                          <p:attrName>ppt_y</p:attrName>
                                        </p:attrNameLst>
                                      </p:cBhvr>
                                      <p:tavLst>
                                        <p:tav tm="0" fmla="#ppt_y-sin(pi*$)/27">
                                          <p:val>
                                            <p:fltVal val="0"/>
                                          </p:val>
                                        </p:tav>
                                        <p:tav tm="100000">
                                          <p:val>
                                            <p:fltVal val="1"/>
                                          </p:val>
                                        </p:tav>
                                      </p:tavLst>
                                    </p:anim>
                                    <p:anim calcmode="lin" valueType="num">
                                      <p:cBhvr>
                                        <p:cTn id="85" dur="164" tmFilter="0, 0; 0.125,0.2665; 0.25,0.4; 0.375,0.465; 0.5,0.5;  0.625,0.535; 0.75,0.6; 0.875,0.7335; 1,1">
                                          <p:stCondLst>
                                            <p:cond delay="1656"/>
                                          </p:stCondLst>
                                        </p:cTn>
                                        <p:tgtEl>
                                          <p:spTgt spid="30726"/>
                                        </p:tgtEl>
                                        <p:attrNameLst>
                                          <p:attrName>ppt_y</p:attrName>
                                        </p:attrNameLst>
                                      </p:cBhvr>
                                      <p:tavLst>
                                        <p:tav tm="0" fmla="#ppt_y-sin(pi*$)/81">
                                          <p:val>
                                            <p:fltVal val="0"/>
                                          </p:val>
                                        </p:tav>
                                        <p:tav tm="100000">
                                          <p:val>
                                            <p:fltVal val="1"/>
                                          </p:val>
                                        </p:tav>
                                      </p:tavLst>
                                    </p:anim>
                                    <p:animScale>
                                      <p:cBhvr>
                                        <p:cTn id="86" dur="26">
                                          <p:stCondLst>
                                            <p:cond delay="650"/>
                                          </p:stCondLst>
                                        </p:cTn>
                                        <p:tgtEl>
                                          <p:spTgt spid="30726"/>
                                        </p:tgtEl>
                                      </p:cBhvr>
                                      <p:to x="100000" y="60000"/>
                                    </p:animScale>
                                    <p:animScale>
                                      <p:cBhvr>
                                        <p:cTn id="87" dur="166" decel="50000">
                                          <p:stCondLst>
                                            <p:cond delay="676"/>
                                          </p:stCondLst>
                                        </p:cTn>
                                        <p:tgtEl>
                                          <p:spTgt spid="30726"/>
                                        </p:tgtEl>
                                      </p:cBhvr>
                                      <p:to x="100000" y="100000"/>
                                    </p:animScale>
                                    <p:animScale>
                                      <p:cBhvr>
                                        <p:cTn id="88" dur="26">
                                          <p:stCondLst>
                                            <p:cond delay="1312"/>
                                          </p:stCondLst>
                                        </p:cTn>
                                        <p:tgtEl>
                                          <p:spTgt spid="30726"/>
                                        </p:tgtEl>
                                      </p:cBhvr>
                                      <p:to x="100000" y="80000"/>
                                    </p:animScale>
                                    <p:animScale>
                                      <p:cBhvr>
                                        <p:cTn id="89" dur="166" decel="50000">
                                          <p:stCondLst>
                                            <p:cond delay="1338"/>
                                          </p:stCondLst>
                                        </p:cTn>
                                        <p:tgtEl>
                                          <p:spTgt spid="30726"/>
                                        </p:tgtEl>
                                      </p:cBhvr>
                                      <p:to x="100000" y="100000"/>
                                    </p:animScale>
                                    <p:animScale>
                                      <p:cBhvr>
                                        <p:cTn id="90" dur="26">
                                          <p:stCondLst>
                                            <p:cond delay="1642"/>
                                          </p:stCondLst>
                                        </p:cTn>
                                        <p:tgtEl>
                                          <p:spTgt spid="30726"/>
                                        </p:tgtEl>
                                      </p:cBhvr>
                                      <p:to x="100000" y="90000"/>
                                    </p:animScale>
                                    <p:animScale>
                                      <p:cBhvr>
                                        <p:cTn id="91" dur="166" decel="50000">
                                          <p:stCondLst>
                                            <p:cond delay="1668"/>
                                          </p:stCondLst>
                                        </p:cTn>
                                        <p:tgtEl>
                                          <p:spTgt spid="30726"/>
                                        </p:tgtEl>
                                      </p:cBhvr>
                                      <p:to x="100000" y="100000"/>
                                    </p:animScale>
                                    <p:animScale>
                                      <p:cBhvr>
                                        <p:cTn id="92" dur="26">
                                          <p:stCondLst>
                                            <p:cond delay="1808"/>
                                          </p:stCondLst>
                                        </p:cTn>
                                        <p:tgtEl>
                                          <p:spTgt spid="30726"/>
                                        </p:tgtEl>
                                      </p:cBhvr>
                                      <p:to x="100000" y="95000"/>
                                    </p:animScale>
                                    <p:animScale>
                                      <p:cBhvr>
                                        <p:cTn id="93" dur="166" decel="50000">
                                          <p:stCondLst>
                                            <p:cond delay="1834"/>
                                          </p:stCondLst>
                                        </p:cTn>
                                        <p:tgtEl>
                                          <p:spTgt spid="30726"/>
                                        </p:tgtEl>
                                      </p:cBhvr>
                                      <p:to x="100000" y="100000"/>
                                    </p:animScale>
                                  </p:childTnLst>
                                </p:cTn>
                              </p:par>
                              <p:par>
                                <p:cTn id="94" presetID="26" presetClass="entr" presetSubtype="0" fill="hold" grpId="0" nodeType="withEffect">
                                  <p:stCondLst>
                                    <p:cond delay="0"/>
                                  </p:stCondLst>
                                  <p:childTnLst>
                                    <p:set>
                                      <p:cBhvr>
                                        <p:cTn id="95" dur="1" fill="hold">
                                          <p:stCondLst>
                                            <p:cond delay="0"/>
                                          </p:stCondLst>
                                        </p:cTn>
                                        <p:tgtEl>
                                          <p:spTgt spid="30729"/>
                                        </p:tgtEl>
                                        <p:attrNameLst>
                                          <p:attrName>style.visibility</p:attrName>
                                        </p:attrNameLst>
                                      </p:cBhvr>
                                      <p:to>
                                        <p:strVal val="visible"/>
                                      </p:to>
                                    </p:set>
                                    <p:animEffect transition="in" filter="wipe(down)">
                                      <p:cBhvr>
                                        <p:cTn id="96" dur="580">
                                          <p:stCondLst>
                                            <p:cond delay="0"/>
                                          </p:stCondLst>
                                        </p:cTn>
                                        <p:tgtEl>
                                          <p:spTgt spid="30729"/>
                                        </p:tgtEl>
                                      </p:cBhvr>
                                    </p:animEffect>
                                    <p:anim calcmode="lin" valueType="num">
                                      <p:cBhvr>
                                        <p:cTn id="97" dur="1822" tmFilter="0,0; 0.14,0.36; 0.43,0.73; 0.71,0.91; 1.0,1.0">
                                          <p:stCondLst>
                                            <p:cond delay="0"/>
                                          </p:stCondLst>
                                        </p:cTn>
                                        <p:tgtEl>
                                          <p:spTgt spid="30729"/>
                                        </p:tgtEl>
                                        <p:attrNameLst>
                                          <p:attrName>ppt_x</p:attrName>
                                        </p:attrNameLst>
                                      </p:cBhvr>
                                      <p:tavLst>
                                        <p:tav tm="0">
                                          <p:val>
                                            <p:strVal val="#ppt_x-0.25"/>
                                          </p:val>
                                        </p:tav>
                                        <p:tav tm="100000">
                                          <p:val>
                                            <p:strVal val="#ppt_x"/>
                                          </p:val>
                                        </p:tav>
                                      </p:tavLst>
                                    </p:anim>
                                    <p:anim calcmode="lin" valueType="num">
                                      <p:cBhvr>
                                        <p:cTn id="98" dur="664" tmFilter="0.0,0.0; 0.25,0.07; 0.50,0.2; 0.75,0.467; 1.0,1.0">
                                          <p:stCondLst>
                                            <p:cond delay="0"/>
                                          </p:stCondLst>
                                        </p:cTn>
                                        <p:tgtEl>
                                          <p:spTgt spid="30729"/>
                                        </p:tgtEl>
                                        <p:attrNameLst>
                                          <p:attrName>ppt_y</p:attrName>
                                        </p:attrNameLst>
                                      </p:cBhvr>
                                      <p:tavLst>
                                        <p:tav tm="0" fmla="#ppt_y-sin(pi*$)/3">
                                          <p:val>
                                            <p:fltVal val="0.5"/>
                                          </p:val>
                                        </p:tav>
                                        <p:tav tm="100000">
                                          <p:val>
                                            <p:fltVal val="1"/>
                                          </p:val>
                                        </p:tav>
                                      </p:tavLst>
                                    </p:anim>
                                    <p:anim calcmode="lin" valueType="num">
                                      <p:cBhvr>
                                        <p:cTn id="99" dur="664" tmFilter="0, 0; 0.125,0.2665; 0.25,0.4; 0.375,0.465; 0.5,0.5;  0.625,0.535; 0.75,0.6; 0.875,0.7335; 1,1">
                                          <p:stCondLst>
                                            <p:cond delay="664"/>
                                          </p:stCondLst>
                                        </p:cTn>
                                        <p:tgtEl>
                                          <p:spTgt spid="30729"/>
                                        </p:tgtEl>
                                        <p:attrNameLst>
                                          <p:attrName>ppt_y</p:attrName>
                                        </p:attrNameLst>
                                      </p:cBhvr>
                                      <p:tavLst>
                                        <p:tav tm="0" fmla="#ppt_y-sin(pi*$)/9">
                                          <p:val>
                                            <p:fltVal val="0"/>
                                          </p:val>
                                        </p:tav>
                                        <p:tav tm="100000">
                                          <p:val>
                                            <p:fltVal val="1"/>
                                          </p:val>
                                        </p:tav>
                                      </p:tavLst>
                                    </p:anim>
                                    <p:anim calcmode="lin" valueType="num">
                                      <p:cBhvr>
                                        <p:cTn id="100" dur="332" tmFilter="0, 0; 0.125,0.2665; 0.25,0.4; 0.375,0.465; 0.5,0.5;  0.625,0.535; 0.75,0.6; 0.875,0.7335; 1,1">
                                          <p:stCondLst>
                                            <p:cond delay="1324"/>
                                          </p:stCondLst>
                                        </p:cTn>
                                        <p:tgtEl>
                                          <p:spTgt spid="30729"/>
                                        </p:tgtEl>
                                        <p:attrNameLst>
                                          <p:attrName>ppt_y</p:attrName>
                                        </p:attrNameLst>
                                      </p:cBhvr>
                                      <p:tavLst>
                                        <p:tav tm="0" fmla="#ppt_y-sin(pi*$)/27">
                                          <p:val>
                                            <p:fltVal val="0"/>
                                          </p:val>
                                        </p:tav>
                                        <p:tav tm="100000">
                                          <p:val>
                                            <p:fltVal val="1"/>
                                          </p:val>
                                        </p:tav>
                                      </p:tavLst>
                                    </p:anim>
                                    <p:anim calcmode="lin" valueType="num">
                                      <p:cBhvr>
                                        <p:cTn id="101" dur="164" tmFilter="0, 0; 0.125,0.2665; 0.25,0.4; 0.375,0.465; 0.5,0.5;  0.625,0.535; 0.75,0.6; 0.875,0.7335; 1,1">
                                          <p:stCondLst>
                                            <p:cond delay="1656"/>
                                          </p:stCondLst>
                                        </p:cTn>
                                        <p:tgtEl>
                                          <p:spTgt spid="30729"/>
                                        </p:tgtEl>
                                        <p:attrNameLst>
                                          <p:attrName>ppt_y</p:attrName>
                                        </p:attrNameLst>
                                      </p:cBhvr>
                                      <p:tavLst>
                                        <p:tav tm="0" fmla="#ppt_y-sin(pi*$)/81">
                                          <p:val>
                                            <p:fltVal val="0"/>
                                          </p:val>
                                        </p:tav>
                                        <p:tav tm="100000">
                                          <p:val>
                                            <p:fltVal val="1"/>
                                          </p:val>
                                        </p:tav>
                                      </p:tavLst>
                                    </p:anim>
                                    <p:animScale>
                                      <p:cBhvr>
                                        <p:cTn id="102" dur="26">
                                          <p:stCondLst>
                                            <p:cond delay="650"/>
                                          </p:stCondLst>
                                        </p:cTn>
                                        <p:tgtEl>
                                          <p:spTgt spid="30729"/>
                                        </p:tgtEl>
                                      </p:cBhvr>
                                      <p:to x="100000" y="60000"/>
                                    </p:animScale>
                                    <p:animScale>
                                      <p:cBhvr>
                                        <p:cTn id="103" dur="166" decel="50000">
                                          <p:stCondLst>
                                            <p:cond delay="676"/>
                                          </p:stCondLst>
                                        </p:cTn>
                                        <p:tgtEl>
                                          <p:spTgt spid="30729"/>
                                        </p:tgtEl>
                                      </p:cBhvr>
                                      <p:to x="100000" y="100000"/>
                                    </p:animScale>
                                    <p:animScale>
                                      <p:cBhvr>
                                        <p:cTn id="104" dur="26">
                                          <p:stCondLst>
                                            <p:cond delay="1312"/>
                                          </p:stCondLst>
                                        </p:cTn>
                                        <p:tgtEl>
                                          <p:spTgt spid="30729"/>
                                        </p:tgtEl>
                                      </p:cBhvr>
                                      <p:to x="100000" y="80000"/>
                                    </p:animScale>
                                    <p:animScale>
                                      <p:cBhvr>
                                        <p:cTn id="105" dur="166" decel="50000">
                                          <p:stCondLst>
                                            <p:cond delay="1338"/>
                                          </p:stCondLst>
                                        </p:cTn>
                                        <p:tgtEl>
                                          <p:spTgt spid="30729"/>
                                        </p:tgtEl>
                                      </p:cBhvr>
                                      <p:to x="100000" y="100000"/>
                                    </p:animScale>
                                    <p:animScale>
                                      <p:cBhvr>
                                        <p:cTn id="106" dur="26">
                                          <p:stCondLst>
                                            <p:cond delay="1642"/>
                                          </p:stCondLst>
                                        </p:cTn>
                                        <p:tgtEl>
                                          <p:spTgt spid="30729"/>
                                        </p:tgtEl>
                                      </p:cBhvr>
                                      <p:to x="100000" y="90000"/>
                                    </p:animScale>
                                    <p:animScale>
                                      <p:cBhvr>
                                        <p:cTn id="107" dur="166" decel="50000">
                                          <p:stCondLst>
                                            <p:cond delay="1668"/>
                                          </p:stCondLst>
                                        </p:cTn>
                                        <p:tgtEl>
                                          <p:spTgt spid="30729"/>
                                        </p:tgtEl>
                                      </p:cBhvr>
                                      <p:to x="100000" y="100000"/>
                                    </p:animScale>
                                    <p:animScale>
                                      <p:cBhvr>
                                        <p:cTn id="108" dur="26">
                                          <p:stCondLst>
                                            <p:cond delay="1808"/>
                                          </p:stCondLst>
                                        </p:cTn>
                                        <p:tgtEl>
                                          <p:spTgt spid="30729"/>
                                        </p:tgtEl>
                                      </p:cBhvr>
                                      <p:to x="100000" y="95000"/>
                                    </p:animScale>
                                    <p:animScale>
                                      <p:cBhvr>
                                        <p:cTn id="109" dur="166" decel="50000">
                                          <p:stCondLst>
                                            <p:cond delay="1834"/>
                                          </p:stCondLst>
                                        </p:cTn>
                                        <p:tgtEl>
                                          <p:spTgt spid="30729"/>
                                        </p:tgtEl>
                                      </p:cBhvr>
                                      <p:to x="100000" y="100000"/>
                                    </p:animScale>
                                  </p:childTnLst>
                                </p:cTn>
                              </p:par>
                            </p:childTnLst>
                          </p:cTn>
                        </p:par>
                      </p:childTnLst>
                    </p:cTn>
                  </p:par>
                  <p:par>
                    <p:cTn id="110" fill="hold">
                      <p:stCondLst>
                        <p:cond delay="indefinite"/>
                      </p:stCondLst>
                      <p:childTnLst>
                        <p:par>
                          <p:cTn id="111" fill="hold">
                            <p:stCondLst>
                              <p:cond delay="0"/>
                            </p:stCondLst>
                            <p:childTnLst>
                              <p:par>
                                <p:cTn id="112" presetID="26" presetClass="entr" presetSubtype="0" fill="hold" nodeType="clickEffect">
                                  <p:stCondLst>
                                    <p:cond delay="0"/>
                                  </p:stCondLst>
                                  <p:childTnLst>
                                    <p:set>
                                      <p:cBhvr>
                                        <p:cTn id="113" dur="1" fill="hold">
                                          <p:stCondLst>
                                            <p:cond delay="0"/>
                                          </p:stCondLst>
                                        </p:cTn>
                                        <p:tgtEl>
                                          <p:spTgt spid="30724"/>
                                        </p:tgtEl>
                                        <p:attrNameLst>
                                          <p:attrName>style.visibility</p:attrName>
                                        </p:attrNameLst>
                                      </p:cBhvr>
                                      <p:to>
                                        <p:strVal val="visible"/>
                                      </p:to>
                                    </p:set>
                                    <p:animEffect transition="in" filter="wipe(down)">
                                      <p:cBhvr>
                                        <p:cTn id="114" dur="580">
                                          <p:stCondLst>
                                            <p:cond delay="0"/>
                                          </p:stCondLst>
                                        </p:cTn>
                                        <p:tgtEl>
                                          <p:spTgt spid="30724"/>
                                        </p:tgtEl>
                                      </p:cBhvr>
                                    </p:animEffect>
                                    <p:anim calcmode="lin" valueType="num">
                                      <p:cBhvr>
                                        <p:cTn id="115" dur="1822" tmFilter="0,0; 0.14,0.36; 0.43,0.73; 0.71,0.91; 1.0,1.0">
                                          <p:stCondLst>
                                            <p:cond delay="0"/>
                                          </p:stCondLst>
                                        </p:cTn>
                                        <p:tgtEl>
                                          <p:spTgt spid="30724"/>
                                        </p:tgtEl>
                                        <p:attrNameLst>
                                          <p:attrName>ppt_x</p:attrName>
                                        </p:attrNameLst>
                                      </p:cBhvr>
                                      <p:tavLst>
                                        <p:tav tm="0">
                                          <p:val>
                                            <p:strVal val="#ppt_x-0.25"/>
                                          </p:val>
                                        </p:tav>
                                        <p:tav tm="100000">
                                          <p:val>
                                            <p:strVal val="#ppt_x"/>
                                          </p:val>
                                        </p:tav>
                                      </p:tavLst>
                                    </p:anim>
                                    <p:anim calcmode="lin" valueType="num">
                                      <p:cBhvr>
                                        <p:cTn id="116" dur="664" tmFilter="0.0,0.0; 0.25,0.07; 0.50,0.2; 0.75,0.467; 1.0,1.0">
                                          <p:stCondLst>
                                            <p:cond delay="0"/>
                                          </p:stCondLst>
                                        </p:cTn>
                                        <p:tgtEl>
                                          <p:spTgt spid="30724"/>
                                        </p:tgtEl>
                                        <p:attrNameLst>
                                          <p:attrName>ppt_y</p:attrName>
                                        </p:attrNameLst>
                                      </p:cBhvr>
                                      <p:tavLst>
                                        <p:tav tm="0" fmla="#ppt_y-sin(pi*$)/3">
                                          <p:val>
                                            <p:fltVal val="0.5"/>
                                          </p:val>
                                        </p:tav>
                                        <p:tav tm="100000">
                                          <p:val>
                                            <p:fltVal val="1"/>
                                          </p:val>
                                        </p:tav>
                                      </p:tavLst>
                                    </p:anim>
                                    <p:anim calcmode="lin" valueType="num">
                                      <p:cBhvr>
                                        <p:cTn id="117" dur="664" tmFilter="0, 0; 0.125,0.2665; 0.25,0.4; 0.375,0.465; 0.5,0.5;  0.625,0.535; 0.75,0.6; 0.875,0.7335; 1,1">
                                          <p:stCondLst>
                                            <p:cond delay="664"/>
                                          </p:stCondLst>
                                        </p:cTn>
                                        <p:tgtEl>
                                          <p:spTgt spid="30724"/>
                                        </p:tgtEl>
                                        <p:attrNameLst>
                                          <p:attrName>ppt_y</p:attrName>
                                        </p:attrNameLst>
                                      </p:cBhvr>
                                      <p:tavLst>
                                        <p:tav tm="0" fmla="#ppt_y-sin(pi*$)/9">
                                          <p:val>
                                            <p:fltVal val="0"/>
                                          </p:val>
                                        </p:tav>
                                        <p:tav tm="100000">
                                          <p:val>
                                            <p:fltVal val="1"/>
                                          </p:val>
                                        </p:tav>
                                      </p:tavLst>
                                    </p:anim>
                                    <p:anim calcmode="lin" valueType="num">
                                      <p:cBhvr>
                                        <p:cTn id="118" dur="332" tmFilter="0, 0; 0.125,0.2665; 0.25,0.4; 0.375,0.465; 0.5,0.5;  0.625,0.535; 0.75,0.6; 0.875,0.7335; 1,1">
                                          <p:stCondLst>
                                            <p:cond delay="1324"/>
                                          </p:stCondLst>
                                        </p:cTn>
                                        <p:tgtEl>
                                          <p:spTgt spid="30724"/>
                                        </p:tgtEl>
                                        <p:attrNameLst>
                                          <p:attrName>ppt_y</p:attrName>
                                        </p:attrNameLst>
                                      </p:cBhvr>
                                      <p:tavLst>
                                        <p:tav tm="0" fmla="#ppt_y-sin(pi*$)/27">
                                          <p:val>
                                            <p:fltVal val="0"/>
                                          </p:val>
                                        </p:tav>
                                        <p:tav tm="100000">
                                          <p:val>
                                            <p:fltVal val="1"/>
                                          </p:val>
                                        </p:tav>
                                      </p:tavLst>
                                    </p:anim>
                                    <p:anim calcmode="lin" valueType="num">
                                      <p:cBhvr>
                                        <p:cTn id="119" dur="164" tmFilter="0, 0; 0.125,0.2665; 0.25,0.4; 0.375,0.465; 0.5,0.5;  0.625,0.535; 0.75,0.6; 0.875,0.7335; 1,1">
                                          <p:stCondLst>
                                            <p:cond delay="1656"/>
                                          </p:stCondLst>
                                        </p:cTn>
                                        <p:tgtEl>
                                          <p:spTgt spid="30724"/>
                                        </p:tgtEl>
                                        <p:attrNameLst>
                                          <p:attrName>ppt_y</p:attrName>
                                        </p:attrNameLst>
                                      </p:cBhvr>
                                      <p:tavLst>
                                        <p:tav tm="0" fmla="#ppt_y-sin(pi*$)/81">
                                          <p:val>
                                            <p:fltVal val="0"/>
                                          </p:val>
                                        </p:tav>
                                        <p:tav tm="100000">
                                          <p:val>
                                            <p:fltVal val="1"/>
                                          </p:val>
                                        </p:tav>
                                      </p:tavLst>
                                    </p:anim>
                                    <p:animScale>
                                      <p:cBhvr>
                                        <p:cTn id="120" dur="26">
                                          <p:stCondLst>
                                            <p:cond delay="650"/>
                                          </p:stCondLst>
                                        </p:cTn>
                                        <p:tgtEl>
                                          <p:spTgt spid="30724"/>
                                        </p:tgtEl>
                                      </p:cBhvr>
                                      <p:to x="100000" y="60000"/>
                                    </p:animScale>
                                    <p:animScale>
                                      <p:cBhvr>
                                        <p:cTn id="121" dur="166" decel="50000">
                                          <p:stCondLst>
                                            <p:cond delay="676"/>
                                          </p:stCondLst>
                                        </p:cTn>
                                        <p:tgtEl>
                                          <p:spTgt spid="30724"/>
                                        </p:tgtEl>
                                      </p:cBhvr>
                                      <p:to x="100000" y="100000"/>
                                    </p:animScale>
                                    <p:animScale>
                                      <p:cBhvr>
                                        <p:cTn id="122" dur="26">
                                          <p:stCondLst>
                                            <p:cond delay="1312"/>
                                          </p:stCondLst>
                                        </p:cTn>
                                        <p:tgtEl>
                                          <p:spTgt spid="30724"/>
                                        </p:tgtEl>
                                      </p:cBhvr>
                                      <p:to x="100000" y="80000"/>
                                    </p:animScale>
                                    <p:animScale>
                                      <p:cBhvr>
                                        <p:cTn id="123" dur="166" decel="50000">
                                          <p:stCondLst>
                                            <p:cond delay="1338"/>
                                          </p:stCondLst>
                                        </p:cTn>
                                        <p:tgtEl>
                                          <p:spTgt spid="30724"/>
                                        </p:tgtEl>
                                      </p:cBhvr>
                                      <p:to x="100000" y="100000"/>
                                    </p:animScale>
                                    <p:animScale>
                                      <p:cBhvr>
                                        <p:cTn id="124" dur="26">
                                          <p:stCondLst>
                                            <p:cond delay="1642"/>
                                          </p:stCondLst>
                                        </p:cTn>
                                        <p:tgtEl>
                                          <p:spTgt spid="30724"/>
                                        </p:tgtEl>
                                      </p:cBhvr>
                                      <p:to x="100000" y="90000"/>
                                    </p:animScale>
                                    <p:animScale>
                                      <p:cBhvr>
                                        <p:cTn id="125" dur="166" decel="50000">
                                          <p:stCondLst>
                                            <p:cond delay="1668"/>
                                          </p:stCondLst>
                                        </p:cTn>
                                        <p:tgtEl>
                                          <p:spTgt spid="30724"/>
                                        </p:tgtEl>
                                      </p:cBhvr>
                                      <p:to x="100000" y="100000"/>
                                    </p:animScale>
                                    <p:animScale>
                                      <p:cBhvr>
                                        <p:cTn id="126" dur="26">
                                          <p:stCondLst>
                                            <p:cond delay="1808"/>
                                          </p:stCondLst>
                                        </p:cTn>
                                        <p:tgtEl>
                                          <p:spTgt spid="30724"/>
                                        </p:tgtEl>
                                      </p:cBhvr>
                                      <p:to x="100000" y="95000"/>
                                    </p:animScale>
                                    <p:animScale>
                                      <p:cBhvr>
                                        <p:cTn id="127" dur="166" decel="50000">
                                          <p:stCondLst>
                                            <p:cond delay="1834"/>
                                          </p:stCondLst>
                                        </p:cTn>
                                        <p:tgtEl>
                                          <p:spTgt spid="30724"/>
                                        </p:tgtEl>
                                      </p:cBhvr>
                                      <p:to x="100000" y="100000"/>
                                    </p:animScale>
                                  </p:childTnLst>
                                </p:cTn>
                              </p:par>
                              <p:par>
                                <p:cTn id="128" presetID="26" presetClass="entr" presetSubtype="0" fill="hold" grpId="0" nodeType="withEffect">
                                  <p:stCondLst>
                                    <p:cond delay="0"/>
                                  </p:stCondLst>
                                  <p:childTnLst>
                                    <p:set>
                                      <p:cBhvr>
                                        <p:cTn id="129" dur="1" fill="hold">
                                          <p:stCondLst>
                                            <p:cond delay="0"/>
                                          </p:stCondLst>
                                        </p:cTn>
                                        <p:tgtEl>
                                          <p:spTgt spid="30727"/>
                                        </p:tgtEl>
                                        <p:attrNameLst>
                                          <p:attrName>style.visibility</p:attrName>
                                        </p:attrNameLst>
                                      </p:cBhvr>
                                      <p:to>
                                        <p:strVal val="visible"/>
                                      </p:to>
                                    </p:set>
                                    <p:animEffect transition="in" filter="wipe(down)">
                                      <p:cBhvr>
                                        <p:cTn id="130" dur="580">
                                          <p:stCondLst>
                                            <p:cond delay="0"/>
                                          </p:stCondLst>
                                        </p:cTn>
                                        <p:tgtEl>
                                          <p:spTgt spid="30727"/>
                                        </p:tgtEl>
                                      </p:cBhvr>
                                    </p:animEffect>
                                    <p:anim calcmode="lin" valueType="num">
                                      <p:cBhvr>
                                        <p:cTn id="131" dur="1822" tmFilter="0,0; 0.14,0.36; 0.43,0.73; 0.71,0.91; 1.0,1.0">
                                          <p:stCondLst>
                                            <p:cond delay="0"/>
                                          </p:stCondLst>
                                        </p:cTn>
                                        <p:tgtEl>
                                          <p:spTgt spid="30727"/>
                                        </p:tgtEl>
                                        <p:attrNameLst>
                                          <p:attrName>ppt_x</p:attrName>
                                        </p:attrNameLst>
                                      </p:cBhvr>
                                      <p:tavLst>
                                        <p:tav tm="0">
                                          <p:val>
                                            <p:strVal val="#ppt_x-0.25"/>
                                          </p:val>
                                        </p:tav>
                                        <p:tav tm="100000">
                                          <p:val>
                                            <p:strVal val="#ppt_x"/>
                                          </p:val>
                                        </p:tav>
                                      </p:tavLst>
                                    </p:anim>
                                    <p:anim calcmode="lin" valueType="num">
                                      <p:cBhvr>
                                        <p:cTn id="132" dur="664" tmFilter="0.0,0.0; 0.25,0.07; 0.50,0.2; 0.75,0.467; 1.0,1.0">
                                          <p:stCondLst>
                                            <p:cond delay="0"/>
                                          </p:stCondLst>
                                        </p:cTn>
                                        <p:tgtEl>
                                          <p:spTgt spid="30727"/>
                                        </p:tgtEl>
                                        <p:attrNameLst>
                                          <p:attrName>ppt_y</p:attrName>
                                        </p:attrNameLst>
                                      </p:cBhvr>
                                      <p:tavLst>
                                        <p:tav tm="0" fmla="#ppt_y-sin(pi*$)/3">
                                          <p:val>
                                            <p:fltVal val="0.5"/>
                                          </p:val>
                                        </p:tav>
                                        <p:tav tm="100000">
                                          <p:val>
                                            <p:fltVal val="1"/>
                                          </p:val>
                                        </p:tav>
                                      </p:tavLst>
                                    </p:anim>
                                    <p:anim calcmode="lin" valueType="num">
                                      <p:cBhvr>
                                        <p:cTn id="133" dur="664" tmFilter="0, 0; 0.125,0.2665; 0.25,0.4; 0.375,0.465; 0.5,0.5;  0.625,0.535; 0.75,0.6; 0.875,0.7335; 1,1">
                                          <p:stCondLst>
                                            <p:cond delay="664"/>
                                          </p:stCondLst>
                                        </p:cTn>
                                        <p:tgtEl>
                                          <p:spTgt spid="30727"/>
                                        </p:tgtEl>
                                        <p:attrNameLst>
                                          <p:attrName>ppt_y</p:attrName>
                                        </p:attrNameLst>
                                      </p:cBhvr>
                                      <p:tavLst>
                                        <p:tav tm="0" fmla="#ppt_y-sin(pi*$)/9">
                                          <p:val>
                                            <p:fltVal val="0"/>
                                          </p:val>
                                        </p:tav>
                                        <p:tav tm="100000">
                                          <p:val>
                                            <p:fltVal val="1"/>
                                          </p:val>
                                        </p:tav>
                                      </p:tavLst>
                                    </p:anim>
                                    <p:anim calcmode="lin" valueType="num">
                                      <p:cBhvr>
                                        <p:cTn id="134" dur="332" tmFilter="0, 0; 0.125,0.2665; 0.25,0.4; 0.375,0.465; 0.5,0.5;  0.625,0.535; 0.75,0.6; 0.875,0.7335; 1,1">
                                          <p:stCondLst>
                                            <p:cond delay="1324"/>
                                          </p:stCondLst>
                                        </p:cTn>
                                        <p:tgtEl>
                                          <p:spTgt spid="30727"/>
                                        </p:tgtEl>
                                        <p:attrNameLst>
                                          <p:attrName>ppt_y</p:attrName>
                                        </p:attrNameLst>
                                      </p:cBhvr>
                                      <p:tavLst>
                                        <p:tav tm="0" fmla="#ppt_y-sin(pi*$)/27">
                                          <p:val>
                                            <p:fltVal val="0"/>
                                          </p:val>
                                        </p:tav>
                                        <p:tav tm="100000">
                                          <p:val>
                                            <p:fltVal val="1"/>
                                          </p:val>
                                        </p:tav>
                                      </p:tavLst>
                                    </p:anim>
                                    <p:anim calcmode="lin" valueType="num">
                                      <p:cBhvr>
                                        <p:cTn id="135" dur="164" tmFilter="0, 0; 0.125,0.2665; 0.25,0.4; 0.375,0.465; 0.5,0.5;  0.625,0.535; 0.75,0.6; 0.875,0.7335; 1,1">
                                          <p:stCondLst>
                                            <p:cond delay="1656"/>
                                          </p:stCondLst>
                                        </p:cTn>
                                        <p:tgtEl>
                                          <p:spTgt spid="30727"/>
                                        </p:tgtEl>
                                        <p:attrNameLst>
                                          <p:attrName>ppt_y</p:attrName>
                                        </p:attrNameLst>
                                      </p:cBhvr>
                                      <p:tavLst>
                                        <p:tav tm="0" fmla="#ppt_y-sin(pi*$)/81">
                                          <p:val>
                                            <p:fltVal val="0"/>
                                          </p:val>
                                        </p:tav>
                                        <p:tav tm="100000">
                                          <p:val>
                                            <p:fltVal val="1"/>
                                          </p:val>
                                        </p:tav>
                                      </p:tavLst>
                                    </p:anim>
                                    <p:animScale>
                                      <p:cBhvr>
                                        <p:cTn id="136" dur="26">
                                          <p:stCondLst>
                                            <p:cond delay="650"/>
                                          </p:stCondLst>
                                        </p:cTn>
                                        <p:tgtEl>
                                          <p:spTgt spid="30727"/>
                                        </p:tgtEl>
                                      </p:cBhvr>
                                      <p:to x="100000" y="60000"/>
                                    </p:animScale>
                                    <p:animScale>
                                      <p:cBhvr>
                                        <p:cTn id="137" dur="166" decel="50000">
                                          <p:stCondLst>
                                            <p:cond delay="676"/>
                                          </p:stCondLst>
                                        </p:cTn>
                                        <p:tgtEl>
                                          <p:spTgt spid="30727"/>
                                        </p:tgtEl>
                                      </p:cBhvr>
                                      <p:to x="100000" y="100000"/>
                                    </p:animScale>
                                    <p:animScale>
                                      <p:cBhvr>
                                        <p:cTn id="138" dur="26">
                                          <p:stCondLst>
                                            <p:cond delay="1312"/>
                                          </p:stCondLst>
                                        </p:cTn>
                                        <p:tgtEl>
                                          <p:spTgt spid="30727"/>
                                        </p:tgtEl>
                                      </p:cBhvr>
                                      <p:to x="100000" y="80000"/>
                                    </p:animScale>
                                    <p:animScale>
                                      <p:cBhvr>
                                        <p:cTn id="139" dur="166" decel="50000">
                                          <p:stCondLst>
                                            <p:cond delay="1338"/>
                                          </p:stCondLst>
                                        </p:cTn>
                                        <p:tgtEl>
                                          <p:spTgt spid="30727"/>
                                        </p:tgtEl>
                                      </p:cBhvr>
                                      <p:to x="100000" y="100000"/>
                                    </p:animScale>
                                    <p:animScale>
                                      <p:cBhvr>
                                        <p:cTn id="140" dur="26">
                                          <p:stCondLst>
                                            <p:cond delay="1642"/>
                                          </p:stCondLst>
                                        </p:cTn>
                                        <p:tgtEl>
                                          <p:spTgt spid="30727"/>
                                        </p:tgtEl>
                                      </p:cBhvr>
                                      <p:to x="100000" y="90000"/>
                                    </p:animScale>
                                    <p:animScale>
                                      <p:cBhvr>
                                        <p:cTn id="141" dur="166" decel="50000">
                                          <p:stCondLst>
                                            <p:cond delay="1668"/>
                                          </p:stCondLst>
                                        </p:cTn>
                                        <p:tgtEl>
                                          <p:spTgt spid="30727"/>
                                        </p:tgtEl>
                                      </p:cBhvr>
                                      <p:to x="100000" y="100000"/>
                                    </p:animScale>
                                    <p:animScale>
                                      <p:cBhvr>
                                        <p:cTn id="142" dur="26">
                                          <p:stCondLst>
                                            <p:cond delay="1808"/>
                                          </p:stCondLst>
                                        </p:cTn>
                                        <p:tgtEl>
                                          <p:spTgt spid="30727"/>
                                        </p:tgtEl>
                                      </p:cBhvr>
                                      <p:to x="100000" y="95000"/>
                                    </p:animScale>
                                    <p:animScale>
                                      <p:cBhvr>
                                        <p:cTn id="143" dur="166" decel="50000">
                                          <p:stCondLst>
                                            <p:cond delay="1834"/>
                                          </p:stCondLst>
                                        </p:cTn>
                                        <p:tgtEl>
                                          <p:spTgt spid="30727"/>
                                        </p:tgtEl>
                                      </p:cBhvr>
                                      <p:to x="100000" y="100000"/>
                                    </p:animScale>
                                  </p:childTnLst>
                                </p:cTn>
                              </p:par>
                              <p:par>
                                <p:cTn id="144" presetID="26" presetClass="entr" presetSubtype="0" fill="hold" grpId="0" nodeType="withEffect">
                                  <p:stCondLst>
                                    <p:cond delay="0"/>
                                  </p:stCondLst>
                                  <p:childTnLst>
                                    <p:set>
                                      <p:cBhvr>
                                        <p:cTn id="145" dur="1" fill="hold">
                                          <p:stCondLst>
                                            <p:cond delay="0"/>
                                          </p:stCondLst>
                                        </p:cTn>
                                        <p:tgtEl>
                                          <p:spTgt spid="30730"/>
                                        </p:tgtEl>
                                        <p:attrNameLst>
                                          <p:attrName>style.visibility</p:attrName>
                                        </p:attrNameLst>
                                      </p:cBhvr>
                                      <p:to>
                                        <p:strVal val="visible"/>
                                      </p:to>
                                    </p:set>
                                    <p:animEffect transition="in" filter="wipe(down)">
                                      <p:cBhvr>
                                        <p:cTn id="146" dur="580">
                                          <p:stCondLst>
                                            <p:cond delay="0"/>
                                          </p:stCondLst>
                                        </p:cTn>
                                        <p:tgtEl>
                                          <p:spTgt spid="30730"/>
                                        </p:tgtEl>
                                      </p:cBhvr>
                                    </p:animEffect>
                                    <p:anim calcmode="lin" valueType="num">
                                      <p:cBhvr>
                                        <p:cTn id="147" dur="1822" tmFilter="0,0; 0.14,0.36; 0.43,0.73; 0.71,0.91; 1.0,1.0">
                                          <p:stCondLst>
                                            <p:cond delay="0"/>
                                          </p:stCondLst>
                                        </p:cTn>
                                        <p:tgtEl>
                                          <p:spTgt spid="30730"/>
                                        </p:tgtEl>
                                        <p:attrNameLst>
                                          <p:attrName>ppt_x</p:attrName>
                                        </p:attrNameLst>
                                      </p:cBhvr>
                                      <p:tavLst>
                                        <p:tav tm="0">
                                          <p:val>
                                            <p:strVal val="#ppt_x-0.25"/>
                                          </p:val>
                                        </p:tav>
                                        <p:tav tm="100000">
                                          <p:val>
                                            <p:strVal val="#ppt_x"/>
                                          </p:val>
                                        </p:tav>
                                      </p:tavLst>
                                    </p:anim>
                                    <p:anim calcmode="lin" valueType="num">
                                      <p:cBhvr>
                                        <p:cTn id="148" dur="664" tmFilter="0.0,0.0; 0.25,0.07; 0.50,0.2; 0.75,0.467; 1.0,1.0">
                                          <p:stCondLst>
                                            <p:cond delay="0"/>
                                          </p:stCondLst>
                                        </p:cTn>
                                        <p:tgtEl>
                                          <p:spTgt spid="30730"/>
                                        </p:tgtEl>
                                        <p:attrNameLst>
                                          <p:attrName>ppt_y</p:attrName>
                                        </p:attrNameLst>
                                      </p:cBhvr>
                                      <p:tavLst>
                                        <p:tav tm="0" fmla="#ppt_y-sin(pi*$)/3">
                                          <p:val>
                                            <p:fltVal val="0.5"/>
                                          </p:val>
                                        </p:tav>
                                        <p:tav tm="100000">
                                          <p:val>
                                            <p:fltVal val="1"/>
                                          </p:val>
                                        </p:tav>
                                      </p:tavLst>
                                    </p:anim>
                                    <p:anim calcmode="lin" valueType="num">
                                      <p:cBhvr>
                                        <p:cTn id="149" dur="664" tmFilter="0, 0; 0.125,0.2665; 0.25,0.4; 0.375,0.465; 0.5,0.5;  0.625,0.535; 0.75,0.6; 0.875,0.7335; 1,1">
                                          <p:stCondLst>
                                            <p:cond delay="664"/>
                                          </p:stCondLst>
                                        </p:cTn>
                                        <p:tgtEl>
                                          <p:spTgt spid="30730"/>
                                        </p:tgtEl>
                                        <p:attrNameLst>
                                          <p:attrName>ppt_y</p:attrName>
                                        </p:attrNameLst>
                                      </p:cBhvr>
                                      <p:tavLst>
                                        <p:tav tm="0" fmla="#ppt_y-sin(pi*$)/9">
                                          <p:val>
                                            <p:fltVal val="0"/>
                                          </p:val>
                                        </p:tav>
                                        <p:tav tm="100000">
                                          <p:val>
                                            <p:fltVal val="1"/>
                                          </p:val>
                                        </p:tav>
                                      </p:tavLst>
                                    </p:anim>
                                    <p:anim calcmode="lin" valueType="num">
                                      <p:cBhvr>
                                        <p:cTn id="150" dur="332" tmFilter="0, 0; 0.125,0.2665; 0.25,0.4; 0.375,0.465; 0.5,0.5;  0.625,0.535; 0.75,0.6; 0.875,0.7335; 1,1">
                                          <p:stCondLst>
                                            <p:cond delay="1324"/>
                                          </p:stCondLst>
                                        </p:cTn>
                                        <p:tgtEl>
                                          <p:spTgt spid="30730"/>
                                        </p:tgtEl>
                                        <p:attrNameLst>
                                          <p:attrName>ppt_y</p:attrName>
                                        </p:attrNameLst>
                                      </p:cBhvr>
                                      <p:tavLst>
                                        <p:tav tm="0" fmla="#ppt_y-sin(pi*$)/27">
                                          <p:val>
                                            <p:fltVal val="0"/>
                                          </p:val>
                                        </p:tav>
                                        <p:tav tm="100000">
                                          <p:val>
                                            <p:fltVal val="1"/>
                                          </p:val>
                                        </p:tav>
                                      </p:tavLst>
                                    </p:anim>
                                    <p:anim calcmode="lin" valueType="num">
                                      <p:cBhvr>
                                        <p:cTn id="151" dur="164" tmFilter="0, 0; 0.125,0.2665; 0.25,0.4; 0.375,0.465; 0.5,0.5;  0.625,0.535; 0.75,0.6; 0.875,0.7335; 1,1">
                                          <p:stCondLst>
                                            <p:cond delay="1656"/>
                                          </p:stCondLst>
                                        </p:cTn>
                                        <p:tgtEl>
                                          <p:spTgt spid="30730"/>
                                        </p:tgtEl>
                                        <p:attrNameLst>
                                          <p:attrName>ppt_y</p:attrName>
                                        </p:attrNameLst>
                                      </p:cBhvr>
                                      <p:tavLst>
                                        <p:tav tm="0" fmla="#ppt_y-sin(pi*$)/81">
                                          <p:val>
                                            <p:fltVal val="0"/>
                                          </p:val>
                                        </p:tav>
                                        <p:tav tm="100000">
                                          <p:val>
                                            <p:fltVal val="1"/>
                                          </p:val>
                                        </p:tav>
                                      </p:tavLst>
                                    </p:anim>
                                    <p:animScale>
                                      <p:cBhvr>
                                        <p:cTn id="152" dur="26">
                                          <p:stCondLst>
                                            <p:cond delay="650"/>
                                          </p:stCondLst>
                                        </p:cTn>
                                        <p:tgtEl>
                                          <p:spTgt spid="30730"/>
                                        </p:tgtEl>
                                      </p:cBhvr>
                                      <p:to x="100000" y="60000"/>
                                    </p:animScale>
                                    <p:animScale>
                                      <p:cBhvr>
                                        <p:cTn id="153" dur="166" decel="50000">
                                          <p:stCondLst>
                                            <p:cond delay="676"/>
                                          </p:stCondLst>
                                        </p:cTn>
                                        <p:tgtEl>
                                          <p:spTgt spid="30730"/>
                                        </p:tgtEl>
                                      </p:cBhvr>
                                      <p:to x="100000" y="100000"/>
                                    </p:animScale>
                                    <p:animScale>
                                      <p:cBhvr>
                                        <p:cTn id="154" dur="26">
                                          <p:stCondLst>
                                            <p:cond delay="1312"/>
                                          </p:stCondLst>
                                        </p:cTn>
                                        <p:tgtEl>
                                          <p:spTgt spid="30730"/>
                                        </p:tgtEl>
                                      </p:cBhvr>
                                      <p:to x="100000" y="80000"/>
                                    </p:animScale>
                                    <p:animScale>
                                      <p:cBhvr>
                                        <p:cTn id="155" dur="166" decel="50000">
                                          <p:stCondLst>
                                            <p:cond delay="1338"/>
                                          </p:stCondLst>
                                        </p:cTn>
                                        <p:tgtEl>
                                          <p:spTgt spid="30730"/>
                                        </p:tgtEl>
                                      </p:cBhvr>
                                      <p:to x="100000" y="100000"/>
                                    </p:animScale>
                                    <p:animScale>
                                      <p:cBhvr>
                                        <p:cTn id="156" dur="26">
                                          <p:stCondLst>
                                            <p:cond delay="1642"/>
                                          </p:stCondLst>
                                        </p:cTn>
                                        <p:tgtEl>
                                          <p:spTgt spid="30730"/>
                                        </p:tgtEl>
                                      </p:cBhvr>
                                      <p:to x="100000" y="90000"/>
                                    </p:animScale>
                                    <p:animScale>
                                      <p:cBhvr>
                                        <p:cTn id="157" dur="166" decel="50000">
                                          <p:stCondLst>
                                            <p:cond delay="1668"/>
                                          </p:stCondLst>
                                        </p:cTn>
                                        <p:tgtEl>
                                          <p:spTgt spid="30730"/>
                                        </p:tgtEl>
                                      </p:cBhvr>
                                      <p:to x="100000" y="100000"/>
                                    </p:animScale>
                                    <p:animScale>
                                      <p:cBhvr>
                                        <p:cTn id="158" dur="26">
                                          <p:stCondLst>
                                            <p:cond delay="1808"/>
                                          </p:stCondLst>
                                        </p:cTn>
                                        <p:tgtEl>
                                          <p:spTgt spid="30730"/>
                                        </p:tgtEl>
                                      </p:cBhvr>
                                      <p:to x="100000" y="95000"/>
                                    </p:animScale>
                                    <p:animScale>
                                      <p:cBhvr>
                                        <p:cTn id="159" dur="166" decel="50000">
                                          <p:stCondLst>
                                            <p:cond delay="1834"/>
                                          </p:stCondLst>
                                        </p:cTn>
                                        <p:tgtEl>
                                          <p:spTgt spid="3073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5" grpId="0" animBg="1"/>
      <p:bldP spid="30726" grpId="0" animBg="1"/>
      <p:bldP spid="30727" grpId="0" animBg="1"/>
      <p:bldP spid="30728" grpId="0"/>
      <p:bldP spid="30729" grpId="0"/>
      <p:bldP spid="30730"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a:xfrm>
            <a:off x="503237" y="4983165"/>
            <a:ext cx="8183563" cy="1052512"/>
          </a:xfrm>
        </p:spPr>
        <p:txBody>
          <a:bodyPr/>
          <a:lstStyle/>
          <a:p>
            <a:pPr fontAlgn="auto">
              <a:spcAft>
                <a:spcPts val="0"/>
              </a:spcAft>
              <a:defRPr/>
            </a:pPr>
            <a:r>
              <a:rPr lang="el-GR" dirty="0">
                <a:solidFill>
                  <a:schemeClr val="accent1">
                    <a:tint val="88000"/>
                    <a:satMod val="150000"/>
                  </a:schemeClr>
                </a:solidFill>
              </a:rPr>
              <a:t>Έλεγχος αναπνοής</a:t>
            </a:r>
          </a:p>
        </p:txBody>
      </p:sp>
      <p:sp>
        <p:nvSpPr>
          <p:cNvPr id="5" name="Θέση κειμένου 4"/>
          <p:cNvSpPr>
            <a:spLocks noGrp="1"/>
          </p:cNvSpPr>
          <p:nvPr>
            <p:ph idx="1"/>
          </p:nvPr>
        </p:nvSpPr>
        <p:spPr>
          <a:xfrm>
            <a:off x="611560" y="1628800"/>
            <a:ext cx="8183563" cy="2394716"/>
          </a:xfrm>
        </p:spPr>
        <p:txBody>
          <a:bodyPr>
            <a:normAutofit/>
          </a:bodyPr>
          <a:lstStyle/>
          <a:p>
            <a:pPr defTabSz="449263" fontAlgn="auto">
              <a:lnSpc>
                <a:spcPct val="90000"/>
              </a:lnSpc>
              <a:spcAft>
                <a:spcPts val="0"/>
              </a:spcAft>
              <a:buFont typeface="Wingdings" panose="05000000000000000000" pitchFamily="2" charset="2"/>
              <a:buChar char="Ø"/>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en-US" dirty="0" smtClean="0">
                <a:solidFill>
                  <a:srgbClr val="0070C0"/>
                </a:solidFill>
              </a:rPr>
              <a:t> </a:t>
            </a:r>
            <a:r>
              <a:rPr lang="el-GR" dirty="0" smtClean="0">
                <a:solidFill>
                  <a:srgbClr val="0070C0"/>
                </a:solidFill>
              </a:rPr>
              <a:t>Βλέπω </a:t>
            </a:r>
            <a:endParaRPr lang="el-GR" dirty="0">
              <a:solidFill>
                <a:srgbClr val="0070C0"/>
              </a:solidFill>
            </a:endParaRPr>
          </a:p>
          <a:p>
            <a:pPr defTabSz="449263" fontAlgn="auto">
              <a:lnSpc>
                <a:spcPct val="90000"/>
              </a:lnSpc>
              <a:spcAft>
                <a:spcPts val="0"/>
              </a:spcAft>
              <a:buFont typeface="Wingdings" panose="05000000000000000000" pitchFamily="2" charset="2"/>
              <a:buChar char="Ø"/>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en-US" dirty="0" smtClean="0">
                <a:solidFill>
                  <a:srgbClr val="0070C0"/>
                </a:solidFill>
              </a:rPr>
              <a:t> </a:t>
            </a:r>
            <a:r>
              <a:rPr lang="el-GR" dirty="0" smtClean="0">
                <a:solidFill>
                  <a:srgbClr val="0070C0"/>
                </a:solidFill>
              </a:rPr>
              <a:t>Ακούω </a:t>
            </a:r>
            <a:endParaRPr lang="el-GR" dirty="0">
              <a:solidFill>
                <a:srgbClr val="0070C0"/>
              </a:solidFill>
            </a:endParaRPr>
          </a:p>
          <a:p>
            <a:pPr defTabSz="449263" fontAlgn="auto">
              <a:lnSpc>
                <a:spcPct val="90000"/>
              </a:lnSpc>
              <a:spcAft>
                <a:spcPts val="0"/>
              </a:spcAft>
              <a:buFont typeface="Wingdings" panose="05000000000000000000" pitchFamily="2" charset="2"/>
              <a:buChar char="Ø"/>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en-US" dirty="0" smtClean="0">
                <a:solidFill>
                  <a:srgbClr val="0070C0"/>
                </a:solidFill>
              </a:rPr>
              <a:t> </a:t>
            </a:r>
            <a:r>
              <a:rPr lang="el-GR" dirty="0" smtClean="0">
                <a:solidFill>
                  <a:srgbClr val="0070C0"/>
                </a:solidFill>
              </a:rPr>
              <a:t>Αισθάνομαι</a:t>
            </a:r>
            <a:endParaRPr lang="el-GR" dirty="0">
              <a:solidFill>
                <a:srgbClr val="0070C0"/>
              </a:solidFill>
            </a:endParaRPr>
          </a:p>
          <a:p>
            <a:pPr lvl="1" defTabSz="449263">
              <a:lnSpc>
                <a:spcPct val="90000"/>
              </a:lnSpc>
              <a:buFont typeface="Wingdings" panose="05000000000000000000" pitchFamily="2" charset="2"/>
              <a:buChar char="ü"/>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en-US" b="1" dirty="0" smtClean="0">
                <a:solidFill>
                  <a:srgbClr val="C00000"/>
                </a:solidFill>
                <a:effectLst>
                  <a:outerShdw blurRad="38100" dist="38100" dir="2700000" algn="tl">
                    <a:srgbClr val="000000">
                      <a:alpha val="43137"/>
                    </a:srgbClr>
                  </a:outerShdw>
                </a:effectLst>
              </a:rPr>
              <a:t>  </a:t>
            </a:r>
            <a:r>
              <a:rPr lang="el-GR" b="1" dirty="0" smtClean="0">
                <a:solidFill>
                  <a:srgbClr val="C00000"/>
                </a:solidFill>
                <a:effectLst>
                  <a:outerShdw blurRad="38100" dist="38100" dir="2700000" algn="tl">
                    <a:srgbClr val="000000">
                      <a:alpha val="43137"/>
                    </a:srgbClr>
                  </a:outerShdw>
                </a:effectLst>
              </a:rPr>
              <a:t>(</a:t>
            </a:r>
            <a:r>
              <a:rPr lang="el-GR" b="1" dirty="0">
                <a:solidFill>
                  <a:srgbClr val="C00000"/>
                </a:solidFill>
                <a:effectLst>
                  <a:outerShdw blurRad="38100" dist="38100" dir="2700000" algn="tl">
                    <a:srgbClr val="000000">
                      <a:alpha val="43137"/>
                    </a:srgbClr>
                  </a:outerShdw>
                </a:effectLst>
              </a:rPr>
              <a:t>δις)</a:t>
            </a:r>
          </a:p>
          <a:p>
            <a:pPr fontAlgn="auto">
              <a:spcAft>
                <a:spcPts val="0"/>
              </a:spcAft>
              <a:buFont typeface="Wingdings" panose="05000000000000000000" pitchFamily="2" charset="2"/>
              <a:buChar char="Ø"/>
              <a:defRPr/>
            </a:pPr>
            <a:endParaRPr lang="el-GR" dirty="0">
              <a:solidFill>
                <a:srgbClr val="0070C0"/>
              </a:solidFill>
            </a:endParaRPr>
          </a:p>
        </p:txBody>
      </p:sp>
      <p:pic>
        <p:nvPicPr>
          <p:cNvPr id="6" name="Picture 2" descr="http://sucre.auth.gr/sites/default/files/logos/sucre_new.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3130" b="3620"/>
          <a:stretch/>
        </p:blipFill>
        <p:spPr bwMode="auto">
          <a:xfrm>
            <a:off x="107504" y="0"/>
            <a:ext cx="1397472" cy="116340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7" descr="Αποτέλεσμα εικόνας για logo αθτη"/>
          <p:cNvPicPr>
            <a:picLocks noChangeAspect="1" noChangeArrowheads="1"/>
          </p:cNvPicPr>
          <p:nvPr/>
        </p:nvPicPr>
        <p:blipFill>
          <a:blip r:embed="rId3">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6594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Effect transition="in" filter="fade">
                                      <p:cBhvr>
                                        <p:cTn id="7" dur="2000"/>
                                        <p:tgtEl>
                                          <p:spTgt spid="5">
                                            <p:txEl>
                                              <p:pRg st="3" end="3"/>
                                            </p:txEl>
                                          </p:spTgt>
                                        </p:tgtEl>
                                      </p:cBhvr>
                                    </p:animEffect>
                                    <p:anim calcmode="lin" valueType="num">
                                      <p:cBhvr>
                                        <p:cTn id="8" dur="2000" fill="hold"/>
                                        <p:tgtEl>
                                          <p:spTgt spid="5">
                                            <p:txEl>
                                              <p:pRg st="3" end="3"/>
                                            </p:txEl>
                                          </p:spTgt>
                                        </p:tgtEl>
                                        <p:attrNameLst>
                                          <p:attrName>ppt_w</p:attrName>
                                        </p:attrNameLst>
                                      </p:cBhvr>
                                      <p:tavLst>
                                        <p:tav tm="0" fmla="#ppt_w*sin(2.5*pi*$)">
                                          <p:val>
                                            <p:fltVal val="0"/>
                                          </p:val>
                                        </p:tav>
                                        <p:tav tm="100000">
                                          <p:val>
                                            <p:fltVal val="1"/>
                                          </p:val>
                                        </p:tav>
                                      </p:tavLst>
                                    </p:anim>
                                    <p:anim calcmode="lin" valueType="num">
                                      <p:cBhvr>
                                        <p:cTn id="9" dur="2000" fill="hold"/>
                                        <p:tgtEl>
                                          <p:spTgt spid="5">
                                            <p:txEl>
                                              <p:pRg st="3" end="3"/>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781088" y="5904880"/>
            <a:ext cx="8183563" cy="1052512"/>
          </a:xfrm>
        </p:spPr>
        <p:txBody>
          <a:bodyPr/>
          <a:lstStyle/>
          <a:p>
            <a:pPr fontAlgn="auto">
              <a:spcAft>
                <a:spcPts val="0"/>
              </a:spcAft>
              <a:defRPr/>
            </a:pPr>
            <a:r>
              <a:rPr lang="el-GR" b="1" dirty="0" smtClean="0">
                <a:solidFill>
                  <a:schemeClr val="accent1">
                    <a:tint val="88000"/>
                    <a:satMod val="150000"/>
                  </a:schemeClr>
                </a:solidFill>
              </a:rPr>
              <a:t>Ζωτικά σημεία</a:t>
            </a:r>
            <a:endParaRPr lang="el-GR" b="1" dirty="0">
              <a:solidFill>
                <a:schemeClr val="accent1">
                  <a:tint val="88000"/>
                  <a:satMod val="150000"/>
                </a:schemeClr>
              </a:solidFill>
            </a:endParaRPr>
          </a:p>
        </p:txBody>
      </p:sp>
      <p:sp>
        <p:nvSpPr>
          <p:cNvPr id="3" name="Θέση περιεχομένου 2"/>
          <p:cNvSpPr>
            <a:spLocks noGrp="1"/>
          </p:cNvSpPr>
          <p:nvPr>
            <p:ph idx="1"/>
          </p:nvPr>
        </p:nvSpPr>
        <p:spPr>
          <a:xfrm>
            <a:off x="539552" y="1302751"/>
            <a:ext cx="8183563" cy="4986338"/>
          </a:xfrm>
        </p:spPr>
        <p:txBody>
          <a:bodyPr>
            <a:normAutofit fontScale="92500" lnSpcReduction="10000"/>
          </a:bodyPr>
          <a:lstStyle/>
          <a:p>
            <a:pPr>
              <a:buFont typeface="Wingdings" panose="05000000000000000000" pitchFamily="2" charset="2"/>
              <a:buChar char="ü"/>
              <a:defRPr/>
            </a:pPr>
            <a:r>
              <a:rPr lang="el-GR" dirty="0" err="1" smtClean="0"/>
              <a:t>Σφύξεις</a:t>
            </a:r>
            <a:r>
              <a:rPr lang="el-GR" dirty="0" smtClean="0"/>
              <a:t>/</a:t>
            </a:r>
            <a:r>
              <a:rPr lang="en-US" dirty="0" smtClean="0"/>
              <a:t>min</a:t>
            </a:r>
            <a:r>
              <a:rPr lang="el-GR" dirty="0" smtClean="0"/>
              <a:t>,</a:t>
            </a:r>
            <a:r>
              <a:rPr lang="en-US" dirty="0" smtClean="0"/>
              <a:t>		</a:t>
            </a:r>
            <a:r>
              <a:rPr lang="el-GR" dirty="0" smtClean="0"/>
              <a:t>50-100/λεπτό 						ρυθμικός </a:t>
            </a:r>
            <a:r>
              <a:rPr lang="el-GR" dirty="0"/>
              <a:t>– </a:t>
            </a:r>
            <a:r>
              <a:rPr lang="el-GR" dirty="0" smtClean="0"/>
              <a:t>άρρυθμος					γρήγορος </a:t>
            </a:r>
            <a:r>
              <a:rPr lang="el-GR" dirty="0"/>
              <a:t>– </a:t>
            </a:r>
            <a:r>
              <a:rPr lang="el-GR" dirty="0" smtClean="0"/>
              <a:t>αργός</a:t>
            </a:r>
            <a:endParaRPr lang="el-GR" dirty="0"/>
          </a:p>
          <a:p>
            <a:pPr>
              <a:buFont typeface="Wingdings" panose="05000000000000000000" pitchFamily="2" charset="2"/>
              <a:buChar char="ü"/>
              <a:defRPr/>
            </a:pPr>
            <a:r>
              <a:rPr lang="el-GR" dirty="0" smtClean="0"/>
              <a:t>Αναπνοές/</a:t>
            </a:r>
            <a:r>
              <a:rPr lang="en-US" dirty="0" smtClean="0"/>
              <a:t>min		</a:t>
            </a:r>
            <a:r>
              <a:rPr lang="el-GR" dirty="0" smtClean="0"/>
              <a:t>12-20/λεπτό</a:t>
            </a:r>
            <a:r>
              <a:rPr lang="en-US" dirty="0" smtClean="0"/>
              <a:t>						</a:t>
            </a:r>
            <a:r>
              <a:rPr lang="el-GR" dirty="0" smtClean="0"/>
              <a:t>&gt;</a:t>
            </a:r>
            <a:r>
              <a:rPr lang="el-GR" dirty="0"/>
              <a:t>25 </a:t>
            </a:r>
            <a:r>
              <a:rPr lang="el-GR" dirty="0" smtClean="0"/>
              <a:t>ταχύπνοια</a:t>
            </a:r>
            <a:r>
              <a:rPr lang="en-US" dirty="0" smtClean="0"/>
              <a:t>						</a:t>
            </a:r>
            <a:r>
              <a:rPr lang="el-GR" dirty="0" smtClean="0"/>
              <a:t>&lt;12 </a:t>
            </a:r>
            <a:r>
              <a:rPr lang="el-GR" dirty="0" err="1" smtClean="0"/>
              <a:t>βραδύπνοια</a:t>
            </a:r>
            <a:endParaRPr lang="el-GR" dirty="0"/>
          </a:p>
          <a:p>
            <a:pPr>
              <a:buFont typeface="Wingdings" panose="05000000000000000000" pitchFamily="2" charset="2"/>
              <a:buChar char="ü"/>
              <a:defRPr/>
            </a:pPr>
            <a:r>
              <a:rPr lang="el-GR" dirty="0"/>
              <a:t>Θ</a:t>
            </a:r>
            <a:r>
              <a:rPr lang="el-GR" dirty="0" smtClean="0"/>
              <a:t>ερμοκρασία,</a:t>
            </a:r>
            <a:r>
              <a:rPr lang="en-US" dirty="0" smtClean="0"/>
              <a:t>		</a:t>
            </a:r>
            <a:r>
              <a:rPr lang="el-GR" dirty="0" smtClean="0"/>
              <a:t>&lt;</a:t>
            </a:r>
            <a:r>
              <a:rPr lang="el-GR" dirty="0"/>
              <a:t>36ο</a:t>
            </a:r>
            <a:r>
              <a:rPr lang="en-US" dirty="0"/>
              <a:t>C</a:t>
            </a:r>
            <a:r>
              <a:rPr lang="el-GR" dirty="0"/>
              <a:t>= </a:t>
            </a:r>
            <a:r>
              <a:rPr lang="el-GR" dirty="0" smtClean="0"/>
              <a:t>υποθερμία</a:t>
            </a:r>
            <a:r>
              <a:rPr lang="en-US" dirty="0" smtClean="0"/>
              <a:t>					</a:t>
            </a:r>
            <a:r>
              <a:rPr lang="el-GR" dirty="0" smtClean="0"/>
              <a:t>36,9 </a:t>
            </a:r>
            <a:r>
              <a:rPr lang="el-GR" dirty="0"/>
              <a:t>… 37,2ο</a:t>
            </a:r>
            <a:r>
              <a:rPr lang="en-US" dirty="0"/>
              <a:t>C</a:t>
            </a:r>
            <a:r>
              <a:rPr lang="el-GR" dirty="0"/>
              <a:t> = </a:t>
            </a:r>
            <a:r>
              <a:rPr lang="el-GR" dirty="0" smtClean="0"/>
              <a:t>δέκατα</a:t>
            </a:r>
            <a:r>
              <a:rPr lang="en-US" dirty="0" smtClean="0"/>
              <a:t>				</a:t>
            </a:r>
            <a:r>
              <a:rPr lang="el-GR" dirty="0" smtClean="0"/>
              <a:t>&gt;</a:t>
            </a:r>
            <a:r>
              <a:rPr lang="el-GR" dirty="0"/>
              <a:t>37,2ο</a:t>
            </a:r>
            <a:r>
              <a:rPr lang="en-US" dirty="0"/>
              <a:t>C</a:t>
            </a:r>
            <a:r>
              <a:rPr lang="el-GR" dirty="0"/>
              <a:t> = πυρετός,  </a:t>
            </a:r>
            <a:r>
              <a:rPr lang="en-US" dirty="0" smtClean="0"/>
              <a:t>					</a:t>
            </a:r>
            <a:r>
              <a:rPr lang="el-GR" dirty="0" smtClean="0"/>
              <a:t>&gt;</a:t>
            </a:r>
            <a:r>
              <a:rPr lang="el-GR" dirty="0"/>
              <a:t>40ο</a:t>
            </a:r>
            <a:r>
              <a:rPr lang="en-US" dirty="0"/>
              <a:t>C</a:t>
            </a:r>
            <a:r>
              <a:rPr lang="el-GR" dirty="0"/>
              <a:t> = </a:t>
            </a:r>
            <a:r>
              <a:rPr lang="el-GR" dirty="0" err="1" smtClean="0"/>
              <a:t>υπερπυρεξία</a:t>
            </a:r>
            <a:endParaRPr lang="el-GR" dirty="0"/>
          </a:p>
          <a:p>
            <a:pPr>
              <a:buFont typeface="Wingdings" panose="05000000000000000000" pitchFamily="2" charset="2"/>
              <a:buChar char="ü"/>
              <a:defRPr/>
            </a:pPr>
            <a:r>
              <a:rPr lang="el-GR" dirty="0"/>
              <a:t>Α</a:t>
            </a:r>
            <a:r>
              <a:rPr lang="el-GR" dirty="0" smtClean="0"/>
              <a:t>ρτηριακή  πίεση</a:t>
            </a:r>
            <a:endParaRPr lang="el-GR" dirty="0"/>
          </a:p>
        </p:txBody>
      </p:sp>
      <p:pic>
        <p:nvPicPr>
          <p:cNvPr id="4" name="Picture 2" descr="http://sucre.auth.gr/sites/default/files/logos/sucre_new.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3130" b="3620"/>
          <a:stretch/>
        </p:blipFill>
        <p:spPr bwMode="auto">
          <a:xfrm>
            <a:off x="107504" y="0"/>
            <a:ext cx="1397472" cy="116340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descr="Αποτέλεσμα εικόνας για logo αθτη"/>
          <p:cNvPicPr>
            <a:picLocks noChangeAspect="1" noChangeArrowheads="1"/>
          </p:cNvPicPr>
          <p:nvPr/>
        </p:nvPicPr>
        <p:blipFill>
          <a:blip r:embed="rId4">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956349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2" name="15 - Ορθογώνιο"/>
          <p:cNvSpPr>
            <a:spLocks noChangeArrowheads="1"/>
          </p:cNvSpPr>
          <p:nvPr/>
        </p:nvSpPr>
        <p:spPr bwMode="auto">
          <a:xfrm>
            <a:off x="445548" y="1788986"/>
            <a:ext cx="799306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el-GR" altLang="el-GR" sz="2400" dirty="0">
                <a:solidFill>
                  <a:srgbClr val="000099"/>
                </a:solidFill>
                <a:cs typeface="Arial" charset="0"/>
              </a:rPr>
              <a:t>Με τη </a:t>
            </a:r>
            <a:r>
              <a:rPr lang="el-GR" altLang="el-GR" sz="2400" dirty="0" smtClean="0">
                <a:solidFill>
                  <a:srgbClr val="000099"/>
                </a:solidFill>
                <a:cs typeface="Arial" charset="0"/>
              </a:rPr>
              <a:t>βοήθεια μας </a:t>
            </a:r>
            <a:r>
              <a:rPr lang="el-GR" altLang="el-GR" sz="2400" dirty="0" smtClean="0">
                <a:solidFill>
                  <a:srgbClr val="000099"/>
                </a:solidFill>
                <a:cs typeface="Arial" charset="0"/>
              </a:rPr>
              <a:t>θα πραγματοποιηθούν </a:t>
            </a:r>
            <a:r>
              <a:rPr lang="el-GR" altLang="el-GR" sz="2400" dirty="0">
                <a:solidFill>
                  <a:srgbClr val="000099"/>
                </a:solidFill>
                <a:cs typeface="Arial" charset="0"/>
              </a:rPr>
              <a:t>βιωματικές ασκήσεις  με  σενάρια  τηλεφωνικής  κλήσης  σε υπηρεσίες έκτακτης ανάγκης!</a:t>
            </a:r>
          </a:p>
        </p:txBody>
      </p:sp>
      <p:pic>
        <p:nvPicPr>
          <p:cNvPr id="18" name="17 - Εικόνα" descr="75462854.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7361" t="10417" r="19528"/>
          <a:stretch>
            <a:fillRect/>
          </a:stretch>
        </p:blipFill>
        <p:spPr bwMode="auto">
          <a:xfrm>
            <a:off x="5051425" y="3140968"/>
            <a:ext cx="1341438" cy="349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11 - Ορθογώνιο"/>
          <p:cNvSpPr/>
          <p:nvPr/>
        </p:nvSpPr>
        <p:spPr>
          <a:xfrm>
            <a:off x="1259632" y="981075"/>
            <a:ext cx="6143625" cy="519112"/>
          </a:xfrm>
          <a:prstGeom prst="rect">
            <a:avLst/>
          </a:prstGeom>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l-GR" altLang="el-GR" sz="2800" b="1" dirty="0">
                <a:solidFill>
                  <a:srgbClr val="0066FF"/>
                </a:solidFill>
                <a:effectLst>
                  <a:outerShdw blurRad="38100" dist="38100" dir="2700000" algn="tl">
                    <a:srgbClr val="000000"/>
                  </a:outerShdw>
                </a:effectLst>
                <a:cs typeface="Arial" charset="0"/>
              </a:rPr>
              <a:t>ΚΛΗΣΗ για ΒΟΗΘΕΙΑ</a:t>
            </a:r>
          </a:p>
        </p:txBody>
      </p:sp>
      <p:pic>
        <p:nvPicPr>
          <p:cNvPr id="5" name="Picture 2" descr="http://sucre.auth.gr/sites/default/files/logos/sucre_new.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3130" b="3620"/>
          <a:stretch/>
        </p:blipFill>
        <p:spPr bwMode="auto">
          <a:xfrm>
            <a:off x="107504" y="0"/>
            <a:ext cx="1397472" cy="116340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7" descr="Αποτέλεσμα εικόνας για logo αθτη"/>
          <p:cNvPicPr>
            <a:picLocks noChangeAspect="1" noChangeArrowheads="1"/>
          </p:cNvPicPr>
          <p:nvPr/>
        </p:nvPicPr>
        <p:blipFill>
          <a:blip r:embed="rId5">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5594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32" presetClass="emph" presetSubtype="0" fill="hold" nodeType="clickEffect">
                                  <p:stCondLst>
                                    <p:cond delay="0"/>
                                  </p:stCondLst>
                                  <p:childTnLst>
                                    <p:animRot by="120000">
                                      <p:cBhvr>
                                        <p:cTn id="24" dur="100" fill="hold">
                                          <p:stCondLst>
                                            <p:cond delay="0"/>
                                          </p:stCondLst>
                                        </p:cTn>
                                        <p:tgtEl>
                                          <p:spTgt spid="18"/>
                                        </p:tgtEl>
                                        <p:attrNameLst>
                                          <p:attrName>r</p:attrName>
                                        </p:attrNameLst>
                                      </p:cBhvr>
                                    </p:animRot>
                                    <p:animRot by="-240000">
                                      <p:cBhvr>
                                        <p:cTn id="25" dur="200" fill="hold">
                                          <p:stCondLst>
                                            <p:cond delay="200"/>
                                          </p:stCondLst>
                                        </p:cTn>
                                        <p:tgtEl>
                                          <p:spTgt spid="18"/>
                                        </p:tgtEl>
                                        <p:attrNameLst>
                                          <p:attrName>r</p:attrName>
                                        </p:attrNameLst>
                                      </p:cBhvr>
                                    </p:animRot>
                                    <p:animRot by="240000">
                                      <p:cBhvr>
                                        <p:cTn id="26" dur="200" fill="hold">
                                          <p:stCondLst>
                                            <p:cond delay="400"/>
                                          </p:stCondLst>
                                        </p:cTn>
                                        <p:tgtEl>
                                          <p:spTgt spid="18"/>
                                        </p:tgtEl>
                                        <p:attrNameLst>
                                          <p:attrName>r</p:attrName>
                                        </p:attrNameLst>
                                      </p:cBhvr>
                                    </p:animRot>
                                    <p:animRot by="-240000">
                                      <p:cBhvr>
                                        <p:cTn id="27" dur="200" fill="hold">
                                          <p:stCondLst>
                                            <p:cond delay="600"/>
                                          </p:stCondLst>
                                        </p:cTn>
                                        <p:tgtEl>
                                          <p:spTgt spid="18"/>
                                        </p:tgtEl>
                                        <p:attrNameLst>
                                          <p:attrName>r</p:attrName>
                                        </p:attrNameLst>
                                      </p:cBhvr>
                                    </p:animRot>
                                    <p:animRot by="120000">
                                      <p:cBhvr>
                                        <p:cTn id="28" dur="200" fill="hold">
                                          <p:stCondLst>
                                            <p:cond delay="800"/>
                                          </p:stCondLst>
                                        </p:cTn>
                                        <p:tgtEl>
                                          <p:spTgt spid="18"/>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26" presetClass="entr" presetSubtype="0" fill="hold" grpId="0" nodeType="clickEffect">
                                  <p:stCondLst>
                                    <p:cond delay="0"/>
                                  </p:stCondLst>
                                  <p:childTnLst>
                                    <p:set>
                                      <p:cBhvr>
                                        <p:cTn id="32" dur="1" fill="hold">
                                          <p:stCondLst>
                                            <p:cond delay="0"/>
                                          </p:stCondLst>
                                        </p:cTn>
                                        <p:tgtEl>
                                          <p:spTgt spid="37892"/>
                                        </p:tgtEl>
                                        <p:attrNameLst>
                                          <p:attrName>style.visibility</p:attrName>
                                        </p:attrNameLst>
                                      </p:cBhvr>
                                      <p:to>
                                        <p:strVal val="visible"/>
                                      </p:to>
                                    </p:set>
                                    <p:animEffect transition="in" filter="wipe(down)">
                                      <p:cBhvr>
                                        <p:cTn id="33" dur="580">
                                          <p:stCondLst>
                                            <p:cond delay="0"/>
                                          </p:stCondLst>
                                        </p:cTn>
                                        <p:tgtEl>
                                          <p:spTgt spid="37892"/>
                                        </p:tgtEl>
                                      </p:cBhvr>
                                    </p:animEffect>
                                    <p:anim calcmode="lin" valueType="num">
                                      <p:cBhvr>
                                        <p:cTn id="34" dur="1822" tmFilter="0,0; 0.14,0.36; 0.43,0.73; 0.71,0.91; 1.0,1.0">
                                          <p:stCondLst>
                                            <p:cond delay="0"/>
                                          </p:stCondLst>
                                        </p:cTn>
                                        <p:tgtEl>
                                          <p:spTgt spid="37892"/>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37892"/>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37892"/>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37892"/>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37892"/>
                                        </p:tgtEl>
                                        <p:attrNameLst>
                                          <p:attrName>ppt_y</p:attrName>
                                        </p:attrNameLst>
                                      </p:cBhvr>
                                      <p:tavLst>
                                        <p:tav tm="0" fmla="#ppt_y-sin(pi*$)/81">
                                          <p:val>
                                            <p:fltVal val="0"/>
                                          </p:val>
                                        </p:tav>
                                        <p:tav tm="100000">
                                          <p:val>
                                            <p:fltVal val="1"/>
                                          </p:val>
                                        </p:tav>
                                      </p:tavLst>
                                    </p:anim>
                                    <p:animScale>
                                      <p:cBhvr>
                                        <p:cTn id="39" dur="26">
                                          <p:stCondLst>
                                            <p:cond delay="650"/>
                                          </p:stCondLst>
                                        </p:cTn>
                                        <p:tgtEl>
                                          <p:spTgt spid="37892"/>
                                        </p:tgtEl>
                                      </p:cBhvr>
                                      <p:to x="100000" y="60000"/>
                                    </p:animScale>
                                    <p:animScale>
                                      <p:cBhvr>
                                        <p:cTn id="40" dur="166" decel="50000">
                                          <p:stCondLst>
                                            <p:cond delay="676"/>
                                          </p:stCondLst>
                                        </p:cTn>
                                        <p:tgtEl>
                                          <p:spTgt spid="37892"/>
                                        </p:tgtEl>
                                      </p:cBhvr>
                                      <p:to x="100000" y="100000"/>
                                    </p:animScale>
                                    <p:animScale>
                                      <p:cBhvr>
                                        <p:cTn id="41" dur="26">
                                          <p:stCondLst>
                                            <p:cond delay="1312"/>
                                          </p:stCondLst>
                                        </p:cTn>
                                        <p:tgtEl>
                                          <p:spTgt spid="37892"/>
                                        </p:tgtEl>
                                      </p:cBhvr>
                                      <p:to x="100000" y="80000"/>
                                    </p:animScale>
                                    <p:animScale>
                                      <p:cBhvr>
                                        <p:cTn id="42" dur="166" decel="50000">
                                          <p:stCondLst>
                                            <p:cond delay="1338"/>
                                          </p:stCondLst>
                                        </p:cTn>
                                        <p:tgtEl>
                                          <p:spTgt spid="37892"/>
                                        </p:tgtEl>
                                      </p:cBhvr>
                                      <p:to x="100000" y="100000"/>
                                    </p:animScale>
                                    <p:animScale>
                                      <p:cBhvr>
                                        <p:cTn id="43" dur="26">
                                          <p:stCondLst>
                                            <p:cond delay="1642"/>
                                          </p:stCondLst>
                                        </p:cTn>
                                        <p:tgtEl>
                                          <p:spTgt spid="37892"/>
                                        </p:tgtEl>
                                      </p:cBhvr>
                                      <p:to x="100000" y="90000"/>
                                    </p:animScale>
                                    <p:animScale>
                                      <p:cBhvr>
                                        <p:cTn id="44" dur="166" decel="50000">
                                          <p:stCondLst>
                                            <p:cond delay="1668"/>
                                          </p:stCondLst>
                                        </p:cTn>
                                        <p:tgtEl>
                                          <p:spTgt spid="37892"/>
                                        </p:tgtEl>
                                      </p:cBhvr>
                                      <p:to x="100000" y="100000"/>
                                    </p:animScale>
                                    <p:animScale>
                                      <p:cBhvr>
                                        <p:cTn id="45" dur="26">
                                          <p:stCondLst>
                                            <p:cond delay="1808"/>
                                          </p:stCondLst>
                                        </p:cTn>
                                        <p:tgtEl>
                                          <p:spTgt spid="37892"/>
                                        </p:tgtEl>
                                      </p:cBhvr>
                                      <p:to x="100000" y="95000"/>
                                    </p:animScale>
                                    <p:animScale>
                                      <p:cBhvr>
                                        <p:cTn id="46" dur="166" decel="50000">
                                          <p:stCondLst>
                                            <p:cond delay="1834"/>
                                          </p:stCondLst>
                                        </p:cTn>
                                        <p:tgtEl>
                                          <p:spTgt spid="3789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2" grpId="0"/>
      <p:bldP spid="12"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539552" y="5805089"/>
            <a:ext cx="8183562" cy="1052512"/>
          </a:xfrm>
        </p:spPr>
        <p:txBody>
          <a:bodyPr/>
          <a:lstStyle/>
          <a:p>
            <a:pPr fontAlgn="auto">
              <a:spcAft>
                <a:spcPts val="0"/>
              </a:spcAft>
              <a:defRPr/>
            </a:pPr>
            <a:r>
              <a:rPr lang="el-GR" dirty="0" smtClean="0">
                <a:solidFill>
                  <a:schemeClr val="accent1">
                    <a:tint val="88000"/>
                    <a:satMod val="150000"/>
                  </a:schemeClr>
                </a:solidFill>
              </a:rPr>
              <a:t>Κλήση για βοήθεια </a:t>
            </a:r>
            <a:endParaRPr lang="el-GR" dirty="0">
              <a:solidFill>
                <a:schemeClr val="accent1">
                  <a:tint val="88000"/>
                  <a:satMod val="150000"/>
                </a:schemeClr>
              </a:solidFill>
            </a:endParaRPr>
          </a:p>
        </p:txBody>
      </p:sp>
      <p:sp>
        <p:nvSpPr>
          <p:cNvPr id="25603" name="Θέση περιεχομένου 2"/>
          <p:cNvSpPr>
            <a:spLocks noGrp="1"/>
          </p:cNvSpPr>
          <p:nvPr>
            <p:ph idx="1"/>
          </p:nvPr>
        </p:nvSpPr>
        <p:spPr>
          <a:xfrm>
            <a:off x="539552" y="1319213"/>
            <a:ext cx="8183562" cy="4843463"/>
          </a:xfrm>
        </p:spPr>
        <p:txBody>
          <a:bodyPr>
            <a:normAutofit lnSpcReduction="10000"/>
          </a:bodyPr>
          <a:lstStyle/>
          <a:p>
            <a:pPr defTabSz="449263">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l-GR" altLang="el-GR" dirty="0" smtClean="0"/>
              <a:t>Καλούμε το ΕΚΑΒ – 166 /</a:t>
            </a:r>
            <a:r>
              <a:rPr lang="el-GR" altLang="el-GR" dirty="0" smtClean="0">
                <a:solidFill>
                  <a:srgbClr val="FF0000"/>
                </a:solidFill>
              </a:rPr>
              <a:t>112</a:t>
            </a:r>
          </a:p>
          <a:p>
            <a:pPr defTabSz="449263">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l-GR" altLang="el-GR" dirty="0" smtClean="0"/>
              <a:t>Δίνουμε Όνομα και τηλέφωνο</a:t>
            </a:r>
          </a:p>
          <a:p>
            <a:pPr defTabSz="449263">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l-GR" altLang="el-GR" dirty="0" smtClean="0"/>
              <a:t>Αναφέρουμε το ακριβές σημείο του ατυχήματος</a:t>
            </a:r>
          </a:p>
          <a:p>
            <a:pPr defTabSz="449263">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l-GR" altLang="el-GR" dirty="0" smtClean="0"/>
              <a:t>Περιγράφουμε το πρόβλημα που υπάρχει στο θύμα, την ηλικία, το φύλο και οτιδήποτε γνωρίζουμε για την κατάσταση</a:t>
            </a:r>
          </a:p>
          <a:p>
            <a:pPr defTabSz="449263">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l-GR" altLang="el-GR" dirty="0" smtClean="0"/>
              <a:t>ΔΕΝ κλείνουμε το τηλέφωνο πριν το κλείσει η υπηρεσία που καλέσαμε</a:t>
            </a:r>
          </a:p>
        </p:txBody>
      </p:sp>
      <p:pic>
        <p:nvPicPr>
          <p:cNvPr id="4" name="Picture 2" descr="http://sucre.auth.gr/sites/default/files/logos/sucre_new.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3130" b="3620"/>
          <a:stretch/>
        </p:blipFill>
        <p:spPr bwMode="auto">
          <a:xfrm>
            <a:off x="107504" y="0"/>
            <a:ext cx="1397472" cy="116340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descr="Αποτέλεσμα εικόνας για logo αθτη"/>
          <p:cNvPicPr>
            <a:picLocks noChangeAspect="1" noChangeArrowheads="1"/>
          </p:cNvPicPr>
          <p:nvPr/>
        </p:nvPicPr>
        <p:blipFill>
          <a:blip r:embed="rId4">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7736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5603">
                                            <p:txEl>
                                              <p:pRg st="0" end="0"/>
                                            </p:txEl>
                                          </p:spTgt>
                                        </p:tgtEl>
                                        <p:attrNameLst>
                                          <p:attrName>style.visibility</p:attrName>
                                        </p:attrNameLst>
                                      </p:cBhvr>
                                      <p:to>
                                        <p:strVal val="visible"/>
                                      </p:to>
                                    </p:set>
                                    <p:anim calcmode="lin" valueType="num">
                                      <p:cBhvr additive="base">
                                        <p:cTn id="12" dur="500" fill="hold"/>
                                        <p:tgtEl>
                                          <p:spTgt spid="2560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560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5603">
                                            <p:txEl>
                                              <p:pRg st="1" end="1"/>
                                            </p:txEl>
                                          </p:spTgt>
                                        </p:tgtEl>
                                        <p:attrNameLst>
                                          <p:attrName>style.visibility</p:attrName>
                                        </p:attrNameLst>
                                      </p:cBhvr>
                                      <p:to>
                                        <p:strVal val="visible"/>
                                      </p:to>
                                    </p:set>
                                    <p:anim calcmode="lin" valueType="num">
                                      <p:cBhvr additive="base">
                                        <p:cTn id="18" dur="500" fill="hold"/>
                                        <p:tgtEl>
                                          <p:spTgt spid="2560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560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5603">
                                            <p:txEl>
                                              <p:pRg st="2" end="2"/>
                                            </p:txEl>
                                          </p:spTgt>
                                        </p:tgtEl>
                                        <p:attrNameLst>
                                          <p:attrName>style.visibility</p:attrName>
                                        </p:attrNameLst>
                                      </p:cBhvr>
                                      <p:to>
                                        <p:strVal val="visible"/>
                                      </p:to>
                                    </p:set>
                                    <p:anim calcmode="lin" valueType="num">
                                      <p:cBhvr additive="base">
                                        <p:cTn id="24" dur="500" fill="hold"/>
                                        <p:tgtEl>
                                          <p:spTgt spid="25603">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560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5603">
                                            <p:txEl>
                                              <p:pRg st="3" end="3"/>
                                            </p:txEl>
                                          </p:spTgt>
                                        </p:tgtEl>
                                        <p:attrNameLst>
                                          <p:attrName>style.visibility</p:attrName>
                                        </p:attrNameLst>
                                      </p:cBhvr>
                                      <p:to>
                                        <p:strVal val="visible"/>
                                      </p:to>
                                    </p:set>
                                    <p:anim calcmode="lin" valueType="num">
                                      <p:cBhvr additive="base">
                                        <p:cTn id="30" dur="500" fill="hold"/>
                                        <p:tgtEl>
                                          <p:spTgt spid="25603">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2560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25603">
                                            <p:txEl>
                                              <p:pRg st="4" end="4"/>
                                            </p:txEl>
                                          </p:spTgt>
                                        </p:tgtEl>
                                        <p:attrNameLst>
                                          <p:attrName>style.visibility</p:attrName>
                                        </p:attrNameLst>
                                      </p:cBhvr>
                                      <p:to>
                                        <p:strVal val="visible"/>
                                      </p:to>
                                    </p:set>
                                    <p:anim calcmode="lin" valueType="num">
                                      <p:cBhvr additive="base">
                                        <p:cTn id="36" dur="500" fill="hold"/>
                                        <p:tgtEl>
                                          <p:spTgt spid="25603">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2560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560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15 - Ορθογώνιο"/>
          <p:cNvSpPr>
            <a:spLocks noChangeArrowheads="1"/>
          </p:cNvSpPr>
          <p:nvPr/>
        </p:nvSpPr>
        <p:spPr bwMode="auto">
          <a:xfrm>
            <a:off x="1027069" y="1772816"/>
            <a:ext cx="66262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l-GR" altLang="el-GR" sz="2400" b="1" dirty="0" err="1">
                <a:solidFill>
                  <a:srgbClr val="000099"/>
                </a:solidFill>
                <a:cs typeface="Arial" charset="0"/>
              </a:rPr>
              <a:t>΄΄Διαβάζουμε΄΄τη</a:t>
            </a:r>
            <a:r>
              <a:rPr lang="el-GR" altLang="el-GR" sz="2400" b="1" dirty="0">
                <a:solidFill>
                  <a:srgbClr val="000099"/>
                </a:solidFill>
                <a:cs typeface="Arial" charset="0"/>
              </a:rPr>
              <a:t> σκηνή του ατυχήματος.</a:t>
            </a:r>
          </a:p>
          <a:p>
            <a:pPr eaLnBrk="1" hangingPunct="1"/>
            <a:r>
              <a:rPr lang="el-GR" altLang="el-GR" sz="2400" dirty="0">
                <a:solidFill>
                  <a:srgbClr val="000099"/>
                </a:solidFill>
                <a:cs typeface="Arial" charset="0"/>
              </a:rPr>
              <a:t>  Προσοχή στους παρευρισκόμενους!</a:t>
            </a:r>
          </a:p>
        </p:txBody>
      </p:sp>
      <p:sp>
        <p:nvSpPr>
          <p:cNvPr id="12" name="11 - Ορθογώνιο"/>
          <p:cNvSpPr/>
          <p:nvPr/>
        </p:nvSpPr>
        <p:spPr>
          <a:xfrm>
            <a:off x="1052221" y="933450"/>
            <a:ext cx="6143625" cy="457200"/>
          </a:xfrm>
          <a:prstGeom prst="rect">
            <a:avLst/>
          </a:prstGeom>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l-GR" altLang="el-GR" sz="2400" b="1" dirty="0">
                <a:solidFill>
                  <a:srgbClr val="0066FF"/>
                </a:solidFill>
                <a:effectLst>
                  <a:outerShdw blurRad="38100" dist="38100" dir="2700000" algn="tl">
                    <a:srgbClr val="000000"/>
                  </a:outerShdw>
                </a:effectLst>
                <a:cs typeface="Arial" charset="0"/>
              </a:rPr>
              <a:t>Βασικές Αρχές ΠΡΩΤΩΝ ΒΟΗΘΕΙΩΝ</a:t>
            </a:r>
          </a:p>
        </p:txBody>
      </p:sp>
      <p:pic>
        <p:nvPicPr>
          <p:cNvPr id="15" name="14 - Εικόνα" descr="accident-ads_thumbnail.jpg"/>
          <p:cNvPicPr>
            <a:picLocks noChangeAspect="1"/>
          </p:cNvPicPr>
          <p:nvPr/>
        </p:nvPicPr>
        <p:blipFill>
          <a:blip r:embed="rId3">
            <a:extLst>
              <a:ext uri="{28A0092B-C50C-407E-A947-70E740481C1C}">
                <a14:useLocalDpi xmlns:a14="http://schemas.microsoft.com/office/drawing/2010/main" val="0"/>
              </a:ext>
            </a:extLst>
          </a:blip>
          <a:srcRect l="3125" t="1328" b="21239"/>
          <a:stretch>
            <a:fillRect/>
          </a:stretch>
        </p:blipFill>
        <p:spPr bwMode="auto">
          <a:xfrm>
            <a:off x="1476375" y="2744688"/>
            <a:ext cx="5805488"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http://sucre.auth.gr/sites/default/files/logos/sucre_new.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3130" b="3620"/>
          <a:stretch/>
        </p:blipFill>
        <p:spPr bwMode="auto">
          <a:xfrm>
            <a:off x="107504" y="0"/>
            <a:ext cx="1397472" cy="116340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7" descr="Αποτέλεσμα εικόνας για logo αθτη"/>
          <p:cNvPicPr>
            <a:picLocks noChangeAspect="1" noChangeArrowheads="1"/>
          </p:cNvPicPr>
          <p:nvPr/>
        </p:nvPicPr>
        <p:blipFill>
          <a:blip r:embed="rId5">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4673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additive="base">
                                        <p:cTn id="30" dur="500" fill="hold"/>
                                        <p:tgtEl>
                                          <p:spTgt spid="16"/>
                                        </p:tgtEl>
                                        <p:attrNameLst>
                                          <p:attrName>ppt_x</p:attrName>
                                        </p:attrNameLst>
                                      </p:cBhvr>
                                      <p:tavLst>
                                        <p:tav tm="0">
                                          <p:val>
                                            <p:strVal val="#ppt_x"/>
                                          </p:val>
                                        </p:tav>
                                        <p:tav tm="100000">
                                          <p:val>
                                            <p:strVal val="#ppt_x"/>
                                          </p:val>
                                        </p:tav>
                                      </p:tavLst>
                                    </p:anim>
                                    <p:anim calcmode="lin" valueType="num">
                                      <p:cBhvr additive="base">
                                        <p:cTn id="3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2"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a:xfrm>
            <a:off x="130045" y="887412"/>
            <a:ext cx="8713788" cy="863601"/>
          </a:xfrm>
        </p:spPr>
        <p:txBody>
          <a:bodyPr>
            <a:normAutofit/>
          </a:bodyPr>
          <a:lstStyle/>
          <a:p>
            <a:pPr eaLnBrk="1" hangingPunct="1">
              <a:defRPr/>
            </a:pPr>
            <a:r>
              <a:rPr lang="el-GR" sz="4200" dirty="0" smtClean="0">
                <a:solidFill>
                  <a:srgbClr val="000099"/>
                </a:solidFill>
                <a:effectLst>
                  <a:outerShdw blurRad="38100" dist="38100" dir="2700000" algn="tl">
                    <a:srgbClr val="000000">
                      <a:alpha val="43137"/>
                    </a:srgbClr>
                  </a:outerShdw>
                </a:effectLst>
                <a:latin typeface="Palatino Linotype" pitchFamily="18" charset="0"/>
                <a:ea typeface="Arial Unicode MS" pitchFamily="34" charset="-128"/>
                <a:cs typeface="Arial Unicode MS" pitchFamily="34" charset="-128"/>
              </a:rPr>
              <a:t>Καλούμε για βοήθεια στο </a:t>
            </a:r>
            <a:r>
              <a:rPr lang="el-GR" sz="4200" dirty="0" smtClean="0">
                <a:solidFill>
                  <a:srgbClr val="FF0066"/>
                </a:solidFill>
                <a:effectLst>
                  <a:outerShdw blurRad="38100" dist="38100" dir="2700000" algn="tl">
                    <a:srgbClr val="000000">
                      <a:alpha val="43137"/>
                    </a:srgbClr>
                  </a:outerShdw>
                </a:effectLst>
                <a:latin typeface="Palatino Linotype" pitchFamily="18" charset="0"/>
                <a:ea typeface="Arial Unicode MS" pitchFamily="34" charset="-128"/>
                <a:cs typeface="Arial Unicode MS" pitchFamily="34" charset="-128"/>
              </a:rPr>
              <a:t>112 </a:t>
            </a:r>
            <a:r>
              <a:rPr lang="en-US" sz="4800" dirty="0" smtClean="0">
                <a:effectLst>
                  <a:outerShdw blurRad="38100" dist="38100" dir="2700000" algn="tl">
                    <a:srgbClr val="000000">
                      <a:alpha val="43137"/>
                    </a:srgbClr>
                  </a:outerShdw>
                </a:effectLst>
                <a:latin typeface="Palatino Linotype" pitchFamily="18" charset="0"/>
              </a:rPr>
              <a:t> </a:t>
            </a:r>
            <a:endParaRPr lang="nl-NL" sz="4800" dirty="0" smtClean="0">
              <a:effectLst>
                <a:outerShdw blurRad="38100" dist="38100" dir="2700000" algn="tl">
                  <a:srgbClr val="000000">
                    <a:alpha val="43137"/>
                  </a:srgbClr>
                </a:outerShdw>
              </a:effectLst>
              <a:latin typeface="Palatino Linotype" pitchFamily="18" charset="0"/>
            </a:endParaRPr>
          </a:p>
        </p:txBody>
      </p:sp>
      <p:pic>
        <p:nvPicPr>
          <p:cNvPr id="153603" name="Picture 5" descr="ασθενοφόρο"/>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8144" y="4653136"/>
            <a:ext cx="2885269" cy="2100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1875073"/>
            <a:ext cx="2089704" cy="2095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9"/>
          <p:cNvPicPr>
            <a:picLocks noChangeAspect="1" noChangeArrowheads="1"/>
          </p:cNvPicPr>
          <p:nvPr/>
        </p:nvPicPr>
        <p:blipFill>
          <a:blip r:embed="rId5">
            <a:lum bright="10000" contrast="-10000"/>
          </a:blip>
          <a:srcRect/>
          <a:stretch>
            <a:fillRect/>
          </a:stretch>
        </p:blipFill>
        <p:spPr bwMode="auto">
          <a:xfrm>
            <a:off x="3059832" y="2922612"/>
            <a:ext cx="2374603" cy="2374603"/>
          </a:xfrm>
          <a:prstGeom prst="rect">
            <a:avLst/>
          </a:prstGeom>
          <a:ln>
            <a:noFill/>
          </a:ln>
          <a:effectLst>
            <a:outerShdw blurRad="292100" dist="139700" dir="2700000" algn="tl" rotWithShape="0">
              <a:srgbClr val="333333">
                <a:alpha val="65000"/>
              </a:srgbClr>
            </a:outerShdw>
          </a:effectLst>
        </p:spPr>
      </p:pic>
      <p:pic>
        <p:nvPicPr>
          <p:cNvPr id="6" name="Picture 2" descr="http://sucre.auth.gr/sites/default/files/logos/sucre_new.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3130" b="3620"/>
          <a:stretch/>
        </p:blipFill>
        <p:spPr bwMode="auto">
          <a:xfrm>
            <a:off x="107504" y="0"/>
            <a:ext cx="1397472" cy="116340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7" descr="Αποτέλεσμα εικόνας για logo αθτη"/>
          <p:cNvPicPr>
            <a:picLocks noChangeAspect="1" noChangeArrowheads="1"/>
          </p:cNvPicPr>
          <p:nvPr/>
        </p:nvPicPr>
        <p:blipFill>
          <a:blip r:embed="rId7">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3338202"/>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4082"/>
                                        </p:tgtEl>
                                        <p:attrNameLst>
                                          <p:attrName>style.visibility</p:attrName>
                                        </p:attrNameLst>
                                      </p:cBhvr>
                                      <p:to>
                                        <p:strVal val="visible"/>
                                      </p:to>
                                    </p:set>
                                    <p:animEffect transition="in" filter="fade">
                                      <p:cBhvr>
                                        <p:cTn id="7" dur="1000"/>
                                        <p:tgtEl>
                                          <p:spTgt spid="174082"/>
                                        </p:tgtEl>
                                      </p:cBhvr>
                                    </p:animEffect>
                                    <p:anim calcmode="lin" valueType="num">
                                      <p:cBhvr>
                                        <p:cTn id="8" dur="1000" fill="hold"/>
                                        <p:tgtEl>
                                          <p:spTgt spid="174082"/>
                                        </p:tgtEl>
                                        <p:attrNameLst>
                                          <p:attrName>ppt_x</p:attrName>
                                        </p:attrNameLst>
                                      </p:cBhvr>
                                      <p:tavLst>
                                        <p:tav tm="0">
                                          <p:val>
                                            <p:strVal val="#ppt_x"/>
                                          </p:val>
                                        </p:tav>
                                        <p:tav tm="100000">
                                          <p:val>
                                            <p:strVal val="#ppt_x"/>
                                          </p:val>
                                        </p:tav>
                                      </p:tavLst>
                                    </p:anim>
                                    <p:anim calcmode="lin" valueType="num">
                                      <p:cBhvr>
                                        <p:cTn id="9" dur="1000" fill="hold"/>
                                        <p:tgtEl>
                                          <p:spTgt spid="17408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53604"/>
                                        </p:tgtEl>
                                        <p:attrNameLst>
                                          <p:attrName>style.visibility</p:attrName>
                                        </p:attrNameLst>
                                      </p:cBhvr>
                                      <p:to>
                                        <p:strVal val="visible"/>
                                      </p:to>
                                    </p:set>
                                    <p:anim calcmode="lin" valueType="num">
                                      <p:cBhvr additive="base">
                                        <p:cTn id="14" dur="500" fill="hold"/>
                                        <p:tgtEl>
                                          <p:spTgt spid="153604"/>
                                        </p:tgtEl>
                                        <p:attrNameLst>
                                          <p:attrName>ppt_x</p:attrName>
                                        </p:attrNameLst>
                                      </p:cBhvr>
                                      <p:tavLst>
                                        <p:tav tm="0">
                                          <p:val>
                                            <p:strVal val="#ppt_x"/>
                                          </p:val>
                                        </p:tav>
                                        <p:tav tm="100000">
                                          <p:val>
                                            <p:strVal val="#ppt_x"/>
                                          </p:val>
                                        </p:tav>
                                      </p:tavLst>
                                    </p:anim>
                                    <p:anim calcmode="lin" valueType="num">
                                      <p:cBhvr additive="base">
                                        <p:cTn id="15" dur="500" fill="hold"/>
                                        <p:tgtEl>
                                          <p:spTgt spid="15360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2294"/>
                                        </p:tgtEl>
                                        <p:attrNameLst>
                                          <p:attrName>style.visibility</p:attrName>
                                        </p:attrNameLst>
                                      </p:cBhvr>
                                      <p:to>
                                        <p:strVal val="visible"/>
                                      </p:to>
                                    </p:set>
                                    <p:anim calcmode="lin" valueType="num">
                                      <p:cBhvr additive="base">
                                        <p:cTn id="20" dur="500" fill="hold"/>
                                        <p:tgtEl>
                                          <p:spTgt spid="12294"/>
                                        </p:tgtEl>
                                        <p:attrNameLst>
                                          <p:attrName>ppt_x</p:attrName>
                                        </p:attrNameLst>
                                      </p:cBhvr>
                                      <p:tavLst>
                                        <p:tav tm="0">
                                          <p:val>
                                            <p:strVal val="#ppt_x"/>
                                          </p:val>
                                        </p:tav>
                                        <p:tav tm="100000">
                                          <p:val>
                                            <p:strVal val="#ppt_x"/>
                                          </p:val>
                                        </p:tav>
                                      </p:tavLst>
                                    </p:anim>
                                    <p:anim calcmode="lin" valueType="num">
                                      <p:cBhvr additive="base">
                                        <p:cTn id="21" dur="500" fill="hold"/>
                                        <p:tgtEl>
                                          <p:spTgt spid="12294"/>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53603"/>
                                        </p:tgtEl>
                                        <p:attrNameLst>
                                          <p:attrName>style.visibility</p:attrName>
                                        </p:attrNameLst>
                                      </p:cBhvr>
                                      <p:to>
                                        <p:strVal val="visible"/>
                                      </p:to>
                                    </p:set>
                                    <p:anim calcmode="lin" valueType="num">
                                      <p:cBhvr additive="base">
                                        <p:cTn id="26" dur="500" fill="hold"/>
                                        <p:tgtEl>
                                          <p:spTgt spid="153603"/>
                                        </p:tgtEl>
                                        <p:attrNameLst>
                                          <p:attrName>ppt_x</p:attrName>
                                        </p:attrNameLst>
                                      </p:cBhvr>
                                      <p:tavLst>
                                        <p:tav tm="0">
                                          <p:val>
                                            <p:strVal val="#ppt_x"/>
                                          </p:val>
                                        </p:tav>
                                        <p:tav tm="100000">
                                          <p:val>
                                            <p:strVal val="#ppt_x"/>
                                          </p:val>
                                        </p:tav>
                                      </p:tavLst>
                                    </p:anim>
                                    <p:anim calcmode="lin" valueType="num">
                                      <p:cBhvr additive="base">
                                        <p:cTn id="27" dur="500" fill="hold"/>
                                        <p:tgtEl>
                                          <p:spTgt spid="15360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82"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a:xfrm>
            <a:off x="0" y="1052736"/>
            <a:ext cx="8713788" cy="647676"/>
          </a:xfrm>
        </p:spPr>
        <p:txBody>
          <a:bodyPr>
            <a:normAutofit fontScale="90000"/>
          </a:bodyPr>
          <a:lstStyle/>
          <a:p>
            <a:pPr eaLnBrk="1" hangingPunct="1">
              <a:defRPr/>
            </a:pPr>
            <a:r>
              <a:rPr lang="el-GR" sz="4200" dirty="0" smtClean="0">
                <a:solidFill>
                  <a:srgbClr val="000099"/>
                </a:solidFill>
                <a:effectLst>
                  <a:outerShdw blurRad="38100" dist="38100" dir="2700000" algn="tl">
                    <a:srgbClr val="000000">
                      <a:alpha val="43137"/>
                    </a:srgbClr>
                  </a:outerShdw>
                </a:effectLst>
                <a:latin typeface="Palatino Linotype" pitchFamily="18" charset="0"/>
                <a:ea typeface="Arial Unicode MS" pitchFamily="34" charset="-128"/>
                <a:cs typeface="Arial Unicode MS" pitchFamily="34" charset="-128"/>
              </a:rPr>
              <a:t>Καλούμε για βοήθεια στο </a:t>
            </a:r>
            <a:r>
              <a:rPr lang="el-GR" sz="4200" dirty="0" smtClean="0">
                <a:solidFill>
                  <a:srgbClr val="FF0066"/>
                </a:solidFill>
                <a:effectLst>
                  <a:outerShdw blurRad="38100" dist="38100" dir="2700000" algn="tl">
                    <a:srgbClr val="000000">
                      <a:alpha val="43137"/>
                    </a:srgbClr>
                  </a:outerShdw>
                </a:effectLst>
                <a:latin typeface="Palatino Linotype" pitchFamily="18" charset="0"/>
                <a:ea typeface="Arial Unicode MS" pitchFamily="34" charset="-128"/>
                <a:cs typeface="Arial Unicode MS" pitchFamily="34" charset="-128"/>
              </a:rPr>
              <a:t>112 </a:t>
            </a:r>
            <a:r>
              <a:rPr lang="en-US" sz="4800" dirty="0" smtClean="0">
                <a:effectLst>
                  <a:outerShdw blurRad="38100" dist="38100" dir="2700000" algn="tl">
                    <a:srgbClr val="000000">
                      <a:alpha val="43137"/>
                    </a:srgbClr>
                  </a:outerShdw>
                </a:effectLst>
                <a:latin typeface="Palatino Linotype" pitchFamily="18" charset="0"/>
              </a:rPr>
              <a:t> </a:t>
            </a:r>
            <a:endParaRPr lang="nl-NL" sz="4800" dirty="0" smtClean="0">
              <a:effectLst>
                <a:outerShdw blurRad="38100" dist="38100" dir="2700000" algn="tl">
                  <a:srgbClr val="000000">
                    <a:alpha val="43137"/>
                  </a:srgbClr>
                </a:outerShdw>
              </a:effectLst>
              <a:latin typeface="Palatino Linotype" pitchFamily="18" charset="0"/>
            </a:endParaRPr>
          </a:p>
        </p:txBody>
      </p:sp>
      <p:sp>
        <p:nvSpPr>
          <p:cNvPr id="2" name="TextBox 1"/>
          <p:cNvSpPr txBox="1"/>
          <p:nvPr/>
        </p:nvSpPr>
        <p:spPr>
          <a:xfrm>
            <a:off x="36512" y="1866885"/>
            <a:ext cx="9144000" cy="4370427"/>
          </a:xfrm>
          <a:prstGeom prst="rect">
            <a:avLst/>
          </a:prstGeom>
          <a:noFill/>
        </p:spPr>
        <p:txBody>
          <a:bodyPr wrap="square" rtlCol="0">
            <a:spAutoFit/>
          </a:bodyPr>
          <a:lstStyle/>
          <a:p>
            <a:pPr marL="457200" indent="-457200" algn="just">
              <a:buFont typeface="Wingdings" panose="05000000000000000000" pitchFamily="2" charset="2"/>
              <a:buChar char="Ø"/>
            </a:pPr>
            <a:r>
              <a:rPr lang="el-GR" sz="2800" dirty="0">
                <a:solidFill>
                  <a:prstClr val="black"/>
                </a:solidFill>
              </a:rPr>
              <a:t>Στην </a:t>
            </a:r>
            <a:r>
              <a:rPr lang="el-GR" sz="2800" b="1" dirty="0">
                <a:solidFill>
                  <a:srgbClr val="C00000"/>
                </a:solidFill>
              </a:rPr>
              <a:t>Ελλάδα, το 112 λειτουργεί όλο το 24ωρο, </a:t>
            </a:r>
            <a:endParaRPr lang="el-GR" sz="2800" b="1" dirty="0" smtClean="0">
              <a:solidFill>
                <a:srgbClr val="C00000"/>
              </a:solidFill>
            </a:endParaRPr>
          </a:p>
          <a:p>
            <a:pPr algn="just"/>
            <a:endParaRPr lang="el-GR" sz="800" dirty="0" smtClean="0">
              <a:solidFill>
                <a:prstClr val="black"/>
              </a:solidFill>
            </a:endParaRPr>
          </a:p>
          <a:p>
            <a:pPr marL="457200" indent="-457200" algn="just">
              <a:buFont typeface="Wingdings" panose="05000000000000000000" pitchFamily="2" charset="2"/>
              <a:buChar char="ü"/>
            </a:pPr>
            <a:r>
              <a:rPr lang="el-GR" sz="2200" dirty="0">
                <a:solidFill>
                  <a:prstClr val="black"/>
                </a:solidFill>
              </a:rPr>
              <a:t>Α</a:t>
            </a:r>
            <a:r>
              <a:rPr lang="el-GR" sz="2200" dirty="0" smtClean="0">
                <a:solidFill>
                  <a:prstClr val="black"/>
                </a:solidFill>
              </a:rPr>
              <a:t>παντούν εκπαιδευμένοι </a:t>
            </a:r>
            <a:r>
              <a:rPr lang="el-GR" sz="2200" dirty="0">
                <a:solidFill>
                  <a:prstClr val="black"/>
                </a:solidFill>
              </a:rPr>
              <a:t>χειριστές  </a:t>
            </a:r>
            <a:r>
              <a:rPr lang="el-GR" sz="2200" b="1" dirty="0">
                <a:solidFill>
                  <a:prstClr val="black"/>
                </a:solidFill>
              </a:rPr>
              <a:t>στα ελληνικά</a:t>
            </a:r>
            <a:r>
              <a:rPr lang="el-GR" sz="2200" b="1" dirty="0" smtClean="0">
                <a:solidFill>
                  <a:prstClr val="black"/>
                </a:solidFill>
              </a:rPr>
              <a:t>, αγγλικά </a:t>
            </a:r>
            <a:r>
              <a:rPr lang="el-GR" sz="2200" b="1" dirty="0">
                <a:solidFill>
                  <a:prstClr val="black"/>
                </a:solidFill>
              </a:rPr>
              <a:t>και γαλλικά.</a:t>
            </a:r>
            <a:endParaRPr lang="el-GR" sz="2200" dirty="0">
              <a:solidFill>
                <a:prstClr val="black"/>
              </a:solidFill>
            </a:endParaRPr>
          </a:p>
          <a:p>
            <a:pPr marL="457200" indent="-457200" algn="just">
              <a:buFont typeface="Wingdings" panose="05000000000000000000" pitchFamily="2" charset="2"/>
              <a:buChar char="ü"/>
            </a:pPr>
            <a:r>
              <a:rPr lang="el-GR" sz="2200" dirty="0">
                <a:solidFill>
                  <a:prstClr val="black"/>
                </a:solidFill>
              </a:rPr>
              <a:t>Η κλήση </a:t>
            </a:r>
            <a:r>
              <a:rPr lang="el-GR" sz="2200" dirty="0" smtClean="0">
                <a:solidFill>
                  <a:prstClr val="black"/>
                </a:solidFill>
              </a:rPr>
              <a:t>είναι </a:t>
            </a:r>
            <a:r>
              <a:rPr lang="el-GR" sz="2200" dirty="0">
                <a:solidFill>
                  <a:prstClr val="black"/>
                </a:solidFill>
              </a:rPr>
              <a:t>χωρίς χρέωση και μπορεί </a:t>
            </a:r>
            <a:r>
              <a:rPr lang="el-GR" sz="2200" b="1" dirty="0">
                <a:solidFill>
                  <a:prstClr val="black"/>
                </a:solidFill>
              </a:rPr>
              <a:t>να γίνει από σταθερό ή  </a:t>
            </a:r>
            <a:r>
              <a:rPr lang="el-GR" sz="2200" b="1" dirty="0" smtClean="0">
                <a:solidFill>
                  <a:prstClr val="black"/>
                </a:solidFill>
              </a:rPr>
              <a:t>κινητό</a:t>
            </a:r>
          </a:p>
          <a:p>
            <a:pPr algn="just"/>
            <a:r>
              <a:rPr lang="el-GR" sz="2200" b="1" dirty="0" smtClean="0">
                <a:solidFill>
                  <a:prstClr val="black"/>
                </a:solidFill>
              </a:rPr>
              <a:t>τηλέφωνο </a:t>
            </a:r>
            <a:r>
              <a:rPr lang="el-GR" sz="2200" b="1" dirty="0">
                <a:solidFill>
                  <a:prstClr val="black"/>
                </a:solidFill>
              </a:rPr>
              <a:t>(</a:t>
            </a:r>
            <a:r>
              <a:rPr lang="el-GR" sz="2200" b="1" dirty="0" smtClean="0">
                <a:solidFill>
                  <a:prstClr val="black"/>
                </a:solidFill>
              </a:rPr>
              <a:t>ακόμη  και </a:t>
            </a:r>
            <a:r>
              <a:rPr lang="el-GR" sz="2200" b="1" dirty="0">
                <a:solidFill>
                  <a:prstClr val="black"/>
                </a:solidFill>
              </a:rPr>
              <a:t>χωρίς κάρτα SIM</a:t>
            </a:r>
            <a:r>
              <a:rPr lang="el-GR" sz="2200" b="1" dirty="0" smtClean="0">
                <a:solidFill>
                  <a:prstClr val="black"/>
                </a:solidFill>
              </a:rPr>
              <a:t>).</a:t>
            </a:r>
            <a:endParaRPr lang="el-GR" sz="2200" dirty="0">
              <a:solidFill>
                <a:prstClr val="black"/>
              </a:solidFill>
            </a:endParaRPr>
          </a:p>
          <a:p>
            <a:pPr marL="457200" indent="-457200" algn="just">
              <a:buFont typeface="Wingdings" panose="05000000000000000000" pitchFamily="2" charset="2"/>
              <a:buChar char="ü"/>
            </a:pPr>
            <a:r>
              <a:rPr lang="el-GR" sz="2200" dirty="0" smtClean="0">
                <a:solidFill>
                  <a:prstClr val="black"/>
                </a:solidFill>
              </a:rPr>
              <a:t>Μπορεί </a:t>
            </a:r>
            <a:r>
              <a:rPr lang="el-GR" sz="2200" dirty="0">
                <a:solidFill>
                  <a:prstClr val="black"/>
                </a:solidFill>
              </a:rPr>
              <a:t>να </a:t>
            </a:r>
            <a:r>
              <a:rPr lang="el-GR" sz="2200" b="1" dirty="0">
                <a:solidFill>
                  <a:prstClr val="black"/>
                </a:solidFill>
              </a:rPr>
              <a:t>γίνει και από δημόσιους τηλεφωνικούς θαλάμο</a:t>
            </a:r>
            <a:r>
              <a:rPr lang="el-GR" sz="2200" dirty="0">
                <a:solidFill>
                  <a:prstClr val="black"/>
                </a:solidFill>
              </a:rPr>
              <a:t>υς </a:t>
            </a:r>
            <a:r>
              <a:rPr lang="el-GR" sz="2200" dirty="0" smtClean="0">
                <a:solidFill>
                  <a:prstClr val="black"/>
                </a:solidFill>
              </a:rPr>
              <a:t>χωρίς</a:t>
            </a:r>
          </a:p>
          <a:p>
            <a:pPr algn="just"/>
            <a:r>
              <a:rPr lang="el-GR" sz="2200" dirty="0" smtClean="0">
                <a:solidFill>
                  <a:prstClr val="black"/>
                </a:solidFill>
              </a:rPr>
              <a:t>τηλεκάρτα</a:t>
            </a:r>
            <a:r>
              <a:rPr lang="el-GR" sz="2200" dirty="0">
                <a:solidFill>
                  <a:prstClr val="black"/>
                </a:solidFill>
              </a:rPr>
              <a:t>.</a:t>
            </a:r>
          </a:p>
          <a:p>
            <a:pPr marL="342900" indent="-342900" algn="just">
              <a:buFont typeface="Wingdings" panose="05000000000000000000" pitchFamily="2" charset="2"/>
              <a:buChar char="ü"/>
            </a:pPr>
            <a:r>
              <a:rPr lang="el-GR" sz="2200" dirty="0" smtClean="0">
                <a:solidFill>
                  <a:prstClr val="black"/>
                </a:solidFill>
              </a:rPr>
              <a:t>  Το </a:t>
            </a:r>
            <a:r>
              <a:rPr lang="el-GR" sz="2200" b="1" dirty="0" smtClean="0">
                <a:solidFill>
                  <a:prstClr val="black"/>
                </a:solidFill>
              </a:rPr>
              <a:t>112 </a:t>
            </a:r>
            <a:r>
              <a:rPr lang="el-GR" sz="2200" b="1" dirty="0">
                <a:solidFill>
                  <a:prstClr val="black"/>
                </a:solidFill>
              </a:rPr>
              <a:t>λειτουργεί εντός της εμβέλειας</a:t>
            </a:r>
            <a:r>
              <a:rPr lang="el-GR" sz="2200" dirty="0">
                <a:solidFill>
                  <a:prstClr val="black"/>
                </a:solidFill>
              </a:rPr>
              <a:t> οποιουδήποτε δικτύου κινητής </a:t>
            </a:r>
            <a:r>
              <a:rPr lang="el-GR" sz="2200" dirty="0" smtClean="0">
                <a:solidFill>
                  <a:prstClr val="black"/>
                </a:solidFill>
              </a:rPr>
              <a:t>    </a:t>
            </a:r>
          </a:p>
          <a:p>
            <a:pPr algn="just"/>
            <a:r>
              <a:rPr lang="el-GR" sz="2200" dirty="0" smtClean="0">
                <a:solidFill>
                  <a:prstClr val="black"/>
                </a:solidFill>
              </a:rPr>
              <a:t>τηλεφωνίας</a:t>
            </a:r>
            <a:r>
              <a:rPr lang="el-GR" sz="2200" dirty="0">
                <a:solidFill>
                  <a:prstClr val="black"/>
                </a:solidFill>
              </a:rPr>
              <a:t>. Αν </a:t>
            </a:r>
            <a:r>
              <a:rPr lang="el-GR" sz="2200" dirty="0" smtClean="0">
                <a:solidFill>
                  <a:prstClr val="black"/>
                </a:solidFill>
              </a:rPr>
              <a:t>η  περιοχή </a:t>
            </a:r>
            <a:r>
              <a:rPr lang="el-GR" sz="2200" dirty="0">
                <a:solidFill>
                  <a:prstClr val="black"/>
                </a:solidFill>
              </a:rPr>
              <a:t>του συμβάντος δεν καλύπτεται από το </a:t>
            </a:r>
            <a:r>
              <a:rPr lang="el-GR" sz="2200" dirty="0" smtClean="0">
                <a:solidFill>
                  <a:prstClr val="black"/>
                </a:solidFill>
              </a:rPr>
              <a:t>δίκτυο</a:t>
            </a:r>
          </a:p>
          <a:p>
            <a:pPr algn="just"/>
            <a:r>
              <a:rPr lang="el-GR" sz="2200" dirty="0" smtClean="0">
                <a:solidFill>
                  <a:prstClr val="black"/>
                </a:solidFill>
              </a:rPr>
              <a:t>κινητής </a:t>
            </a:r>
            <a:r>
              <a:rPr lang="el-GR" sz="2200" dirty="0">
                <a:solidFill>
                  <a:prstClr val="black"/>
                </a:solidFill>
              </a:rPr>
              <a:t>τηλεφωνίας του καλούντος, η κλήση προς το 112 </a:t>
            </a:r>
            <a:r>
              <a:rPr lang="el-GR" sz="2200" dirty="0" smtClean="0">
                <a:solidFill>
                  <a:prstClr val="black"/>
                </a:solidFill>
              </a:rPr>
              <a:t> πραγματοποιείται </a:t>
            </a:r>
            <a:r>
              <a:rPr lang="el-GR" sz="2200" dirty="0">
                <a:solidFill>
                  <a:prstClr val="black"/>
                </a:solidFill>
              </a:rPr>
              <a:t>μέσω άλλων δικτύων κινητής τηλεφωνίας που καλύπτουν τη συγκεκριμένη περιοχή (λειτουργία υπηρεσίας εθνικής και διεθνούς </a:t>
            </a:r>
            <a:r>
              <a:rPr lang="el-GR" sz="2200" dirty="0" smtClean="0">
                <a:solidFill>
                  <a:prstClr val="black"/>
                </a:solidFill>
              </a:rPr>
              <a:t> </a:t>
            </a:r>
            <a:r>
              <a:rPr lang="el-GR" sz="2200" dirty="0" err="1" smtClean="0">
                <a:solidFill>
                  <a:prstClr val="black"/>
                </a:solidFill>
              </a:rPr>
              <a:t>περιαγωγής</a:t>
            </a:r>
            <a:r>
              <a:rPr lang="el-GR" sz="2200" dirty="0" smtClean="0">
                <a:solidFill>
                  <a:prstClr val="black"/>
                </a:solidFill>
              </a:rPr>
              <a:t>).</a:t>
            </a:r>
          </a:p>
          <a:p>
            <a:pPr marL="342900" indent="-342900" algn="just">
              <a:buFont typeface="Wingdings" panose="05000000000000000000" pitchFamily="2" charset="2"/>
              <a:buChar char="ü"/>
            </a:pPr>
            <a:r>
              <a:rPr lang="el-GR" sz="2200" dirty="0" smtClean="0">
                <a:solidFill>
                  <a:prstClr val="black"/>
                </a:solidFill>
              </a:rPr>
              <a:t>Τη </a:t>
            </a:r>
            <a:r>
              <a:rPr lang="el-GR" sz="2200" dirty="0">
                <a:solidFill>
                  <a:prstClr val="black"/>
                </a:solidFill>
              </a:rPr>
              <a:t>δυνατότητα εντοπισμού της θέσης του καλούντος. </a:t>
            </a:r>
          </a:p>
        </p:txBody>
      </p:sp>
      <p:pic>
        <p:nvPicPr>
          <p:cNvPr id="4" name="Picture 2" descr="http://sucre.auth.gr/sites/default/files/logos/sucre_new.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3130" b="3620"/>
          <a:stretch/>
        </p:blipFill>
        <p:spPr bwMode="auto">
          <a:xfrm>
            <a:off x="107504" y="0"/>
            <a:ext cx="1397472" cy="116340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descr="Αποτέλεσμα εικόνας για logo αθτη"/>
          <p:cNvPicPr>
            <a:picLocks noChangeAspect="1" noChangeArrowheads="1"/>
          </p:cNvPicPr>
          <p:nvPr/>
        </p:nvPicPr>
        <p:blipFill>
          <a:blip r:embed="rId4">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1059686"/>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4082"/>
                                        </p:tgtEl>
                                        <p:attrNameLst>
                                          <p:attrName>style.visibility</p:attrName>
                                        </p:attrNameLst>
                                      </p:cBhvr>
                                      <p:to>
                                        <p:strVal val="visible"/>
                                      </p:to>
                                    </p:set>
                                    <p:animEffect transition="in" filter="fade">
                                      <p:cBhvr>
                                        <p:cTn id="7" dur="1000"/>
                                        <p:tgtEl>
                                          <p:spTgt spid="174082"/>
                                        </p:tgtEl>
                                      </p:cBhvr>
                                    </p:animEffect>
                                    <p:anim calcmode="lin" valueType="num">
                                      <p:cBhvr>
                                        <p:cTn id="8" dur="1000" fill="hold"/>
                                        <p:tgtEl>
                                          <p:spTgt spid="174082"/>
                                        </p:tgtEl>
                                        <p:attrNameLst>
                                          <p:attrName>ppt_x</p:attrName>
                                        </p:attrNameLst>
                                      </p:cBhvr>
                                      <p:tavLst>
                                        <p:tav tm="0">
                                          <p:val>
                                            <p:strVal val="#ppt_x"/>
                                          </p:val>
                                        </p:tav>
                                        <p:tav tm="100000">
                                          <p:val>
                                            <p:strVal val="#ppt_x"/>
                                          </p:val>
                                        </p:tav>
                                      </p:tavLst>
                                    </p:anim>
                                    <p:anim calcmode="lin" valueType="num">
                                      <p:cBhvr>
                                        <p:cTn id="9" dur="1000" fill="hold"/>
                                        <p:tgtEl>
                                          <p:spTgt spid="17408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fade">
                                      <p:cBhvr>
                                        <p:cTn id="18" dur="500"/>
                                        <p:tgtEl>
                                          <p:spTgt spid="2">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animEffect transition="in" filter="fade">
                                      <p:cBhvr>
                                        <p:cTn id="23" dur="500"/>
                                        <p:tgtEl>
                                          <p:spTgt spid="2">
                                            <p:txEl>
                                              <p:pRg st="3" end="3"/>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2">
                                            <p:txEl>
                                              <p:pRg st="4" end="4"/>
                                            </p:txEl>
                                          </p:spTgt>
                                        </p:tgtEl>
                                        <p:attrNameLst>
                                          <p:attrName>style.visibility</p:attrName>
                                        </p:attrNameLst>
                                      </p:cBhvr>
                                      <p:to>
                                        <p:strVal val="visible"/>
                                      </p:to>
                                    </p:set>
                                    <p:animEffect transition="in" filter="fade">
                                      <p:cBhvr>
                                        <p:cTn id="26" dur="500"/>
                                        <p:tgtEl>
                                          <p:spTgt spid="2">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animEffect transition="in" filter="fade">
                                      <p:cBhvr>
                                        <p:cTn id="31" dur="500"/>
                                        <p:tgtEl>
                                          <p:spTgt spid="2">
                                            <p:txEl>
                                              <p:pRg st="5" end="5"/>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2">
                                            <p:txEl>
                                              <p:pRg st="6" end="6"/>
                                            </p:txEl>
                                          </p:spTgt>
                                        </p:tgtEl>
                                        <p:attrNameLst>
                                          <p:attrName>style.visibility</p:attrName>
                                        </p:attrNameLst>
                                      </p:cBhvr>
                                      <p:to>
                                        <p:strVal val="visible"/>
                                      </p:to>
                                    </p:set>
                                    <p:animEffect transition="in" filter="fade">
                                      <p:cBhvr>
                                        <p:cTn id="34" dur="500"/>
                                        <p:tgtEl>
                                          <p:spTgt spid="2">
                                            <p:txEl>
                                              <p:pRg st="6" end="6"/>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
                                            <p:txEl>
                                              <p:pRg st="7" end="7"/>
                                            </p:txEl>
                                          </p:spTgt>
                                        </p:tgtEl>
                                        <p:attrNameLst>
                                          <p:attrName>style.visibility</p:attrName>
                                        </p:attrNameLst>
                                      </p:cBhvr>
                                      <p:to>
                                        <p:strVal val="visible"/>
                                      </p:to>
                                    </p:set>
                                    <p:animEffect transition="in" filter="fade">
                                      <p:cBhvr>
                                        <p:cTn id="39" dur="500"/>
                                        <p:tgtEl>
                                          <p:spTgt spid="2">
                                            <p:txEl>
                                              <p:pRg st="7" end="7"/>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2">
                                            <p:txEl>
                                              <p:pRg st="8" end="8"/>
                                            </p:txEl>
                                          </p:spTgt>
                                        </p:tgtEl>
                                        <p:attrNameLst>
                                          <p:attrName>style.visibility</p:attrName>
                                        </p:attrNameLst>
                                      </p:cBhvr>
                                      <p:to>
                                        <p:strVal val="visible"/>
                                      </p:to>
                                    </p:set>
                                    <p:animEffect transition="in" filter="fade">
                                      <p:cBhvr>
                                        <p:cTn id="42" dur="500"/>
                                        <p:tgtEl>
                                          <p:spTgt spid="2">
                                            <p:txEl>
                                              <p:pRg st="8" end="8"/>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2">
                                            <p:txEl>
                                              <p:pRg st="9" end="9"/>
                                            </p:txEl>
                                          </p:spTgt>
                                        </p:tgtEl>
                                        <p:attrNameLst>
                                          <p:attrName>style.visibility</p:attrName>
                                        </p:attrNameLst>
                                      </p:cBhvr>
                                      <p:to>
                                        <p:strVal val="visible"/>
                                      </p:to>
                                    </p:set>
                                    <p:animEffect transition="in" filter="fade">
                                      <p:cBhvr>
                                        <p:cTn id="45" dur="500"/>
                                        <p:tgtEl>
                                          <p:spTgt spid="2">
                                            <p:txEl>
                                              <p:pRg st="9" end="9"/>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
                                            <p:txEl>
                                              <p:pRg st="10" end="10"/>
                                            </p:txEl>
                                          </p:spTgt>
                                        </p:tgtEl>
                                        <p:attrNameLst>
                                          <p:attrName>style.visibility</p:attrName>
                                        </p:attrNameLst>
                                      </p:cBhvr>
                                      <p:to>
                                        <p:strVal val="visible"/>
                                      </p:to>
                                    </p:set>
                                    <p:animEffect transition="in" filter="fade">
                                      <p:cBhvr>
                                        <p:cTn id="50" dur="500"/>
                                        <p:tgtEl>
                                          <p:spTgt spid="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8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p:cNvSpPr>
            <a:spLocks noGrp="1"/>
          </p:cNvSpPr>
          <p:nvPr>
            <p:ph type="title"/>
          </p:nvPr>
        </p:nvSpPr>
        <p:spPr>
          <a:xfrm>
            <a:off x="3336706" y="188640"/>
            <a:ext cx="2481513" cy="923330"/>
          </a:xfrm>
          <a:prstGeom prst="rect">
            <a:avLst/>
          </a:prstGeom>
          <a:noFill/>
        </p:spPr>
        <p:txBody>
          <a:bodyPr wrap="none" lIns="91440" tIns="45720" rIns="91440" bIns="45720">
            <a:spAutoFit/>
          </a:bodyPr>
          <a:lstStyle/>
          <a:p>
            <a:pPr algn="ctr"/>
            <a:r>
              <a:rPr lang="el-GR" sz="54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Σκοπός</a:t>
            </a:r>
            <a:endParaRPr lang="el-GR" sz="54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
        <p:nvSpPr>
          <p:cNvPr id="7" name="Θέση περιεχομένου 3"/>
          <p:cNvSpPr>
            <a:spLocks noGrp="1"/>
          </p:cNvSpPr>
          <p:nvPr>
            <p:ph sz="half" idx="2"/>
          </p:nvPr>
        </p:nvSpPr>
        <p:spPr>
          <a:xfrm>
            <a:off x="35496" y="1700808"/>
            <a:ext cx="9036496" cy="3960440"/>
          </a:xfrm>
        </p:spPr>
        <p:txBody>
          <a:bodyPr>
            <a:normAutofit/>
          </a:bodyPr>
          <a:lstStyle/>
          <a:p>
            <a:pPr marL="0" indent="0">
              <a:buNone/>
            </a:pPr>
            <a:endParaRPr lang="en-US" sz="3200" b="1" dirty="0" smtClean="0">
              <a:solidFill>
                <a:srgbClr val="C00000"/>
              </a:solidFill>
            </a:endParaRPr>
          </a:p>
          <a:p>
            <a:pPr>
              <a:buFont typeface="Wingdings" panose="05000000000000000000" pitchFamily="2" charset="2"/>
              <a:buChar char="Ø"/>
            </a:pPr>
            <a:r>
              <a:rPr lang="el-GR" sz="3200" b="1" dirty="0" smtClean="0"/>
              <a:t>Πρόληψη και ελαχιστοποίηση κινδύνου από φυσικές καταστροφές κατά</a:t>
            </a:r>
            <a:r>
              <a:rPr lang="en-US" sz="3200" b="1" dirty="0" smtClean="0"/>
              <a:t>:</a:t>
            </a:r>
          </a:p>
          <a:p>
            <a:pPr algn="ctr">
              <a:buFont typeface="Wingdings" pitchFamily="2" charset="2"/>
              <a:buChar char="v"/>
            </a:pPr>
            <a:r>
              <a:rPr lang="el-GR" sz="3200" b="1" dirty="0" smtClean="0"/>
              <a:t>Παραμονή σε χώρους υποδοχής</a:t>
            </a:r>
          </a:p>
          <a:p>
            <a:pPr algn="ctr">
              <a:buFont typeface="Wingdings" pitchFamily="2" charset="2"/>
              <a:buChar char="v"/>
            </a:pPr>
            <a:r>
              <a:rPr lang="el-GR" sz="3200" b="1" dirty="0" smtClean="0"/>
              <a:t>Μετακίνηση εντός/εκτός χώρας</a:t>
            </a:r>
          </a:p>
        </p:txBody>
      </p:sp>
    </p:spTree>
    <p:extLst>
      <p:ext uri="{BB962C8B-B14F-4D97-AF65-F5344CB8AC3E}">
        <p14:creationId xmlns:p14="http://schemas.microsoft.com/office/powerpoint/2010/main" val="212996012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22 - Εικόνα" descr="Εικόνα1.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0148" t="14806" r="2223"/>
          <a:stretch>
            <a:fillRect/>
          </a:stretch>
        </p:blipFill>
        <p:spPr bwMode="auto">
          <a:xfrm>
            <a:off x="6732588" y="2069231"/>
            <a:ext cx="1766887" cy="348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17 - Ορθογώνιο"/>
          <p:cNvSpPr/>
          <p:nvPr/>
        </p:nvSpPr>
        <p:spPr>
          <a:xfrm>
            <a:off x="539750" y="1997794"/>
            <a:ext cx="5545138" cy="3078162"/>
          </a:xfrm>
          <a:prstGeom prst="rect">
            <a:avLst/>
          </a:prstGeom>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l-GR" altLang="el-GR" sz="2400" dirty="0">
                <a:solidFill>
                  <a:srgbClr val="000099"/>
                </a:solidFill>
                <a:cs typeface="Arial" charset="0"/>
              </a:rPr>
              <a:t>Στα παιδιά οι συνήθεις αντιδράσεις σε τραυματικά  γεγονότα περιλαμβάνουν</a:t>
            </a:r>
            <a:r>
              <a:rPr lang="en-US" altLang="el-GR" sz="2400" dirty="0">
                <a:solidFill>
                  <a:srgbClr val="000099"/>
                </a:solidFill>
                <a:cs typeface="Arial" charset="0"/>
              </a:rPr>
              <a:t> </a:t>
            </a:r>
            <a:r>
              <a:rPr lang="el-GR" altLang="el-GR" sz="2400" dirty="0">
                <a:solidFill>
                  <a:srgbClr val="000099"/>
                </a:solidFill>
                <a:cs typeface="Arial" charset="0"/>
              </a:rPr>
              <a:t>:</a:t>
            </a:r>
          </a:p>
          <a:p>
            <a:pPr eaLnBrk="1" hangingPunct="1"/>
            <a:endParaRPr lang="el-GR" altLang="el-GR" sz="800" dirty="0">
              <a:solidFill>
                <a:srgbClr val="000099"/>
              </a:solidFill>
              <a:cs typeface="Arial" charset="0"/>
            </a:endParaRPr>
          </a:p>
          <a:p>
            <a:pPr eaLnBrk="1" hangingPunct="1">
              <a:buFont typeface="Wingdings" pitchFamily="2" charset="2"/>
              <a:buChar char="§"/>
            </a:pPr>
            <a:r>
              <a:rPr lang="el-GR" altLang="el-GR" sz="2000" b="1" dirty="0">
                <a:solidFill>
                  <a:srgbClr val="000099"/>
                </a:solidFill>
                <a:cs typeface="Arial" charset="0"/>
              </a:rPr>
              <a:t>  φόβο / τρόμο</a:t>
            </a:r>
          </a:p>
          <a:p>
            <a:pPr eaLnBrk="1" hangingPunct="1">
              <a:buFont typeface="Wingdings" pitchFamily="2" charset="2"/>
              <a:buChar char="§"/>
            </a:pPr>
            <a:r>
              <a:rPr lang="el-GR" altLang="el-GR" sz="2000" b="1" dirty="0">
                <a:solidFill>
                  <a:srgbClr val="000099"/>
                </a:solidFill>
                <a:cs typeface="Arial" charset="0"/>
              </a:rPr>
              <a:t>  έντονη ανησυχία</a:t>
            </a:r>
          </a:p>
          <a:p>
            <a:pPr eaLnBrk="1" hangingPunct="1">
              <a:buFont typeface="Wingdings" pitchFamily="2" charset="2"/>
              <a:buChar char="§"/>
            </a:pPr>
            <a:r>
              <a:rPr lang="el-GR" altLang="el-GR" sz="2000" b="1" dirty="0">
                <a:solidFill>
                  <a:srgbClr val="000099"/>
                </a:solidFill>
                <a:cs typeface="Arial" charset="0"/>
              </a:rPr>
              <a:t>  ανικανότητα αντίδρασης στον κίνδυνο  </a:t>
            </a:r>
          </a:p>
          <a:p>
            <a:pPr eaLnBrk="1" hangingPunct="1">
              <a:buFont typeface="Wingdings" pitchFamily="2" charset="2"/>
              <a:buChar char="§"/>
            </a:pPr>
            <a:r>
              <a:rPr lang="el-GR" altLang="el-GR" sz="2000" b="1" dirty="0">
                <a:solidFill>
                  <a:srgbClr val="000099"/>
                </a:solidFill>
                <a:cs typeface="Arial" charset="0"/>
              </a:rPr>
              <a:t>  υπερδιέγερση</a:t>
            </a:r>
          </a:p>
          <a:p>
            <a:pPr eaLnBrk="1" hangingPunct="1">
              <a:buFont typeface="Wingdings" pitchFamily="2" charset="2"/>
              <a:buChar char="§"/>
            </a:pPr>
            <a:r>
              <a:rPr lang="el-GR" altLang="el-GR" sz="2000" b="1" dirty="0">
                <a:solidFill>
                  <a:srgbClr val="000099"/>
                </a:solidFill>
                <a:cs typeface="Arial" charset="0"/>
              </a:rPr>
              <a:t>  σύγχυση </a:t>
            </a:r>
          </a:p>
          <a:p>
            <a:pPr eaLnBrk="1" hangingPunct="1">
              <a:buFont typeface="Wingdings" pitchFamily="2" charset="2"/>
              <a:buChar char="§"/>
            </a:pPr>
            <a:r>
              <a:rPr lang="el-GR" altLang="el-GR" sz="2000" b="1" dirty="0">
                <a:solidFill>
                  <a:srgbClr val="000099"/>
                </a:solidFill>
                <a:cs typeface="Arial" charset="0"/>
              </a:rPr>
              <a:t>  ενοχή</a:t>
            </a:r>
          </a:p>
          <a:p>
            <a:pPr eaLnBrk="1" hangingPunct="1">
              <a:buFont typeface="Wingdings" pitchFamily="2" charset="2"/>
              <a:buChar char="§"/>
            </a:pPr>
            <a:r>
              <a:rPr lang="el-GR" altLang="el-GR" sz="2000" b="1" dirty="0">
                <a:solidFill>
                  <a:srgbClr val="000099"/>
                </a:solidFill>
                <a:cs typeface="Arial" charset="0"/>
              </a:rPr>
              <a:t>  απώλεια ομιλίας και έντονο κλάμα</a:t>
            </a:r>
          </a:p>
        </p:txBody>
      </p:sp>
      <p:sp>
        <p:nvSpPr>
          <p:cNvPr id="16" name="15 - Ορθογώνιο"/>
          <p:cNvSpPr>
            <a:spLocks noChangeArrowheads="1"/>
          </p:cNvSpPr>
          <p:nvPr/>
        </p:nvSpPr>
        <p:spPr bwMode="auto">
          <a:xfrm>
            <a:off x="466725" y="5093419"/>
            <a:ext cx="8208963"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el-GR" altLang="el-GR" sz="2200" dirty="0">
                <a:solidFill>
                  <a:srgbClr val="CC0000"/>
                </a:solidFill>
                <a:cs typeface="Arial" charset="0"/>
              </a:rPr>
              <a:t>Προσοχή!</a:t>
            </a:r>
          </a:p>
          <a:p>
            <a:pPr algn="just" eaLnBrk="1" hangingPunct="1"/>
            <a:r>
              <a:rPr lang="el-GR" altLang="el-GR" sz="2200" dirty="0">
                <a:solidFill>
                  <a:srgbClr val="CC0000"/>
                </a:solidFill>
                <a:cs typeface="Arial" charset="0"/>
              </a:rPr>
              <a:t>Διαβεβαιώνουμε τα παιδιά για  την  ασφάλεια  τους και  εάν είμαστε σίγουροι  και   για  την  ασφάλεια των   δικών  τους.</a:t>
            </a:r>
          </a:p>
          <a:p>
            <a:pPr algn="just" eaLnBrk="1" hangingPunct="1"/>
            <a:r>
              <a:rPr lang="el-GR" altLang="el-GR" sz="2200" dirty="0">
                <a:solidFill>
                  <a:srgbClr val="CC0000"/>
                </a:solidFill>
                <a:cs typeface="Arial" charset="0"/>
              </a:rPr>
              <a:t>Δεν δίνουμε υποσχέσεις που δεν μπορούμε να  κρατήσουμε.</a:t>
            </a:r>
          </a:p>
        </p:txBody>
      </p:sp>
      <p:sp>
        <p:nvSpPr>
          <p:cNvPr id="12" name="11 - Ορθογώνιο"/>
          <p:cNvSpPr/>
          <p:nvPr/>
        </p:nvSpPr>
        <p:spPr>
          <a:xfrm>
            <a:off x="684213" y="1348506"/>
            <a:ext cx="7272337" cy="519113"/>
          </a:xfrm>
          <a:prstGeom prst="rect">
            <a:avLst/>
          </a:prstGeom>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l-GR" altLang="el-GR" sz="2800" b="1" dirty="0">
                <a:solidFill>
                  <a:srgbClr val="0066FF"/>
                </a:solidFill>
                <a:effectLst>
                  <a:outerShdw blurRad="38100" dist="38100" dir="2700000" algn="tl">
                    <a:srgbClr val="000000"/>
                  </a:outerShdw>
                </a:effectLst>
                <a:cs typeface="Arial" charset="0"/>
              </a:rPr>
              <a:t>Βασικές Αρχές ΠΡΩΤΩΝ ΒΟΗΘΕΙΩΝ</a:t>
            </a:r>
          </a:p>
        </p:txBody>
      </p:sp>
      <p:pic>
        <p:nvPicPr>
          <p:cNvPr id="6" name="Picture 2" descr="http://sucre.auth.gr/sites/default/files/logos/sucre_new.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3130" b="3620"/>
          <a:stretch/>
        </p:blipFill>
        <p:spPr bwMode="auto">
          <a:xfrm>
            <a:off x="107504" y="0"/>
            <a:ext cx="1397472" cy="116340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7" descr="Αποτέλεσμα εικόνας για logo αθτη"/>
          <p:cNvPicPr>
            <a:picLocks noChangeAspect="1" noChangeArrowheads="1"/>
          </p:cNvPicPr>
          <p:nvPr/>
        </p:nvPicPr>
        <p:blipFill>
          <a:blip r:embed="rId5">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39225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6"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80">
                                          <p:stCondLst>
                                            <p:cond delay="0"/>
                                          </p:stCondLst>
                                        </p:cTn>
                                        <p:tgtEl>
                                          <p:spTgt spid="23"/>
                                        </p:tgtEl>
                                      </p:cBhvr>
                                    </p:animEffect>
                                    <p:anim calcmode="lin" valueType="num">
                                      <p:cBhvr>
                                        <p:cTn id="8"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3" dur="26">
                                          <p:stCondLst>
                                            <p:cond delay="650"/>
                                          </p:stCondLst>
                                        </p:cTn>
                                        <p:tgtEl>
                                          <p:spTgt spid="23"/>
                                        </p:tgtEl>
                                      </p:cBhvr>
                                      <p:to x="100000" y="60000"/>
                                    </p:animScale>
                                    <p:animScale>
                                      <p:cBhvr>
                                        <p:cTn id="14" dur="166" decel="50000">
                                          <p:stCondLst>
                                            <p:cond delay="676"/>
                                          </p:stCondLst>
                                        </p:cTn>
                                        <p:tgtEl>
                                          <p:spTgt spid="23"/>
                                        </p:tgtEl>
                                      </p:cBhvr>
                                      <p:to x="100000" y="100000"/>
                                    </p:animScale>
                                    <p:animScale>
                                      <p:cBhvr>
                                        <p:cTn id="15" dur="26">
                                          <p:stCondLst>
                                            <p:cond delay="1312"/>
                                          </p:stCondLst>
                                        </p:cTn>
                                        <p:tgtEl>
                                          <p:spTgt spid="23"/>
                                        </p:tgtEl>
                                      </p:cBhvr>
                                      <p:to x="100000" y="80000"/>
                                    </p:animScale>
                                    <p:animScale>
                                      <p:cBhvr>
                                        <p:cTn id="16" dur="166" decel="50000">
                                          <p:stCondLst>
                                            <p:cond delay="1338"/>
                                          </p:stCondLst>
                                        </p:cTn>
                                        <p:tgtEl>
                                          <p:spTgt spid="23"/>
                                        </p:tgtEl>
                                      </p:cBhvr>
                                      <p:to x="100000" y="100000"/>
                                    </p:animScale>
                                    <p:animScale>
                                      <p:cBhvr>
                                        <p:cTn id="17" dur="26">
                                          <p:stCondLst>
                                            <p:cond delay="1642"/>
                                          </p:stCondLst>
                                        </p:cTn>
                                        <p:tgtEl>
                                          <p:spTgt spid="23"/>
                                        </p:tgtEl>
                                      </p:cBhvr>
                                      <p:to x="100000" y="90000"/>
                                    </p:animScale>
                                    <p:animScale>
                                      <p:cBhvr>
                                        <p:cTn id="18" dur="166" decel="50000">
                                          <p:stCondLst>
                                            <p:cond delay="1668"/>
                                          </p:stCondLst>
                                        </p:cTn>
                                        <p:tgtEl>
                                          <p:spTgt spid="23"/>
                                        </p:tgtEl>
                                      </p:cBhvr>
                                      <p:to x="100000" y="100000"/>
                                    </p:animScale>
                                    <p:animScale>
                                      <p:cBhvr>
                                        <p:cTn id="19" dur="26">
                                          <p:stCondLst>
                                            <p:cond delay="1808"/>
                                          </p:stCondLst>
                                        </p:cTn>
                                        <p:tgtEl>
                                          <p:spTgt spid="23"/>
                                        </p:tgtEl>
                                      </p:cBhvr>
                                      <p:to x="100000" y="95000"/>
                                    </p:animScale>
                                    <p:animScale>
                                      <p:cBhvr>
                                        <p:cTn id="20" dur="166" decel="50000">
                                          <p:stCondLst>
                                            <p:cond delay="1834"/>
                                          </p:stCondLst>
                                        </p:cTn>
                                        <p:tgtEl>
                                          <p:spTgt spid="23"/>
                                        </p:tgtEl>
                                      </p:cBhvr>
                                      <p:to x="100000" y="100000"/>
                                    </p:animScale>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18">
                                            <p:txEl>
                                              <p:pRg st="0" end="0"/>
                                            </p:txEl>
                                          </p:spTgt>
                                        </p:tgtEl>
                                        <p:attrNameLst>
                                          <p:attrName>style.visibility</p:attrName>
                                        </p:attrNameLst>
                                      </p:cBhvr>
                                      <p:to>
                                        <p:strVal val="visible"/>
                                      </p:to>
                                    </p:set>
                                    <p:animEffect transition="in" filter="fade">
                                      <p:cBhvr>
                                        <p:cTn id="24" dur="1000"/>
                                        <p:tgtEl>
                                          <p:spTgt spid="18">
                                            <p:txEl>
                                              <p:pRg st="0" end="0"/>
                                            </p:txEl>
                                          </p:spTgt>
                                        </p:tgtEl>
                                      </p:cBhvr>
                                    </p:animEffect>
                                  </p:childTnLst>
                                </p:cTn>
                              </p:par>
                            </p:childTnLst>
                          </p:cTn>
                        </p:par>
                        <p:par>
                          <p:cTn id="25" fill="hold" nodeType="afterGroup">
                            <p:stCondLst>
                              <p:cond delay="3000"/>
                            </p:stCondLst>
                            <p:childTnLst>
                              <p:par>
                                <p:cTn id="26" presetID="10" presetClass="entr" presetSubtype="0" fill="hold" nodeType="afterEffect">
                                  <p:stCondLst>
                                    <p:cond delay="0"/>
                                  </p:stCondLst>
                                  <p:childTnLst>
                                    <p:set>
                                      <p:cBhvr>
                                        <p:cTn id="27" dur="1" fill="hold">
                                          <p:stCondLst>
                                            <p:cond delay="0"/>
                                          </p:stCondLst>
                                        </p:cTn>
                                        <p:tgtEl>
                                          <p:spTgt spid="18">
                                            <p:txEl>
                                              <p:pRg st="2" end="2"/>
                                            </p:txEl>
                                          </p:spTgt>
                                        </p:tgtEl>
                                        <p:attrNameLst>
                                          <p:attrName>style.visibility</p:attrName>
                                        </p:attrNameLst>
                                      </p:cBhvr>
                                      <p:to>
                                        <p:strVal val="visible"/>
                                      </p:to>
                                    </p:set>
                                    <p:animEffect transition="in" filter="fade">
                                      <p:cBhvr>
                                        <p:cTn id="28" dur="1000"/>
                                        <p:tgtEl>
                                          <p:spTgt spid="18">
                                            <p:txEl>
                                              <p:pRg st="2" end="2"/>
                                            </p:txEl>
                                          </p:spTgt>
                                        </p:tgtEl>
                                      </p:cBhvr>
                                    </p:animEffect>
                                  </p:childTnLst>
                                </p:cTn>
                              </p:par>
                            </p:childTnLst>
                          </p:cTn>
                        </p:par>
                        <p:par>
                          <p:cTn id="29" fill="hold" nodeType="afterGroup">
                            <p:stCondLst>
                              <p:cond delay="4000"/>
                            </p:stCondLst>
                            <p:childTnLst>
                              <p:par>
                                <p:cTn id="30" presetID="10" presetClass="entr" presetSubtype="0" fill="hold" nodeType="afterEffect">
                                  <p:stCondLst>
                                    <p:cond delay="0"/>
                                  </p:stCondLst>
                                  <p:childTnLst>
                                    <p:set>
                                      <p:cBhvr>
                                        <p:cTn id="31" dur="1" fill="hold">
                                          <p:stCondLst>
                                            <p:cond delay="0"/>
                                          </p:stCondLst>
                                        </p:cTn>
                                        <p:tgtEl>
                                          <p:spTgt spid="18">
                                            <p:txEl>
                                              <p:pRg st="3" end="3"/>
                                            </p:txEl>
                                          </p:spTgt>
                                        </p:tgtEl>
                                        <p:attrNameLst>
                                          <p:attrName>style.visibility</p:attrName>
                                        </p:attrNameLst>
                                      </p:cBhvr>
                                      <p:to>
                                        <p:strVal val="visible"/>
                                      </p:to>
                                    </p:set>
                                    <p:animEffect transition="in" filter="fade">
                                      <p:cBhvr>
                                        <p:cTn id="32" dur="1000"/>
                                        <p:tgtEl>
                                          <p:spTgt spid="18">
                                            <p:txEl>
                                              <p:pRg st="3" end="3"/>
                                            </p:txEl>
                                          </p:spTgt>
                                        </p:tgtEl>
                                      </p:cBhvr>
                                    </p:animEffect>
                                  </p:childTnLst>
                                </p:cTn>
                              </p:par>
                            </p:childTnLst>
                          </p:cTn>
                        </p:par>
                        <p:par>
                          <p:cTn id="33" fill="hold" nodeType="afterGroup">
                            <p:stCondLst>
                              <p:cond delay="5000"/>
                            </p:stCondLst>
                            <p:childTnLst>
                              <p:par>
                                <p:cTn id="34" presetID="10" presetClass="entr" presetSubtype="0" fill="hold" nodeType="afterEffect">
                                  <p:stCondLst>
                                    <p:cond delay="0"/>
                                  </p:stCondLst>
                                  <p:childTnLst>
                                    <p:set>
                                      <p:cBhvr>
                                        <p:cTn id="35" dur="1" fill="hold">
                                          <p:stCondLst>
                                            <p:cond delay="0"/>
                                          </p:stCondLst>
                                        </p:cTn>
                                        <p:tgtEl>
                                          <p:spTgt spid="18">
                                            <p:txEl>
                                              <p:pRg st="4" end="4"/>
                                            </p:txEl>
                                          </p:spTgt>
                                        </p:tgtEl>
                                        <p:attrNameLst>
                                          <p:attrName>style.visibility</p:attrName>
                                        </p:attrNameLst>
                                      </p:cBhvr>
                                      <p:to>
                                        <p:strVal val="visible"/>
                                      </p:to>
                                    </p:set>
                                    <p:animEffect transition="in" filter="fade">
                                      <p:cBhvr>
                                        <p:cTn id="36" dur="1000"/>
                                        <p:tgtEl>
                                          <p:spTgt spid="18">
                                            <p:txEl>
                                              <p:pRg st="4" end="4"/>
                                            </p:txEl>
                                          </p:spTgt>
                                        </p:tgtEl>
                                      </p:cBhvr>
                                    </p:animEffect>
                                  </p:childTnLst>
                                </p:cTn>
                              </p:par>
                            </p:childTnLst>
                          </p:cTn>
                        </p:par>
                        <p:par>
                          <p:cTn id="37" fill="hold" nodeType="afterGroup">
                            <p:stCondLst>
                              <p:cond delay="6000"/>
                            </p:stCondLst>
                            <p:childTnLst>
                              <p:par>
                                <p:cTn id="38" presetID="10" presetClass="entr" presetSubtype="0" fill="hold" nodeType="afterEffect">
                                  <p:stCondLst>
                                    <p:cond delay="0"/>
                                  </p:stCondLst>
                                  <p:childTnLst>
                                    <p:set>
                                      <p:cBhvr>
                                        <p:cTn id="39" dur="1" fill="hold">
                                          <p:stCondLst>
                                            <p:cond delay="0"/>
                                          </p:stCondLst>
                                        </p:cTn>
                                        <p:tgtEl>
                                          <p:spTgt spid="18">
                                            <p:txEl>
                                              <p:pRg st="5" end="5"/>
                                            </p:txEl>
                                          </p:spTgt>
                                        </p:tgtEl>
                                        <p:attrNameLst>
                                          <p:attrName>style.visibility</p:attrName>
                                        </p:attrNameLst>
                                      </p:cBhvr>
                                      <p:to>
                                        <p:strVal val="visible"/>
                                      </p:to>
                                    </p:set>
                                    <p:animEffect transition="in" filter="fade">
                                      <p:cBhvr>
                                        <p:cTn id="40" dur="1000"/>
                                        <p:tgtEl>
                                          <p:spTgt spid="18">
                                            <p:txEl>
                                              <p:pRg st="5" end="5"/>
                                            </p:txEl>
                                          </p:spTgt>
                                        </p:tgtEl>
                                      </p:cBhvr>
                                    </p:animEffect>
                                  </p:childTnLst>
                                </p:cTn>
                              </p:par>
                            </p:childTnLst>
                          </p:cTn>
                        </p:par>
                        <p:par>
                          <p:cTn id="41" fill="hold" nodeType="afterGroup">
                            <p:stCondLst>
                              <p:cond delay="7000"/>
                            </p:stCondLst>
                            <p:childTnLst>
                              <p:par>
                                <p:cTn id="42" presetID="10" presetClass="entr" presetSubtype="0" fill="hold" nodeType="afterEffect">
                                  <p:stCondLst>
                                    <p:cond delay="0"/>
                                  </p:stCondLst>
                                  <p:childTnLst>
                                    <p:set>
                                      <p:cBhvr>
                                        <p:cTn id="43" dur="1" fill="hold">
                                          <p:stCondLst>
                                            <p:cond delay="0"/>
                                          </p:stCondLst>
                                        </p:cTn>
                                        <p:tgtEl>
                                          <p:spTgt spid="18">
                                            <p:txEl>
                                              <p:pRg st="6" end="6"/>
                                            </p:txEl>
                                          </p:spTgt>
                                        </p:tgtEl>
                                        <p:attrNameLst>
                                          <p:attrName>style.visibility</p:attrName>
                                        </p:attrNameLst>
                                      </p:cBhvr>
                                      <p:to>
                                        <p:strVal val="visible"/>
                                      </p:to>
                                    </p:set>
                                    <p:animEffect transition="in" filter="fade">
                                      <p:cBhvr>
                                        <p:cTn id="44" dur="1000"/>
                                        <p:tgtEl>
                                          <p:spTgt spid="18">
                                            <p:txEl>
                                              <p:pRg st="6" end="6"/>
                                            </p:txEl>
                                          </p:spTgt>
                                        </p:tgtEl>
                                      </p:cBhvr>
                                    </p:animEffect>
                                  </p:childTnLst>
                                </p:cTn>
                              </p:par>
                            </p:childTnLst>
                          </p:cTn>
                        </p:par>
                        <p:par>
                          <p:cTn id="45" fill="hold" nodeType="afterGroup">
                            <p:stCondLst>
                              <p:cond delay="8000"/>
                            </p:stCondLst>
                            <p:childTnLst>
                              <p:par>
                                <p:cTn id="46" presetID="10" presetClass="entr" presetSubtype="0" fill="hold" nodeType="afterEffect">
                                  <p:stCondLst>
                                    <p:cond delay="0"/>
                                  </p:stCondLst>
                                  <p:childTnLst>
                                    <p:set>
                                      <p:cBhvr>
                                        <p:cTn id="47" dur="1" fill="hold">
                                          <p:stCondLst>
                                            <p:cond delay="0"/>
                                          </p:stCondLst>
                                        </p:cTn>
                                        <p:tgtEl>
                                          <p:spTgt spid="18">
                                            <p:txEl>
                                              <p:pRg st="7" end="7"/>
                                            </p:txEl>
                                          </p:spTgt>
                                        </p:tgtEl>
                                        <p:attrNameLst>
                                          <p:attrName>style.visibility</p:attrName>
                                        </p:attrNameLst>
                                      </p:cBhvr>
                                      <p:to>
                                        <p:strVal val="visible"/>
                                      </p:to>
                                    </p:set>
                                    <p:animEffect transition="in" filter="fade">
                                      <p:cBhvr>
                                        <p:cTn id="48" dur="1000"/>
                                        <p:tgtEl>
                                          <p:spTgt spid="18">
                                            <p:txEl>
                                              <p:pRg st="7" end="7"/>
                                            </p:txEl>
                                          </p:spTgt>
                                        </p:tgtEl>
                                      </p:cBhvr>
                                    </p:animEffect>
                                  </p:childTnLst>
                                </p:cTn>
                              </p:par>
                            </p:childTnLst>
                          </p:cTn>
                        </p:par>
                        <p:par>
                          <p:cTn id="49" fill="hold">
                            <p:stCondLst>
                              <p:cond delay="9000"/>
                            </p:stCondLst>
                            <p:childTnLst>
                              <p:par>
                                <p:cTn id="50" presetID="10" presetClass="entr" presetSubtype="0" fill="hold" nodeType="afterEffect">
                                  <p:stCondLst>
                                    <p:cond delay="0"/>
                                  </p:stCondLst>
                                  <p:childTnLst>
                                    <p:set>
                                      <p:cBhvr>
                                        <p:cTn id="51" dur="1" fill="hold">
                                          <p:stCondLst>
                                            <p:cond delay="0"/>
                                          </p:stCondLst>
                                        </p:cTn>
                                        <p:tgtEl>
                                          <p:spTgt spid="18">
                                            <p:txEl>
                                              <p:pRg st="8" end="8"/>
                                            </p:txEl>
                                          </p:spTgt>
                                        </p:tgtEl>
                                        <p:attrNameLst>
                                          <p:attrName>style.visibility</p:attrName>
                                        </p:attrNameLst>
                                      </p:cBhvr>
                                      <p:to>
                                        <p:strVal val="visible"/>
                                      </p:to>
                                    </p:set>
                                    <p:animEffect transition="in" filter="fade">
                                      <p:cBhvr>
                                        <p:cTn id="52" dur="1000"/>
                                        <p:tgtEl>
                                          <p:spTgt spid="18">
                                            <p:txEl>
                                              <p:pRg st="8" end="8"/>
                                            </p:txEl>
                                          </p:spTgt>
                                        </p:tgtEl>
                                      </p:cBhvr>
                                    </p:animEffect>
                                  </p:childTnLst>
                                </p:cTn>
                              </p:par>
                            </p:childTnLst>
                          </p:cTn>
                        </p:par>
                        <p:par>
                          <p:cTn id="53" fill="hold">
                            <p:stCondLst>
                              <p:cond delay="10000"/>
                            </p:stCondLst>
                            <p:childTnLst>
                              <p:par>
                                <p:cTn id="54" presetID="10" presetClass="entr" presetSubtype="0" fill="hold" nodeType="afterEffect">
                                  <p:stCondLst>
                                    <p:cond delay="0"/>
                                  </p:stCondLst>
                                  <p:childTnLst>
                                    <p:set>
                                      <p:cBhvr>
                                        <p:cTn id="55" dur="1" fill="hold">
                                          <p:stCondLst>
                                            <p:cond delay="0"/>
                                          </p:stCondLst>
                                        </p:cTn>
                                        <p:tgtEl>
                                          <p:spTgt spid="16">
                                            <p:txEl>
                                              <p:pRg st="0" end="0"/>
                                            </p:txEl>
                                          </p:spTgt>
                                        </p:tgtEl>
                                        <p:attrNameLst>
                                          <p:attrName>style.visibility</p:attrName>
                                        </p:attrNameLst>
                                      </p:cBhvr>
                                      <p:to>
                                        <p:strVal val="visible"/>
                                      </p:to>
                                    </p:set>
                                    <p:animEffect transition="in" filter="fade">
                                      <p:cBhvr>
                                        <p:cTn id="56" dur="1000"/>
                                        <p:tgtEl>
                                          <p:spTgt spid="16">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1" presetClass="entr" presetSubtype="1" fill="hold" grpId="0" nodeType="click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wheel(1)">
                                      <p:cBhvr>
                                        <p:cTn id="61" dur="2000"/>
                                        <p:tgtEl>
                                          <p:spTgt spid="12"/>
                                        </p:tgtEl>
                                      </p:cBhvr>
                                    </p:animEffect>
                                  </p:childTnLst>
                                </p:cTn>
                              </p:par>
                            </p:childTnLst>
                          </p:cTn>
                        </p:par>
                        <p:par>
                          <p:cTn id="62" fill="hold">
                            <p:stCondLst>
                              <p:cond delay="2000"/>
                            </p:stCondLst>
                            <p:childTnLst>
                              <p:par>
                                <p:cTn id="63" presetID="10" presetClass="entr" presetSubtype="0" fill="hold" nodeType="afterEffect">
                                  <p:stCondLst>
                                    <p:cond delay="0"/>
                                  </p:stCondLst>
                                  <p:childTnLst>
                                    <p:set>
                                      <p:cBhvr>
                                        <p:cTn id="64" dur="1" fill="hold">
                                          <p:stCondLst>
                                            <p:cond delay="0"/>
                                          </p:stCondLst>
                                        </p:cTn>
                                        <p:tgtEl>
                                          <p:spTgt spid="16">
                                            <p:txEl>
                                              <p:pRg st="1" end="1"/>
                                            </p:txEl>
                                          </p:spTgt>
                                        </p:tgtEl>
                                        <p:attrNameLst>
                                          <p:attrName>style.visibility</p:attrName>
                                        </p:attrNameLst>
                                      </p:cBhvr>
                                      <p:to>
                                        <p:strVal val="visible"/>
                                      </p:to>
                                    </p:set>
                                    <p:animEffect transition="in" filter="fade">
                                      <p:cBhvr>
                                        <p:cTn id="65" dur="1000"/>
                                        <p:tgtEl>
                                          <p:spTgt spid="16">
                                            <p:txEl>
                                              <p:pRg st="1" end="1"/>
                                            </p:txEl>
                                          </p:spTgt>
                                        </p:tgtEl>
                                      </p:cBhvr>
                                    </p:animEffect>
                                  </p:childTnLst>
                                </p:cTn>
                              </p:par>
                            </p:childTnLst>
                          </p:cTn>
                        </p:par>
                        <p:par>
                          <p:cTn id="66" fill="hold">
                            <p:stCondLst>
                              <p:cond delay="3000"/>
                            </p:stCondLst>
                            <p:childTnLst>
                              <p:par>
                                <p:cTn id="67" presetID="10" presetClass="entr" presetSubtype="0" fill="hold" nodeType="afterEffect">
                                  <p:stCondLst>
                                    <p:cond delay="0"/>
                                  </p:stCondLst>
                                  <p:childTnLst>
                                    <p:set>
                                      <p:cBhvr>
                                        <p:cTn id="68" dur="1" fill="hold">
                                          <p:stCondLst>
                                            <p:cond delay="0"/>
                                          </p:stCondLst>
                                        </p:cTn>
                                        <p:tgtEl>
                                          <p:spTgt spid="16">
                                            <p:txEl>
                                              <p:pRg st="2" end="2"/>
                                            </p:txEl>
                                          </p:spTgt>
                                        </p:tgtEl>
                                        <p:attrNameLst>
                                          <p:attrName>style.visibility</p:attrName>
                                        </p:attrNameLst>
                                      </p:cBhvr>
                                      <p:to>
                                        <p:strVal val="visible"/>
                                      </p:to>
                                    </p:set>
                                    <p:animEffect transition="in" filter="fade">
                                      <p:cBhvr>
                                        <p:cTn id="69" dur="10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body" idx="1"/>
          </p:nvPr>
        </p:nvSpPr>
        <p:spPr>
          <a:xfrm>
            <a:off x="251520" y="1628800"/>
            <a:ext cx="8155879" cy="4246984"/>
          </a:xfrm>
        </p:spPr>
        <p:txBody>
          <a:bodyPr>
            <a:normAutofit fontScale="92500"/>
          </a:bodyPr>
          <a:lstStyle/>
          <a:p>
            <a:pPr algn="just" eaLnBrk="1" hangingPunct="1">
              <a:lnSpc>
                <a:spcPct val="110000"/>
              </a:lnSpc>
              <a:spcBef>
                <a:spcPts val="600"/>
              </a:spcBef>
              <a:buFont typeface="Wingdings" panose="05000000000000000000" pitchFamily="2" charset="2"/>
              <a:buChar char="Ø"/>
            </a:pPr>
            <a:r>
              <a:rPr lang="el-GR" altLang="el-GR" sz="3000" dirty="0" smtClean="0">
                <a:solidFill>
                  <a:srgbClr val="0070C0"/>
                </a:solidFill>
                <a:latin typeface="Arial" panose="020B0604020202020204" pitchFamily="34" charset="0"/>
              </a:rPr>
              <a:t>Μετακινούμε έναν τραυματία μόνο όταν στο σημείο που βρίσκεται, κινδυνεύει η ζωή του (π.χ. όπως στη μέση του δρόμου που ήταν το παιδί που λέγαμε πριν και διέρχονται αυτοκίνητα). </a:t>
            </a:r>
            <a:r>
              <a:rPr lang="el-GR" altLang="el-GR" sz="3000" dirty="0" smtClean="0">
                <a:solidFill>
                  <a:srgbClr val="C00000"/>
                </a:solidFill>
                <a:latin typeface="Dotum" pitchFamily="34" charset="-127"/>
              </a:rPr>
              <a:t/>
            </a:r>
            <a:br>
              <a:rPr lang="el-GR" altLang="el-GR" sz="3000" dirty="0" smtClean="0">
                <a:solidFill>
                  <a:srgbClr val="C00000"/>
                </a:solidFill>
                <a:latin typeface="Dotum" pitchFamily="34" charset="-127"/>
              </a:rPr>
            </a:br>
            <a:endParaRPr lang="el-GR" altLang="el-GR" sz="3000" dirty="0" smtClean="0">
              <a:solidFill>
                <a:srgbClr val="C00000"/>
              </a:solidFill>
              <a:latin typeface="Dotum" pitchFamily="34" charset="-127"/>
            </a:endParaRPr>
          </a:p>
          <a:p>
            <a:pPr algn="just" eaLnBrk="1" hangingPunct="1">
              <a:spcBef>
                <a:spcPts val="0"/>
              </a:spcBef>
              <a:buFont typeface="Wingdings" panose="05000000000000000000" pitchFamily="2" charset="2"/>
              <a:buChar char="Ø"/>
            </a:pPr>
            <a:r>
              <a:rPr lang="el-GR" altLang="el-GR" sz="3000" dirty="0" smtClean="0">
                <a:solidFill>
                  <a:srgbClr val="00B050"/>
                </a:solidFill>
                <a:latin typeface="Arial" panose="020B0604020202020204" pitchFamily="34" charset="0"/>
                <a:cs typeface="Arial" panose="020B0604020202020204" pitchFamily="34" charset="0"/>
              </a:rPr>
              <a:t>Με ορισμένους τρόπους μετακίνησης μπορούμε να τον μεταφέρουμε στην άκρη σε ασφαλές μέρος για να παρέχουμε τις πρώτες βοήθειες, όπως φαίνεται στις εικόνες που ακολουθούν. . . . </a:t>
            </a:r>
          </a:p>
        </p:txBody>
      </p:sp>
      <p:pic>
        <p:nvPicPr>
          <p:cNvPr id="3" name="Picture 2" descr="http://sucre.auth.gr/sites/default/files/logos/sucre_new.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3130" b="3620"/>
          <a:stretch/>
        </p:blipFill>
        <p:spPr bwMode="auto">
          <a:xfrm>
            <a:off x="107504" y="0"/>
            <a:ext cx="1397472" cy="116340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7" descr="Αποτέλεσμα εικόνας για logo αθτη"/>
          <p:cNvPicPr>
            <a:picLocks noChangeAspect="1" noChangeArrowheads="1"/>
          </p:cNvPicPr>
          <p:nvPr/>
        </p:nvPicPr>
        <p:blipFill>
          <a:blip r:embed="rId3">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11 - Ορθογώνιο"/>
          <p:cNvSpPr/>
          <p:nvPr/>
        </p:nvSpPr>
        <p:spPr>
          <a:xfrm>
            <a:off x="1085393" y="672882"/>
            <a:ext cx="6768752" cy="646331"/>
          </a:xfrm>
          <a:prstGeom prst="rect">
            <a:avLst/>
          </a:prstGeom>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l-GR" altLang="el-GR" sz="3600" b="1" dirty="0" smtClean="0">
                <a:solidFill>
                  <a:srgbClr val="0066FF"/>
                </a:solidFill>
                <a:effectLst>
                  <a:outerShdw blurRad="38100" dist="38100" dir="2700000" algn="tl">
                    <a:srgbClr val="000000"/>
                  </a:outerShdw>
                </a:effectLst>
                <a:cs typeface="Arial" charset="0"/>
              </a:rPr>
              <a:t>Μετακίνηση εμπλεκόμενου ..?</a:t>
            </a:r>
            <a:endParaRPr lang="el-GR" altLang="el-GR" sz="3600" b="1" dirty="0">
              <a:solidFill>
                <a:srgbClr val="0066FF"/>
              </a:solidFill>
              <a:effectLst>
                <a:outerShdw blurRad="38100" dist="38100" dir="2700000" algn="tl">
                  <a:srgbClr val="000000"/>
                </a:outerShdw>
              </a:effectLst>
              <a:cs typeface="Arial" charset="0"/>
            </a:endParaRPr>
          </a:p>
        </p:txBody>
      </p:sp>
    </p:spTree>
    <p:extLst>
      <p:ext uri="{BB962C8B-B14F-4D97-AF65-F5344CB8AC3E}">
        <p14:creationId xmlns:p14="http://schemas.microsoft.com/office/powerpoint/2010/main" val="3685211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410">
                                            <p:txEl>
                                              <p:pRg st="0" end="0"/>
                                            </p:txEl>
                                          </p:spTgt>
                                        </p:tgtEl>
                                        <p:attrNameLst>
                                          <p:attrName>style.visibility</p:attrName>
                                        </p:attrNameLst>
                                      </p:cBhvr>
                                      <p:to>
                                        <p:strVal val="visible"/>
                                      </p:to>
                                    </p:set>
                                    <p:animEffect transition="in" filter="randombar(horizontal)">
                                      <p:cBhvr>
                                        <p:cTn id="7" dur="500"/>
                                        <p:tgtEl>
                                          <p:spTgt spid="174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7410">
                                            <p:txEl>
                                              <p:pRg st="1" end="1"/>
                                            </p:txEl>
                                          </p:spTgt>
                                        </p:tgtEl>
                                        <p:attrNameLst>
                                          <p:attrName>style.visibility</p:attrName>
                                        </p:attrNameLst>
                                      </p:cBhvr>
                                      <p:to>
                                        <p:strVal val="visible"/>
                                      </p:to>
                                    </p:set>
                                    <p:animEffect transition="in" filter="randombar(horizontal)">
                                      <p:cBhvr>
                                        <p:cTn id="12" dur="500"/>
                                        <p:tgtEl>
                                          <p:spTgt spid="174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14 - Εικόνα" descr="9300_4273Hilfe1_Rautek1_i5.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7091" y="3924573"/>
            <a:ext cx="2868612" cy="274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17 - Εικόνα" descr="9300_4273Hilfe1_Rautek_i5.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03803" y="3853134"/>
            <a:ext cx="3602039"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15 - Ορθογώνιο"/>
          <p:cNvSpPr>
            <a:spLocks noChangeArrowheads="1"/>
          </p:cNvSpPr>
          <p:nvPr/>
        </p:nvSpPr>
        <p:spPr bwMode="auto">
          <a:xfrm>
            <a:off x="755649" y="1837010"/>
            <a:ext cx="78486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el-GR" altLang="el-GR" sz="2400" dirty="0">
                <a:solidFill>
                  <a:srgbClr val="000099"/>
                </a:solidFill>
                <a:cs typeface="Arial" charset="0"/>
              </a:rPr>
              <a:t>Η  λαβή  διάσωσης  </a:t>
            </a:r>
            <a:r>
              <a:rPr lang="el-GR" altLang="el-GR" sz="2400" dirty="0" err="1">
                <a:solidFill>
                  <a:srgbClr val="000099"/>
                </a:solidFill>
                <a:cs typeface="Arial" charset="0"/>
              </a:rPr>
              <a:t>Rautek</a:t>
            </a:r>
            <a:r>
              <a:rPr lang="el-GR" altLang="el-GR" sz="2400" dirty="0">
                <a:solidFill>
                  <a:srgbClr val="000099"/>
                </a:solidFill>
                <a:cs typeface="Arial" charset="0"/>
              </a:rPr>
              <a:t>  θα  πρέπει  να  χρησιμοποιείται  μόνο  σε  θύματα  που  δεν  φέρουν  σοβαρές  κακώσεις  ή  όταν  το  θύμα  χρειάζεται  να  μετακινηθεί  για  να  διασωθεί  από  άμεσο  κίνδυνο.</a:t>
            </a:r>
          </a:p>
        </p:txBody>
      </p:sp>
      <p:sp>
        <p:nvSpPr>
          <p:cNvPr id="12" name="11 - Ορθογώνιο"/>
          <p:cNvSpPr/>
          <p:nvPr/>
        </p:nvSpPr>
        <p:spPr>
          <a:xfrm>
            <a:off x="1547817" y="908720"/>
            <a:ext cx="6143625" cy="523220"/>
          </a:xfrm>
          <a:prstGeom prst="rect">
            <a:avLst/>
          </a:prstGeom>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l-GR" altLang="el-GR" sz="2800" b="1">
                <a:solidFill>
                  <a:srgbClr val="0066FF"/>
                </a:solidFill>
                <a:effectLst>
                  <a:outerShdw blurRad="38100" dist="38100" dir="2700000" algn="tl">
                    <a:srgbClr val="000000"/>
                  </a:outerShdw>
                </a:effectLst>
                <a:cs typeface="Arial" charset="0"/>
              </a:rPr>
              <a:t>ΔΙΑΣΩΣΗ από ΑΜΕΣΟ ΚΙΝΔΥΝΟ</a:t>
            </a:r>
          </a:p>
        </p:txBody>
      </p:sp>
      <p:sp>
        <p:nvSpPr>
          <p:cNvPr id="19" name="18 - TextBox"/>
          <p:cNvSpPr txBox="1">
            <a:spLocks noChangeArrowheads="1"/>
          </p:cNvSpPr>
          <p:nvPr/>
        </p:nvSpPr>
        <p:spPr bwMode="auto">
          <a:xfrm>
            <a:off x="2571749" y="3499125"/>
            <a:ext cx="5647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l-GR" altLang="el-GR" sz="3200" b="1">
                <a:solidFill>
                  <a:srgbClr val="558ED5"/>
                </a:solidFill>
                <a:cs typeface="Arial" charset="0"/>
              </a:rPr>
              <a:t>2                                           1 </a:t>
            </a:r>
          </a:p>
        </p:txBody>
      </p:sp>
      <p:pic>
        <p:nvPicPr>
          <p:cNvPr id="7" name="Picture 2" descr="http://sucre.auth.gr/sites/default/files/logos/sucre_new.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3130" b="3620"/>
          <a:stretch/>
        </p:blipFill>
        <p:spPr bwMode="auto">
          <a:xfrm>
            <a:off x="107504" y="0"/>
            <a:ext cx="1397472" cy="116340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Αποτέλεσμα εικόνας για logo αθτη"/>
          <p:cNvPicPr>
            <a:picLocks noChangeAspect="1" noChangeArrowheads="1"/>
          </p:cNvPicPr>
          <p:nvPr/>
        </p:nvPicPr>
        <p:blipFill>
          <a:blip r:embed="rId6">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85382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2000"/>
                                        <p:tgtEl>
                                          <p:spTgt spid="1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fade">
                                      <p:cBhvr>
                                        <p:cTn id="12" dur="2000"/>
                                        <p:tgtEl>
                                          <p:spTgt spid="19">
                                            <p:txEl>
                                              <p:pRg st="0" end="0"/>
                                            </p:txEl>
                                          </p:spTgt>
                                        </p:tgtEl>
                                      </p:cBhvr>
                                    </p:animEffect>
                                  </p:childTnLst>
                                </p:cTn>
                              </p:par>
                            </p:childTnLst>
                          </p:cTn>
                        </p:par>
                        <p:par>
                          <p:cTn id="13" fill="hold" nodeType="afterGroup">
                            <p:stCondLst>
                              <p:cond delay="2000"/>
                            </p:stCondLst>
                            <p:childTnLst>
                              <p:par>
                                <p:cTn id="14" presetID="10" presetClass="entr" presetSubtype="0"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1000"/>
                                        <p:tgtEl>
                                          <p:spTgt spid="18"/>
                                        </p:tgtEl>
                                      </p:cBhvr>
                                    </p:animEffect>
                                  </p:childTnLst>
                                </p:cTn>
                              </p:par>
                            </p:childTnLst>
                          </p:cTn>
                        </p:par>
                        <p:par>
                          <p:cTn id="17" fill="hold" nodeType="afterGroup">
                            <p:stCondLst>
                              <p:cond delay="3000"/>
                            </p:stCondLst>
                            <p:childTnLst>
                              <p:par>
                                <p:cTn id="18" presetID="10" presetClass="entr" presetSubtype="0"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0" name="15 - Ορθογώνιο"/>
          <p:cNvSpPr>
            <a:spLocks noChangeArrowheads="1"/>
          </p:cNvSpPr>
          <p:nvPr/>
        </p:nvSpPr>
        <p:spPr bwMode="auto">
          <a:xfrm>
            <a:off x="539750" y="1846858"/>
            <a:ext cx="79930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el-GR" altLang="el-GR" sz="2400" dirty="0" smtClean="0">
                <a:solidFill>
                  <a:srgbClr val="000099"/>
                </a:solidFill>
                <a:cs typeface="Arial" charset="0"/>
              </a:rPr>
              <a:t>Βήματα για την </a:t>
            </a:r>
            <a:r>
              <a:rPr lang="el-GR" altLang="el-GR" sz="2400" dirty="0">
                <a:solidFill>
                  <a:srgbClr val="000099"/>
                </a:solidFill>
                <a:cs typeface="Arial" charset="0"/>
              </a:rPr>
              <a:t>εφαρμογή της  λαβής  διάσωσης </a:t>
            </a:r>
            <a:r>
              <a:rPr lang="el-GR" altLang="el-GR" sz="2400" dirty="0" err="1">
                <a:solidFill>
                  <a:srgbClr val="000099"/>
                </a:solidFill>
                <a:cs typeface="Arial" charset="0"/>
              </a:rPr>
              <a:t>Rautek</a:t>
            </a:r>
            <a:r>
              <a:rPr lang="el-GR" altLang="el-GR" sz="2400" dirty="0">
                <a:solidFill>
                  <a:srgbClr val="000099"/>
                </a:solidFill>
                <a:cs typeface="Arial" charset="0"/>
              </a:rPr>
              <a:t> !</a:t>
            </a:r>
          </a:p>
        </p:txBody>
      </p:sp>
      <p:pic>
        <p:nvPicPr>
          <p:cNvPr id="15" name="14 - Εικόνα" descr="griffe1.jpg"/>
          <p:cNvPicPr>
            <a:picLocks noChangeAspect="1"/>
          </p:cNvPicPr>
          <p:nvPr/>
        </p:nvPicPr>
        <p:blipFill>
          <a:blip r:embed="rId3">
            <a:extLst>
              <a:ext uri="{28A0092B-C50C-407E-A947-70E740481C1C}">
                <a14:useLocalDpi xmlns:a14="http://schemas.microsoft.com/office/drawing/2010/main" val="0"/>
              </a:ext>
            </a:extLst>
          </a:blip>
          <a:srcRect l="2689" r="2254"/>
          <a:stretch>
            <a:fillRect/>
          </a:stretch>
        </p:blipFill>
        <p:spPr bwMode="auto">
          <a:xfrm>
            <a:off x="755650" y="2927945"/>
            <a:ext cx="7632700" cy="338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11 - Ορθογώνιο"/>
          <p:cNvSpPr/>
          <p:nvPr/>
        </p:nvSpPr>
        <p:spPr>
          <a:xfrm>
            <a:off x="1547813" y="1327745"/>
            <a:ext cx="6143625" cy="519113"/>
          </a:xfrm>
          <a:prstGeom prst="rect">
            <a:avLst/>
          </a:prstGeom>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l-GR" altLang="el-GR" sz="2800" b="1">
                <a:solidFill>
                  <a:srgbClr val="0066FF"/>
                </a:solidFill>
                <a:effectLst>
                  <a:outerShdw blurRad="38100" dist="38100" dir="2700000" algn="tl">
                    <a:srgbClr val="000000"/>
                  </a:outerShdw>
                </a:effectLst>
                <a:cs typeface="Arial" charset="0"/>
              </a:rPr>
              <a:t>ΔΙΑΣΩΣΗ από ΑΜΕΣΟ ΚΙΝΔΥΝΟ</a:t>
            </a:r>
          </a:p>
        </p:txBody>
      </p:sp>
      <p:pic>
        <p:nvPicPr>
          <p:cNvPr id="5" name="Picture 2" descr="http://sucre.auth.gr/sites/default/files/logos/sucre_new.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3130" b="3620"/>
          <a:stretch/>
        </p:blipFill>
        <p:spPr bwMode="auto">
          <a:xfrm>
            <a:off x="107504" y="0"/>
            <a:ext cx="1397472" cy="116340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7" descr="Αποτέλεσμα εικόνας για logo αθτη"/>
          <p:cNvPicPr>
            <a:picLocks noChangeAspect="1" noChangeArrowheads="1"/>
          </p:cNvPicPr>
          <p:nvPr/>
        </p:nvPicPr>
        <p:blipFill>
          <a:blip r:embed="rId5">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0215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80">
                                          <p:stCondLst>
                                            <p:cond delay="0"/>
                                          </p:stCondLst>
                                        </p:cTn>
                                        <p:tgtEl>
                                          <p:spTgt spid="15"/>
                                        </p:tgtEl>
                                      </p:cBhvr>
                                    </p:animEffect>
                                    <p:anim calcmode="lin" valueType="num">
                                      <p:cBhvr>
                                        <p:cTn id="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3" dur="26">
                                          <p:stCondLst>
                                            <p:cond delay="650"/>
                                          </p:stCondLst>
                                        </p:cTn>
                                        <p:tgtEl>
                                          <p:spTgt spid="15"/>
                                        </p:tgtEl>
                                      </p:cBhvr>
                                      <p:to x="100000" y="60000"/>
                                    </p:animScale>
                                    <p:animScale>
                                      <p:cBhvr>
                                        <p:cTn id="14" dur="166" decel="50000">
                                          <p:stCondLst>
                                            <p:cond delay="676"/>
                                          </p:stCondLst>
                                        </p:cTn>
                                        <p:tgtEl>
                                          <p:spTgt spid="15"/>
                                        </p:tgtEl>
                                      </p:cBhvr>
                                      <p:to x="100000" y="100000"/>
                                    </p:animScale>
                                    <p:animScale>
                                      <p:cBhvr>
                                        <p:cTn id="15" dur="26">
                                          <p:stCondLst>
                                            <p:cond delay="1312"/>
                                          </p:stCondLst>
                                        </p:cTn>
                                        <p:tgtEl>
                                          <p:spTgt spid="15"/>
                                        </p:tgtEl>
                                      </p:cBhvr>
                                      <p:to x="100000" y="80000"/>
                                    </p:animScale>
                                    <p:animScale>
                                      <p:cBhvr>
                                        <p:cTn id="16" dur="166" decel="50000">
                                          <p:stCondLst>
                                            <p:cond delay="1338"/>
                                          </p:stCondLst>
                                        </p:cTn>
                                        <p:tgtEl>
                                          <p:spTgt spid="15"/>
                                        </p:tgtEl>
                                      </p:cBhvr>
                                      <p:to x="100000" y="100000"/>
                                    </p:animScale>
                                    <p:animScale>
                                      <p:cBhvr>
                                        <p:cTn id="17" dur="26">
                                          <p:stCondLst>
                                            <p:cond delay="1642"/>
                                          </p:stCondLst>
                                        </p:cTn>
                                        <p:tgtEl>
                                          <p:spTgt spid="15"/>
                                        </p:tgtEl>
                                      </p:cBhvr>
                                      <p:to x="100000" y="90000"/>
                                    </p:animScale>
                                    <p:animScale>
                                      <p:cBhvr>
                                        <p:cTn id="18" dur="166" decel="50000">
                                          <p:stCondLst>
                                            <p:cond delay="1668"/>
                                          </p:stCondLst>
                                        </p:cTn>
                                        <p:tgtEl>
                                          <p:spTgt spid="15"/>
                                        </p:tgtEl>
                                      </p:cBhvr>
                                      <p:to x="100000" y="100000"/>
                                    </p:animScale>
                                    <p:animScale>
                                      <p:cBhvr>
                                        <p:cTn id="19" dur="26">
                                          <p:stCondLst>
                                            <p:cond delay="1808"/>
                                          </p:stCondLst>
                                        </p:cTn>
                                        <p:tgtEl>
                                          <p:spTgt spid="15"/>
                                        </p:tgtEl>
                                      </p:cBhvr>
                                      <p:to x="100000" y="95000"/>
                                    </p:animScale>
                                    <p:animScale>
                                      <p:cBhvr>
                                        <p:cTn id="20" dur="166" decel="50000">
                                          <p:stCondLst>
                                            <p:cond delay="1834"/>
                                          </p:stCondLst>
                                        </p:cTn>
                                        <p:tgtEl>
                                          <p:spTgt spid="1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45060"/>
                                        </p:tgtEl>
                                        <p:attrNameLst>
                                          <p:attrName>style.visibility</p:attrName>
                                        </p:attrNameLst>
                                      </p:cBhvr>
                                      <p:to>
                                        <p:strVal val="visible"/>
                                      </p:to>
                                    </p:set>
                                    <p:anim calcmode="lin" valueType="num">
                                      <p:cBhvr additive="base">
                                        <p:cTn id="32" dur="500" fill="hold"/>
                                        <p:tgtEl>
                                          <p:spTgt spid="45060"/>
                                        </p:tgtEl>
                                        <p:attrNameLst>
                                          <p:attrName>ppt_x</p:attrName>
                                        </p:attrNameLst>
                                      </p:cBhvr>
                                      <p:tavLst>
                                        <p:tav tm="0">
                                          <p:val>
                                            <p:strVal val="#ppt_x"/>
                                          </p:val>
                                        </p:tav>
                                        <p:tav tm="100000">
                                          <p:val>
                                            <p:strVal val="#ppt_x"/>
                                          </p:val>
                                        </p:tav>
                                      </p:tavLst>
                                    </p:anim>
                                    <p:anim calcmode="lin" valueType="num">
                                      <p:cBhvr additive="base">
                                        <p:cTn id="33" dur="500" fill="hold"/>
                                        <p:tgtEl>
                                          <p:spTgt spid="450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0" grpId="0"/>
      <p:bldP spid="12"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175" y="1288876"/>
            <a:ext cx="4862513"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0371" y="1746076"/>
            <a:ext cx="3148013" cy="506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http://sucre.auth.gr/sites/default/files/logos/sucre_new.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3130" b="3620"/>
          <a:stretch/>
        </p:blipFill>
        <p:spPr bwMode="auto">
          <a:xfrm>
            <a:off x="107504" y="0"/>
            <a:ext cx="1397472" cy="116340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descr="Αποτέλεσμα εικόνας για logo αθτη"/>
          <p:cNvPicPr>
            <a:picLocks noChangeAspect="1" noChangeArrowheads="1"/>
          </p:cNvPicPr>
          <p:nvPr/>
        </p:nvPicPr>
        <p:blipFill>
          <a:blip r:embed="rId5">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00368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 presetClass="entr" presetSubtype="4"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anim calcmode="lin" valueType="num">
                                      <p:cBhvr additive="base">
                                        <p:cTn id="7" dur="500" fill="hold"/>
                                        <p:tgtEl>
                                          <p:spTgt spid="18434"/>
                                        </p:tgtEl>
                                        <p:attrNameLst>
                                          <p:attrName>ppt_x</p:attrName>
                                        </p:attrNameLst>
                                      </p:cBhvr>
                                      <p:tavLst>
                                        <p:tav tm="0">
                                          <p:val>
                                            <p:strVal val="#ppt_x"/>
                                          </p:val>
                                        </p:tav>
                                        <p:tav tm="100000">
                                          <p:val>
                                            <p:strVal val="#ppt_x"/>
                                          </p:val>
                                        </p:tav>
                                      </p:tavLst>
                                    </p:anim>
                                    <p:anim calcmode="lin" valueType="num">
                                      <p:cBhvr additive="base">
                                        <p:cTn id="8" dur="500" fill="hold"/>
                                        <p:tgtEl>
                                          <p:spTgt spid="1843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5" presetClass="entr" presetSubtype="0" fill="hold" nodeType="afterEffect">
                                  <p:stCondLst>
                                    <p:cond delay="0"/>
                                  </p:stCondLst>
                                  <p:childTnLst>
                                    <p:set>
                                      <p:cBhvr>
                                        <p:cTn id="11" dur="1" fill="hold">
                                          <p:stCondLst>
                                            <p:cond delay="0"/>
                                          </p:stCondLst>
                                        </p:cTn>
                                        <p:tgtEl>
                                          <p:spTgt spid="18435"/>
                                        </p:tgtEl>
                                        <p:attrNameLst>
                                          <p:attrName>style.visibility</p:attrName>
                                        </p:attrNameLst>
                                      </p:cBhvr>
                                      <p:to>
                                        <p:strVal val="visible"/>
                                      </p:to>
                                    </p:set>
                                    <p:animEffect transition="in" filter="fade">
                                      <p:cBhvr>
                                        <p:cTn id="12" dur="2000"/>
                                        <p:tgtEl>
                                          <p:spTgt spid="18435"/>
                                        </p:tgtEl>
                                      </p:cBhvr>
                                    </p:animEffect>
                                    <p:anim calcmode="lin" valueType="num">
                                      <p:cBhvr>
                                        <p:cTn id="13" dur="2000" fill="hold"/>
                                        <p:tgtEl>
                                          <p:spTgt spid="18435"/>
                                        </p:tgtEl>
                                        <p:attrNameLst>
                                          <p:attrName>style.rotation</p:attrName>
                                        </p:attrNameLst>
                                      </p:cBhvr>
                                      <p:tavLst>
                                        <p:tav tm="0">
                                          <p:val>
                                            <p:fltVal val="720"/>
                                          </p:val>
                                        </p:tav>
                                        <p:tav tm="100000">
                                          <p:val>
                                            <p:fltVal val="0"/>
                                          </p:val>
                                        </p:tav>
                                      </p:tavLst>
                                    </p:anim>
                                    <p:anim calcmode="lin" valueType="num">
                                      <p:cBhvr>
                                        <p:cTn id="14" dur="2000" fill="hold"/>
                                        <p:tgtEl>
                                          <p:spTgt spid="18435"/>
                                        </p:tgtEl>
                                        <p:attrNameLst>
                                          <p:attrName>ppt_h</p:attrName>
                                        </p:attrNameLst>
                                      </p:cBhvr>
                                      <p:tavLst>
                                        <p:tav tm="0">
                                          <p:val>
                                            <p:fltVal val="0"/>
                                          </p:val>
                                        </p:tav>
                                        <p:tav tm="100000">
                                          <p:val>
                                            <p:strVal val="#ppt_h"/>
                                          </p:val>
                                        </p:tav>
                                      </p:tavLst>
                                    </p:anim>
                                    <p:anim calcmode="lin" valueType="num">
                                      <p:cBhvr>
                                        <p:cTn id="15" dur="2000" fill="hold"/>
                                        <p:tgtEl>
                                          <p:spTgt spid="1843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9176"/>
          <a:stretch/>
        </p:blipFill>
        <p:spPr bwMode="auto">
          <a:xfrm>
            <a:off x="1566988" y="116632"/>
            <a:ext cx="2586681"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40" y="1905000"/>
            <a:ext cx="5105400"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http://sucre.auth.gr/sites/default/files/logos/sucre_new.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3130" b="3620"/>
          <a:stretch/>
        </p:blipFill>
        <p:spPr bwMode="auto">
          <a:xfrm>
            <a:off x="107504" y="0"/>
            <a:ext cx="1397472" cy="116340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descr="Αποτέλεσμα εικόνας για logo αθτη"/>
          <p:cNvPicPr>
            <a:picLocks noChangeAspect="1" noChangeArrowheads="1"/>
          </p:cNvPicPr>
          <p:nvPr/>
        </p:nvPicPr>
        <p:blipFill>
          <a:blip r:embed="rId5">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79025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 presetClass="entr" presetSubtype="4" fill="hold" nodeType="clickEffect">
                                  <p:stCondLst>
                                    <p:cond delay="0"/>
                                  </p:stCondLst>
                                  <p:childTnLst>
                                    <p:set>
                                      <p:cBhvr>
                                        <p:cTn id="6" dur="1" fill="hold">
                                          <p:stCondLst>
                                            <p:cond delay="0"/>
                                          </p:stCondLst>
                                        </p:cTn>
                                        <p:tgtEl>
                                          <p:spTgt spid="19458"/>
                                        </p:tgtEl>
                                        <p:attrNameLst>
                                          <p:attrName>style.visibility</p:attrName>
                                        </p:attrNameLst>
                                      </p:cBhvr>
                                      <p:to>
                                        <p:strVal val="visible"/>
                                      </p:to>
                                    </p:set>
                                    <p:anim calcmode="lin" valueType="num">
                                      <p:cBhvr additive="base">
                                        <p:cTn id="7" dur="500" fill="hold"/>
                                        <p:tgtEl>
                                          <p:spTgt spid="19458"/>
                                        </p:tgtEl>
                                        <p:attrNameLst>
                                          <p:attrName>ppt_x</p:attrName>
                                        </p:attrNameLst>
                                      </p:cBhvr>
                                      <p:tavLst>
                                        <p:tav tm="0">
                                          <p:val>
                                            <p:strVal val="#ppt_x"/>
                                          </p:val>
                                        </p:tav>
                                        <p:tav tm="100000">
                                          <p:val>
                                            <p:strVal val="#ppt_x"/>
                                          </p:val>
                                        </p:tav>
                                      </p:tavLst>
                                    </p:anim>
                                    <p:anim calcmode="lin" valueType="num">
                                      <p:cBhvr additive="base">
                                        <p:cTn id="8" dur="500" fill="hold"/>
                                        <p:tgtEl>
                                          <p:spTgt spid="1945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459"/>
                                        </p:tgtEl>
                                        <p:attrNameLst>
                                          <p:attrName>style.visibility</p:attrName>
                                        </p:attrNameLst>
                                      </p:cBhvr>
                                      <p:to>
                                        <p:strVal val="visible"/>
                                      </p:to>
                                    </p:set>
                                    <p:anim calcmode="lin" valueType="num">
                                      <p:cBhvr additive="base">
                                        <p:cTn id="13" dur="500" fill="hold"/>
                                        <p:tgtEl>
                                          <p:spTgt spid="19459"/>
                                        </p:tgtEl>
                                        <p:attrNameLst>
                                          <p:attrName>ppt_x</p:attrName>
                                        </p:attrNameLst>
                                      </p:cBhvr>
                                      <p:tavLst>
                                        <p:tav tm="0">
                                          <p:val>
                                            <p:strVal val="#ppt_x"/>
                                          </p:val>
                                        </p:tav>
                                        <p:tav tm="100000">
                                          <p:val>
                                            <p:strVal val="#ppt_x"/>
                                          </p:val>
                                        </p:tav>
                                      </p:tavLst>
                                    </p:anim>
                                    <p:anim calcmode="lin" valueType="num">
                                      <p:cBhvr additive="base">
                                        <p:cTn id="14" dur="500" fill="hold"/>
                                        <p:tgtEl>
                                          <p:spTgt spid="194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85800"/>
            <a:ext cx="6934200" cy="486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http://sucre.auth.gr/sites/default/files/logos/sucre_new.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3130" b="3620"/>
          <a:stretch/>
        </p:blipFill>
        <p:spPr bwMode="auto">
          <a:xfrm>
            <a:off x="107504" y="0"/>
            <a:ext cx="1397472" cy="116340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7" descr="Αποτέλεσμα εικόνας για logo αθτη"/>
          <p:cNvPicPr>
            <a:picLocks noChangeAspect="1" noChangeArrowheads="1"/>
          </p:cNvPicPr>
          <p:nvPr/>
        </p:nvPicPr>
        <p:blipFill>
          <a:blip r:embed="rId4">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2263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circle(in)">
                                      <p:cBhvr>
                                        <p:cTn id="7" dur="2000"/>
                                        <p:tgtEl>
                                          <p:spTgt spid="20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503238" y="5688856"/>
            <a:ext cx="8183562" cy="1052512"/>
          </a:xfrm>
        </p:spPr>
        <p:txBody>
          <a:bodyPr/>
          <a:lstStyle/>
          <a:p>
            <a:pPr fontAlgn="auto">
              <a:spcAft>
                <a:spcPts val="0"/>
              </a:spcAft>
              <a:defRPr/>
            </a:pPr>
            <a:r>
              <a:rPr lang="el-GR" b="1" dirty="0" smtClean="0">
                <a:solidFill>
                  <a:srgbClr val="0070C0"/>
                </a:solidFill>
              </a:rPr>
              <a:t>Κατάσταση πάσχοντος</a:t>
            </a:r>
            <a:endParaRPr lang="el-GR" b="1" dirty="0">
              <a:solidFill>
                <a:srgbClr val="0070C0"/>
              </a:solidFill>
            </a:endParaRPr>
          </a:p>
        </p:txBody>
      </p:sp>
      <p:graphicFrame>
        <p:nvGraphicFramePr>
          <p:cNvPr id="7" name="Θέση περιεχομένου 6"/>
          <p:cNvGraphicFramePr>
            <a:graphicFrameLocks noGrp="1"/>
          </p:cNvGraphicFramePr>
          <p:nvPr>
            <p:ph idx="1"/>
            <p:extLst>
              <p:ext uri="{D42A27DB-BD31-4B8C-83A1-F6EECF244321}">
                <p14:modId xmlns:p14="http://schemas.microsoft.com/office/powerpoint/2010/main" val="3284644897"/>
              </p:ext>
            </p:extLst>
          </p:nvPr>
        </p:nvGraphicFramePr>
        <p:xfrm>
          <a:off x="503238" y="1689447"/>
          <a:ext cx="8183562" cy="41878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2" descr="http://sucre.auth.gr/sites/default/files/logos/sucre_new.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3130" b="3620"/>
          <a:stretch/>
        </p:blipFill>
        <p:spPr bwMode="auto">
          <a:xfrm>
            <a:off x="107504" y="0"/>
            <a:ext cx="1397472" cy="116340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descr="Αποτέλεσμα εικόνας για logo αθτη"/>
          <p:cNvPicPr>
            <a:picLocks noChangeAspect="1" noChangeArrowheads="1"/>
          </p:cNvPicPr>
          <p:nvPr/>
        </p:nvPicPr>
        <p:blipFill>
          <a:blip r:embed="rId8">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7572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67544" y="5661248"/>
            <a:ext cx="8183562" cy="1052512"/>
          </a:xfrm>
        </p:spPr>
        <p:txBody>
          <a:bodyPr/>
          <a:lstStyle/>
          <a:p>
            <a:pPr fontAlgn="auto">
              <a:spcAft>
                <a:spcPts val="0"/>
              </a:spcAft>
              <a:defRPr/>
            </a:pPr>
            <a:r>
              <a:rPr lang="el-GR" b="1" dirty="0">
                <a:solidFill>
                  <a:schemeClr val="accent1">
                    <a:tint val="88000"/>
                    <a:satMod val="150000"/>
                  </a:schemeClr>
                </a:solidFill>
              </a:rPr>
              <a:t>Ενέργειες </a:t>
            </a:r>
          </a:p>
        </p:txBody>
      </p:sp>
      <p:graphicFrame>
        <p:nvGraphicFramePr>
          <p:cNvPr id="4" name="Θέση περιεχομένου 3"/>
          <p:cNvGraphicFramePr>
            <a:graphicFrameLocks noGrp="1"/>
          </p:cNvGraphicFramePr>
          <p:nvPr>
            <p:ph idx="1"/>
            <p:extLst>
              <p:ext uri="{D42A27DB-BD31-4B8C-83A1-F6EECF244321}">
                <p14:modId xmlns:p14="http://schemas.microsoft.com/office/powerpoint/2010/main" val="1039218214"/>
              </p:ext>
            </p:extLst>
          </p:nvPr>
        </p:nvGraphicFramePr>
        <p:xfrm>
          <a:off x="503238" y="1473423"/>
          <a:ext cx="8183562" cy="41878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2" descr="http://sucre.auth.gr/sites/default/files/logos/sucre_new.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3130" b="3620"/>
          <a:stretch/>
        </p:blipFill>
        <p:spPr bwMode="auto">
          <a:xfrm>
            <a:off x="107504" y="0"/>
            <a:ext cx="1397472" cy="116340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7" descr="Αποτέλεσμα εικόνας για logo αθτη"/>
          <p:cNvPicPr>
            <a:picLocks noChangeAspect="1" noChangeArrowheads="1"/>
          </p:cNvPicPr>
          <p:nvPr/>
        </p:nvPicPr>
        <p:blipFill>
          <a:blip r:embed="rId8">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6209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4" grpId="0">
        <p:bldAsOne/>
      </p:bldGraphic>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67544" y="5517232"/>
            <a:ext cx="8183562" cy="1052512"/>
          </a:xfrm>
        </p:spPr>
        <p:txBody>
          <a:bodyPr/>
          <a:lstStyle/>
          <a:p>
            <a:pPr fontAlgn="auto">
              <a:spcAft>
                <a:spcPts val="0"/>
              </a:spcAft>
              <a:defRPr/>
            </a:pPr>
            <a:r>
              <a:rPr lang="el-GR" b="1" dirty="0">
                <a:solidFill>
                  <a:schemeClr val="accent1">
                    <a:tint val="88000"/>
                    <a:satMod val="150000"/>
                  </a:schemeClr>
                </a:solidFill>
              </a:rPr>
              <a:t>Ενέργειες </a:t>
            </a:r>
          </a:p>
        </p:txBody>
      </p:sp>
      <p:graphicFrame>
        <p:nvGraphicFramePr>
          <p:cNvPr id="4" name="Θέση περιεχομένου 3"/>
          <p:cNvGraphicFramePr>
            <a:graphicFrameLocks noGrp="1"/>
          </p:cNvGraphicFramePr>
          <p:nvPr>
            <p:ph idx="1"/>
            <p:extLst>
              <p:ext uri="{D42A27DB-BD31-4B8C-83A1-F6EECF244321}">
                <p14:modId xmlns:p14="http://schemas.microsoft.com/office/powerpoint/2010/main" val="4242278675"/>
              </p:ext>
            </p:extLst>
          </p:nvPr>
        </p:nvGraphicFramePr>
        <p:xfrm>
          <a:off x="395536" y="1401415"/>
          <a:ext cx="8183562" cy="41878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2" descr="http://sucre.auth.gr/sites/default/files/logos/sucre_new.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3130" b="3620"/>
          <a:stretch/>
        </p:blipFill>
        <p:spPr bwMode="auto">
          <a:xfrm>
            <a:off x="107504" y="0"/>
            <a:ext cx="1397472" cy="116340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7" descr="Αποτέλεσμα εικόνας για logo αθτη"/>
          <p:cNvPicPr>
            <a:picLocks noChangeAspect="1" noChangeArrowheads="1"/>
          </p:cNvPicPr>
          <p:nvPr/>
        </p:nvPicPr>
        <p:blipFill>
          <a:blip r:embed="rId8">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2732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4"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p:cNvSpPr>
            <a:spLocks noGrp="1"/>
          </p:cNvSpPr>
          <p:nvPr>
            <p:ph type="title"/>
          </p:nvPr>
        </p:nvSpPr>
        <p:spPr>
          <a:xfrm>
            <a:off x="1115616" y="188640"/>
            <a:ext cx="6923690" cy="923330"/>
          </a:xfrm>
          <a:prstGeom prst="rect">
            <a:avLst/>
          </a:prstGeom>
          <a:noFill/>
        </p:spPr>
        <p:txBody>
          <a:bodyPr wrap="none" lIns="91440" tIns="45720" rIns="91440" bIns="45720">
            <a:spAutoFit/>
          </a:bodyPr>
          <a:lstStyle/>
          <a:p>
            <a:pPr algn="ctr"/>
            <a:r>
              <a:rPr lang="el-GR" sz="54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Τρόπος Προσέγγισης</a:t>
            </a:r>
            <a:endParaRPr lang="el-GR" sz="54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
        <p:nvSpPr>
          <p:cNvPr id="7" name="Θέση περιεχομένου 3"/>
          <p:cNvSpPr>
            <a:spLocks noGrp="1"/>
          </p:cNvSpPr>
          <p:nvPr>
            <p:ph sz="half" idx="2"/>
          </p:nvPr>
        </p:nvSpPr>
        <p:spPr>
          <a:xfrm>
            <a:off x="35496" y="1700808"/>
            <a:ext cx="9036496" cy="3960440"/>
          </a:xfrm>
        </p:spPr>
        <p:txBody>
          <a:bodyPr>
            <a:normAutofit/>
          </a:bodyPr>
          <a:lstStyle/>
          <a:p>
            <a:pPr marL="0" indent="0">
              <a:buNone/>
            </a:pPr>
            <a:endParaRPr lang="en-US" sz="3200" b="1" dirty="0" smtClean="0">
              <a:solidFill>
                <a:srgbClr val="C00000"/>
              </a:solidFill>
              <a:effectLst>
                <a:outerShdw blurRad="38100" dist="38100" dir="2700000" algn="tl">
                  <a:srgbClr val="000000">
                    <a:alpha val="43137"/>
                  </a:srgbClr>
                </a:outerShdw>
              </a:effectLst>
            </a:endParaRPr>
          </a:p>
          <a:p>
            <a:pPr>
              <a:buFont typeface="Wingdings" panose="05000000000000000000" pitchFamily="2" charset="2"/>
              <a:buChar char="Ø"/>
            </a:pPr>
            <a:r>
              <a:rPr lang="el-GR" sz="3200" b="1" dirty="0" smtClean="0"/>
              <a:t>Συλλογή και διάθεση υλικού</a:t>
            </a:r>
          </a:p>
          <a:p>
            <a:pPr>
              <a:buFont typeface="Wingdings" panose="05000000000000000000" pitchFamily="2" charset="2"/>
              <a:buChar char="Ø"/>
            </a:pPr>
            <a:r>
              <a:rPr lang="el-GR" sz="3200" b="1" dirty="0" smtClean="0"/>
              <a:t>Κριτήρια </a:t>
            </a:r>
            <a:r>
              <a:rPr lang="en-US" sz="3200" b="1" dirty="0" smtClean="0"/>
              <a:t>:</a:t>
            </a:r>
            <a:endParaRPr lang="en-US" sz="3200" b="1" dirty="0" smtClean="0"/>
          </a:p>
          <a:p>
            <a:pPr lvl="1">
              <a:buFont typeface="Wingdings" pitchFamily="2" charset="2"/>
              <a:buChar char="v"/>
            </a:pPr>
            <a:r>
              <a:rPr lang="el-GR" b="1" dirty="0" err="1" smtClean="0"/>
              <a:t>Εικονοστραφής</a:t>
            </a:r>
            <a:endParaRPr lang="el-GR" b="1" dirty="0" smtClean="0"/>
          </a:p>
          <a:p>
            <a:pPr lvl="1">
              <a:buFont typeface="Wingdings" pitchFamily="2" charset="2"/>
              <a:buChar char="v"/>
            </a:pPr>
            <a:r>
              <a:rPr lang="el-GR" b="1" dirty="0" smtClean="0"/>
              <a:t>Σύντομος και περιεκτικός (</a:t>
            </a:r>
            <a:r>
              <a:rPr lang="en-US" b="1" dirty="0" smtClean="0"/>
              <a:t>“Bullet points”)</a:t>
            </a:r>
            <a:endParaRPr lang="el-GR" b="1" dirty="0" smtClean="0"/>
          </a:p>
        </p:txBody>
      </p:sp>
    </p:spTree>
    <p:extLst>
      <p:ext uri="{BB962C8B-B14F-4D97-AF65-F5344CB8AC3E}">
        <p14:creationId xmlns:p14="http://schemas.microsoft.com/office/powerpoint/2010/main" val="250839616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503238" y="4983163"/>
            <a:ext cx="8183562" cy="1052512"/>
          </a:xfrm>
        </p:spPr>
        <p:txBody>
          <a:bodyPr/>
          <a:lstStyle/>
          <a:p>
            <a:pPr fontAlgn="auto">
              <a:spcAft>
                <a:spcPts val="0"/>
              </a:spcAft>
              <a:defRPr/>
            </a:pPr>
            <a:r>
              <a:rPr lang="el-GR" dirty="0">
                <a:solidFill>
                  <a:schemeClr val="accent1">
                    <a:tint val="88000"/>
                    <a:satMod val="150000"/>
                  </a:schemeClr>
                </a:solidFill>
              </a:rPr>
              <a:t>Τηλέφωνα ανάγκης </a:t>
            </a:r>
          </a:p>
        </p:txBody>
      </p:sp>
      <p:graphicFrame>
        <p:nvGraphicFramePr>
          <p:cNvPr id="4" name="Θέση περιεχομένου 3"/>
          <p:cNvGraphicFramePr>
            <a:graphicFrameLocks noGrp="1"/>
          </p:cNvGraphicFramePr>
          <p:nvPr>
            <p:ph idx="1"/>
            <p:extLst>
              <p:ext uri="{D42A27DB-BD31-4B8C-83A1-F6EECF244321}">
                <p14:modId xmlns:p14="http://schemas.microsoft.com/office/powerpoint/2010/main" val="4169887842"/>
              </p:ext>
            </p:extLst>
          </p:nvPr>
        </p:nvGraphicFramePr>
        <p:xfrm>
          <a:off x="395536" y="1556792"/>
          <a:ext cx="8183562" cy="2595565"/>
        </p:xfrm>
        <a:graphic>
          <a:graphicData uri="http://schemas.openxmlformats.org/drawingml/2006/table">
            <a:tbl>
              <a:tblPr firstRow="1" bandRow="1">
                <a:tableStyleId>{5C22544A-7EE6-4342-B048-85BDC9FD1C3A}</a:tableStyleId>
              </a:tblPr>
              <a:tblGrid>
                <a:gridCol w="1764506"/>
                <a:gridCol w="6419056"/>
              </a:tblGrid>
              <a:tr h="370795">
                <a:tc>
                  <a:txBody>
                    <a:bodyPr/>
                    <a:lstStyle/>
                    <a:p>
                      <a:r>
                        <a:rPr lang="el-GR" sz="1800" dirty="0" smtClean="0"/>
                        <a:t>Τηλέφωνο</a:t>
                      </a:r>
                      <a:r>
                        <a:rPr lang="el-GR" sz="1800" baseline="0" dirty="0" smtClean="0"/>
                        <a:t> </a:t>
                      </a:r>
                      <a:endParaRPr lang="el-GR" sz="1800" dirty="0"/>
                    </a:p>
                  </a:txBody>
                  <a:tcPr marT="45714" marB="45714"/>
                </a:tc>
                <a:tc>
                  <a:txBody>
                    <a:bodyPr/>
                    <a:lstStyle/>
                    <a:p>
                      <a:r>
                        <a:rPr lang="el-GR" sz="1800" dirty="0" smtClean="0"/>
                        <a:t>Υπηρεσία</a:t>
                      </a:r>
                      <a:endParaRPr lang="el-GR" sz="1800" dirty="0"/>
                    </a:p>
                  </a:txBody>
                  <a:tcPr marT="45714" marB="45714"/>
                </a:tc>
              </a:tr>
              <a:tr h="370795">
                <a:tc>
                  <a:txBody>
                    <a:bodyPr/>
                    <a:lstStyle/>
                    <a:p>
                      <a:r>
                        <a:rPr lang="el-GR" sz="1800" dirty="0" smtClean="0"/>
                        <a:t>166</a:t>
                      </a:r>
                      <a:endParaRPr lang="el-GR" sz="1800" dirty="0"/>
                    </a:p>
                  </a:txBody>
                  <a:tcPr marT="45714" marB="45714"/>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800" dirty="0" smtClean="0"/>
                        <a:t>Εθνικό Κέντρο Άμεσης Βοήθειας- ΕΚΑΒ</a:t>
                      </a:r>
                      <a:endParaRPr lang="el-GR" sz="1800" dirty="0"/>
                    </a:p>
                  </a:txBody>
                  <a:tcPr marT="45714" marB="45714"/>
                </a:tc>
              </a:tr>
              <a:tr h="370795">
                <a:tc>
                  <a:txBody>
                    <a:bodyPr/>
                    <a:lstStyle/>
                    <a:p>
                      <a:r>
                        <a:rPr lang="el-GR" sz="1800" dirty="0" smtClean="0"/>
                        <a:t>112</a:t>
                      </a:r>
                      <a:endParaRPr lang="el-GR" sz="1800" dirty="0"/>
                    </a:p>
                  </a:txBody>
                  <a:tcPr marT="45714" marB="45714"/>
                </a:tc>
                <a:tc>
                  <a:txBody>
                    <a:bodyPr/>
                    <a:lstStyle/>
                    <a:p>
                      <a:r>
                        <a:rPr lang="el-GR" sz="1800" dirty="0" smtClean="0"/>
                        <a:t>Διεθνές Κέντρο Άμεσης Βοήθειας </a:t>
                      </a:r>
                      <a:endParaRPr lang="el-GR" sz="1800" dirty="0"/>
                    </a:p>
                  </a:txBody>
                  <a:tcPr marT="45714" marB="45714"/>
                </a:tc>
              </a:tr>
              <a:tr h="370795">
                <a:tc>
                  <a:txBody>
                    <a:bodyPr/>
                    <a:lstStyle/>
                    <a:p>
                      <a:r>
                        <a:rPr lang="el-GR" sz="1800" dirty="0" smtClean="0"/>
                        <a:t>14944</a:t>
                      </a:r>
                      <a:endParaRPr lang="el-GR" sz="1800" dirty="0"/>
                    </a:p>
                  </a:txBody>
                  <a:tcPr marT="45714" marB="45714"/>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800" dirty="0" smtClean="0"/>
                        <a:t>Εφημερεύοντα Νοσοκομεία,</a:t>
                      </a:r>
                      <a:r>
                        <a:rPr lang="el-GR" sz="1800" baseline="0" dirty="0" smtClean="0"/>
                        <a:t> </a:t>
                      </a:r>
                      <a:r>
                        <a:rPr lang="el-GR" sz="1800" dirty="0" smtClean="0"/>
                        <a:t>Φαρμακεία, Ιατροί</a:t>
                      </a:r>
                      <a:endParaRPr lang="el-GR" sz="1800" dirty="0"/>
                    </a:p>
                  </a:txBody>
                  <a:tcPr marT="45714" marB="45714"/>
                </a:tc>
              </a:tr>
              <a:tr h="370795">
                <a:tc>
                  <a:txBody>
                    <a:bodyPr/>
                    <a:lstStyle/>
                    <a:p>
                      <a:r>
                        <a:rPr lang="el-GR" sz="1800" dirty="0" smtClean="0"/>
                        <a:t>2107793777 </a:t>
                      </a:r>
                      <a:endParaRPr lang="el-GR" sz="1800" dirty="0"/>
                    </a:p>
                  </a:txBody>
                  <a:tcPr marT="45714" marB="45714"/>
                </a:tc>
                <a:tc>
                  <a:txBody>
                    <a:bodyPr/>
                    <a:lstStyle/>
                    <a:p>
                      <a:r>
                        <a:rPr lang="el-GR" sz="1800" dirty="0" smtClean="0"/>
                        <a:t>Κέντρο δηλητηριάσεων</a:t>
                      </a:r>
                      <a:endParaRPr lang="el-GR" sz="1800" dirty="0"/>
                    </a:p>
                  </a:txBody>
                  <a:tcPr marT="45714" marB="45714"/>
                </a:tc>
              </a:tr>
              <a:tr h="370795">
                <a:tc>
                  <a:txBody>
                    <a:bodyPr/>
                    <a:lstStyle/>
                    <a:p>
                      <a:r>
                        <a:rPr lang="el-GR" sz="1800" dirty="0" smtClean="0"/>
                        <a:t>199 </a:t>
                      </a:r>
                      <a:endParaRPr lang="el-GR" sz="1800" dirty="0"/>
                    </a:p>
                  </a:txBody>
                  <a:tcPr marT="45714" marB="45714"/>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800" dirty="0" smtClean="0"/>
                        <a:t>Πυροσβεστική Υπηρεσία</a:t>
                      </a:r>
                      <a:endParaRPr lang="el-GR" sz="1800" dirty="0"/>
                    </a:p>
                  </a:txBody>
                  <a:tcPr marT="45714" marB="45714"/>
                </a:tc>
              </a:tr>
              <a:tr h="370795">
                <a:tc>
                  <a:txBody>
                    <a:bodyPr/>
                    <a:lstStyle/>
                    <a:p>
                      <a:r>
                        <a:rPr lang="el-GR" sz="1800" dirty="0" smtClean="0"/>
                        <a:t>100</a:t>
                      </a:r>
                      <a:endParaRPr lang="el-GR" sz="1800" dirty="0"/>
                    </a:p>
                  </a:txBody>
                  <a:tcPr marT="45714" marB="45714"/>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800" dirty="0" smtClean="0"/>
                        <a:t>Άμεση Δράση</a:t>
                      </a:r>
                      <a:endParaRPr lang="el-GR" sz="1800" dirty="0"/>
                    </a:p>
                  </a:txBody>
                  <a:tcPr marT="45714" marB="45714"/>
                </a:tc>
              </a:tr>
            </a:tbl>
          </a:graphicData>
        </a:graphic>
      </p:graphicFrame>
      <p:pic>
        <p:nvPicPr>
          <p:cNvPr id="5" name="Picture 2" descr="http://sucre.auth.gr/sites/default/files/logos/sucre_new.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3130" b="3620"/>
          <a:stretch/>
        </p:blipFill>
        <p:spPr bwMode="auto">
          <a:xfrm>
            <a:off x="107504" y="0"/>
            <a:ext cx="1397472" cy="116340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7" descr="Αποτέλεσμα εικόνας για logo αθτη"/>
          <p:cNvPicPr>
            <a:picLocks noChangeAspect="1" noChangeArrowheads="1"/>
          </p:cNvPicPr>
          <p:nvPr/>
        </p:nvPicPr>
        <p:blipFill>
          <a:blip r:embed="rId3">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3026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15 - Ορθογώνιο"/>
          <p:cNvSpPr>
            <a:spLocks noChangeArrowheads="1"/>
          </p:cNvSpPr>
          <p:nvPr/>
        </p:nvSpPr>
        <p:spPr bwMode="auto">
          <a:xfrm>
            <a:off x="2411413" y="1268413"/>
            <a:ext cx="38893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l-GR" altLang="el-GR" sz="2400" b="1" dirty="0">
                <a:solidFill>
                  <a:srgbClr val="CC0000"/>
                </a:solidFill>
                <a:effectLst>
                  <a:outerShdw blurRad="38100" dist="38100" dir="2700000" algn="tl">
                    <a:srgbClr val="000000"/>
                  </a:outerShdw>
                </a:effectLst>
                <a:cs typeface="Arial" charset="0"/>
              </a:rPr>
              <a:t>ΕΡΩΤΗΣΕΙΣ</a:t>
            </a:r>
          </a:p>
        </p:txBody>
      </p:sp>
      <p:pic>
        <p:nvPicPr>
          <p:cNvPr id="43021" name="16 - Εικόνα" descr="78558-056dg.jpg"/>
          <p:cNvPicPr>
            <a:picLocks noChangeAspect="1"/>
          </p:cNvPicPr>
          <p:nvPr/>
        </p:nvPicPr>
        <p:blipFill>
          <a:blip r:embed="rId3">
            <a:extLst>
              <a:ext uri="{28A0092B-C50C-407E-A947-70E740481C1C}">
                <a14:useLocalDpi xmlns:a14="http://schemas.microsoft.com/office/drawing/2010/main" val="0"/>
              </a:ext>
            </a:extLst>
          </a:blip>
          <a:srcRect t="22916" r="26250" b="4166"/>
          <a:stretch>
            <a:fillRect/>
          </a:stretch>
        </p:blipFill>
        <p:spPr bwMode="auto">
          <a:xfrm>
            <a:off x="2771775" y="1916113"/>
            <a:ext cx="3308350" cy="392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Τίτλος 3"/>
          <p:cNvSpPr>
            <a:spLocks/>
          </p:cNvSpPr>
          <p:nvPr/>
        </p:nvSpPr>
        <p:spPr bwMode="auto">
          <a:xfrm>
            <a:off x="2195513" y="620713"/>
            <a:ext cx="4608512"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nchor="b"/>
          <a:lstStyle>
            <a:lvl1pPr eaLnBrk="0" hangingPunct="0">
              <a:defRPr sz="3600" b="1">
                <a:solidFill>
                  <a:srgbClr val="FF8D3E"/>
                </a:solidFill>
                <a:latin typeface="Verdana" pitchFamily="34" charset="0"/>
              </a:defRPr>
            </a:lvl1pPr>
            <a:lvl2pPr eaLnBrk="0" hangingPunct="0">
              <a:defRPr sz="3600" b="1">
                <a:solidFill>
                  <a:srgbClr val="FF8D3E"/>
                </a:solidFill>
                <a:latin typeface="Verdana" pitchFamily="34" charset="0"/>
              </a:defRPr>
            </a:lvl2pPr>
            <a:lvl3pPr eaLnBrk="0" hangingPunct="0">
              <a:defRPr sz="3600" b="1">
                <a:solidFill>
                  <a:srgbClr val="FF8D3E"/>
                </a:solidFill>
                <a:latin typeface="Verdana" pitchFamily="34" charset="0"/>
              </a:defRPr>
            </a:lvl3pPr>
            <a:lvl4pPr eaLnBrk="0" hangingPunct="0">
              <a:defRPr sz="3600" b="1">
                <a:solidFill>
                  <a:srgbClr val="FF8D3E"/>
                </a:solidFill>
                <a:latin typeface="Verdana" pitchFamily="34" charset="0"/>
              </a:defRPr>
            </a:lvl4pPr>
            <a:lvl5pPr eaLnBrk="0" hangingPunct="0">
              <a:defRPr sz="3600" b="1">
                <a:solidFill>
                  <a:srgbClr val="FF8D3E"/>
                </a:solidFill>
                <a:latin typeface="Verdana" pitchFamily="34" charset="0"/>
              </a:defRPr>
            </a:lvl5pPr>
            <a:lvl6pPr marL="457200" eaLnBrk="0" fontAlgn="base" hangingPunct="0">
              <a:spcBef>
                <a:spcPct val="0"/>
              </a:spcBef>
              <a:spcAft>
                <a:spcPct val="0"/>
              </a:spcAft>
              <a:defRPr sz="3600" b="1">
                <a:solidFill>
                  <a:srgbClr val="FF8D3E"/>
                </a:solidFill>
                <a:latin typeface="Verdana" pitchFamily="34" charset="0"/>
              </a:defRPr>
            </a:lvl6pPr>
            <a:lvl7pPr marL="914400" eaLnBrk="0" fontAlgn="base" hangingPunct="0">
              <a:spcBef>
                <a:spcPct val="0"/>
              </a:spcBef>
              <a:spcAft>
                <a:spcPct val="0"/>
              </a:spcAft>
              <a:defRPr sz="3600" b="1">
                <a:solidFill>
                  <a:srgbClr val="FF8D3E"/>
                </a:solidFill>
                <a:latin typeface="Verdana" pitchFamily="34" charset="0"/>
              </a:defRPr>
            </a:lvl7pPr>
            <a:lvl8pPr marL="1371600" eaLnBrk="0" fontAlgn="base" hangingPunct="0">
              <a:spcBef>
                <a:spcPct val="0"/>
              </a:spcBef>
              <a:spcAft>
                <a:spcPct val="0"/>
              </a:spcAft>
              <a:defRPr sz="3600" b="1">
                <a:solidFill>
                  <a:srgbClr val="FF8D3E"/>
                </a:solidFill>
                <a:latin typeface="Verdana" pitchFamily="34" charset="0"/>
              </a:defRPr>
            </a:lvl8pPr>
            <a:lvl9pPr marL="1828800" eaLnBrk="0" fontAlgn="base" hangingPunct="0">
              <a:spcBef>
                <a:spcPct val="0"/>
              </a:spcBef>
              <a:spcAft>
                <a:spcPct val="0"/>
              </a:spcAft>
              <a:defRPr sz="3600" b="1">
                <a:solidFill>
                  <a:srgbClr val="FF8D3E"/>
                </a:solidFill>
                <a:latin typeface="Verdana" pitchFamily="34" charset="0"/>
              </a:defRPr>
            </a:lvl9pPr>
          </a:lstStyle>
          <a:p>
            <a:pPr eaLnBrk="1" hangingPunct="1"/>
            <a:r>
              <a:rPr lang="el-GR" altLang="el-GR" dirty="0">
                <a:solidFill>
                  <a:srgbClr val="0066FF"/>
                </a:solidFill>
                <a:effectLst>
                  <a:outerShdw blurRad="38100" dist="38100" dir="2700000" algn="tl">
                    <a:srgbClr val="000000"/>
                  </a:outerShdw>
                </a:effectLst>
              </a:rPr>
              <a:t>Πρώτες βοήθειες </a:t>
            </a:r>
          </a:p>
        </p:txBody>
      </p:sp>
      <p:pic>
        <p:nvPicPr>
          <p:cNvPr id="5" name="Picture 2" descr="http://sucre.auth.gr/sites/default/files/logos/sucre_new.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3130" b="3620"/>
          <a:stretch/>
        </p:blipFill>
        <p:spPr bwMode="auto">
          <a:xfrm>
            <a:off x="107504" y="0"/>
            <a:ext cx="1397472" cy="116340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7" descr="Αποτέλεσμα εικόνας για logo αθτη"/>
          <p:cNvPicPr>
            <a:picLocks noChangeAspect="1" noChangeArrowheads="1"/>
          </p:cNvPicPr>
          <p:nvPr/>
        </p:nvPicPr>
        <p:blipFill>
          <a:blip r:embed="rId5">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3290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43012"/>
                                        </p:tgtEl>
                                        <p:attrNameLst>
                                          <p:attrName>style.visibility</p:attrName>
                                        </p:attrNameLst>
                                      </p:cBhvr>
                                      <p:to>
                                        <p:strVal val="visible"/>
                                      </p:to>
                                    </p:set>
                                    <p:animEffect transition="in" filter="wheel(1)">
                                      <p:cBhvr>
                                        <p:cTn id="25" dur="2000"/>
                                        <p:tgtEl>
                                          <p:spTgt spid="43012"/>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nodeType="clickEffect">
                                  <p:stCondLst>
                                    <p:cond delay="0"/>
                                  </p:stCondLst>
                                  <p:childTnLst>
                                    <p:set>
                                      <p:cBhvr>
                                        <p:cTn id="29" dur="1" fill="hold">
                                          <p:stCondLst>
                                            <p:cond delay="0"/>
                                          </p:stCondLst>
                                        </p:cTn>
                                        <p:tgtEl>
                                          <p:spTgt spid="43021"/>
                                        </p:tgtEl>
                                        <p:attrNameLst>
                                          <p:attrName>style.visibility</p:attrName>
                                        </p:attrNameLst>
                                      </p:cBhvr>
                                      <p:to>
                                        <p:strVal val="visible"/>
                                      </p:to>
                                    </p:set>
                                    <p:animEffect transition="in" filter="wheel(1)">
                                      <p:cBhvr>
                                        <p:cTn id="30" dur="2000"/>
                                        <p:tgtEl>
                                          <p:spTgt spid="430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2" grpId="0"/>
      <p:bldP spid="4"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ΠΕΡΙΣΤΑΤΙΚΑ</a:t>
            </a:r>
            <a:endParaRPr lang="el-GR" dirty="0"/>
          </a:p>
        </p:txBody>
      </p:sp>
    </p:spTree>
    <p:extLst>
      <p:ext uri="{BB962C8B-B14F-4D97-AF65-F5344CB8AC3E}">
        <p14:creationId xmlns:p14="http://schemas.microsoft.com/office/powerpoint/2010/main" val="196429349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κειμένου 2"/>
          <p:cNvSpPr>
            <a:spLocks noGrp="1"/>
          </p:cNvSpPr>
          <p:nvPr>
            <p:ph type="body" idx="1"/>
          </p:nvPr>
        </p:nvSpPr>
        <p:spPr>
          <a:xfrm>
            <a:off x="323529" y="5157193"/>
            <a:ext cx="8328347" cy="888008"/>
          </a:xfrm>
        </p:spPr>
        <p:txBody>
          <a:bodyPr>
            <a:normAutofit/>
          </a:bodyPr>
          <a:lstStyle/>
          <a:p>
            <a:pPr lvl="0">
              <a:spcBef>
                <a:spcPct val="0"/>
              </a:spcBef>
              <a:spcAft>
                <a:spcPct val="0"/>
              </a:spcAft>
            </a:pPr>
            <a:r>
              <a:rPr lang="el-GR" altLang="el-GR" sz="4400" b="1" dirty="0" smtClean="0">
                <a:solidFill>
                  <a:srgbClr val="C00000"/>
                </a:solidFill>
              </a:rPr>
              <a:t>Λιποθυμία</a:t>
            </a:r>
            <a:endParaRPr lang="el-GR" altLang="el-GR" sz="4400" b="1" dirty="0">
              <a:solidFill>
                <a:srgbClr val="C00000"/>
              </a:solidFill>
            </a:endParaRPr>
          </a:p>
        </p:txBody>
      </p:sp>
      <p:pic>
        <p:nvPicPr>
          <p:cNvPr id="4" name="Picture 2" descr="http://sucre.auth.gr/sites/default/files/logos/sucre_new.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3130" b="3620"/>
          <a:stretch/>
        </p:blipFill>
        <p:spPr bwMode="auto">
          <a:xfrm>
            <a:off x="107504" y="0"/>
            <a:ext cx="1397472" cy="116340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descr="Αποτέλεσμα εικόνας για logo αθτη"/>
          <p:cNvPicPr>
            <a:picLocks noChangeAspect="1" noChangeArrowheads="1"/>
          </p:cNvPicPr>
          <p:nvPr/>
        </p:nvPicPr>
        <p:blipFill>
          <a:blip r:embed="rId3">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122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Θέση αριθμού διαφάνειας 5"/>
          <p:cNvSpPr>
            <a:spLocks noGrp="1"/>
          </p:cNvSpPr>
          <p:nvPr>
            <p:ph type="sldNum" sz="quarter" idx="12"/>
          </p:nvPr>
        </p:nvSpPr>
        <p:spPr/>
        <p:txBody>
          <a:bodyPr/>
          <a:lstStyle/>
          <a:p>
            <a:fld id="{F2C8FA66-D146-4F4E-B466-153EE3FEF9A2}" type="slidenum">
              <a:rPr lang="el-GR" altLang="el-GR"/>
              <a:pPr/>
              <a:t>84</a:t>
            </a:fld>
            <a:endParaRPr lang="el-GR" altLang="el-GR"/>
          </a:p>
        </p:txBody>
      </p:sp>
      <p:sp>
        <p:nvSpPr>
          <p:cNvPr id="128002" name="Rectangle 2"/>
          <p:cNvSpPr>
            <a:spLocks noGrp="1" noChangeArrowheads="1"/>
          </p:cNvSpPr>
          <p:nvPr>
            <p:ph type="title"/>
          </p:nvPr>
        </p:nvSpPr>
        <p:spPr>
          <a:xfrm>
            <a:off x="1835696" y="404664"/>
            <a:ext cx="5113339" cy="647700"/>
          </a:xfrm>
          <a:noFill/>
          <a:ln cap="flat">
            <a:solidFill>
              <a:schemeClr val="bg1"/>
            </a:solidFill>
            <a:prstDash val="dash"/>
            <a:miter lim="800000"/>
            <a:headEnd/>
            <a:tailEnd/>
          </a:ln>
        </p:spPr>
        <p:txBody>
          <a:bodyPr>
            <a:normAutofit fontScale="90000"/>
          </a:bodyPr>
          <a:lstStyle/>
          <a:p>
            <a:r>
              <a:rPr lang="el-GR" altLang="el-GR" sz="4000" b="1" dirty="0">
                <a:solidFill>
                  <a:srgbClr val="003300"/>
                </a:solidFill>
              </a:rPr>
              <a:t>ΛΙΠΟΘΥΜΙΑ</a:t>
            </a:r>
          </a:p>
        </p:txBody>
      </p:sp>
      <p:sp>
        <p:nvSpPr>
          <p:cNvPr id="128003" name="Rectangle 3"/>
          <p:cNvSpPr>
            <a:spLocks noGrp="1" noChangeArrowheads="1"/>
          </p:cNvSpPr>
          <p:nvPr>
            <p:ph type="body" idx="1"/>
          </p:nvPr>
        </p:nvSpPr>
        <p:spPr>
          <a:xfrm>
            <a:off x="0" y="1772816"/>
            <a:ext cx="9144000" cy="5256584"/>
          </a:xfrm>
        </p:spPr>
        <p:txBody>
          <a:bodyPr>
            <a:noAutofit/>
          </a:bodyPr>
          <a:lstStyle/>
          <a:p>
            <a:pPr marL="0" indent="0" algn="just">
              <a:lnSpc>
                <a:spcPct val="90000"/>
              </a:lnSpc>
              <a:buNone/>
            </a:pPr>
            <a:r>
              <a:rPr lang="el-GR" altLang="el-GR" sz="2400" b="1" u="sng" dirty="0" smtClean="0">
                <a:solidFill>
                  <a:srgbClr val="FF0000"/>
                </a:solidFill>
                <a:effectLst>
                  <a:outerShdw blurRad="38100" dist="38100" dir="2700000" algn="tl">
                    <a:srgbClr val="000000">
                      <a:alpha val="43137"/>
                    </a:srgbClr>
                  </a:outerShdw>
                </a:effectLst>
              </a:rPr>
              <a:t>ΛΙΠΟΘΥΜΙΑ</a:t>
            </a:r>
            <a:r>
              <a:rPr lang="el-GR" altLang="el-GR" sz="2400" b="1" u="sng" dirty="0">
                <a:solidFill>
                  <a:srgbClr val="FF0000"/>
                </a:solidFill>
                <a:effectLst>
                  <a:outerShdw blurRad="38100" dist="38100" dir="2700000" algn="tl">
                    <a:srgbClr val="000000">
                      <a:alpha val="43137"/>
                    </a:srgbClr>
                  </a:outerShdw>
                </a:effectLst>
              </a:rPr>
              <a:t> </a:t>
            </a:r>
            <a:r>
              <a:rPr lang="el-GR" altLang="el-GR" sz="2400" b="1" u="sng" dirty="0" smtClean="0">
                <a:solidFill>
                  <a:srgbClr val="003300"/>
                </a:solidFill>
                <a:effectLst>
                  <a:outerShdw blurRad="38100" dist="38100" dir="2700000" algn="tl">
                    <a:srgbClr val="000000">
                      <a:alpha val="43137"/>
                    </a:srgbClr>
                  </a:outerShdw>
                </a:effectLst>
              </a:rPr>
              <a:t>:</a:t>
            </a:r>
            <a:r>
              <a:rPr lang="el-GR" altLang="el-GR" sz="2400" b="1" dirty="0" smtClean="0">
                <a:solidFill>
                  <a:srgbClr val="003300"/>
                </a:solidFill>
              </a:rPr>
              <a:t>  Απότομη - προσωρινή </a:t>
            </a:r>
            <a:r>
              <a:rPr lang="el-GR" altLang="el-GR" sz="2400" b="1" dirty="0">
                <a:solidFill>
                  <a:srgbClr val="003300"/>
                </a:solidFill>
              </a:rPr>
              <a:t>απώλεια της συνείδησης </a:t>
            </a:r>
            <a:r>
              <a:rPr lang="el-GR" altLang="el-GR" sz="2400" b="1" dirty="0" smtClean="0">
                <a:solidFill>
                  <a:srgbClr val="003300"/>
                </a:solidFill>
              </a:rPr>
              <a:t>λόγω κυκλοφορικής </a:t>
            </a:r>
            <a:r>
              <a:rPr lang="el-GR" altLang="el-GR" sz="2400" b="1" dirty="0">
                <a:solidFill>
                  <a:srgbClr val="003300"/>
                </a:solidFill>
              </a:rPr>
              <a:t>διαταραχής του εγκεφάλου. </a:t>
            </a:r>
            <a:endParaRPr lang="el-GR" altLang="el-GR" sz="2400" b="1" dirty="0" smtClean="0">
              <a:solidFill>
                <a:srgbClr val="003300"/>
              </a:solidFill>
            </a:endParaRPr>
          </a:p>
          <a:p>
            <a:pPr algn="just">
              <a:lnSpc>
                <a:spcPct val="90000"/>
              </a:lnSpc>
              <a:buFont typeface="Wingdings" panose="05000000000000000000" pitchFamily="2" charset="2"/>
              <a:buChar char="Ø"/>
            </a:pPr>
            <a:r>
              <a:rPr lang="el-GR" altLang="el-GR" sz="2400" b="1" dirty="0" smtClean="0">
                <a:solidFill>
                  <a:srgbClr val="003300"/>
                </a:solidFill>
              </a:rPr>
              <a:t>Οφείλεται σε ελαττωμένη παροχή αίματος  </a:t>
            </a:r>
            <a:r>
              <a:rPr lang="el-GR" altLang="el-GR" sz="2400" b="1" dirty="0">
                <a:solidFill>
                  <a:srgbClr val="003300"/>
                </a:solidFill>
              </a:rPr>
              <a:t>στον εγκέφαλο, </a:t>
            </a:r>
            <a:r>
              <a:rPr lang="el-GR" altLang="el-GR" sz="2400" b="1" dirty="0" smtClean="0">
                <a:solidFill>
                  <a:srgbClr val="003300"/>
                </a:solidFill>
              </a:rPr>
              <a:t> μείωση  </a:t>
            </a:r>
            <a:r>
              <a:rPr lang="el-GR" altLang="el-GR" sz="2400" b="1" dirty="0">
                <a:solidFill>
                  <a:srgbClr val="003300"/>
                </a:solidFill>
              </a:rPr>
              <a:t>οξυγόνου </a:t>
            </a:r>
            <a:r>
              <a:rPr lang="el-GR" altLang="el-GR" sz="2400" b="1" dirty="0" smtClean="0">
                <a:solidFill>
                  <a:srgbClr val="003300"/>
                </a:solidFill>
              </a:rPr>
              <a:t>στον εγκέφαλο. </a:t>
            </a:r>
          </a:p>
          <a:p>
            <a:pPr algn="just">
              <a:lnSpc>
                <a:spcPct val="90000"/>
              </a:lnSpc>
              <a:buFont typeface="Wingdings" panose="05000000000000000000" pitchFamily="2" charset="2"/>
              <a:buChar char="Ø"/>
            </a:pPr>
            <a:r>
              <a:rPr lang="el-GR" altLang="el-GR" sz="2400" b="1" dirty="0" smtClean="0">
                <a:solidFill>
                  <a:srgbClr val="003300"/>
                </a:solidFill>
              </a:rPr>
              <a:t>Παράγοντες  : πολλοί – παροδικοί. </a:t>
            </a:r>
          </a:p>
          <a:p>
            <a:pPr algn="just">
              <a:lnSpc>
                <a:spcPct val="90000"/>
              </a:lnSpc>
              <a:buFont typeface="Wingdings" panose="05000000000000000000" pitchFamily="2" charset="2"/>
              <a:buChar char="Ø"/>
            </a:pPr>
            <a:endParaRPr lang="el-GR" altLang="el-GR" sz="800" b="1" dirty="0">
              <a:solidFill>
                <a:srgbClr val="003300"/>
              </a:solidFill>
            </a:endParaRPr>
          </a:p>
          <a:p>
            <a:pPr marL="711200" indent="-347663" algn="just">
              <a:lnSpc>
                <a:spcPct val="90000"/>
              </a:lnSpc>
              <a:buFont typeface="Wingdings" panose="05000000000000000000" pitchFamily="2" charset="2"/>
              <a:buChar char="ü"/>
            </a:pPr>
            <a:r>
              <a:rPr lang="el-GR" altLang="el-GR" sz="2200" b="1" i="1" dirty="0" smtClean="0">
                <a:solidFill>
                  <a:srgbClr val="00B0F0"/>
                </a:solidFill>
              </a:rPr>
              <a:t>Αν </a:t>
            </a:r>
            <a:r>
              <a:rPr lang="el-GR" altLang="el-GR" sz="2200" b="1" i="1" dirty="0">
                <a:solidFill>
                  <a:srgbClr val="00B0F0"/>
                </a:solidFill>
              </a:rPr>
              <a:t>κρατούσαν πολύ θα προκαλούσαν σοβαρές βλάβες στα εγκεφαλικά κύτταρα τα οποία δεν αντέχουν πολύ χρόνο στην έλλειψη οξυγόνου</a:t>
            </a:r>
            <a:r>
              <a:rPr lang="el-GR" altLang="el-GR" sz="2200" b="1" i="1" dirty="0" smtClean="0">
                <a:solidFill>
                  <a:srgbClr val="00B0F0"/>
                </a:solidFill>
              </a:rPr>
              <a:t>.</a:t>
            </a:r>
            <a:endParaRPr lang="en-US" altLang="el-GR" sz="2200" b="1" i="1" dirty="0" smtClean="0">
              <a:solidFill>
                <a:srgbClr val="00B0F0"/>
              </a:solidFill>
            </a:endParaRPr>
          </a:p>
          <a:p>
            <a:pPr marL="0" indent="0">
              <a:lnSpc>
                <a:spcPct val="90000"/>
              </a:lnSpc>
              <a:buNone/>
            </a:pPr>
            <a:r>
              <a:rPr lang="el-GR" altLang="el-GR" sz="2400" b="1" dirty="0">
                <a:solidFill>
                  <a:srgbClr val="003300"/>
                </a:solidFill>
              </a:rPr>
              <a:t/>
            </a:r>
            <a:br>
              <a:rPr lang="el-GR" altLang="el-GR" sz="2400" b="1" dirty="0">
                <a:solidFill>
                  <a:srgbClr val="003300"/>
                </a:solidFill>
              </a:rPr>
            </a:br>
            <a:r>
              <a:rPr lang="el-GR" altLang="el-GR" sz="2400" i="1" dirty="0">
                <a:solidFill>
                  <a:srgbClr val="003300"/>
                </a:solidFill>
              </a:rPr>
              <a:t>Ο άνθρωπος που πρόκειται να λιποθυμήσει γίνεται απότομα </a:t>
            </a:r>
            <a:r>
              <a:rPr lang="el-GR" altLang="el-GR" sz="2400" i="1" dirty="0">
                <a:solidFill>
                  <a:srgbClr val="FF0000"/>
                </a:solidFill>
              </a:rPr>
              <a:t>ωχρός</a:t>
            </a:r>
            <a:r>
              <a:rPr lang="el-GR" altLang="el-GR" sz="2400" i="1" dirty="0">
                <a:solidFill>
                  <a:srgbClr val="003300"/>
                </a:solidFill>
              </a:rPr>
              <a:t>, αισθάνεται να </a:t>
            </a:r>
            <a:r>
              <a:rPr lang="el-GR" altLang="el-GR" sz="2400" i="1" dirty="0">
                <a:solidFill>
                  <a:srgbClr val="FF0000"/>
                </a:solidFill>
              </a:rPr>
              <a:t>σκοτεινιάζουν γύρω του τα πάντα, ιδρώνε</a:t>
            </a:r>
            <a:r>
              <a:rPr lang="el-GR" altLang="el-GR" sz="2400" i="1" dirty="0">
                <a:solidFill>
                  <a:srgbClr val="003300"/>
                </a:solidFill>
              </a:rPr>
              <a:t>ι και πέφτει κάτω, ενώ ο σφυγμός του είναι μόλις ψηλαφητός και η αναπνοή </a:t>
            </a:r>
            <a:r>
              <a:rPr lang="el-GR" altLang="el-GR" sz="2400" i="1" dirty="0" smtClean="0">
                <a:solidFill>
                  <a:srgbClr val="003300"/>
                </a:solidFill>
              </a:rPr>
              <a:t>του επιπόλαιη</a:t>
            </a:r>
            <a:r>
              <a:rPr lang="el-GR" altLang="el-GR" sz="2400" i="1" dirty="0">
                <a:solidFill>
                  <a:srgbClr val="003300"/>
                </a:solidFill>
              </a:rPr>
              <a:t>.</a:t>
            </a:r>
            <a:br>
              <a:rPr lang="el-GR" altLang="el-GR" sz="2400" i="1" dirty="0">
                <a:solidFill>
                  <a:srgbClr val="003300"/>
                </a:solidFill>
              </a:rPr>
            </a:br>
            <a:endParaRPr lang="el-GR" altLang="el-GR" sz="2400" i="1" dirty="0">
              <a:solidFill>
                <a:srgbClr val="003300"/>
              </a:solidFill>
            </a:endParaRPr>
          </a:p>
        </p:txBody>
      </p:sp>
      <p:pic>
        <p:nvPicPr>
          <p:cNvPr id="7" name="Picture 2" descr="http://sucre.auth.gr/sites/default/files/logos/sucre_new.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3130" b="3620"/>
          <a:stretch/>
        </p:blipFill>
        <p:spPr bwMode="auto">
          <a:xfrm>
            <a:off x="107504" y="0"/>
            <a:ext cx="1397472" cy="116340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Αποτέλεσμα εικόνας για logo αθτη"/>
          <p:cNvPicPr>
            <a:picLocks noChangeAspect="1" noChangeArrowheads="1"/>
          </p:cNvPicPr>
          <p:nvPr/>
        </p:nvPicPr>
        <p:blipFill>
          <a:blip r:embed="rId3">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910207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28002"/>
                                        </p:tgtEl>
                                        <p:attrNameLst>
                                          <p:attrName>style.visibility</p:attrName>
                                        </p:attrNameLst>
                                      </p:cBhvr>
                                      <p:to>
                                        <p:strVal val="visible"/>
                                      </p:to>
                                    </p:set>
                                    <p:animEffect transition="in" filter="wipe(down)">
                                      <p:cBhvr>
                                        <p:cTn id="7" dur="580">
                                          <p:stCondLst>
                                            <p:cond delay="0"/>
                                          </p:stCondLst>
                                        </p:cTn>
                                        <p:tgtEl>
                                          <p:spTgt spid="128002"/>
                                        </p:tgtEl>
                                      </p:cBhvr>
                                    </p:animEffect>
                                    <p:anim calcmode="lin" valueType="num">
                                      <p:cBhvr>
                                        <p:cTn id="8" dur="1822" tmFilter="0,0; 0.14,0.36; 0.43,0.73; 0.71,0.91; 1.0,1.0">
                                          <p:stCondLst>
                                            <p:cond delay="0"/>
                                          </p:stCondLst>
                                        </p:cTn>
                                        <p:tgtEl>
                                          <p:spTgt spid="12800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800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800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800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800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8002"/>
                                        </p:tgtEl>
                                      </p:cBhvr>
                                      <p:to x="100000" y="60000"/>
                                    </p:animScale>
                                    <p:animScale>
                                      <p:cBhvr>
                                        <p:cTn id="14" dur="166" decel="50000">
                                          <p:stCondLst>
                                            <p:cond delay="676"/>
                                          </p:stCondLst>
                                        </p:cTn>
                                        <p:tgtEl>
                                          <p:spTgt spid="128002"/>
                                        </p:tgtEl>
                                      </p:cBhvr>
                                      <p:to x="100000" y="100000"/>
                                    </p:animScale>
                                    <p:animScale>
                                      <p:cBhvr>
                                        <p:cTn id="15" dur="26">
                                          <p:stCondLst>
                                            <p:cond delay="1312"/>
                                          </p:stCondLst>
                                        </p:cTn>
                                        <p:tgtEl>
                                          <p:spTgt spid="128002"/>
                                        </p:tgtEl>
                                      </p:cBhvr>
                                      <p:to x="100000" y="80000"/>
                                    </p:animScale>
                                    <p:animScale>
                                      <p:cBhvr>
                                        <p:cTn id="16" dur="166" decel="50000">
                                          <p:stCondLst>
                                            <p:cond delay="1338"/>
                                          </p:stCondLst>
                                        </p:cTn>
                                        <p:tgtEl>
                                          <p:spTgt spid="128002"/>
                                        </p:tgtEl>
                                      </p:cBhvr>
                                      <p:to x="100000" y="100000"/>
                                    </p:animScale>
                                    <p:animScale>
                                      <p:cBhvr>
                                        <p:cTn id="17" dur="26">
                                          <p:stCondLst>
                                            <p:cond delay="1642"/>
                                          </p:stCondLst>
                                        </p:cTn>
                                        <p:tgtEl>
                                          <p:spTgt spid="128002"/>
                                        </p:tgtEl>
                                      </p:cBhvr>
                                      <p:to x="100000" y="90000"/>
                                    </p:animScale>
                                    <p:animScale>
                                      <p:cBhvr>
                                        <p:cTn id="18" dur="166" decel="50000">
                                          <p:stCondLst>
                                            <p:cond delay="1668"/>
                                          </p:stCondLst>
                                        </p:cTn>
                                        <p:tgtEl>
                                          <p:spTgt spid="128002"/>
                                        </p:tgtEl>
                                      </p:cBhvr>
                                      <p:to x="100000" y="100000"/>
                                    </p:animScale>
                                    <p:animScale>
                                      <p:cBhvr>
                                        <p:cTn id="19" dur="26">
                                          <p:stCondLst>
                                            <p:cond delay="1808"/>
                                          </p:stCondLst>
                                        </p:cTn>
                                        <p:tgtEl>
                                          <p:spTgt spid="128002"/>
                                        </p:tgtEl>
                                      </p:cBhvr>
                                      <p:to x="100000" y="95000"/>
                                    </p:animScale>
                                    <p:animScale>
                                      <p:cBhvr>
                                        <p:cTn id="20" dur="166" decel="50000">
                                          <p:stCondLst>
                                            <p:cond delay="1834"/>
                                          </p:stCondLst>
                                        </p:cTn>
                                        <p:tgtEl>
                                          <p:spTgt spid="12800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8003">
                                            <p:txEl>
                                              <p:pRg st="0" end="0"/>
                                            </p:txEl>
                                          </p:spTgt>
                                        </p:tgtEl>
                                        <p:attrNameLst>
                                          <p:attrName>style.visibility</p:attrName>
                                        </p:attrNameLst>
                                      </p:cBhvr>
                                      <p:to>
                                        <p:strVal val="visible"/>
                                      </p:to>
                                    </p:set>
                                    <p:animEffect transition="in" filter="fade">
                                      <p:cBhvr>
                                        <p:cTn id="25" dur="500"/>
                                        <p:tgtEl>
                                          <p:spTgt spid="128003">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28003">
                                            <p:txEl>
                                              <p:pRg st="1" end="1"/>
                                            </p:txEl>
                                          </p:spTgt>
                                        </p:tgtEl>
                                        <p:attrNameLst>
                                          <p:attrName>style.visibility</p:attrName>
                                        </p:attrNameLst>
                                      </p:cBhvr>
                                      <p:to>
                                        <p:strVal val="visible"/>
                                      </p:to>
                                    </p:set>
                                    <p:animEffect transition="in" filter="fade">
                                      <p:cBhvr>
                                        <p:cTn id="30" dur="500"/>
                                        <p:tgtEl>
                                          <p:spTgt spid="128003">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28003">
                                            <p:txEl>
                                              <p:pRg st="2" end="2"/>
                                            </p:txEl>
                                          </p:spTgt>
                                        </p:tgtEl>
                                        <p:attrNameLst>
                                          <p:attrName>style.visibility</p:attrName>
                                        </p:attrNameLst>
                                      </p:cBhvr>
                                      <p:to>
                                        <p:strVal val="visible"/>
                                      </p:to>
                                    </p:set>
                                    <p:animEffect transition="in" filter="fade">
                                      <p:cBhvr>
                                        <p:cTn id="35" dur="500"/>
                                        <p:tgtEl>
                                          <p:spTgt spid="128003">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28003">
                                            <p:txEl>
                                              <p:pRg st="4" end="4"/>
                                            </p:txEl>
                                          </p:spTgt>
                                        </p:tgtEl>
                                        <p:attrNameLst>
                                          <p:attrName>style.visibility</p:attrName>
                                        </p:attrNameLst>
                                      </p:cBhvr>
                                      <p:to>
                                        <p:strVal val="visible"/>
                                      </p:to>
                                    </p:set>
                                    <p:animEffect transition="in" filter="fade">
                                      <p:cBhvr>
                                        <p:cTn id="40" dur="500"/>
                                        <p:tgtEl>
                                          <p:spTgt spid="128003">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28003">
                                            <p:txEl>
                                              <p:pRg st="5" end="5"/>
                                            </p:txEl>
                                          </p:spTgt>
                                        </p:tgtEl>
                                        <p:attrNameLst>
                                          <p:attrName>style.visibility</p:attrName>
                                        </p:attrNameLst>
                                      </p:cBhvr>
                                      <p:to>
                                        <p:strVal val="visible"/>
                                      </p:to>
                                    </p:set>
                                    <p:animEffect transition="in" filter="fade">
                                      <p:cBhvr>
                                        <p:cTn id="45" dur="500"/>
                                        <p:tgtEl>
                                          <p:spTgt spid="12800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2" grpId="0" animBg="1"/>
      <p:bldP spid="128003" grpId="0" build="p"/>
    </p:bldLst>
  </p:timing>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Θέση αριθμού διαφάνειας 5"/>
          <p:cNvSpPr>
            <a:spLocks noGrp="1"/>
          </p:cNvSpPr>
          <p:nvPr>
            <p:ph type="sldNum" sz="quarter" idx="12"/>
          </p:nvPr>
        </p:nvSpPr>
        <p:spPr>
          <a:xfrm>
            <a:off x="6553200" y="7508478"/>
            <a:ext cx="2133600" cy="365125"/>
          </a:xfrm>
        </p:spPr>
        <p:txBody>
          <a:bodyPr/>
          <a:lstStyle/>
          <a:p>
            <a:fld id="{F2C8FA66-D146-4F4E-B466-153EE3FEF9A2}" type="slidenum">
              <a:rPr lang="el-GR" altLang="el-GR"/>
              <a:pPr/>
              <a:t>85</a:t>
            </a:fld>
            <a:endParaRPr lang="el-GR" altLang="el-GR"/>
          </a:p>
        </p:txBody>
      </p:sp>
      <p:sp>
        <p:nvSpPr>
          <p:cNvPr id="128002" name="Rectangle 2"/>
          <p:cNvSpPr>
            <a:spLocks noGrp="1" noChangeArrowheads="1"/>
          </p:cNvSpPr>
          <p:nvPr>
            <p:ph type="title"/>
          </p:nvPr>
        </p:nvSpPr>
        <p:spPr>
          <a:xfrm>
            <a:off x="1763688" y="731634"/>
            <a:ext cx="5113339" cy="647700"/>
          </a:xfrm>
          <a:noFill/>
          <a:ln cap="flat">
            <a:solidFill>
              <a:schemeClr val="bg1"/>
            </a:solidFill>
            <a:prstDash val="dash"/>
            <a:miter lim="800000"/>
            <a:headEnd/>
            <a:tailEnd/>
          </a:ln>
        </p:spPr>
        <p:txBody>
          <a:bodyPr>
            <a:normAutofit fontScale="90000"/>
          </a:bodyPr>
          <a:lstStyle/>
          <a:p>
            <a:r>
              <a:rPr lang="el-GR" altLang="el-GR" sz="4000" b="1" dirty="0">
                <a:solidFill>
                  <a:srgbClr val="003300"/>
                </a:solidFill>
              </a:rPr>
              <a:t>ΛΙΠΟΘΥΜΙΑ</a:t>
            </a:r>
          </a:p>
        </p:txBody>
      </p:sp>
      <p:sp>
        <p:nvSpPr>
          <p:cNvPr id="128003" name="Rectangle 3"/>
          <p:cNvSpPr>
            <a:spLocks noGrp="1" noChangeArrowheads="1"/>
          </p:cNvSpPr>
          <p:nvPr>
            <p:ph type="body" idx="1"/>
          </p:nvPr>
        </p:nvSpPr>
        <p:spPr>
          <a:xfrm>
            <a:off x="647056" y="2468970"/>
            <a:ext cx="8496944" cy="3744416"/>
          </a:xfrm>
        </p:spPr>
        <p:txBody>
          <a:bodyPr>
            <a:noAutofit/>
          </a:bodyPr>
          <a:lstStyle/>
          <a:p>
            <a:pPr algn="just">
              <a:lnSpc>
                <a:spcPct val="90000"/>
              </a:lnSpc>
              <a:buFont typeface="Wingdings" panose="05000000000000000000" pitchFamily="2" charset="2"/>
              <a:buChar char="ü"/>
            </a:pPr>
            <a:r>
              <a:rPr lang="el-GR" altLang="el-GR" sz="2200" i="1" dirty="0" smtClean="0">
                <a:solidFill>
                  <a:srgbClr val="003300"/>
                </a:solidFill>
              </a:rPr>
              <a:t>Η </a:t>
            </a:r>
            <a:r>
              <a:rPr lang="el-GR" altLang="el-GR" sz="2200" i="1" dirty="0">
                <a:solidFill>
                  <a:srgbClr val="003300"/>
                </a:solidFill>
              </a:rPr>
              <a:t>απώλεια αίματος εξαιτίας κάποιου τραυματισμού ή </a:t>
            </a:r>
            <a:r>
              <a:rPr lang="el-GR" altLang="el-GR" sz="2200" i="1" dirty="0" smtClean="0">
                <a:solidFill>
                  <a:srgbClr val="003300"/>
                </a:solidFill>
              </a:rPr>
              <a:t>αρρώστιας</a:t>
            </a:r>
          </a:p>
          <a:p>
            <a:pPr marL="0" indent="0" algn="just">
              <a:lnSpc>
                <a:spcPct val="90000"/>
              </a:lnSpc>
              <a:buNone/>
            </a:pPr>
            <a:r>
              <a:rPr lang="el-GR" altLang="el-GR" sz="2200" i="1" dirty="0" smtClean="0">
                <a:solidFill>
                  <a:srgbClr val="003300"/>
                </a:solidFill>
              </a:rPr>
              <a:t>(γαστρορραγία </a:t>
            </a:r>
            <a:r>
              <a:rPr lang="el-GR" altLang="el-GR" sz="2200" i="1" dirty="0">
                <a:solidFill>
                  <a:srgbClr val="003300"/>
                </a:solidFill>
              </a:rPr>
              <a:t>κ.τ.λ.)</a:t>
            </a:r>
          </a:p>
          <a:p>
            <a:pPr algn="just">
              <a:lnSpc>
                <a:spcPct val="90000"/>
              </a:lnSpc>
              <a:buFont typeface="Wingdings" panose="05000000000000000000" pitchFamily="2" charset="2"/>
              <a:buChar char="ü"/>
            </a:pPr>
            <a:r>
              <a:rPr lang="el-GR" altLang="el-GR" sz="2200" i="1" dirty="0" smtClean="0">
                <a:solidFill>
                  <a:srgbClr val="003300"/>
                </a:solidFill>
              </a:rPr>
              <a:t>η </a:t>
            </a:r>
            <a:r>
              <a:rPr lang="el-GR" altLang="el-GR" sz="2200" i="1" dirty="0">
                <a:solidFill>
                  <a:srgbClr val="003300"/>
                </a:solidFill>
              </a:rPr>
              <a:t>απότομη πτώση της πίεσης εξαιτίας έντονου φόβου ή </a:t>
            </a:r>
            <a:r>
              <a:rPr lang="el-GR" altLang="el-GR" sz="2200" i="1" dirty="0" smtClean="0">
                <a:solidFill>
                  <a:srgbClr val="003300"/>
                </a:solidFill>
              </a:rPr>
              <a:t>συγκίνησης</a:t>
            </a:r>
          </a:p>
          <a:p>
            <a:pPr marL="0" indent="0" algn="just">
              <a:lnSpc>
                <a:spcPct val="90000"/>
              </a:lnSpc>
              <a:buNone/>
            </a:pPr>
            <a:r>
              <a:rPr lang="el-GR" altLang="el-GR" sz="2200" i="1" dirty="0" smtClean="0">
                <a:solidFill>
                  <a:srgbClr val="003300"/>
                </a:solidFill>
              </a:rPr>
              <a:t>η </a:t>
            </a:r>
            <a:r>
              <a:rPr lang="el-GR" altLang="el-GR" sz="2200" i="1" dirty="0">
                <a:solidFill>
                  <a:srgbClr val="003300"/>
                </a:solidFill>
              </a:rPr>
              <a:t>μεγάλη αναιμία</a:t>
            </a:r>
          </a:p>
          <a:p>
            <a:pPr algn="just">
              <a:lnSpc>
                <a:spcPct val="90000"/>
              </a:lnSpc>
              <a:buFont typeface="Wingdings" panose="05000000000000000000" pitchFamily="2" charset="2"/>
              <a:buChar char="ü"/>
            </a:pPr>
            <a:r>
              <a:rPr lang="el-GR" altLang="el-GR" sz="2200" i="1" dirty="0" smtClean="0">
                <a:solidFill>
                  <a:srgbClr val="003300"/>
                </a:solidFill>
              </a:rPr>
              <a:t>ο </a:t>
            </a:r>
            <a:r>
              <a:rPr lang="el-GR" altLang="el-GR" sz="2200" i="1" dirty="0">
                <a:solidFill>
                  <a:srgbClr val="003300"/>
                </a:solidFill>
              </a:rPr>
              <a:t>μεγάλος συνωστισμός </a:t>
            </a:r>
          </a:p>
          <a:p>
            <a:pPr algn="just">
              <a:lnSpc>
                <a:spcPct val="90000"/>
              </a:lnSpc>
              <a:buFont typeface="Wingdings" panose="05000000000000000000" pitchFamily="2" charset="2"/>
              <a:buChar char="ü"/>
            </a:pPr>
            <a:r>
              <a:rPr lang="el-GR" altLang="el-GR" sz="2200" i="1" dirty="0" smtClean="0">
                <a:solidFill>
                  <a:srgbClr val="003300"/>
                </a:solidFill>
              </a:rPr>
              <a:t>η </a:t>
            </a:r>
            <a:r>
              <a:rPr lang="el-GR" altLang="el-GR" sz="2200" i="1" dirty="0">
                <a:solidFill>
                  <a:srgbClr val="003300"/>
                </a:solidFill>
              </a:rPr>
              <a:t>παραμονή σε χώρους υπερβολικά ζεστούς που δεν αερίζονται καλά </a:t>
            </a:r>
          </a:p>
          <a:p>
            <a:pPr algn="just">
              <a:lnSpc>
                <a:spcPct val="90000"/>
              </a:lnSpc>
              <a:buFont typeface="Wingdings" panose="05000000000000000000" pitchFamily="2" charset="2"/>
              <a:buChar char="ü"/>
            </a:pPr>
            <a:r>
              <a:rPr lang="el-GR" altLang="el-GR" sz="2200" i="1" dirty="0" smtClean="0">
                <a:solidFill>
                  <a:srgbClr val="003300"/>
                </a:solidFill>
              </a:rPr>
              <a:t>κάποιος </a:t>
            </a:r>
            <a:r>
              <a:rPr lang="el-GR" altLang="el-GR" sz="2200" i="1" dirty="0">
                <a:solidFill>
                  <a:srgbClr val="003300"/>
                </a:solidFill>
              </a:rPr>
              <a:t>έντονος πόνος </a:t>
            </a:r>
          </a:p>
          <a:p>
            <a:pPr algn="just">
              <a:lnSpc>
                <a:spcPct val="90000"/>
              </a:lnSpc>
              <a:buFont typeface="Wingdings" panose="05000000000000000000" pitchFamily="2" charset="2"/>
              <a:buChar char="ü"/>
            </a:pPr>
            <a:r>
              <a:rPr lang="el-GR" altLang="el-GR" sz="2200" i="1" dirty="0" smtClean="0">
                <a:solidFill>
                  <a:srgbClr val="003300"/>
                </a:solidFill>
              </a:rPr>
              <a:t>η </a:t>
            </a:r>
            <a:r>
              <a:rPr lang="el-GR" altLang="el-GR" sz="2200" i="1" dirty="0">
                <a:solidFill>
                  <a:srgbClr val="003300"/>
                </a:solidFill>
              </a:rPr>
              <a:t>κατάσταση εγκυμοσύνης </a:t>
            </a:r>
          </a:p>
          <a:p>
            <a:pPr algn="just">
              <a:lnSpc>
                <a:spcPct val="90000"/>
              </a:lnSpc>
              <a:buFont typeface="Wingdings" panose="05000000000000000000" pitchFamily="2" charset="2"/>
              <a:buChar char="ü"/>
            </a:pPr>
            <a:r>
              <a:rPr lang="el-GR" altLang="el-GR" sz="2200" i="1" dirty="0" smtClean="0">
                <a:solidFill>
                  <a:srgbClr val="003300"/>
                </a:solidFill>
              </a:rPr>
              <a:t>πολλές </a:t>
            </a:r>
            <a:r>
              <a:rPr lang="el-GR" altLang="el-GR" sz="2200" i="1" dirty="0">
                <a:solidFill>
                  <a:srgbClr val="003300"/>
                </a:solidFill>
              </a:rPr>
              <a:t>καρδιακές παθήσεις</a:t>
            </a:r>
            <a:r>
              <a:rPr lang="el-GR" altLang="el-GR" sz="2200" b="1" dirty="0" smtClean="0">
                <a:solidFill>
                  <a:srgbClr val="003300"/>
                </a:solidFill>
              </a:rPr>
              <a:t>.</a:t>
            </a:r>
            <a:endParaRPr lang="en-US" altLang="el-GR" sz="2200" b="1" dirty="0" smtClean="0">
              <a:solidFill>
                <a:srgbClr val="003300"/>
              </a:solidFill>
            </a:endParaRPr>
          </a:p>
        </p:txBody>
      </p:sp>
      <p:sp>
        <p:nvSpPr>
          <p:cNvPr id="2" name="Ορθογώνιο 1"/>
          <p:cNvSpPr/>
          <p:nvPr/>
        </p:nvSpPr>
        <p:spPr>
          <a:xfrm>
            <a:off x="28175" y="1988842"/>
            <a:ext cx="6029215" cy="480131"/>
          </a:xfrm>
          <a:prstGeom prst="rect">
            <a:avLst/>
          </a:prstGeom>
        </p:spPr>
        <p:txBody>
          <a:bodyPr wrap="none">
            <a:spAutoFit/>
          </a:bodyPr>
          <a:lstStyle/>
          <a:p>
            <a:pPr algn="just">
              <a:lnSpc>
                <a:spcPct val="90000"/>
              </a:lnSpc>
            </a:pPr>
            <a:r>
              <a:rPr lang="el-GR" altLang="el-GR" sz="2800" b="1" dirty="0">
                <a:solidFill>
                  <a:srgbClr val="003300"/>
                </a:solidFill>
              </a:rPr>
              <a:t>Οι κυριότερες αιτίες λιποθυμίας είναι: </a:t>
            </a:r>
          </a:p>
        </p:txBody>
      </p:sp>
      <p:pic>
        <p:nvPicPr>
          <p:cNvPr id="7" name="Picture 2" descr="http://sucre.auth.gr/sites/default/files/logos/sucre_new.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3130" b="3620"/>
          <a:stretch/>
        </p:blipFill>
        <p:spPr bwMode="auto">
          <a:xfrm>
            <a:off x="107504" y="0"/>
            <a:ext cx="1397472" cy="116340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Αποτέλεσμα εικόνας για logo αθτη"/>
          <p:cNvPicPr>
            <a:picLocks noChangeAspect="1" noChangeArrowheads="1"/>
          </p:cNvPicPr>
          <p:nvPr/>
        </p:nvPicPr>
        <p:blipFill>
          <a:blip r:embed="rId3">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03794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8002"/>
                                        </p:tgtEl>
                                        <p:attrNameLst>
                                          <p:attrName>style.visibility</p:attrName>
                                        </p:attrNameLst>
                                      </p:cBhvr>
                                      <p:to>
                                        <p:strVal val="visible"/>
                                      </p:to>
                                    </p:set>
                                    <p:animEffect transition="in" filter="fade">
                                      <p:cBhvr>
                                        <p:cTn id="7" dur="1000"/>
                                        <p:tgtEl>
                                          <p:spTgt spid="128002"/>
                                        </p:tgtEl>
                                      </p:cBhvr>
                                    </p:animEffect>
                                    <p:anim calcmode="lin" valueType="num">
                                      <p:cBhvr>
                                        <p:cTn id="8" dur="1000" fill="hold"/>
                                        <p:tgtEl>
                                          <p:spTgt spid="128002"/>
                                        </p:tgtEl>
                                        <p:attrNameLst>
                                          <p:attrName>ppt_x</p:attrName>
                                        </p:attrNameLst>
                                      </p:cBhvr>
                                      <p:tavLst>
                                        <p:tav tm="0">
                                          <p:val>
                                            <p:strVal val="#ppt_x"/>
                                          </p:val>
                                        </p:tav>
                                        <p:tav tm="100000">
                                          <p:val>
                                            <p:strVal val="#ppt_x"/>
                                          </p:val>
                                        </p:tav>
                                      </p:tavLst>
                                    </p:anim>
                                    <p:anim calcmode="lin" valueType="num">
                                      <p:cBhvr>
                                        <p:cTn id="9" dur="1000" fill="hold"/>
                                        <p:tgtEl>
                                          <p:spTgt spid="12800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28003">
                                            <p:txEl>
                                              <p:pRg st="0" end="0"/>
                                            </p:txEl>
                                          </p:spTgt>
                                        </p:tgtEl>
                                        <p:attrNameLst>
                                          <p:attrName>style.visibility</p:attrName>
                                        </p:attrNameLst>
                                      </p:cBhvr>
                                      <p:to>
                                        <p:strVal val="visible"/>
                                      </p:to>
                                    </p:set>
                                    <p:anim calcmode="lin" valueType="num">
                                      <p:cBhvr additive="base">
                                        <p:cTn id="20" dur="500" fill="hold"/>
                                        <p:tgtEl>
                                          <p:spTgt spid="128003">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2800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28003">
                                            <p:txEl>
                                              <p:pRg st="1" end="1"/>
                                            </p:txEl>
                                          </p:spTgt>
                                        </p:tgtEl>
                                        <p:attrNameLst>
                                          <p:attrName>style.visibility</p:attrName>
                                        </p:attrNameLst>
                                      </p:cBhvr>
                                      <p:to>
                                        <p:strVal val="visible"/>
                                      </p:to>
                                    </p:set>
                                    <p:anim calcmode="lin" valueType="num">
                                      <p:cBhvr additive="base">
                                        <p:cTn id="26" dur="500" fill="hold"/>
                                        <p:tgtEl>
                                          <p:spTgt spid="128003">
                                            <p:txEl>
                                              <p:pRg st="1" end="1"/>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2800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28003">
                                            <p:txEl>
                                              <p:pRg st="2" end="2"/>
                                            </p:txEl>
                                          </p:spTgt>
                                        </p:tgtEl>
                                        <p:attrNameLst>
                                          <p:attrName>style.visibility</p:attrName>
                                        </p:attrNameLst>
                                      </p:cBhvr>
                                      <p:to>
                                        <p:strVal val="visible"/>
                                      </p:to>
                                    </p:set>
                                    <p:anim calcmode="lin" valueType="num">
                                      <p:cBhvr additive="base">
                                        <p:cTn id="32" dur="500" fill="hold"/>
                                        <p:tgtEl>
                                          <p:spTgt spid="128003">
                                            <p:txEl>
                                              <p:pRg st="2" end="2"/>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2800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28003">
                                            <p:txEl>
                                              <p:pRg st="3" end="3"/>
                                            </p:txEl>
                                          </p:spTgt>
                                        </p:tgtEl>
                                        <p:attrNameLst>
                                          <p:attrName>style.visibility</p:attrName>
                                        </p:attrNameLst>
                                      </p:cBhvr>
                                      <p:to>
                                        <p:strVal val="visible"/>
                                      </p:to>
                                    </p:set>
                                    <p:anim calcmode="lin" valueType="num">
                                      <p:cBhvr additive="base">
                                        <p:cTn id="38" dur="500" fill="hold"/>
                                        <p:tgtEl>
                                          <p:spTgt spid="128003">
                                            <p:txEl>
                                              <p:pRg st="3" end="3"/>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12800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28003">
                                            <p:txEl>
                                              <p:pRg st="4" end="4"/>
                                            </p:txEl>
                                          </p:spTgt>
                                        </p:tgtEl>
                                        <p:attrNameLst>
                                          <p:attrName>style.visibility</p:attrName>
                                        </p:attrNameLst>
                                      </p:cBhvr>
                                      <p:to>
                                        <p:strVal val="visible"/>
                                      </p:to>
                                    </p:set>
                                    <p:anim calcmode="lin" valueType="num">
                                      <p:cBhvr additive="base">
                                        <p:cTn id="44" dur="500" fill="hold"/>
                                        <p:tgtEl>
                                          <p:spTgt spid="128003">
                                            <p:txEl>
                                              <p:pRg st="4" end="4"/>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12800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128003">
                                            <p:txEl>
                                              <p:pRg st="5" end="5"/>
                                            </p:txEl>
                                          </p:spTgt>
                                        </p:tgtEl>
                                        <p:attrNameLst>
                                          <p:attrName>style.visibility</p:attrName>
                                        </p:attrNameLst>
                                      </p:cBhvr>
                                      <p:to>
                                        <p:strVal val="visible"/>
                                      </p:to>
                                    </p:set>
                                    <p:anim calcmode="lin" valueType="num">
                                      <p:cBhvr additive="base">
                                        <p:cTn id="50" dur="500" fill="hold"/>
                                        <p:tgtEl>
                                          <p:spTgt spid="128003">
                                            <p:txEl>
                                              <p:pRg st="5" end="5"/>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12800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128003">
                                            <p:txEl>
                                              <p:pRg st="6" end="6"/>
                                            </p:txEl>
                                          </p:spTgt>
                                        </p:tgtEl>
                                        <p:attrNameLst>
                                          <p:attrName>style.visibility</p:attrName>
                                        </p:attrNameLst>
                                      </p:cBhvr>
                                      <p:to>
                                        <p:strVal val="visible"/>
                                      </p:to>
                                    </p:set>
                                    <p:anim calcmode="lin" valueType="num">
                                      <p:cBhvr additive="base">
                                        <p:cTn id="56" dur="500" fill="hold"/>
                                        <p:tgtEl>
                                          <p:spTgt spid="128003">
                                            <p:txEl>
                                              <p:pRg st="6" end="6"/>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12800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128003">
                                            <p:txEl>
                                              <p:pRg st="7" end="7"/>
                                            </p:txEl>
                                          </p:spTgt>
                                        </p:tgtEl>
                                        <p:attrNameLst>
                                          <p:attrName>style.visibility</p:attrName>
                                        </p:attrNameLst>
                                      </p:cBhvr>
                                      <p:to>
                                        <p:strVal val="visible"/>
                                      </p:to>
                                    </p:set>
                                    <p:anim calcmode="lin" valueType="num">
                                      <p:cBhvr additive="base">
                                        <p:cTn id="62" dur="500" fill="hold"/>
                                        <p:tgtEl>
                                          <p:spTgt spid="128003">
                                            <p:txEl>
                                              <p:pRg st="7" end="7"/>
                                            </p:txEl>
                                          </p:spTgt>
                                        </p:tgtEl>
                                        <p:attrNameLst>
                                          <p:attrName>ppt_x</p:attrName>
                                        </p:attrNameLst>
                                      </p:cBhvr>
                                      <p:tavLst>
                                        <p:tav tm="0">
                                          <p:val>
                                            <p:strVal val="#ppt_x"/>
                                          </p:val>
                                        </p:tav>
                                        <p:tav tm="100000">
                                          <p:val>
                                            <p:strVal val="#ppt_x"/>
                                          </p:val>
                                        </p:tav>
                                      </p:tavLst>
                                    </p:anim>
                                    <p:anim calcmode="lin" valueType="num">
                                      <p:cBhvr additive="base">
                                        <p:cTn id="63" dur="500" fill="hold"/>
                                        <p:tgtEl>
                                          <p:spTgt spid="12800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128003">
                                            <p:txEl>
                                              <p:pRg st="8" end="8"/>
                                            </p:txEl>
                                          </p:spTgt>
                                        </p:tgtEl>
                                        <p:attrNameLst>
                                          <p:attrName>style.visibility</p:attrName>
                                        </p:attrNameLst>
                                      </p:cBhvr>
                                      <p:to>
                                        <p:strVal val="visible"/>
                                      </p:to>
                                    </p:set>
                                    <p:anim calcmode="lin" valueType="num">
                                      <p:cBhvr additive="base">
                                        <p:cTn id="68" dur="500" fill="hold"/>
                                        <p:tgtEl>
                                          <p:spTgt spid="128003">
                                            <p:txEl>
                                              <p:pRg st="8" end="8"/>
                                            </p:txEl>
                                          </p:spTgt>
                                        </p:tgtEl>
                                        <p:attrNameLst>
                                          <p:attrName>ppt_x</p:attrName>
                                        </p:attrNameLst>
                                      </p:cBhvr>
                                      <p:tavLst>
                                        <p:tav tm="0">
                                          <p:val>
                                            <p:strVal val="#ppt_x"/>
                                          </p:val>
                                        </p:tav>
                                        <p:tav tm="100000">
                                          <p:val>
                                            <p:strVal val="#ppt_x"/>
                                          </p:val>
                                        </p:tav>
                                      </p:tavLst>
                                    </p:anim>
                                    <p:anim calcmode="lin" valueType="num">
                                      <p:cBhvr additive="base">
                                        <p:cTn id="69" dur="500" fill="hold"/>
                                        <p:tgtEl>
                                          <p:spTgt spid="12800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2" grpId="0" animBg="1"/>
      <p:bldP spid="128003" grpId="0" build="p"/>
      <p:bldP spid="2"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ChangeArrowheads="1"/>
          </p:cNvSpPr>
          <p:nvPr>
            <p:ph type="title"/>
          </p:nvPr>
        </p:nvSpPr>
        <p:spPr/>
        <p:txBody>
          <a:bodyPr/>
          <a:lstStyle/>
          <a:p>
            <a:r>
              <a:rPr lang="el-GR" altLang="el-GR" sz="4000" b="1" dirty="0">
                <a:solidFill>
                  <a:srgbClr val="C00000"/>
                </a:solidFill>
              </a:rPr>
              <a:t>Αντιμετώπιση Λιποθυμίας</a:t>
            </a:r>
          </a:p>
        </p:txBody>
      </p:sp>
      <p:sp>
        <p:nvSpPr>
          <p:cNvPr id="217091" name="Rectangle 3"/>
          <p:cNvSpPr>
            <a:spLocks noGrp="1" noChangeArrowheads="1"/>
          </p:cNvSpPr>
          <p:nvPr>
            <p:ph type="body" idx="1"/>
          </p:nvPr>
        </p:nvSpPr>
        <p:spPr/>
        <p:txBody>
          <a:bodyPr/>
          <a:lstStyle/>
          <a:p>
            <a:pPr>
              <a:buFont typeface="Wingdings" panose="05000000000000000000" pitchFamily="2" charset="2"/>
              <a:buChar char="ü"/>
            </a:pPr>
            <a:r>
              <a:rPr lang="el-GR" altLang="el-GR" b="1" dirty="0" smtClean="0">
                <a:solidFill>
                  <a:srgbClr val="003300"/>
                </a:solidFill>
              </a:rPr>
              <a:t> Ανύψωση </a:t>
            </a:r>
            <a:r>
              <a:rPr lang="el-GR" altLang="el-GR" b="1" dirty="0">
                <a:solidFill>
                  <a:srgbClr val="003300"/>
                </a:solidFill>
              </a:rPr>
              <a:t>άκρων πάνω από τον θώρακα</a:t>
            </a:r>
          </a:p>
          <a:p>
            <a:pPr>
              <a:buFont typeface="Wingdings" panose="05000000000000000000" pitchFamily="2" charset="2"/>
              <a:buChar char="ü"/>
            </a:pPr>
            <a:r>
              <a:rPr lang="el-GR" altLang="el-GR" b="1" dirty="0" smtClean="0">
                <a:solidFill>
                  <a:srgbClr val="003300"/>
                </a:solidFill>
              </a:rPr>
              <a:t> Κλήση </a:t>
            </a:r>
            <a:r>
              <a:rPr lang="el-GR" altLang="el-GR" b="1" dirty="0">
                <a:solidFill>
                  <a:srgbClr val="003300"/>
                </a:solidFill>
              </a:rPr>
              <a:t>για βοήθεια</a:t>
            </a:r>
            <a:endParaRPr lang="en-US" altLang="el-GR" b="1" dirty="0">
              <a:solidFill>
                <a:srgbClr val="003300"/>
              </a:solidFill>
            </a:endParaRPr>
          </a:p>
          <a:p>
            <a:pPr>
              <a:buFont typeface="Wingdings" panose="05000000000000000000" pitchFamily="2" charset="2"/>
              <a:buChar char="ü"/>
            </a:pPr>
            <a:r>
              <a:rPr lang="el-GR" altLang="el-GR" b="1" dirty="0" smtClean="0">
                <a:solidFill>
                  <a:srgbClr val="003300"/>
                </a:solidFill>
              </a:rPr>
              <a:t> Έλεγχος </a:t>
            </a:r>
            <a:r>
              <a:rPr lang="el-GR" altLang="el-GR" b="1" dirty="0">
                <a:solidFill>
                  <a:srgbClr val="003300"/>
                </a:solidFill>
              </a:rPr>
              <a:t>αναπνοής – παλμών</a:t>
            </a:r>
          </a:p>
          <a:p>
            <a:pPr>
              <a:buFont typeface="Wingdings" panose="05000000000000000000" pitchFamily="2" charset="2"/>
              <a:buChar char="ü"/>
            </a:pPr>
            <a:r>
              <a:rPr lang="el-GR" altLang="el-GR" b="1" dirty="0" smtClean="0">
                <a:solidFill>
                  <a:srgbClr val="003300"/>
                </a:solidFill>
              </a:rPr>
              <a:t> </a:t>
            </a:r>
            <a:r>
              <a:rPr lang="el-GR" altLang="el-GR" b="1" dirty="0" err="1" smtClean="0">
                <a:solidFill>
                  <a:srgbClr val="003300"/>
                </a:solidFill>
              </a:rPr>
              <a:t>Κλινιστατισμός</a:t>
            </a:r>
            <a:r>
              <a:rPr lang="el-GR" altLang="el-GR" b="1" dirty="0" smtClean="0">
                <a:solidFill>
                  <a:srgbClr val="003300"/>
                </a:solidFill>
              </a:rPr>
              <a:t> </a:t>
            </a:r>
            <a:r>
              <a:rPr lang="el-GR" altLang="el-GR" b="1" dirty="0">
                <a:solidFill>
                  <a:srgbClr val="003300"/>
                </a:solidFill>
              </a:rPr>
              <a:t>για 20 λεπτά μετά την ανάκτηση αισθήσεων </a:t>
            </a:r>
            <a:endParaRPr lang="en-US" altLang="el-GR" b="1" dirty="0">
              <a:solidFill>
                <a:srgbClr val="003300"/>
              </a:solidFill>
            </a:endParaRPr>
          </a:p>
          <a:p>
            <a:pPr>
              <a:buFont typeface="Wingdings" panose="05000000000000000000" pitchFamily="2" charset="2"/>
              <a:buChar char="ü"/>
            </a:pPr>
            <a:r>
              <a:rPr lang="el-GR" altLang="el-GR" dirty="0" smtClean="0">
                <a:solidFill>
                  <a:srgbClr val="003300"/>
                </a:solidFill>
              </a:rPr>
              <a:t> Παραπομπή </a:t>
            </a:r>
            <a:r>
              <a:rPr lang="el-GR" altLang="el-GR" dirty="0">
                <a:solidFill>
                  <a:srgbClr val="003300"/>
                </a:solidFill>
              </a:rPr>
              <a:t>για πλήρη κλινικό και εργαστηριακό έλεγχο</a:t>
            </a:r>
          </a:p>
          <a:p>
            <a:pPr>
              <a:buFont typeface="Wingdings" panose="05000000000000000000" pitchFamily="2" charset="2"/>
              <a:buChar char="ü"/>
            </a:pPr>
            <a:endParaRPr lang="en-US" altLang="el-GR" b="1" dirty="0">
              <a:solidFill>
                <a:srgbClr val="003300"/>
              </a:solidFill>
            </a:endParaRPr>
          </a:p>
        </p:txBody>
      </p:sp>
      <p:pic>
        <p:nvPicPr>
          <p:cNvPr id="4" name="Picture 2" descr="http://sucre.auth.gr/sites/default/files/logos/sucre_new.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3130" b="3620"/>
          <a:stretch/>
        </p:blipFill>
        <p:spPr bwMode="auto">
          <a:xfrm>
            <a:off x="107504" y="0"/>
            <a:ext cx="1397472" cy="116340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descr="Αποτέλεσμα εικόνας για logo αθτη"/>
          <p:cNvPicPr>
            <a:picLocks noChangeAspect="1" noChangeArrowheads="1"/>
          </p:cNvPicPr>
          <p:nvPr/>
        </p:nvPicPr>
        <p:blipFill>
          <a:blip r:embed="rId3">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2428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7090"/>
                                        </p:tgtEl>
                                        <p:attrNameLst>
                                          <p:attrName>style.visibility</p:attrName>
                                        </p:attrNameLst>
                                      </p:cBhvr>
                                      <p:to>
                                        <p:strVal val="visible"/>
                                      </p:to>
                                    </p:set>
                                    <p:animEffect transition="in" filter="fade">
                                      <p:cBhvr>
                                        <p:cTn id="7" dur="1000"/>
                                        <p:tgtEl>
                                          <p:spTgt spid="217090"/>
                                        </p:tgtEl>
                                      </p:cBhvr>
                                    </p:animEffect>
                                    <p:anim calcmode="lin" valueType="num">
                                      <p:cBhvr>
                                        <p:cTn id="8" dur="1000" fill="hold"/>
                                        <p:tgtEl>
                                          <p:spTgt spid="217090"/>
                                        </p:tgtEl>
                                        <p:attrNameLst>
                                          <p:attrName>ppt_x</p:attrName>
                                        </p:attrNameLst>
                                      </p:cBhvr>
                                      <p:tavLst>
                                        <p:tav tm="0">
                                          <p:val>
                                            <p:strVal val="#ppt_x"/>
                                          </p:val>
                                        </p:tav>
                                        <p:tav tm="100000">
                                          <p:val>
                                            <p:strVal val="#ppt_x"/>
                                          </p:val>
                                        </p:tav>
                                      </p:tavLst>
                                    </p:anim>
                                    <p:anim calcmode="lin" valueType="num">
                                      <p:cBhvr>
                                        <p:cTn id="9" dur="1000" fill="hold"/>
                                        <p:tgtEl>
                                          <p:spTgt spid="21709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17091">
                                            <p:txEl>
                                              <p:pRg st="0" end="0"/>
                                            </p:txEl>
                                          </p:spTgt>
                                        </p:tgtEl>
                                        <p:attrNameLst>
                                          <p:attrName>style.visibility</p:attrName>
                                        </p:attrNameLst>
                                      </p:cBhvr>
                                      <p:to>
                                        <p:strVal val="visible"/>
                                      </p:to>
                                    </p:set>
                                    <p:anim calcmode="lin" valueType="num">
                                      <p:cBhvr additive="base">
                                        <p:cTn id="14" dur="500" fill="hold"/>
                                        <p:tgtEl>
                                          <p:spTgt spid="217091">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21709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17091">
                                            <p:txEl>
                                              <p:pRg st="1" end="1"/>
                                            </p:txEl>
                                          </p:spTgt>
                                        </p:tgtEl>
                                        <p:attrNameLst>
                                          <p:attrName>style.visibility</p:attrName>
                                        </p:attrNameLst>
                                      </p:cBhvr>
                                      <p:to>
                                        <p:strVal val="visible"/>
                                      </p:to>
                                    </p:set>
                                    <p:anim calcmode="lin" valueType="num">
                                      <p:cBhvr additive="base">
                                        <p:cTn id="20" dur="500" fill="hold"/>
                                        <p:tgtEl>
                                          <p:spTgt spid="217091">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21709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17091">
                                            <p:txEl>
                                              <p:pRg st="2" end="2"/>
                                            </p:txEl>
                                          </p:spTgt>
                                        </p:tgtEl>
                                        <p:attrNameLst>
                                          <p:attrName>style.visibility</p:attrName>
                                        </p:attrNameLst>
                                      </p:cBhvr>
                                      <p:to>
                                        <p:strVal val="visible"/>
                                      </p:to>
                                    </p:set>
                                    <p:anim calcmode="lin" valueType="num">
                                      <p:cBhvr additive="base">
                                        <p:cTn id="26" dur="500" fill="hold"/>
                                        <p:tgtEl>
                                          <p:spTgt spid="217091">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21709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217091">
                                            <p:txEl>
                                              <p:pRg st="3" end="3"/>
                                            </p:txEl>
                                          </p:spTgt>
                                        </p:tgtEl>
                                        <p:attrNameLst>
                                          <p:attrName>style.visibility</p:attrName>
                                        </p:attrNameLst>
                                      </p:cBhvr>
                                      <p:to>
                                        <p:strVal val="visible"/>
                                      </p:to>
                                    </p:set>
                                    <p:anim calcmode="lin" valueType="num">
                                      <p:cBhvr additive="base">
                                        <p:cTn id="32" dur="500" fill="hold"/>
                                        <p:tgtEl>
                                          <p:spTgt spid="217091">
                                            <p:txEl>
                                              <p:pRg st="3" end="3"/>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21709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217091">
                                            <p:txEl>
                                              <p:pRg st="4" end="4"/>
                                            </p:txEl>
                                          </p:spTgt>
                                        </p:tgtEl>
                                        <p:attrNameLst>
                                          <p:attrName>style.visibility</p:attrName>
                                        </p:attrNameLst>
                                      </p:cBhvr>
                                      <p:to>
                                        <p:strVal val="visible"/>
                                      </p:to>
                                    </p:set>
                                    <p:anim calcmode="lin" valueType="num">
                                      <p:cBhvr additive="base">
                                        <p:cTn id="38" dur="500" fill="hold"/>
                                        <p:tgtEl>
                                          <p:spTgt spid="217091">
                                            <p:txEl>
                                              <p:pRg st="4" end="4"/>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21709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0" grpId="0"/>
      <p:bldP spid="217091" grpId="0" build="p"/>
    </p:bldLst>
  </p:timing>
</p:sld>
</file>

<file path=ppt/slides/slide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Θέση αριθμού διαφάνειας 6"/>
          <p:cNvSpPr>
            <a:spLocks noGrp="1"/>
          </p:cNvSpPr>
          <p:nvPr>
            <p:ph type="sldNum" sz="quarter" idx="12"/>
          </p:nvPr>
        </p:nvSpPr>
        <p:spPr/>
        <p:txBody>
          <a:bodyPr/>
          <a:lstStyle/>
          <a:p>
            <a:fld id="{41459A49-A544-4BF6-B500-04263301F301}" type="slidenum">
              <a:rPr lang="el-GR" altLang="el-GR"/>
              <a:pPr/>
              <a:t>87</a:t>
            </a:fld>
            <a:endParaRPr lang="el-GR" altLang="el-GR"/>
          </a:p>
        </p:txBody>
      </p:sp>
      <p:sp>
        <p:nvSpPr>
          <p:cNvPr id="129026" name="Rectangle 2"/>
          <p:cNvSpPr>
            <a:spLocks noGrp="1" noChangeArrowheads="1"/>
          </p:cNvSpPr>
          <p:nvPr>
            <p:ph type="title"/>
          </p:nvPr>
        </p:nvSpPr>
        <p:spPr>
          <a:xfrm>
            <a:off x="2185961" y="-27384"/>
            <a:ext cx="4906319" cy="1439862"/>
          </a:xfrm>
          <a:noFill/>
          <a:ln cap="flat">
            <a:solidFill>
              <a:schemeClr val="bg1"/>
            </a:solidFill>
            <a:prstDash val="dash"/>
            <a:miter lim="800000"/>
            <a:headEnd/>
            <a:tailEnd/>
          </a:ln>
        </p:spPr>
        <p:txBody>
          <a:bodyPr>
            <a:normAutofit/>
          </a:bodyPr>
          <a:lstStyle/>
          <a:p>
            <a:r>
              <a:rPr lang="el-GR" altLang="el-GR" sz="3200" b="1" dirty="0">
                <a:solidFill>
                  <a:srgbClr val="003300"/>
                </a:solidFill>
              </a:rPr>
              <a:t>ΤΙ ΚΑΝΟΥΜΕ ΣΕ ΠΕΡΙΠΤΩΣΗ ΛΙΠΟΘΥΜΙΑΣ;</a:t>
            </a:r>
          </a:p>
        </p:txBody>
      </p:sp>
      <p:sp>
        <p:nvSpPr>
          <p:cNvPr id="129027" name="Rectangle 3"/>
          <p:cNvSpPr>
            <a:spLocks noGrp="1" noChangeArrowheads="1"/>
          </p:cNvSpPr>
          <p:nvPr>
            <p:ph type="body" sz="half" idx="2"/>
          </p:nvPr>
        </p:nvSpPr>
        <p:spPr>
          <a:xfrm>
            <a:off x="4576776" y="1484933"/>
            <a:ext cx="4548317" cy="5112419"/>
          </a:xfrm>
        </p:spPr>
        <p:txBody>
          <a:bodyPr>
            <a:normAutofit/>
          </a:bodyPr>
          <a:lstStyle/>
          <a:p>
            <a:pPr>
              <a:buFont typeface="Wingdings" panose="05000000000000000000" pitchFamily="2" charset="2"/>
              <a:buChar char="Ø"/>
            </a:pPr>
            <a:r>
              <a:rPr lang="el-GR" altLang="el-GR" sz="2000" b="1" dirty="0" smtClean="0">
                <a:solidFill>
                  <a:srgbClr val="0070C0"/>
                </a:solidFill>
              </a:rPr>
              <a:t>Ξαπλώνουμε</a:t>
            </a:r>
            <a:r>
              <a:rPr lang="el-GR" altLang="el-GR" sz="2000" b="1" dirty="0" smtClean="0">
                <a:solidFill>
                  <a:srgbClr val="0070C0"/>
                </a:solidFill>
                <a:latin typeface="Arial Narrow" pitchFamily="34" charset="0"/>
              </a:rPr>
              <a:t> </a:t>
            </a:r>
            <a:r>
              <a:rPr lang="el-GR" altLang="el-GR" sz="2000" b="1" dirty="0">
                <a:solidFill>
                  <a:srgbClr val="0070C0"/>
                </a:solidFill>
                <a:latin typeface="Arial Narrow" pitchFamily="34" charset="0"/>
              </a:rPr>
              <a:t>κάτω τον λιπόθυμο, ανάσκελα ή στο πλάι, ώστε το κεφάλι του να βρίσκεται χαμηλότερα απ’ τα πόδια του και το σώμα του.</a:t>
            </a:r>
            <a:endParaRPr lang="el-GR" altLang="el-GR" sz="2000" b="1" dirty="0">
              <a:solidFill>
                <a:srgbClr val="0070C0"/>
              </a:solidFill>
            </a:endParaRPr>
          </a:p>
          <a:p>
            <a:pPr>
              <a:buFont typeface="Wingdings" panose="05000000000000000000" pitchFamily="2" charset="2"/>
              <a:buChar char="Ø"/>
            </a:pPr>
            <a:r>
              <a:rPr lang="el-GR" altLang="el-GR" sz="2000" b="1" dirty="0" smtClean="0">
                <a:solidFill>
                  <a:srgbClr val="0070C0"/>
                </a:solidFill>
                <a:latin typeface="Arial Narrow" pitchFamily="34" charset="0"/>
              </a:rPr>
              <a:t>Ανοίγουμε </a:t>
            </a:r>
            <a:r>
              <a:rPr lang="el-GR" altLang="el-GR" sz="2000" b="1" dirty="0">
                <a:solidFill>
                  <a:srgbClr val="0070C0"/>
                </a:solidFill>
                <a:latin typeface="Arial Narrow" pitchFamily="34" charset="0"/>
              </a:rPr>
              <a:t>τα ρούχα του, λύνουμε το κολάρο του, τη ζώνη του κι' οτιδήποτε τον σφίγγει και φροντίζουμε να μπορεί να αναπνέει ελεύθερα.</a:t>
            </a:r>
            <a:r>
              <a:rPr lang="el-GR" altLang="el-GR" sz="2000" b="1" dirty="0">
                <a:solidFill>
                  <a:srgbClr val="0070C0"/>
                </a:solidFill>
              </a:rPr>
              <a:t> </a:t>
            </a:r>
          </a:p>
          <a:p>
            <a:pPr marL="0" indent="0">
              <a:buNone/>
            </a:pPr>
            <a:r>
              <a:rPr lang="el-GR" altLang="el-GR" sz="2000" b="1" dirty="0">
                <a:solidFill>
                  <a:srgbClr val="FF0000"/>
                </a:solidFill>
                <a:latin typeface="Arial Narrow" pitchFamily="34" charset="0"/>
              </a:rPr>
              <a:t>Προσοχή: Δεν πρέπει να δώσουμε στο λιπόθυμο να πιει τίποτα πριν να ξαναβρεί τελείως τις αισθήσεις του, γιατί μπορεί να πνιγεί.</a:t>
            </a:r>
            <a:endParaRPr lang="el-GR" altLang="el-GR" sz="2000" b="1" dirty="0">
              <a:solidFill>
                <a:srgbClr val="FF0000"/>
              </a:solidFill>
            </a:endParaRPr>
          </a:p>
          <a:p>
            <a:pPr>
              <a:buFont typeface="Wingdings" panose="05000000000000000000" pitchFamily="2" charset="2"/>
              <a:buChar char="ü"/>
            </a:pPr>
            <a:r>
              <a:rPr lang="el-GR" altLang="el-GR" sz="2000" b="1" dirty="0">
                <a:solidFill>
                  <a:srgbClr val="003300"/>
                </a:solidFill>
                <a:latin typeface="Arial Narrow" pitchFamily="34" charset="0"/>
              </a:rPr>
              <a:t>Ό λιπόθυμος πού θα ξαναβρεί τις αισθήσεις του πρέπει να μένει ξαπλωμένος μέχρι να συνέλθει τελείως.</a:t>
            </a:r>
            <a:endParaRPr lang="el-GR" altLang="el-GR" sz="2000" b="1" dirty="0">
              <a:solidFill>
                <a:srgbClr val="003300"/>
              </a:solidFill>
            </a:endParaRPr>
          </a:p>
          <a:p>
            <a:endParaRPr lang="el-GR" altLang="el-GR" sz="2000" b="1" dirty="0">
              <a:solidFill>
                <a:srgbClr val="003300"/>
              </a:solidFill>
            </a:endParaRPr>
          </a:p>
        </p:txBody>
      </p:sp>
      <p:pic>
        <p:nvPicPr>
          <p:cNvPr id="129028" name="Picture 4" descr="legs-elevated"/>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a:off x="113543" y="1412776"/>
            <a:ext cx="4564227" cy="274003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http://sucre.auth.gr/sites/default/files/logos/sucre_new.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3130" b="3620"/>
          <a:stretch/>
        </p:blipFill>
        <p:spPr bwMode="auto">
          <a:xfrm>
            <a:off x="107504" y="0"/>
            <a:ext cx="1397472" cy="116340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Αποτέλεσμα εικόνας για logo αθτη"/>
          <p:cNvPicPr>
            <a:picLocks noChangeAspect="1" noChangeArrowheads="1"/>
          </p:cNvPicPr>
          <p:nvPr/>
        </p:nvPicPr>
        <p:blipFill>
          <a:blip r:embed="rId4">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377689"/>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9028"/>
                                        </p:tgtEl>
                                        <p:attrNameLst>
                                          <p:attrName>style.visibility</p:attrName>
                                        </p:attrNameLst>
                                      </p:cBhvr>
                                      <p:to>
                                        <p:strVal val="visible"/>
                                      </p:to>
                                    </p:set>
                                    <p:animEffect transition="in" filter="fade">
                                      <p:cBhvr>
                                        <p:cTn id="7" dur="1000"/>
                                        <p:tgtEl>
                                          <p:spTgt spid="129028"/>
                                        </p:tgtEl>
                                      </p:cBhvr>
                                    </p:animEffect>
                                    <p:anim calcmode="lin" valueType="num">
                                      <p:cBhvr>
                                        <p:cTn id="8" dur="1000" fill="hold"/>
                                        <p:tgtEl>
                                          <p:spTgt spid="129028"/>
                                        </p:tgtEl>
                                        <p:attrNameLst>
                                          <p:attrName>ppt_x</p:attrName>
                                        </p:attrNameLst>
                                      </p:cBhvr>
                                      <p:tavLst>
                                        <p:tav tm="0">
                                          <p:val>
                                            <p:strVal val="#ppt_x"/>
                                          </p:val>
                                        </p:tav>
                                        <p:tav tm="100000">
                                          <p:val>
                                            <p:strVal val="#ppt_x"/>
                                          </p:val>
                                        </p:tav>
                                      </p:tavLst>
                                    </p:anim>
                                    <p:anim calcmode="lin" valueType="num">
                                      <p:cBhvr>
                                        <p:cTn id="9" dur="1000" fill="hold"/>
                                        <p:tgtEl>
                                          <p:spTgt spid="1290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9026"/>
                                        </p:tgtEl>
                                        <p:attrNameLst>
                                          <p:attrName>style.visibility</p:attrName>
                                        </p:attrNameLst>
                                      </p:cBhvr>
                                      <p:to>
                                        <p:strVal val="visible"/>
                                      </p:to>
                                    </p:set>
                                    <p:animEffect transition="in" filter="fade">
                                      <p:cBhvr>
                                        <p:cTn id="14" dur="1000"/>
                                        <p:tgtEl>
                                          <p:spTgt spid="129026"/>
                                        </p:tgtEl>
                                      </p:cBhvr>
                                    </p:animEffect>
                                    <p:anim calcmode="lin" valueType="num">
                                      <p:cBhvr>
                                        <p:cTn id="15" dur="1000" fill="hold"/>
                                        <p:tgtEl>
                                          <p:spTgt spid="129026"/>
                                        </p:tgtEl>
                                        <p:attrNameLst>
                                          <p:attrName>ppt_x</p:attrName>
                                        </p:attrNameLst>
                                      </p:cBhvr>
                                      <p:tavLst>
                                        <p:tav tm="0">
                                          <p:val>
                                            <p:strVal val="#ppt_x"/>
                                          </p:val>
                                        </p:tav>
                                        <p:tav tm="100000">
                                          <p:val>
                                            <p:strVal val="#ppt_x"/>
                                          </p:val>
                                        </p:tav>
                                      </p:tavLst>
                                    </p:anim>
                                    <p:anim calcmode="lin" valueType="num">
                                      <p:cBhvr>
                                        <p:cTn id="16" dur="1000" fill="hold"/>
                                        <p:tgtEl>
                                          <p:spTgt spid="12902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29027">
                                            <p:txEl>
                                              <p:pRg st="0" end="0"/>
                                            </p:txEl>
                                          </p:spTgt>
                                        </p:tgtEl>
                                        <p:attrNameLst>
                                          <p:attrName>style.visibility</p:attrName>
                                        </p:attrNameLst>
                                      </p:cBhvr>
                                      <p:to>
                                        <p:strVal val="visible"/>
                                      </p:to>
                                    </p:set>
                                    <p:anim calcmode="lin" valueType="num">
                                      <p:cBhvr additive="base">
                                        <p:cTn id="21" dur="500" fill="hold"/>
                                        <p:tgtEl>
                                          <p:spTgt spid="129027">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2902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29027">
                                            <p:txEl>
                                              <p:pRg st="1" end="1"/>
                                            </p:txEl>
                                          </p:spTgt>
                                        </p:tgtEl>
                                        <p:attrNameLst>
                                          <p:attrName>style.visibility</p:attrName>
                                        </p:attrNameLst>
                                      </p:cBhvr>
                                      <p:to>
                                        <p:strVal val="visible"/>
                                      </p:to>
                                    </p:set>
                                    <p:anim calcmode="lin" valueType="num">
                                      <p:cBhvr additive="base">
                                        <p:cTn id="27" dur="500" fill="hold"/>
                                        <p:tgtEl>
                                          <p:spTgt spid="129027">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2902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29027">
                                            <p:txEl>
                                              <p:pRg st="2" end="2"/>
                                            </p:txEl>
                                          </p:spTgt>
                                        </p:tgtEl>
                                        <p:attrNameLst>
                                          <p:attrName>style.visibility</p:attrName>
                                        </p:attrNameLst>
                                      </p:cBhvr>
                                      <p:to>
                                        <p:strVal val="visible"/>
                                      </p:to>
                                    </p:set>
                                    <p:anim calcmode="lin" valueType="num">
                                      <p:cBhvr additive="base">
                                        <p:cTn id="33" dur="500" fill="hold"/>
                                        <p:tgtEl>
                                          <p:spTgt spid="129027">
                                            <p:txEl>
                                              <p:pRg st="2" end="2"/>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2902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29027">
                                            <p:txEl>
                                              <p:pRg st="3" end="3"/>
                                            </p:txEl>
                                          </p:spTgt>
                                        </p:tgtEl>
                                        <p:attrNameLst>
                                          <p:attrName>style.visibility</p:attrName>
                                        </p:attrNameLst>
                                      </p:cBhvr>
                                      <p:to>
                                        <p:strVal val="visible"/>
                                      </p:to>
                                    </p:set>
                                    <p:anim calcmode="lin" valueType="num">
                                      <p:cBhvr additive="base">
                                        <p:cTn id="39" dur="500" fill="hold"/>
                                        <p:tgtEl>
                                          <p:spTgt spid="129027">
                                            <p:txEl>
                                              <p:pRg st="3" end="3"/>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2902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26" grpId="0" animBg="1"/>
      <p:bldP spid="129027"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588614" y="5584994"/>
            <a:ext cx="8183563" cy="1052512"/>
          </a:xfrm>
        </p:spPr>
        <p:txBody>
          <a:bodyPr/>
          <a:lstStyle/>
          <a:p>
            <a:pPr fontAlgn="auto">
              <a:spcAft>
                <a:spcPts val="0"/>
              </a:spcAft>
              <a:defRPr/>
            </a:pPr>
            <a:r>
              <a:rPr lang="el-GR" b="1" dirty="0" smtClean="0">
                <a:solidFill>
                  <a:srgbClr val="003300"/>
                </a:solidFill>
              </a:rPr>
              <a:t>Αντιμετώπιση λιποθυμίας</a:t>
            </a:r>
            <a:endParaRPr lang="el-GR" b="1" dirty="0">
              <a:solidFill>
                <a:srgbClr val="003300"/>
              </a:solidFill>
            </a:endParaRPr>
          </a:p>
        </p:txBody>
      </p:sp>
      <p:grpSp>
        <p:nvGrpSpPr>
          <p:cNvPr id="37892" name="Group 10"/>
          <p:cNvGrpSpPr>
            <a:grpSpLocks/>
          </p:cNvGrpSpPr>
          <p:nvPr/>
        </p:nvGrpSpPr>
        <p:grpSpPr bwMode="auto">
          <a:xfrm>
            <a:off x="2123728" y="836712"/>
            <a:ext cx="5113337" cy="4687951"/>
            <a:chOff x="0" y="259"/>
            <a:chExt cx="4218" cy="4131"/>
          </a:xfrm>
        </p:grpSpPr>
        <p:pic>
          <p:nvPicPr>
            <p:cNvPr id="37893" name="Picture 4" descr="σάρωση0011"/>
            <p:cNvPicPr>
              <a:picLocks noChangeAspect="1" noChangeArrowheads="1"/>
            </p:cNvPicPr>
            <p:nvPr/>
          </p:nvPicPr>
          <p:blipFill>
            <a:blip r:embed="rId2">
              <a:extLst>
                <a:ext uri="{28A0092B-C50C-407E-A947-70E740481C1C}">
                  <a14:useLocalDpi xmlns:a14="http://schemas.microsoft.com/office/drawing/2010/main" val="0"/>
                </a:ext>
              </a:extLst>
            </a:blip>
            <a:srcRect l="3743" t="8102" r="10698" b="31018"/>
            <a:stretch>
              <a:fillRect/>
            </a:stretch>
          </p:blipFill>
          <p:spPr bwMode="auto">
            <a:xfrm rot="10800000">
              <a:off x="0" y="259"/>
              <a:ext cx="4218" cy="4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7894" name="Group 9"/>
            <p:cNvGrpSpPr>
              <a:grpSpLocks/>
            </p:cNvGrpSpPr>
            <p:nvPr/>
          </p:nvGrpSpPr>
          <p:grpSpPr bwMode="auto">
            <a:xfrm>
              <a:off x="68" y="3929"/>
              <a:ext cx="1996" cy="461"/>
              <a:chOff x="68" y="3929"/>
              <a:chExt cx="1996" cy="461"/>
            </a:xfrm>
          </p:grpSpPr>
          <p:sp>
            <p:nvSpPr>
              <p:cNvPr id="37895" name="Text Box 7"/>
              <p:cNvSpPr txBox="1">
                <a:spLocks noChangeArrowheads="1"/>
              </p:cNvSpPr>
              <p:nvPr/>
            </p:nvSpPr>
            <p:spPr bwMode="auto">
              <a:xfrm>
                <a:off x="1701" y="3929"/>
                <a:ext cx="363" cy="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l-GR" altLang="el-GR"/>
              </a:p>
            </p:txBody>
          </p:sp>
          <p:sp>
            <p:nvSpPr>
              <p:cNvPr id="37896" name="Text Box 8"/>
              <p:cNvSpPr txBox="1">
                <a:spLocks noChangeArrowheads="1"/>
              </p:cNvSpPr>
              <p:nvPr/>
            </p:nvSpPr>
            <p:spPr bwMode="auto">
              <a:xfrm>
                <a:off x="68" y="4065"/>
                <a:ext cx="1678" cy="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l-GR" altLang="el-GR"/>
              </a:p>
            </p:txBody>
          </p:sp>
        </p:grpSp>
      </p:grpSp>
      <p:pic>
        <p:nvPicPr>
          <p:cNvPr id="8" name="Picture 2" descr="http://sucre.auth.gr/sites/default/files/logos/sucre_new.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3130" b="3620"/>
          <a:stretch/>
        </p:blipFill>
        <p:spPr bwMode="auto">
          <a:xfrm>
            <a:off x="107504" y="0"/>
            <a:ext cx="1397472" cy="116340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7" descr="Αποτέλεσμα εικόνας για logo αθτη"/>
          <p:cNvPicPr>
            <a:picLocks noChangeAspect="1" noChangeArrowheads="1"/>
          </p:cNvPicPr>
          <p:nvPr/>
        </p:nvPicPr>
        <p:blipFill>
          <a:blip r:embed="rId4">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8848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7892"/>
                                        </p:tgtEl>
                                        <p:attrNameLst>
                                          <p:attrName>style.visibility</p:attrName>
                                        </p:attrNameLst>
                                      </p:cBhvr>
                                      <p:to>
                                        <p:strVal val="visible"/>
                                      </p:to>
                                    </p:set>
                                    <p:animEffect transition="in" filter="wheel(1)">
                                      <p:cBhvr>
                                        <p:cTn id="7" dur="2000"/>
                                        <p:tgtEl>
                                          <p:spTgt spid="3789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κειμένου 2"/>
          <p:cNvSpPr>
            <a:spLocks noGrp="1"/>
          </p:cNvSpPr>
          <p:nvPr>
            <p:ph type="body" idx="1"/>
          </p:nvPr>
        </p:nvSpPr>
        <p:spPr>
          <a:xfrm>
            <a:off x="468313" y="5624513"/>
            <a:ext cx="8183563" cy="420687"/>
          </a:xfrm>
        </p:spPr>
        <p:txBody>
          <a:bodyPr>
            <a:noAutofit/>
          </a:bodyPr>
          <a:lstStyle/>
          <a:p>
            <a:pPr marR="0">
              <a:spcBef>
                <a:spcPct val="0"/>
              </a:spcBef>
              <a:spcAft>
                <a:spcPct val="0"/>
              </a:spcAft>
            </a:pPr>
            <a:r>
              <a:rPr lang="el-GR" altLang="el-GR" sz="4400" b="1" dirty="0" smtClean="0">
                <a:solidFill>
                  <a:srgbClr val="003300"/>
                </a:solidFill>
              </a:rPr>
              <a:t>Αιμορραγίες</a:t>
            </a: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92" y="53181"/>
            <a:ext cx="1287587" cy="1287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7" descr="Αποτέλεσμα εικόνας για logo αθτη"/>
          <p:cNvPicPr>
            <a:picLocks noChangeAspect="1" noChangeArrowheads="1"/>
          </p:cNvPicPr>
          <p:nvPr/>
        </p:nvPicPr>
        <p:blipFill>
          <a:blip r:embed="rId3">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2623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p:cNvSpPr>
            <a:spLocks noGrp="1"/>
          </p:cNvSpPr>
          <p:nvPr>
            <p:ph type="title"/>
          </p:nvPr>
        </p:nvSpPr>
        <p:spPr>
          <a:xfrm>
            <a:off x="1979712" y="2508866"/>
            <a:ext cx="5105570" cy="1323439"/>
          </a:xfrm>
          <a:prstGeom prst="rect">
            <a:avLst/>
          </a:prstGeom>
          <a:noFill/>
        </p:spPr>
        <p:txBody>
          <a:bodyPr wrap="square" lIns="91440" tIns="45720" rIns="91440" bIns="45720">
            <a:spAutoFit/>
          </a:bodyPr>
          <a:lstStyle/>
          <a:p>
            <a:pPr algn="ctr"/>
            <a:r>
              <a:rPr lang="el-GR" sz="80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Σεισμός</a:t>
            </a:r>
            <a:endParaRPr lang="el-GR" sz="80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Tree>
    <p:extLst>
      <p:ext uri="{BB962C8B-B14F-4D97-AF65-F5344CB8AC3E}">
        <p14:creationId xmlns:p14="http://schemas.microsoft.com/office/powerpoint/2010/main" val="240549313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92" y="53181"/>
            <a:ext cx="1287587" cy="1287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Θέση περιεχομένου 4"/>
          <p:cNvSpPr>
            <a:spLocks noGrp="1"/>
          </p:cNvSpPr>
          <p:nvPr>
            <p:ph idx="1"/>
          </p:nvPr>
        </p:nvSpPr>
        <p:spPr>
          <a:xfrm>
            <a:off x="611560" y="908720"/>
            <a:ext cx="7632848" cy="4680520"/>
          </a:xfrm>
        </p:spPr>
        <p:txBody>
          <a:bodyPr>
            <a:normAutofit fontScale="70000" lnSpcReduction="20000"/>
          </a:bodyPr>
          <a:lstStyle/>
          <a:p>
            <a:pPr marL="265176" indent="-265176" fontAlgn="auto">
              <a:spcAft>
                <a:spcPts val="0"/>
              </a:spcAft>
              <a:buFont typeface="Wingdings 2"/>
              <a:buChar char=""/>
              <a:defRPr/>
            </a:pPr>
            <a:r>
              <a:rPr lang="el-GR" sz="3100" b="1" dirty="0" smtClean="0">
                <a:solidFill>
                  <a:srgbClr val="FF0000"/>
                </a:solidFill>
              </a:rPr>
              <a:t>Πληγή </a:t>
            </a:r>
            <a:r>
              <a:rPr lang="el-GR" sz="3100" dirty="0" smtClean="0"/>
              <a:t>ονομάζεται κάθε </a:t>
            </a:r>
            <a:r>
              <a:rPr lang="el-GR" sz="3100" dirty="0"/>
              <a:t>ασυνήθιστη τομή στο δέρμα ή στην επιφάνεια του σώματος </a:t>
            </a:r>
            <a:r>
              <a:rPr lang="el-GR" sz="3100" dirty="0" smtClean="0"/>
              <a:t/>
            </a:r>
            <a:br>
              <a:rPr lang="el-GR" sz="3100" dirty="0" smtClean="0"/>
            </a:br>
            <a:endParaRPr lang="el-GR" sz="3100" dirty="0"/>
          </a:p>
          <a:p>
            <a:pPr marL="265176" lvl="1" indent="-265176" fontAlgn="auto">
              <a:spcAft>
                <a:spcPts val="0"/>
              </a:spcAft>
              <a:buSzPct val="80000"/>
              <a:buFont typeface="Wingdings 2"/>
              <a:buChar char=""/>
              <a:defRPr/>
            </a:pPr>
            <a:r>
              <a:rPr lang="el-GR" sz="3100" b="1" dirty="0" smtClean="0">
                <a:solidFill>
                  <a:srgbClr val="FF0000"/>
                </a:solidFill>
              </a:rPr>
              <a:t>Ανοικτή </a:t>
            </a:r>
            <a:r>
              <a:rPr lang="el-GR" sz="3100" b="1" dirty="0">
                <a:solidFill>
                  <a:srgbClr val="FF0000"/>
                </a:solidFill>
              </a:rPr>
              <a:t>πληγή </a:t>
            </a:r>
            <a:endParaRPr lang="el-GR" sz="3100" b="1" dirty="0" smtClean="0">
              <a:solidFill>
                <a:srgbClr val="FF0000"/>
              </a:solidFill>
            </a:endParaRPr>
          </a:p>
          <a:p>
            <a:pPr marL="237744" lvl="2" indent="0" fontAlgn="auto">
              <a:spcAft>
                <a:spcPts val="0"/>
              </a:spcAft>
              <a:buClr>
                <a:schemeClr val="accent2">
                  <a:tint val="85000"/>
                  <a:satMod val="285000"/>
                </a:schemeClr>
              </a:buClr>
              <a:buSzPct val="80000"/>
              <a:buNone/>
              <a:defRPr/>
            </a:pPr>
            <a:r>
              <a:rPr lang="el-GR" sz="3100" dirty="0" smtClean="0"/>
              <a:t>αίμα </a:t>
            </a:r>
            <a:r>
              <a:rPr lang="el-GR" sz="3100" dirty="0"/>
              <a:t>– υγρά ρέουν από το </a:t>
            </a:r>
            <a:r>
              <a:rPr lang="el-GR" sz="3100" dirty="0" smtClean="0"/>
              <a:t>σώμα-</a:t>
            </a:r>
            <a:r>
              <a:rPr lang="el-GR" sz="3100" b="1" dirty="0" smtClean="0">
                <a:solidFill>
                  <a:srgbClr val="0070C0"/>
                </a:solidFill>
              </a:rPr>
              <a:t>ΕΞΩΤΕΡΙΚΗ </a:t>
            </a:r>
            <a:r>
              <a:rPr lang="el-GR" sz="3100" b="1" dirty="0">
                <a:solidFill>
                  <a:srgbClr val="0070C0"/>
                </a:solidFill>
              </a:rPr>
              <a:t>ΑΙΜΟΡΡΑΓΙΑ</a:t>
            </a:r>
          </a:p>
          <a:p>
            <a:pPr marL="265176" lvl="1" indent="-265176" fontAlgn="auto">
              <a:spcAft>
                <a:spcPts val="0"/>
              </a:spcAft>
              <a:buSzPct val="80000"/>
              <a:buFont typeface="Wingdings 2"/>
              <a:buChar char=""/>
              <a:defRPr/>
            </a:pPr>
            <a:r>
              <a:rPr lang="el-GR" sz="3100" b="1" dirty="0" smtClean="0">
                <a:solidFill>
                  <a:srgbClr val="FF0000"/>
                </a:solidFill>
              </a:rPr>
              <a:t>Κλειστή </a:t>
            </a:r>
            <a:r>
              <a:rPr lang="el-GR" sz="3100" b="1" dirty="0">
                <a:solidFill>
                  <a:srgbClr val="FF0000"/>
                </a:solidFill>
              </a:rPr>
              <a:t>πληγή </a:t>
            </a:r>
            <a:r>
              <a:rPr lang="el-GR" sz="3100" dirty="0" smtClean="0"/>
              <a:t/>
            </a:r>
            <a:br>
              <a:rPr lang="el-GR" sz="3100" dirty="0" smtClean="0"/>
            </a:br>
            <a:r>
              <a:rPr lang="el-GR" sz="3100" dirty="0" smtClean="0"/>
              <a:t>αίμα </a:t>
            </a:r>
            <a:r>
              <a:rPr lang="el-GR" sz="3100" dirty="0"/>
              <a:t>διαφεύγει από το κυκλοφορικό, αλλά όχι από το </a:t>
            </a:r>
            <a:r>
              <a:rPr lang="el-GR" sz="3100" dirty="0" smtClean="0"/>
              <a:t>σώμα - </a:t>
            </a:r>
            <a:r>
              <a:rPr lang="el-GR" sz="3100" b="1" dirty="0">
                <a:solidFill>
                  <a:srgbClr val="0070C0"/>
                </a:solidFill>
              </a:rPr>
              <a:t>ΕΣΩΤΕΡΙΚΗ </a:t>
            </a:r>
            <a:r>
              <a:rPr lang="el-GR" sz="3100" b="1" dirty="0" smtClean="0">
                <a:solidFill>
                  <a:srgbClr val="0070C0"/>
                </a:solidFill>
              </a:rPr>
              <a:t>ΑΙΜΟΡΡΑΓΙΑ</a:t>
            </a:r>
            <a:r>
              <a:rPr lang="el-GR" sz="3100" dirty="0" smtClean="0"/>
              <a:t/>
            </a:r>
            <a:br>
              <a:rPr lang="el-GR" sz="3100" dirty="0" smtClean="0"/>
            </a:br>
            <a:endParaRPr lang="el-GR" sz="3100" dirty="0" smtClean="0"/>
          </a:p>
          <a:p>
            <a:pPr marL="265176" lvl="1" indent="-265176" fontAlgn="auto">
              <a:spcAft>
                <a:spcPts val="0"/>
              </a:spcAft>
              <a:buSzPct val="80000"/>
              <a:buFont typeface="Wingdings 2"/>
              <a:buChar char=""/>
              <a:defRPr/>
            </a:pPr>
            <a:r>
              <a:rPr lang="el-GR" sz="3100" dirty="0"/>
              <a:t>Ανάλογα με το αγγείο που έχει τραυματιστεί, η αιμορραγία είναι: </a:t>
            </a:r>
          </a:p>
          <a:p>
            <a:pPr marL="502920" lvl="2" indent="-265176" fontAlgn="auto">
              <a:spcAft>
                <a:spcPts val="0"/>
              </a:spcAft>
              <a:buClr>
                <a:schemeClr val="accent2">
                  <a:tint val="85000"/>
                  <a:satMod val="285000"/>
                </a:schemeClr>
              </a:buClr>
              <a:buSzPct val="80000"/>
              <a:buFont typeface="Wingdings 2"/>
              <a:buChar char=""/>
              <a:defRPr/>
            </a:pPr>
            <a:r>
              <a:rPr lang="el-GR" sz="3100" b="1" dirty="0">
                <a:solidFill>
                  <a:srgbClr val="0070C0"/>
                </a:solidFill>
              </a:rPr>
              <a:t>αρτηριακή, </a:t>
            </a:r>
          </a:p>
          <a:p>
            <a:pPr marL="502920" lvl="2" indent="-265176" fontAlgn="auto">
              <a:spcAft>
                <a:spcPts val="0"/>
              </a:spcAft>
              <a:buClr>
                <a:schemeClr val="accent2">
                  <a:tint val="85000"/>
                  <a:satMod val="285000"/>
                </a:schemeClr>
              </a:buClr>
              <a:buSzPct val="80000"/>
              <a:buFont typeface="Wingdings 2"/>
              <a:buChar char=""/>
              <a:defRPr/>
            </a:pPr>
            <a:r>
              <a:rPr lang="el-GR" sz="3100" b="1" dirty="0">
                <a:solidFill>
                  <a:srgbClr val="0070C0"/>
                </a:solidFill>
              </a:rPr>
              <a:t>τριχοειδική ή </a:t>
            </a:r>
            <a:endParaRPr lang="el-GR" sz="3100" b="1" dirty="0" smtClean="0">
              <a:solidFill>
                <a:srgbClr val="0070C0"/>
              </a:solidFill>
            </a:endParaRPr>
          </a:p>
          <a:p>
            <a:pPr marL="502920" lvl="2" indent="-265176" fontAlgn="auto">
              <a:spcAft>
                <a:spcPts val="0"/>
              </a:spcAft>
              <a:buClr>
                <a:schemeClr val="accent2">
                  <a:tint val="85000"/>
                  <a:satMod val="285000"/>
                </a:schemeClr>
              </a:buClr>
              <a:buSzPct val="80000"/>
              <a:buFont typeface="Wingdings 2"/>
              <a:buChar char=""/>
              <a:defRPr/>
            </a:pPr>
            <a:r>
              <a:rPr lang="el-GR" sz="3100" b="1" dirty="0" smtClean="0">
                <a:solidFill>
                  <a:srgbClr val="0070C0"/>
                </a:solidFill>
              </a:rPr>
              <a:t>φλεβική</a:t>
            </a:r>
            <a:endParaRPr lang="el-GR" sz="3100" b="1" dirty="0">
              <a:solidFill>
                <a:srgbClr val="0070C0"/>
              </a:solidFill>
            </a:endParaRPr>
          </a:p>
          <a:p>
            <a:pPr marL="502920" lvl="2" indent="-265176" fontAlgn="auto">
              <a:spcAft>
                <a:spcPts val="0"/>
              </a:spcAft>
              <a:buClr>
                <a:schemeClr val="accent2">
                  <a:tint val="85000"/>
                  <a:satMod val="285000"/>
                </a:schemeClr>
              </a:buClr>
              <a:buSzPct val="80000"/>
              <a:buFont typeface="Wingdings 2"/>
              <a:buChar char=""/>
              <a:defRPr/>
            </a:pPr>
            <a:endParaRPr lang="el-GR" sz="2600" dirty="0"/>
          </a:p>
          <a:p>
            <a:pPr marL="265176" indent="-265176" fontAlgn="auto">
              <a:spcAft>
                <a:spcPts val="0"/>
              </a:spcAft>
              <a:buFont typeface="Wingdings 2"/>
              <a:buChar char=""/>
              <a:defRPr/>
            </a:pPr>
            <a:endParaRPr lang="el-GR" dirty="0"/>
          </a:p>
        </p:txBody>
      </p:sp>
      <p:sp>
        <p:nvSpPr>
          <p:cNvPr id="4" name="Τίτλος 3"/>
          <p:cNvSpPr>
            <a:spLocks noGrp="1"/>
          </p:cNvSpPr>
          <p:nvPr>
            <p:ph type="title"/>
          </p:nvPr>
        </p:nvSpPr>
        <p:spPr>
          <a:xfrm>
            <a:off x="467544" y="5782770"/>
            <a:ext cx="8183563" cy="1052512"/>
          </a:xfrm>
        </p:spPr>
        <p:txBody>
          <a:bodyPr/>
          <a:lstStyle/>
          <a:p>
            <a:pPr fontAlgn="auto">
              <a:spcAft>
                <a:spcPts val="0"/>
              </a:spcAft>
              <a:defRPr/>
            </a:pPr>
            <a:r>
              <a:rPr lang="el-GR" b="1" dirty="0" smtClean="0">
                <a:solidFill>
                  <a:srgbClr val="003300"/>
                </a:solidFill>
              </a:rPr>
              <a:t>Αιμορραγία </a:t>
            </a:r>
            <a:endParaRPr lang="el-GR" b="1" dirty="0">
              <a:solidFill>
                <a:srgbClr val="003300"/>
              </a:solidFill>
            </a:endParaRPr>
          </a:p>
        </p:txBody>
      </p:sp>
      <p:pic>
        <p:nvPicPr>
          <p:cNvPr id="7" name="Picture 7" descr="Αποτέλεσμα εικόνας για logo αθτη"/>
          <p:cNvPicPr>
            <a:picLocks noChangeAspect="1" noChangeArrowheads="1"/>
          </p:cNvPicPr>
          <p:nvPr/>
        </p:nvPicPr>
        <p:blipFill>
          <a:blip r:embed="rId4">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0" name="Picture 2" descr="https://thumbs.dreamstime.com/z/%CE%B1%CF%81%CF%84%CE%B7%CF%81%CE%B9%CE%B1%CE%BA%CE%AE-%CE%BA%CE%B1%CE%B9-%CF%86-%CE%B5%CE%B2%CE%B9%CE%BA%CE%AE-%CE%B1%CE%B9%CE%BC%CE%BF%CF%81%CF%81%CE%B1%CE%B3%CE%AF%CE%B1-53508452.jpg"/>
          <p:cNvPicPr>
            <a:picLocks noChangeAspect="1" noChangeArrowheads="1"/>
          </p:cNvPicPr>
          <p:nvPr/>
        </p:nvPicPr>
        <p:blipFill rotWithShape="1">
          <a:blip r:embed="rId5">
            <a:extLst>
              <a:ext uri="{28A0092B-C50C-407E-A947-70E740481C1C}">
                <a14:useLocalDpi xmlns:a14="http://schemas.microsoft.com/office/drawing/2010/main" val="0"/>
              </a:ext>
            </a:extLst>
          </a:blip>
          <a:srcRect r="2223" b="24267"/>
          <a:stretch/>
        </p:blipFill>
        <p:spPr bwMode="auto">
          <a:xfrm>
            <a:off x="2824878" y="4149080"/>
            <a:ext cx="6300192" cy="18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4422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500"/>
                                        <p:tgtEl>
                                          <p:spTgt spid="5">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fade">
                                      <p:cBhvr>
                                        <p:cTn id="20" dur="500"/>
                                        <p:tgtEl>
                                          <p:spTgt spid="5">
                                            <p:txEl>
                                              <p:pRg st="2" end="2"/>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animEffect transition="in" filter="fade">
                                      <p:cBhvr>
                                        <p:cTn id="23" dur="500"/>
                                        <p:tgtEl>
                                          <p:spTgt spid="5">
                                            <p:txEl>
                                              <p:pRg st="3" end="3"/>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
                                            <p:txEl>
                                              <p:pRg st="4" end="4"/>
                                            </p:txEl>
                                          </p:spTgt>
                                        </p:tgtEl>
                                        <p:attrNameLst>
                                          <p:attrName>style.visibility</p:attrName>
                                        </p:attrNameLst>
                                      </p:cBhvr>
                                      <p:to>
                                        <p:strVal val="visible"/>
                                      </p:to>
                                    </p:set>
                                    <p:animEffect transition="in" filter="fade">
                                      <p:cBhvr>
                                        <p:cTn id="26" dur="500"/>
                                        <p:tgtEl>
                                          <p:spTgt spid="5">
                                            <p:txEl>
                                              <p:pRg st="4" end="4"/>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
                                            <p:txEl>
                                              <p:pRg st="5" end="5"/>
                                            </p:txEl>
                                          </p:spTgt>
                                        </p:tgtEl>
                                        <p:attrNameLst>
                                          <p:attrName>style.visibility</p:attrName>
                                        </p:attrNameLst>
                                      </p:cBhvr>
                                      <p:to>
                                        <p:strVal val="visible"/>
                                      </p:to>
                                    </p:set>
                                    <p:animEffect transition="in" filter="fade">
                                      <p:cBhvr>
                                        <p:cTn id="29" dur="500"/>
                                        <p:tgtEl>
                                          <p:spTgt spid="5">
                                            <p:txEl>
                                              <p:pRg st="5" end="5"/>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fade">
                                      <p:cBhvr>
                                        <p:cTn id="32" dur="500"/>
                                        <p:tgtEl>
                                          <p:spTgt spid="5">
                                            <p:txEl>
                                              <p:pRg st="6" end="6"/>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animEffect transition="in" filter="fade">
                                      <p:cBhvr>
                                        <p:cTn id="35" dur="500"/>
                                        <p:tgtEl>
                                          <p:spTgt spid="5">
                                            <p:txEl>
                                              <p:pRg st="7" end="7"/>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7410"/>
                                        </p:tgtEl>
                                        <p:attrNameLst>
                                          <p:attrName>style.visibility</p:attrName>
                                        </p:attrNameLst>
                                      </p:cBhvr>
                                      <p:to>
                                        <p:strVal val="visible"/>
                                      </p:to>
                                    </p:set>
                                    <p:animEffect transition="in" filter="barn(inVertical)">
                                      <p:cBhvr>
                                        <p:cTn id="40" dur="5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4"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670px-Treat-an-Open-Fracture-During-First-Aid-Step-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2277" y="1412778"/>
            <a:ext cx="5903913" cy="400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92" y="53181"/>
            <a:ext cx="1287587" cy="1287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7" descr="Αποτέλεσμα εικόνας για logo αθτη"/>
          <p:cNvPicPr>
            <a:picLocks noChangeAspect="1" noChangeArrowheads="1"/>
          </p:cNvPicPr>
          <p:nvPr/>
        </p:nvPicPr>
        <p:blipFill>
          <a:blip r:embed="rId4">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2836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95536" y="5805488"/>
            <a:ext cx="8183563" cy="1052512"/>
          </a:xfrm>
        </p:spPr>
        <p:txBody>
          <a:bodyPr/>
          <a:lstStyle/>
          <a:p>
            <a:pPr fontAlgn="auto">
              <a:spcAft>
                <a:spcPts val="0"/>
              </a:spcAft>
              <a:defRPr/>
            </a:pPr>
            <a:r>
              <a:rPr lang="el-GR" b="1" dirty="0">
                <a:solidFill>
                  <a:srgbClr val="003300"/>
                </a:solidFill>
              </a:rPr>
              <a:t>Εξωτερική αιμορραγία</a:t>
            </a:r>
          </a:p>
        </p:txBody>
      </p:sp>
      <p:sp>
        <p:nvSpPr>
          <p:cNvPr id="3" name="Θέση περιεχομένου 2"/>
          <p:cNvSpPr>
            <a:spLocks noGrp="1"/>
          </p:cNvSpPr>
          <p:nvPr>
            <p:ph idx="1"/>
          </p:nvPr>
        </p:nvSpPr>
        <p:spPr>
          <a:xfrm>
            <a:off x="611560" y="1340768"/>
            <a:ext cx="8183563" cy="4770438"/>
          </a:xfrm>
        </p:spPr>
        <p:txBody>
          <a:bodyPr>
            <a:normAutofit fontScale="85000" lnSpcReduction="10000"/>
          </a:bodyPr>
          <a:lstStyle/>
          <a:p>
            <a:pPr marL="265176" indent="-265176" fontAlgn="auto">
              <a:spcAft>
                <a:spcPts val="0"/>
              </a:spcAft>
              <a:buFont typeface="Wingdings 2"/>
              <a:buChar char=""/>
              <a:defRPr/>
            </a:pPr>
            <a:r>
              <a:rPr lang="el-GR" sz="2900" dirty="0" smtClean="0"/>
              <a:t>Πίεση </a:t>
            </a:r>
            <a:r>
              <a:rPr lang="el-GR" sz="2900" dirty="0"/>
              <a:t>με μια γάζα πάνω από την περιοχή που αιμορραγεί </a:t>
            </a:r>
          </a:p>
          <a:p>
            <a:pPr marL="265176" indent="-265176" fontAlgn="auto">
              <a:spcAft>
                <a:spcPts val="0"/>
              </a:spcAft>
              <a:buFont typeface="Wingdings 2"/>
              <a:buChar char=""/>
              <a:defRPr/>
            </a:pPr>
            <a:r>
              <a:rPr lang="el-GR" sz="2900" dirty="0" smtClean="0"/>
              <a:t>Πίεση </a:t>
            </a:r>
            <a:r>
              <a:rPr lang="el-GR" sz="2900" dirty="0"/>
              <a:t>κεντρικότερα της </a:t>
            </a:r>
            <a:r>
              <a:rPr lang="el-GR" sz="2900" dirty="0" err="1"/>
              <a:t>τροφοφόρου</a:t>
            </a:r>
            <a:r>
              <a:rPr lang="el-GR" sz="2900" dirty="0"/>
              <a:t> αρτηρίας του άκρου </a:t>
            </a:r>
          </a:p>
          <a:p>
            <a:pPr marL="265176" indent="-265176" fontAlgn="auto">
              <a:spcAft>
                <a:spcPts val="0"/>
              </a:spcAft>
              <a:buFont typeface="Wingdings 2"/>
              <a:buChar char=""/>
              <a:defRPr/>
            </a:pPr>
            <a:r>
              <a:rPr lang="el-GR" sz="2900" dirty="0"/>
              <a:t>Τ</a:t>
            </a:r>
            <a:r>
              <a:rPr lang="el-GR" sz="2900" dirty="0" smtClean="0"/>
              <a:t>οποθέτηση </a:t>
            </a:r>
            <a:r>
              <a:rPr lang="el-GR" sz="2900" dirty="0"/>
              <a:t>περίδεσης για την αποτροπή της αιμορραγίας </a:t>
            </a:r>
            <a:r>
              <a:rPr lang="el-GR" sz="2900" dirty="0" smtClean="0"/>
              <a:t>κεντρικότερα στο </a:t>
            </a:r>
            <a:r>
              <a:rPr lang="el-GR" sz="2900" dirty="0"/>
              <a:t>άκρο που αιμορραγεί </a:t>
            </a:r>
          </a:p>
          <a:p>
            <a:pPr marL="265176" indent="-265176" fontAlgn="auto">
              <a:spcAft>
                <a:spcPts val="0"/>
              </a:spcAft>
              <a:buFont typeface="Wingdings 2"/>
              <a:buChar char=""/>
              <a:defRPr/>
            </a:pPr>
            <a:r>
              <a:rPr lang="el-GR" sz="2900" dirty="0" smtClean="0"/>
              <a:t>Εφαρμογή </a:t>
            </a:r>
            <a:r>
              <a:rPr lang="el-GR" sz="2900" dirty="0"/>
              <a:t>ίσχαιμου νάρθηκα </a:t>
            </a:r>
          </a:p>
          <a:p>
            <a:pPr marL="265176" indent="-265176" fontAlgn="auto">
              <a:spcAft>
                <a:spcPts val="0"/>
              </a:spcAft>
              <a:buFont typeface="Wingdings 2"/>
              <a:buChar char=""/>
              <a:defRPr/>
            </a:pPr>
            <a:r>
              <a:rPr lang="el-GR" sz="2900" dirty="0" smtClean="0"/>
              <a:t>Τοποθέτηση </a:t>
            </a:r>
            <a:r>
              <a:rPr lang="el-GR" sz="2900" dirty="0"/>
              <a:t>ειδικού νάρθηκα που φουσκώνει με αέρα </a:t>
            </a:r>
          </a:p>
          <a:p>
            <a:pPr marL="265176" indent="-265176" fontAlgn="auto">
              <a:spcAft>
                <a:spcPts val="0"/>
              </a:spcAft>
              <a:buFont typeface="Wingdings 2"/>
              <a:buChar char=""/>
              <a:defRPr/>
            </a:pPr>
            <a:r>
              <a:rPr lang="el-GR" sz="2900" dirty="0" smtClean="0"/>
              <a:t>Εφαρμογή </a:t>
            </a:r>
            <a:r>
              <a:rPr lang="el-GR" sz="2900" dirty="0"/>
              <a:t>ειδικής στολής (παντελόνι) που φουσκώνει με αέρα για τα κάτω </a:t>
            </a:r>
            <a:r>
              <a:rPr lang="el-GR" sz="2900" dirty="0" smtClean="0"/>
              <a:t>άκρα </a:t>
            </a:r>
            <a:endParaRPr lang="el-GR" sz="2900" dirty="0"/>
          </a:p>
          <a:p>
            <a:pPr marL="265176" indent="-265176" fontAlgn="auto">
              <a:spcAft>
                <a:spcPts val="0"/>
              </a:spcAft>
              <a:buFont typeface="Wingdings 2"/>
              <a:buChar char=""/>
              <a:defRPr/>
            </a:pPr>
            <a:r>
              <a:rPr lang="el-GR" sz="2900" dirty="0"/>
              <a:t>Η εξωτερική αιμορραγία είναι εμφανής και μπορεί να ελεγχθεί με απλά </a:t>
            </a:r>
            <a:r>
              <a:rPr lang="el-GR" sz="2900" dirty="0" smtClean="0"/>
              <a:t>μέσα </a:t>
            </a:r>
            <a:r>
              <a:rPr lang="el-GR" sz="2900" dirty="0"/>
              <a:t>πριν μεταφερθεί ο τραυματίας στο νοσοκομείο</a:t>
            </a:r>
          </a:p>
          <a:p>
            <a:pPr marL="265176" indent="-265176" fontAlgn="auto">
              <a:spcAft>
                <a:spcPts val="0"/>
              </a:spcAft>
              <a:buFont typeface="Wingdings 2"/>
              <a:buChar char=""/>
              <a:defRPr/>
            </a:pPr>
            <a:endParaRPr lang="el-GR" dirty="0"/>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92" y="53181"/>
            <a:ext cx="1287587" cy="1287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7" descr="Αποτέλεσμα εικόνας για logo αθτη"/>
          <p:cNvPicPr>
            <a:picLocks noChangeAspect="1" noChangeArrowheads="1"/>
          </p:cNvPicPr>
          <p:nvPr/>
        </p:nvPicPr>
        <p:blipFill>
          <a:blip r:embed="rId4">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8654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 calcmode="lin" valueType="num">
                                      <p:cBhvr additive="base">
                                        <p:cTn id="2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anim calcmode="lin" valueType="num">
                                      <p:cBhvr additive="base">
                                        <p:cTn id="3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anim calcmode="lin" valueType="num">
                                      <p:cBhvr additive="base">
                                        <p:cTn id="3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3" end="3"/>
                                            </p:txEl>
                                          </p:spTgt>
                                        </p:tgtEl>
                                        <p:attrNameLst>
                                          <p:attrName>style.visibility</p:attrName>
                                        </p:attrNameLst>
                                      </p:cBhvr>
                                      <p:to>
                                        <p:strVal val="visible"/>
                                      </p:to>
                                    </p:set>
                                    <p:anim calcmode="lin" valueType="num">
                                      <p:cBhvr additive="base">
                                        <p:cTn id="4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4" end="4"/>
                                            </p:txEl>
                                          </p:spTgt>
                                        </p:tgtEl>
                                        <p:attrNameLst>
                                          <p:attrName>style.visibility</p:attrName>
                                        </p:attrNameLst>
                                      </p:cBhvr>
                                      <p:to>
                                        <p:strVal val="visible"/>
                                      </p:to>
                                    </p:set>
                                    <p:anim calcmode="lin" valueType="num">
                                      <p:cBhvr additive="base">
                                        <p:cTn id="4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5" end="5"/>
                                            </p:txEl>
                                          </p:spTgt>
                                        </p:tgtEl>
                                        <p:attrNameLst>
                                          <p:attrName>style.visibility</p:attrName>
                                        </p:attrNameLst>
                                      </p:cBhvr>
                                      <p:to>
                                        <p:strVal val="visible"/>
                                      </p:to>
                                    </p:set>
                                    <p:anim calcmode="lin" valueType="num">
                                      <p:cBhvr additive="base">
                                        <p:cTn id="5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
                                            <p:txEl>
                                              <p:pRg st="6" end="6"/>
                                            </p:txEl>
                                          </p:spTgt>
                                        </p:tgtEl>
                                        <p:attrNameLst>
                                          <p:attrName>style.visibility</p:attrName>
                                        </p:attrNameLst>
                                      </p:cBhvr>
                                      <p:to>
                                        <p:strVal val="visible"/>
                                      </p:to>
                                    </p:set>
                                    <p:anim calcmode="lin" valueType="num">
                                      <p:cBhvr additive="base">
                                        <p:cTn id="6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Θέση αριθμού διαφάνειας 6"/>
          <p:cNvSpPr>
            <a:spLocks noGrp="1"/>
          </p:cNvSpPr>
          <p:nvPr>
            <p:ph type="sldNum" sz="quarter" idx="12"/>
          </p:nvPr>
        </p:nvSpPr>
        <p:spPr/>
        <p:txBody>
          <a:bodyPr/>
          <a:lstStyle/>
          <a:p>
            <a:fld id="{51B3EE9F-B510-4670-A8D8-E25C9C7B36C1}" type="slidenum">
              <a:rPr lang="el-GR" altLang="el-GR">
                <a:solidFill>
                  <a:prstClr val="black">
                    <a:tint val="75000"/>
                  </a:prstClr>
                </a:solidFill>
              </a:rPr>
              <a:pPr/>
              <a:t>93</a:t>
            </a:fld>
            <a:endParaRPr lang="el-GR" altLang="el-GR">
              <a:solidFill>
                <a:prstClr val="black">
                  <a:tint val="75000"/>
                </a:prstClr>
              </a:solidFill>
            </a:endParaRPr>
          </a:p>
        </p:txBody>
      </p:sp>
      <p:sp>
        <p:nvSpPr>
          <p:cNvPr id="124930" name="Rectangle 2"/>
          <p:cNvSpPr>
            <a:spLocks noGrp="1" noChangeArrowheads="1"/>
          </p:cNvSpPr>
          <p:nvPr>
            <p:ph type="title"/>
          </p:nvPr>
        </p:nvSpPr>
        <p:spPr>
          <a:xfrm>
            <a:off x="395288" y="333375"/>
            <a:ext cx="4176712" cy="1143000"/>
          </a:xfrm>
          <a:noFill/>
          <a:ln cap="flat">
            <a:solidFill>
              <a:schemeClr val="bg1"/>
            </a:solidFill>
            <a:prstDash val="dash"/>
            <a:miter lim="800000"/>
            <a:headEnd/>
            <a:tailEnd/>
          </a:ln>
        </p:spPr>
        <p:txBody>
          <a:bodyPr>
            <a:normAutofit fontScale="90000"/>
          </a:bodyPr>
          <a:lstStyle/>
          <a:p>
            <a:r>
              <a:rPr lang="el-GR" altLang="el-GR" sz="4000">
                <a:solidFill>
                  <a:schemeClr val="bg1"/>
                </a:solidFill>
              </a:rPr>
              <a:t>ΦΛΕΒΙΚΗ ΑΙΜΟΡΡΑΓΙΑ</a:t>
            </a:r>
          </a:p>
        </p:txBody>
      </p:sp>
      <p:sp>
        <p:nvSpPr>
          <p:cNvPr id="124931" name="Rectangle 3"/>
          <p:cNvSpPr>
            <a:spLocks noGrp="1" noChangeArrowheads="1"/>
          </p:cNvSpPr>
          <p:nvPr>
            <p:ph type="body" sz="half" idx="2"/>
          </p:nvPr>
        </p:nvSpPr>
        <p:spPr>
          <a:xfrm>
            <a:off x="4427984" y="1268760"/>
            <a:ext cx="4716016" cy="5400600"/>
          </a:xfrm>
        </p:spPr>
        <p:txBody>
          <a:bodyPr>
            <a:noAutofit/>
          </a:bodyPr>
          <a:lstStyle/>
          <a:p>
            <a:pPr algn="just">
              <a:lnSpc>
                <a:spcPct val="90000"/>
              </a:lnSpc>
              <a:buFont typeface="Wingdings" panose="05000000000000000000" pitchFamily="2" charset="2"/>
              <a:buChar char="Ø"/>
            </a:pPr>
            <a:r>
              <a:rPr lang="el-GR" altLang="el-GR" sz="2200" b="1" dirty="0">
                <a:solidFill>
                  <a:srgbClr val="003300"/>
                </a:solidFill>
                <a:latin typeface="Arial Narrow" pitchFamily="34" charset="0"/>
              </a:rPr>
              <a:t>Πάνω στην περιοχή της αιμορραγίας εφαρμόζεται ένας </a:t>
            </a:r>
            <a:r>
              <a:rPr lang="el-GR" altLang="el-GR" sz="2200" b="1" dirty="0">
                <a:solidFill>
                  <a:srgbClr val="FF0000"/>
                </a:solidFill>
                <a:latin typeface="Arial Narrow" pitchFamily="34" charset="0"/>
              </a:rPr>
              <a:t>ειδικός πιεστικός </a:t>
            </a:r>
            <a:r>
              <a:rPr lang="el-GR" altLang="el-GR" sz="2200" b="1" dirty="0">
                <a:solidFill>
                  <a:srgbClr val="003300"/>
                </a:solidFill>
                <a:latin typeface="Arial Narrow" pitchFamily="34" charset="0"/>
              </a:rPr>
              <a:t>επίδεσμος. Αν δεν υπάρχει διαθέσιμος. τέτοιος επίδεσμος, μπορεί να χρησιμοποιηθεί ένα καθαρό μαντήλι διπλωμένο πολλές φορές. </a:t>
            </a:r>
            <a:endParaRPr lang="el-GR" altLang="el-GR" sz="2200" b="1" dirty="0" smtClean="0">
              <a:solidFill>
                <a:srgbClr val="003300"/>
              </a:solidFill>
              <a:latin typeface="Arial Narrow" pitchFamily="34" charset="0"/>
            </a:endParaRPr>
          </a:p>
          <a:p>
            <a:pPr algn="just">
              <a:lnSpc>
                <a:spcPct val="90000"/>
              </a:lnSpc>
              <a:buFont typeface="Wingdings" panose="05000000000000000000" pitchFamily="2" charset="2"/>
              <a:buChar char="Ø"/>
            </a:pPr>
            <a:r>
              <a:rPr lang="el-GR" altLang="el-GR" sz="2200" b="1" dirty="0" smtClean="0">
                <a:solidFill>
                  <a:srgbClr val="003300"/>
                </a:solidFill>
                <a:latin typeface="Arial Narrow" pitchFamily="34" charset="0"/>
              </a:rPr>
              <a:t>Το </a:t>
            </a:r>
            <a:r>
              <a:rPr lang="el-GR" altLang="el-GR" sz="2200" b="1" dirty="0">
                <a:solidFill>
                  <a:srgbClr val="003300"/>
                </a:solidFill>
                <a:latin typeface="Arial Narrow" pitchFamily="34" charset="0"/>
              </a:rPr>
              <a:t>μαντήλι πιέζεται δυνατά με τα δάχτυλα πάνω στην περιοχή πού αιμορραγεί και δένεται πιεστικά μ' ένα συνηθισμένο επίδεσμο.</a:t>
            </a:r>
            <a:endParaRPr lang="en-US" altLang="el-GR" sz="2200" b="1" dirty="0">
              <a:solidFill>
                <a:srgbClr val="003300"/>
              </a:solidFill>
            </a:endParaRPr>
          </a:p>
          <a:p>
            <a:pPr algn="just">
              <a:lnSpc>
                <a:spcPct val="90000"/>
              </a:lnSpc>
              <a:buFont typeface="Wingdings" panose="05000000000000000000" pitchFamily="2" charset="2"/>
              <a:buChar char="Ø"/>
            </a:pPr>
            <a:r>
              <a:rPr lang="el-GR" altLang="el-GR" sz="2200" b="1" dirty="0">
                <a:solidFill>
                  <a:srgbClr val="003300"/>
                </a:solidFill>
                <a:latin typeface="Arial Narrow" pitchFamily="34" charset="0"/>
              </a:rPr>
              <a:t>Ό πιεστικός επίδεσμος δεν πρέπει να λύνεται ποτέ. Αν το τραύμα εξακολουθεί να αιμορραγεί, μπορεί να </a:t>
            </a:r>
            <a:r>
              <a:rPr lang="el-GR" altLang="el-GR" sz="2200" b="1" dirty="0">
                <a:solidFill>
                  <a:srgbClr val="FF0000"/>
                </a:solidFill>
                <a:latin typeface="Arial Narrow" pitchFamily="34" charset="0"/>
              </a:rPr>
              <a:t>δεθεί δεύτερος επίδεσμος </a:t>
            </a:r>
            <a:r>
              <a:rPr lang="el-GR" altLang="el-GR" sz="2200" b="1" dirty="0">
                <a:solidFill>
                  <a:srgbClr val="003300"/>
                </a:solidFill>
                <a:latin typeface="Arial Narrow" pitchFamily="34" charset="0"/>
              </a:rPr>
              <a:t>πάνω απ’ τον πρώτο ή και τρίτος επίδεσμος πάνω από το δεύτερο.</a:t>
            </a:r>
            <a:endParaRPr lang="el-GR" altLang="el-GR" sz="2200" b="1" dirty="0">
              <a:solidFill>
                <a:srgbClr val="003300"/>
              </a:solidFill>
            </a:endParaRPr>
          </a:p>
          <a:p>
            <a:pPr algn="just">
              <a:lnSpc>
                <a:spcPct val="90000"/>
              </a:lnSpc>
              <a:buFont typeface="Wingdings" panose="05000000000000000000" pitchFamily="2" charset="2"/>
              <a:buChar char="Ø"/>
            </a:pPr>
            <a:endParaRPr lang="el-GR" altLang="el-GR" sz="2200" dirty="0">
              <a:solidFill>
                <a:srgbClr val="003300"/>
              </a:solidFill>
            </a:endParaRPr>
          </a:p>
        </p:txBody>
      </p:sp>
      <p:pic>
        <p:nvPicPr>
          <p:cNvPr id="124932" name="Picture 4" descr="Untitled-13_a"/>
          <p:cNvPicPr>
            <a:picLocks noGrp="1" noChangeAspect="1" noChangeArrowheads="1"/>
          </p:cNvPicPr>
          <p:nvPr>
            <p:ph type="clipArt" sz="half" idx="1"/>
          </p:nvPr>
        </p:nvPicPr>
        <p:blipFill>
          <a:blip r:embed="rId3">
            <a:extLst>
              <a:ext uri="{28A0092B-C50C-407E-A947-70E740481C1C}">
                <a14:useLocalDpi xmlns:a14="http://schemas.microsoft.com/office/drawing/2010/main" val="0"/>
              </a:ext>
            </a:extLst>
          </a:blip>
          <a:srcRect/>
          <a:stretch>
            <a:fillRect/>
          </a:stretch>
        </p:blipFill>
        <p:spPr>
          <a:xfrm>
            <a:off x="-21141" y="1916832"/>
            <a:ext cx="4618039" cy="3498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92" y="53181"/>
            <a:ext cx="1287587" cy="1287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descr="Αποτέλεσμα εικόνας για logo αθτη"/>
          <p:cNvPicPr>
            <a:picLocks noChangeAspect="1" noChangeArrowheads="1"/>
          </p:cNvPicPr>
          <p:nvPr/>
        </p:nvPicPr>
        <p:blipFill>
          <a:blip r:embed="rId5">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2659047"/>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4932"/>
                                        </p:tgtEl>
                                        <p:attrNameLst>
                                          <p:attrName>style.visibility</p:attrName>
                                        </p:attrNameLst>
                                      </p:cBhvr>
                                      <p:to>
                                        <p:strVal val="visible"/>
                                      </p:to>
                                    </p:set>
                                    <p:animEffect transition="in" filter="fade">
                                      <p:cBhvr>
                                        <p:cTn id="7" dur="1000"/>
                                        <p:tgtEl>
                                          <p:spTgt spid="124932"/>
                                        </p:tgtEl>
                                      </p:cBhvr>
                                    </p:animEffect>
                                    <p:anim calcmode="lin" valueType="num">
                                      <p:cBhvr>
                                        <p:cTn id="8" dur="1000" fill="hold"/>
                                        <p:tgtEl>
                                          <p:spTgt spid="124932"/>
                                        </p:tgtEl>
                                        <p:attrNameLst>
                                          <p:attrName>ppt_x</p:attrName>
                                        </p:attrNameLst>
                                      </p:cBhvr>
                                      <p:tavLst>
                                        <p:tav tm="0">
                                          <p:val>
                                            <p:strVal val="#ppt_x"/>
                                          </p:val>
                                        </p:tav>
                                        <p:tav tm="100000">
                                          <p:val>
                                            <p:strVal val="#ppt_x"/>
                                          </p:val>
                                        </p:tav>
                                      </p:tavLst>
                                    </p:anim>
                                    <p:anim calcmode="lin" valueType="num">
                                      <p:cBhvr>
                                        <p:cTn id="9" dur="1000" fill="hold"/>
                                        <p:tgtEl>
                                          <p:spTgt spid="1249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24931">
                                            <p:txEl>
                                              <p:pRg st="0" end="0"/>
                                            </p:txEl>
                                          </p:spTgt>
                                        </p:tgtEl>
                                        <p:attrNameLst>
                                          <p:attrName>style.visibility</p:attrName>
                                        </p:attrNameLst>
                                      </p:cBhvr>
                                      <p:to>
                                        <p:strVal val="visible"/>
                                      </p:to>
                                    </p:set>
                                    <p:anim calcmode="lin" valueType="num">
                                      <p:cBhvr additive="base">
                                        <p:cTn id="14" dur="500" fill="hold"/>
                                        <p:tgtEl>
                                          <p:spTgt spid="124931">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249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24931">
                                            <p:txEl>
                                              <p:pRg st="1" end="1"/>
                                            </p:txEl>
                                          </p:spTgt>
                                        </p:tgtEl>
                                        <p:attrNameLst>
                                          <p:attrName>style.visibility</p:attrName>
                                        </p:attrNameLst>
                                      </p:cBhvr>
                                      <p:to>
                                        <p:strVal val="visible"/>
                                      </p:to>
                                    </p:set>
                                    <p:anim calcmode="lin" valueType="num">
                                      <p:cBhvr additive="base">
                                        <p:cTn id="20" dur="500" fill="hold"/>
                                        <p:tgtEl>
                                          <p:spTgt spid="124931">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2493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24931">
                                            <p:txEl>
                                              <p:pRg st="2" end="2"/>
                                            </p:txEl>
                                          </p:spTgt>
                                        </p:tgtEl>
                                        <p:attrNameLst>
                                          <p:attrName>style.visibility</p:attrName>
                                        </p:attrNameLst>
                                      </p:cBhvr>
                                      <p:to>
                                        <p:strVal val="visible"/>
                                      </p:to>
                                    </p:set>
                                    <p:anim calcmode="lin" valueType="num">
                                      <p:cBhvr additive="base">
                                        <p:cTn id="26" dur="500" fill="hold"/>
                                        <p:tgtEl>
                                          <p:spTgt spid="124931">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2493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1" grpId="0" build="p"/>
    </p:bldLst>
  </p:timing>
</p:sld>
</file>

<file path=ppt/slides/slide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Θέση αριθμού διαφάνειας 6"/>
          <p:cNvSpPr>
            <a:spLocks noGrp="1"/>
          </p:cNvSpPr>
          <p:nvPr>
            <p:ph type="sldNum" sz="quarter" idx="12"/>
          </p:nvPr>
        </p:nvSpPr>
        <p:spPr/>
        <p:txBody>
          <a:bodyPr/>
          <a:lstStyle/>
          <a:p>
            <a:fld id="{A3805D9C-F484-4A75-AD42-D52C99C97A84}" type="slidenum">
              <a:rPr lang="el-GR" altLang="el-GR">
                <a:solidFill>
                  <a:prstClr val="black">
                    <a:tint val="75000"/>
                  </a:prstClr>
                </a:solidFill>
              </a:rPr>
              <a:pPr/>
              <a:t>94</a:t>
            </a:fld>
            <a:endParaRPr lang="el-GR" altLang="el-GR">
              <a:solidFill>
                <a:prstClr val="black">
                  <a:tint val="75000"/>
                </a:prstClr>
              </a:solidFill>
            </a:endParaRPr>
          </a:p>
        </p:txBody>
      </p:sp>
      <p:sp>
        <p:nvSpPr>
          <p:cNvPr id="125954" name="Rectangle 2"/>
          <p:cNvSpPr>
            <a:spLocks noGrp="1" noChangeArrowheads="1"/>
          </p:cNvSpPr>
          <p:nvPr>
            <p:ph type="title"/>
          </p:nvPr>
        </p:nvSpPr>
        <p:spPr>
          <a:xfrm>
            <a:off x="457203" y="274638"/>
            <a:ext cx="4330700" cy="1143000"/>
          </a:xfrm>
          <a:noFill/>
          <a:ln cap="flat">
            <a:solidFill>
              <a:schemeClr val="bg1"/>
            </a:solidFill>
            <a:prstDash val="dash"/>
            <a:miter lim="800000"/>
            <a:headEnd/>
            <a:tailEnd/>
          </a:ln>
        </p:spPr>
        <p:txBody>
          <a:bodyPr>
            <a:normAutofit fontScale="90000"/>
          </a:bodyPr>
          <a:lstStyle/>
          <a:p>
            <a:r>
              <a:rPr lang="el-GR" altLang="el-GR" sz="4000">
                <a:solidFill>
                  <a:schemeClr val="bg1"/>
                </a:solidFill>
              </a:rPr>
              <a:t>ΑΡΤΗΡΙΑΚΗ ΑΙΜΟΡΡΑΓΙΑ</a:t>
            </a:r>
          </a:p>
        </p:txBody>
      </p:sp>
      <p:sp>
        <p:nvSpPr>
          <p:cNvPr id="125955" name="Rectangle 3"/>
          <p:cNvSpPr>
            <a:spLocks noGrp="1" noChangeArrowheads="1"/>
          </p:cNvSpPr>
          <p:nvPr>
            <p:ph type="body" sz="half" idx="2"/>
          </p:nvPr>
        </p:nvSpPr>
        <p:spPr>
          <a:xfrm>
            <a:off x="3779912" y="1124744"/>
            <a:ext cx="5128344" cy="4896543"/>
          </a:xfrm>
        </p:spPr>
        <p:txBody>
          <a:bodyPr>
            <a:noAutofit/>
          </a:bodyPr>
          <a:lstStyle/>
          <a:p>
            <a:pPr algn="just">
              <a:lnSpc>
                <a:spcPct val="90000"/>
              </a:lnSpc>
              <a:buFont typeface="Wingdings" panose="05000000000000000000" pitchFamily="2" charset="2"/>
              <a:buChar char="Ø"/>
            </a:pPr>
            <a:r>
              <a:rPr lang="el-GR" altLang="el-GR" sz="2100" dirty="0">
                <a:solidFill>
                  <a:srgbClr val="003300"/>
                </a:solidFill>
                <a:latin typeface="Times New Roman" panose="02020603050405020304" pitchFamily="18" charset="0"/>
                <a:cs typeface="Times New Roman" panose="02020603050405020304" pitchFamily="18" charset="0"/>
              </a:rPr>
              <a:t>H αιμορραγία από αρτηρία σταματάει πολύ πιο δύσκολα από τη φλεβική αιμορραγία. </a:t>
            </a:r>
            <a:endParaRPr lang="en-US" altLang="el-GR" sz="2100" dirty="0" smtClean="0">
              <a:solidFill>
                <a:srgbClr val="003300"/>
              </a:solidFill>
              <a:latin typeface="Times New Roman" panose="02020603050405020304" pitchFamily="18" charset="0"/>
              <a:cs typeface="Times New Roman" panose="02020603050405020304" pitchFamily="18" charset="0"/>
            </a:endParaRPr>
          </a:p>
          <a:p>
            <a:pPr algn="just">
              <a:lnSpc>
                <a:spcPct val="90000"/>
              </a:lnSpc>
              <a:buFont typeface="Wingdings" panose="05000000000000000000" pitchFamily="2" charset="2"/>
              <a:buChar char="Ø"/>
            </a:pPr>
            <a:r>
              <a:rPr lang="el-GR" altLang="el-GR" sz="2100" dirty="0" smtClean="0">
                <a:solidFill>
                  <a:srgbClr val="003300"/>
                </a:solidFill>
                <a:latin typeface="Times New Roman" panose="02020603050405020304" pitchFamily="18" charset="0"/>
                <a:cs typeface="Times New Roman" panose="02020603050405020304" pitchFamily="18" charset="0"/>
              </a:rPr>
              <a:t>Σ</a:t>
            </a:r>
            <a:r>
              <a:rPr lang="el-GR" altLang="el-GR" sz="2100" dirty="0">
                <a:solidFill>
                  <a:srgbClr val="003300"/>
                </a:solidFill>
                <a:latin typeface="Times New Roman" panose="02020603050405020304" pitchFamily="18" charset="0"/>
                <a:cs typeface="Times New Roman" panose="02020603050405020304" pitchFamily="18" charset="0"/>
              </a:rPr>
              <a:t>' αυτή την περίπτωση πρέπει να πιεστεί η αρτηρία σε μια θέση πού να βρίσκεται ανάμεσα στην καρδιά και στην περιοχή της αιμορραγίας η να τοποθετηθεί το μέρος πού αιμορραγεί πιο ψηλά απ’ το υπόλοιπο σώμα. </a:t>
            </a:r>
            <a:endParaRPr lang="en-US" altLang="el-GR" sz="2100" dirty="0" smtClean="0">
              <a:solidFill>
                <a:srgbClr val="003300"/>
              </a:solidFill>
              <a:latin typeface="Times New Roman" panose="02020603050405020304" pitchFamily="18" charset="0"/>
              <a:cs typeface="Times New Roman" panose="02020603050405020304" pitchFamily="18" charset="0"/>
            </a:endParaRPr>
          </a:p>
          <a:p>
            <a:pPr algn="just">
              <a:lnSpc>
                <a:spcPct val="90000"/>
              </a:lnSpc>
              <a:buFont typeface="Wingdings" panose="05000000000000000000" pitchFamily="2" charset="2"/>
              <a:buChar char="Ø"/>
            </a:pPr>
            <a:r>
              <a:rPr lang="el-GR" altLang="el-GR" sz="2100" dirty="0" smtClean="0">
                <a:solidFill>
                  <a:srgbClr val="003300"/>
                </a:solidFill>
                <a:latin typeface="Times New Roman" panose="02020603050405020304" pitchFamily="18" charset="0"/>
                <a:cs typeface="Times New Roman" panose="02020603050405020304" pitchFamily="18" charset="0"/>
              </a:rPr>
              <a:t>Όταν </a:t>
            </a:r>
            <a:r>
              <a:rPr lang="el-GR" altLang="el-GR" sz="2100" dirty="0">
                <a:solidFill>
                  <a:srgbClr val="003300"/>
                </a:solidFill>
                <a:latin typeface="Times New Roman" panose="02020603050405020304" pitchFamily="18" charset="0"/>
                <a:cs typeface="Times New Roman" panose="02020603050405020304" pitchFamily="18" charset="0"/>
              </a:rPr>
              <a:t>η αρτηρία πιεστεί στη θέση πού πρέπει, τότε η αιμορραγία σταματά. Μόλις σταματήσει η αιμορραγία τοποθετείται στη θέση της πίεσης ένας πιεστικός επίδεσμος.  </a:t>
            </a:r>
            <a:endParaRPr lang="en-US" altLang="el-GR" sz="2100" dirty="0" smtClean="0">
              <a:solidFill>
                <a:srgbClr val="003300"/>
              </a:solidFill>
              <a:latin typeface="Times New Roman" panose="02020603050405020304" pitchFamily="18" charset="0"/>
              <a:cs typeface="Times New Roman" panose="02020603050405020304" pitchFamily="18" charset="0"/>
            </a:endParaRPr>
          </a:p>
          <a:p>
            <a:pPr algn="just">
              <a:lnSpc>
                <a:spcPct val="90000"/>
              </a:lnSpc>
              <a:buFont typeface="Wingdings" panose="05000000000000000000" pitchFamily="2" charset="2"/>
              <a:buChar char="Ø"/>
            </a:pPr>
            <a:r>
              <a:rPr lang="el-GR" altLang="el-GR" sz="2100" dirty="0" smtClean="0">
                <a:solidFill>
                  <a:srgbClr val="003300"/>
                </a:solidFill>
                <a:latin typeface="Times New Roman" panose="02020603050405020304" pitchFamily="18" charset="0"/>
                <a:cs typeface="Times New Roman" panose="02020603050405020304" pitchFamily="18" charset="0"/>
              </a:rPr>
              <a:t>Στην </a:t>
            </a:r>
            <a:r>
              <a:rPr lang="el-GR" altLang="el-GR" sz="2100" dirty="0">
                <a:solidFill>
                  <a:srgbClr val="003300"/>
                </a:solidFill>
                <a:latin typeface="Times New Roman" panose="02020603050405020304" pitchFamily="18" charset="0"/>
                <a:cs typeface="Times New Roman" panose="02020603050405020304" pitchFamily="18" charset="0"/>
              </a:rPr>
              <a:t>περίπτωση πού η αιμορραγία εντοπίζεται σ' ένα μέλος και δεν υπάρχει πιεστικός επίδεσμος, μπορεί να χρησιμοποιηθεί ένα μεγάλο μαντήλι διπλωμένο στο μάκρος.</a:t>
            </a:r>
          </a:p>
          <a:p>
            <a:pPr algn="just">
              <a:lnSpc>
                <a:spcPct val="90000"/>
              </a:lnSpc>
              <a:buFont typeface="Wingdings" panose="05000000000000000000" pitchFamily="2" charset="2"/>
              <a:buChar char="Ø"/>
            </a:pPr>
            <a:endParaRPr lang="el-GR" altLang="el-GR" sz="2100" dirty="0">
              <a:solidFill>
                <a:srgbClr val="003300"/>
              </a:solidFill>
              <a:latin typeface="Times New Roman" panose="02020603050405020304" pitchFamily="18" charset="0"/>
              <a:cs typeface="Times New Roman" panose="02020603050405020304" pitchFamily="18" charset="0"/>
            </a:endParaRPr>
          </a:p>
        </p:txBody>
      </p:sp>
      <p:pic>
        <p:nvPicPr>
          <p:cNvPr id="125956" name="Picture 4" descr="Untitled-13_b"/>
          <p:cNvPicPr>
            <a:picLocks noGrp="1" noChangeAspect="1" noChangeArrowheads="1"/>
          </p:cNvPicPr>
          <p:nvPr>
            <p:ph type="clipArt" sz="half" idx="1"/>
          </p:nvPr>
        </p:nvPicPr>
        <p:blipFill rotWithShape="1">
          <a:blip r:embed="rId2">
            <a:extLst>
              <a:ext uri="{28A0092B-C50C-407E-A947-70E740481C1C}">
                <a14:useLocalDpi xmlns:a14="http://schemas.microsoft.com/office/drawing/2010/main" val="0"/>
              </a:ext>
            </a:extLst>
          </a:blip>
          <a:srcRect l="2083" t="4874" r="5263"/>
          <a:stretch/>
        </p:blipFill>
        <p:spPr>
          <a:xfrm>
            <a:off x="0" y="2204864"/>
            <a:ext cx="4067944" cy="332526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92" y="53181"/>
            <a:ext cx="1287587" cy="1287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descr="Αποτέλεσμα εικόνας για logo αθτη"/>
          <p:cNvPicPr>
            <a:picLocks noChangeAspect="1" noChangeArrowheads="1"/>
          </p:cNvPicPr>
          <p:nvPr/>
        </p:nvPicPr>
        <p:blipFill>
          <a:blip r:embed="rId4">
            <a:extLst>
              <a:ext uri="{28A0092B-C50C-407E-A947-70E740481C1C}">
                <a14:useLocalDpi xmlns:a14="http://schemas.microsoft.com/office/drawing/2010/main" val="0"/>
              </a:ext>
            </a:extLst>
          </a:blip>
          <a:srcRect l="33031" r="29597" b="37775"/>
          <a:stretch>
            <a:fillRect/>
          </a:stretch>
        </p:blipFill>
        <p:spPr bwMode="auto">
          <a:xfrm>
            <a:off x="7884368" y="44624"/>
            <a:ext cx="1258044" cy="1128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0783433"/>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5956"/>
                                        </p:tgtEl>
                                        <p:attrNameLst>
                                          <p:attrName>style.visibility</p:attrName>
                                        </p:attrNameLst>
                                      </p:cBhvr>
                                      <p:to>
                                        <p:strVal val="visible"/>
                                      </p:to>
                                    </p:set>
                                    <p:animEffect transition="in" filter="fade">
                                      <p:cBhvr>
                                        <p:cTn id="7" dur="1000"/>
                                        <p:tgtEl>
                                          <p:spTgt spid="125956"/>
                                        </p:tgtEl>
                                      </p:cBhvr>
                                    </p:animEffect>
                                    <p:anim calcmode="lin" valueType="num">
                                      <p:cBhvr>
                                        <p:cTn id="8" dur="1000" fill="hold"/>
                                        <p:tgtEl>
                                          <p:spTgt spid="125956"/>
                                        </p:tgtEl>
                                        <p:attrNameLst>
                                          <p:attrName>ppt_x</p:attrName>
                                        </p:attrNameLst>
                                      </p:cBhvr>
                                      <p:tavLst>
                                        <p:tav tm="0">
                                          <p:val>
                                            <p:strVal val="#ppt_x"/>
                                          </p:val>
                                        </p:tav>
                                        <p:tav tm="100000">
                                          <p:val>
                                            <p:strVal val="#ppt_x"/>
                                          </p:val>
                                        </p:tav>
                                      </p:tavLst>
                                    </p:anim>
                                    <p:anim calcmode="lin" valueType="num">
                                      <p:cBhvr>
                                        <p:cTn id="9" dur="1000" fill="hold"/>
                                        <p:tgtEl>
                                          <p:spTgt spid="12595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25955">
                                            <p:txEl>
                                              <p:pRg st="0" end="0"/>
                                            </p:txEl>
                                          </p:spTgt>
                                        </p:tgtEl>
                                        <p:attrNameLst>
                                          <p:attrName>style.visibility</p:attrName>
                                        </p:attrNameLst>
                                      </p:cBhvr>
                                      <p:to>
                                        <p:strVal val="visible"/>
                                      </p:to>
                                    </p:set>
                                    <p:anim calcmode="lin" valueType="num">
                                      <p:cBhvr additive="base">
                                        <p:cTn id="14" dur="500" fill="hold"/>
                                        <p:tgtEl>
                                          <p:spTgt spid="125955">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2595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25955">
                                            <p:txEl>
                                              <p:pRg st="1" end="1"/>
                                            </p:txEl>
                                          </p:spTgt>
                                        </p:tgtEl>
                                        <p:attrNameLst>
                                          <p:attrName>style.visibility</p:attrName>
                                        </p:attrNameLst>
                                      </p:cBhvr>
                                      <p:to>
                                        <p:strVal val="visible"/>
                                      </p:to>
                                    </p:set>
                                    <p:anim calcmode="lin" valueType="num">
                                      <p:cBhvr additive="base">
                                        <p:cTn id="20" dur="500" fill="hold"/>
                                        <p:tgtEl>
                                          <p:spTgt spid="125955">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2595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25955">
                                            <p:txEl>
                                              <p:pRg st="2" end="2"/>
                                            </p:txEl>
                                          </p:spTgt>
                                        </p:tgtEl>
                                        <p:attrNameLst>
                                          <p:attrName>style.visibility</p:attrName>
                                        </p:attrNameLst>
                                      </p:cBhvr>
                                      <p:to>
                                        <p:strVal val="visible"/>
                                      </p:to>
                                    </p:set>
                                    <p:anim calcmode="lin" valueType="num">
                                      <p:cBhvr additive="base">
                                        <p:cTn id="26" dur="500" fill="hold"/>
                                        <p:tgtEl>
                                          <p:spTgt spid="125955">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2595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25955">
                                            <p:txEl>
                                              <p:pRg st="3" end="3"/>
                                            </p:txEl>
                                          </p:spTgt>
                                        </p:tgtEl>
                                        <p:attrNameLst>
                                          <p:attrName>style.visibility</p:attrName>
                                        </p:attrNameLst>
                                      </p:cBhvr>
                                      <p:to>
                                        <p:strVal val="visible"/>
                                      </p:to>
                                    </p:set>
                                    <p:anim calcmode="lin" valueType="num">
                                      <p:cBhvr additive="base">
                                        <p:cTn id="32" dur="500" fill="hold"/>
                                        <p:tgtEl>
                                          <p:spTgt spid="125955">
                                            <p:txEl>
                                              <p:pRg st="3" end="3"/>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2595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5"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extBox 15"/>
          <p:cNvSpPr txBox="1">
            <a:spLocks noChangeArrowheads="1"/>
          </p:cNvSpPr>
          <p:nvPr/>
        </p:nvSpPr>
        <p:spPr bwMode="auto">
          <a:xfrm>
            <a:off x="2627315" y="1318442"/>
            <a:ext cx="3529012" cy="575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l-GR" altLang="el-GR" sz="2800" dirty="0">
                <a:solidFill>
                  <a:prstClr val="black"/>
                </a:solidFill>
                <a:latin typeface="Verdana" pitchFamily="34" charset="0"/>
              </a:rPr>
              <a:t>Ρ</a:t>
            </a:r>
            <a:r>
              <a:rPr lang="el-GR" altLang="el-GR" sz="2800" dirty="0" smtClean="0">
                <a:solidFill>
                  <a:prstClr val="black"/>
                </a:solidFill>
                <a:latin typeface="Verdana" pitchFamily="34" charset="0"/>
              </a:rPr>
              <a:t>ινορραγία </a:t>
            </a:r>
            <a:endParaRPr lang="el-GR" altLang="el-GR" sz="2800" dirty="0">
              <a:solidFill>
                <a:prstClr val="black"/>
              </a:solidFill>
              <a:latin typeface="Verdana" pitchFamily="34" charset="0"/>
            </a:endParaRPr>
          </a:p>
        </p:txBody>
      </p:sp>
      <p:pic>
        <p:nvPicPr>
          <p:cNvPr id="96259" name="Picture 12" descr="σάρωση0027"/>
          <p:cNvPicPr>
            <a:picLocks noChangeAspect="1" noChangeArrowheads="1"/>
          </p:cNvPicPr>
          <p:nvPr/>
        </p:nvPicPr>
        <p:blipFill>
          <a:blip r:embed="rId2">
            <a:extLst>
              <a:ext uri="{28A0092B-C50C-407E-A947-70E740481C1C}">
                <a14:useLocalDpi xmlns:a14="http://schemas.microsoft.com/office/drawing/2010/main" val="0"/>
              </a:ext>
            </a:extLst>
          </a:blip>
          <a:srcRect l="28618" t="49236" r="11676" b="27728"/>
          <a:stretch>
            <a:fillRect/>
          </a:stretch>
        </p:blipFill>
        <p:spPr bwMode="auto">
          <a:xfrm>
            <a:off x="213202" y="2112003"/>
            <a:ext cx="8790624" cy="3723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92" y="53181"/>
            <a:ext cx="1287587" cy="1287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7" descr="Αποτέλεσμα εικόνας για logo αθτη"/>
          <p:cNvPicPr>
            <a:picLocks noChangeAspect="1" noChangeArrowheads="1"/>
          </p:cNvPicPr>
          <p:nvPr/>
        </p:nvPicPr>
        <p:blipFill>
          <a:blip r:embed="rId4">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7058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6258"/>
                                        </p:tgtEl>
                                        <p:attrNameLst>
                                          <p:attrName>style.visibility</p:attrName>
                                        </p:attrNameLst>
                                      </p:cBhvr>
                                      <p:to>
                                        <p:strVal val="visible"/>
                                      </p:to>
                                    </p:set>
                                    <p:animEffect transition="in" filter="wipe(down)">
                                      <p:cBhvr>
                                        <p:cTn id="7" dur="580">
                                          <p:stCondLst>
                                            <p:cond delay="0"/>
                                          </p:stCondLst>
                                        </p:cTn>
                                        <p:tgtEl>
                                          <p:spTgt spid="96258"/>
                                        </p:tgtEl>
                                      </p:cBhvr>
                                    </p:animEffect>
                                    <p:anim calcmode="lin" valueType="num">
                                      <p:cBhvr>
                                        <p:cTn id="8" dur="1822" tmFilter="0,0; 0.14,0.36; 0.43,0.73; 0.71,0.91; 1.0,1.0">
                                          <p:stCondLst>
                                            <p:cond delay="0"/>
                                          </p:stCondLst>
                                        </p:cTn>
                                        <p:tgtEl>
                                          <p:spTgt spid="9625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625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625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625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6258"/>
                                        </p:tgtEl>
                                        <p:attrNameLst>
                                          <p:attrName>ppt_y</p:attrName>
                                        </p:attrNameLst>
                                      </p:cBhvr>
                                      <p:tavLst>
                                        <p:tav tm="0" fmla="#ppt_y-sin(pi*$)/81">
                                          <p:val>
                                            <p:fltVal val="0"/>
                                          </p:val>
                                        </p:tav>
                                        <p:tav tm="100000">
                                          <p:val>
                                            <p:fltVal val="1"/>
                                          </p:val>
                                        </p:tav>
                                      </p:tavLst>
                                    </p:anim>
                                    <p:animScale>
                                      <p:cBhvr>
                                        <p:cTn id="13" dur="26">
                                          <p:stCondLst>
                                            <p:cond delay="650"/>
                                          </p:stCondLst>
                                        </p:cTn>
                                        <p:tgtEl>
                                          <p:spTgt spid="96258"/>
                                        </p:tgtEl>
                                      </p:cBhvr>
                                      <p:to x="100000" y="60000"/>
                                    </p:animScale>
                                    <p:animScale>
                                      <p:cBhvr>
                                        <p:cTn id="14" dur="166" decel="50000">
                                          <p:stCondLst>
                                            <p:cond delay="676"/>
                                          </p:stCondLst>
                                        </p:cTn>
                                        <p:tgtEl>
                                          <p:spTgt spid="96258"/>
                                        </p:tgtEl>
                                      </p:cBhvr>
                                      <p:to x="100000" y="100000"/>
                                    </p:animScale>
                                    <p:animScale>
                                      <p:cBhvr>
                                        <p:cTn id="15" dur="26">
                                          <p:stCondLst>
                                            <p:cond delay="1312"/>
                                          </p:stCondLst>
                                        </p:cTn>
                                        <p:tgtEl>
                                          <p:spTgt spid="96258"/>
                                        </p:tgtEl>
                                      </p:cBhvr>
                                      <p:to x="100000" y="80000"/>
                                    </p:animScale>
                                    <p:animScale>
                                      <p:cBhvr>
                                        <p:cTn id="16" dur="166" decel="50000">
                                          <p:stCondLst>
                                            <p:cond delay="1338"/>
                                          </p:stCondLst>
                                        </p:cTn>
                                        <p:tgtEl>
                                          <p:spTgt spid="96258"/>
                                        </p:tgtEl>
                                      </p:cBhvr>
                                      <p:to x="100000" y="100000"/>
                                    </p:animScale>
                                    <p:animScale>
                                      <p:cBhvr>
                                        <p:cTn id="17" dur="26">
                                          <p:stCondLst>
                                            <p:cond delay="1642"/>
                                          </p:stCondLst>
                                        </p:cTn>
                                        <p:tgtEl>
                                          <p:spTgt spid="96258"/>
                                        </p:tgtEl>
                                      </p:cBhvr>
                                      <p:to x="100000" y="90000"/>
                                    </p:animScale>
                                    <p:animScale>
                                      <p:cBhvr>
                                        <p:cTn id="18" dur="166" decel="50000">
                                          <p:stCondLst>
                                            <p:cond delay="1668"/>
                                          </p:stCondLst>
                                        </p:cTn>
                                        <p:tgtEl>
                                          <p:spTgt spid="96258"/>
                                        </p:tgtEl>
                                      </p:cBhvr>
                                      <p:to x="100000" y="100000"/>
                                    </p:animScale>
                                    <p:animScale>
                                      <p:cBhvr>
                                        <p:cTn id="19" dur="26">
                                          <p:stCondLst>
                                            <p:cond delay="1808"/>
                                          </p:stCondLst>
                                        </p:cTn>
                                        <p:tgtEl>
                                          <p:spTgt spid="96258"/>
                                        </p:tgtEl>
                                      </p:cBhvr>
                                      <p:to x="100000" y="95000"/>
                                    </p:animScale>
                                    <p:animScale>
                                      <p:cBhvr>
                                        <p:cTn id="20" dur="166" decel="50000">
                                          <p:stCondLst>
                                            <p:cond delay="1834"/>
                                          </p:stCondLst>
                                        </p:cTn>
                                        <p:tgtEl>
                                          <p:spTgt spid="9625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96259"/>
                                        </p:tgtEl>
                                        <p:attrNameLst>
                                          <p:attrName>style.visibility</p:attrName>
                                        </p:attrNameLst>
                                      </p:cBhvr>
                                      <p:to>
                                        <p:strVal val="visible"/>
                                      </p:to>
                                    </p:set>
                                    <p:animEffect transition="in" filter="wheel(1)">
                                      <p:cBhvr>
                                        <p:cTn id="25" dur="2000"/>
                                        <p:tgtEl>
                                          <p:spTgt spid="962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58"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imag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513" y="2708275"/>
            <a:ext cx="5040312"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15"/>
          <p:cNvSpPr txBox="1">
            <a:spLocks noChangeArrowheads="1"/>
          </p:cNvSpPr>
          <p:nvPr/>
        </p:nvSpPr>
        <p:spPr bwMode="auto">
          <a:xfrm>
            <a:off x="2627315" y="836613"/>
            <a:ext cx="35290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l-GR" altLang="el-GR" sz="2800" dirty="0" smtClean="0">
                <a:solidFill>
                  <a:prstClr val="black"/>
                </a:solidFill>
                <a:latin typeface="Verdana" pitchFamily="34" charset="0"/>
              </a:rPr>
              <a:t>Ρινορραγία </a:t>
            </a:r>
            <a:endParaRPr lang="el-GR" altLang="el-GR" sz="2800" dirty="0">
              <a:solidFill>
                <a:prstClr val="black"/>
              </a:solidFill>
              <a:latin typeface="Verdana" pitchFamily="34" charset="0"/>
            </a:endParaRPr>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92" y="53181"/>
            <a:ext cx="1287587" cy="1287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7" descr="Αποτέλεσμα εικόνας για logo αθτη"/>
          <p:cNvPicPr>
            <a:picLocks noChangeAspect="1" noChangeArrowheads="1"/>
          </p:cNvPicPr>
          <p:nvPr/>
        </p:nvPicPr>
        <p:blipFill>
          <a:blip r:embed="rId4">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4176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92" y="53181"/>
            <a:ext cx="1287587" cy="1287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1202" name="Group 15"/>
          <p:cNvGrpSpPr>
            <a:grpSpLocks/>
          </p:cNvGrpSpPr>
          <p:nvPr/>
        </p:nvGrpSpPr>
        <p:grpSpPr bwMode="auto">
          <a:xfrm>
            <a:off x="4705084" y="2061245"/>
            <a:ext cx="4204990" cy="3455987"/>
            <a:chOff x="2072" y="935"/>
            <a:chExt cx="3031" cy="2177"/>
          </a:xfrm>
        </p:grpSpPr>
        <p:pic>
          <p:nvPicPr>
            <p:cNvPr id="51210" name="Picture 16" descr="σάρωση0023"/>
            <p:cNvPicPr>
              <a:picLocks noChangeAspect="1" noChangeArrowheads="1"/>
            </p:cNvPicPr>
            <p:nvPr/>
          </p:nvPicPr>
          <p:blipFill>
            <a:blip r:embed="rId3">
              <a:extLst>
                <a:ext uri="{28A0092B-C50C-407E-A947-70E740481C1C}">
                  <a14:useLocalDpi xmlns:a14="http://schemas.microsoft.com/office/drawing/2010/main" val="0"/>
                </a:ext>
              </a:extLst>
            </a:blip>
            <a:srcRect l="28389" t="20227" r="11784" b="40730"/>
            <a:stretch>
              <a:fillRect/>
            </a:stretch>
          </p:blipFill>
          <p:spPr bwMode="auto">
            <a:xfrm rot="10800000">
              <a:off x="2336" y="981"/>
              <a:ext cx="2767" cy="2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211" name="Group 17"/>
            <p:cNvGrpSpPr>
              <a:grpSpLocks/>
            </p:cNvGrpSpPr>
            <p:nvPr/>
          </p:nvGrpSpPr>
          <p:grpSpPr bwMode="auto">
            <a:xfrm>
              <a:off x="2072" y="935"/>
              <a:ext cx="1579" cy="1406"/>
              <a:chOff x="2072" y="935"/>
              <a:chExt cx="1579" cy="1406"/>
            </a:xfrm>
          </p:grpSpPr>
          <p:sp>
            <p:nvSpPr>
              <p:cNvPr id="51212" name="Text Box 18"/>
              <p:cNvSpPr txBox="1">
                <a:spLocks noChangeArrowheads="1"/>
              </p:cNvSpPr>
              <p:nvPr/>
            </p:nvSpPr>
            <p:spPr bwMode="auto">
              <a:xfrm rot="5400000" flipH="1">
                <a:off x="1819" y="1223"/>
                <a:ext cx="1371" cy="8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l-GR" altLang="el-GR">
                  <a:solidFill>
                    <a:prstClr val="black"/>
                  </a:solidFill>
                </a:endParaRPr>
              </a:p>
              <a:p>
                <a:pPr eaLnBrk="1" hangingPunct="1">
                  <a:spcBef>
                    <a:spcPct val="50000"/>
                  </a:spcBef>
                </a:pPr>
                <a:endParaRPr lang="el-GR" altLang="el-GR">
                  <a:solidFill>
                    <a:prstClr val="black"/>
                  </a:solidFill>
                </a:endParaRPr>
              </a:p>
              <a:p>
                <a:pPr eaLnBrk="1" hangingPunct="1">
                  <a:spcBef>
                    <a:spcPct val="50000"/>
                  </a:spcBef>
                </a:pPr>
                <a:endParaRPr lang="el-GR" altLang="el-GR">
                  <a:solidFill>
                    <a:prstClr val="black"/>
                  </a:solidFill>
                </a:endParaRPr>
              </a:p>
            </p:txBody>
          </p:sp>
          <p:sp>
            <p:nvSpPr>
              <p:cNvPr id="51213" name="Text Box 19"/>
              <p:cNvSpPr txBox="1">
                <a:spLocks noChangeArrowheads="1"/>
              </p:cNvSpPr>
              <p:nvPr/>
            </p:nvSpPr>
            <p:spPr bwMode="auto">
              <a:xfrm>
                <a:off x="2336" y="935"/>
                <a:ext cx="1315" cy="7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l-GR" altLang="el-GR">
                  <a:solidFill>
                    <a:prstClr val="black"/>
                  </a:solidFill>
                </a:endParaRPr>
              </a:p>
              <a:p>
                <a:pPr eaLnBrk="1" hangingPunct="1">
                  <a:spcBef>
                    <a:spcPct val="50000"/>
                  </a:spcBef>
                </a:pPr>
                <a:endParaRPr lang="el-GR" altLang="el-GR">
                  <a:solidFill>
                    <a:prstClr val="black"/>
                  </a:solidFill>
                </a:endParaRPr>
              </a:p>
              <a:p>
                <a:pPr eaLnBrk="1" hangingPunct="1">
                  <a:spcBef>
                    <a:spcPct val="50000"/>
                  </a:spcBef>
                </a:pPr>
                <a:endParaRPr lang="el-GR" altLang="el-GR">
                  <a:solidFill>
                    <a:prstClr val="black"/>
                  </a:solidFill>
                </a:endParaRPr>
              </a:p>
            </p:txBody>
          </p:sp>
          <p:sp>
            <p:nvSpPr>
              <p:cNvPr id="51214" name="Text Box 20"/>
              <p:cNvSpPr txBox="1">
                <a:spLocks noChangeArrowheads="1"/>
              </p:cNvSpPr>
              <p:nvPr/>
            </p:nvSpPr>
            <p:spPr bwMode="auto">
              <a:xfrm>
                <a:off x="2699" y="1616"/>
                <a:ext cx="227" cy="49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l-GR" altLang="el-GR">
                  <a:solidFill>
                    <a:prstClr val="black"/>
                  </a:solidFill>
                </a:endParaRPr>
              </a:p>
              <a:p>
                <a:pPr eaLnBrk="1" hangingPunct="1">
                  <a:spcBef>
                    <a:spcPct val="50000"/>
                  </a:spcBef>
                </a:pPr>
                <a:endParaRPr lang="el-GR" altLang="el-GR">
                  <a:solidFill>
                    <a:prstClr val="black"/>
                  </a:solidFill>
                </a:endParaRPr>
              </a:p>
            </p:txBody>
          </p:sp>
        </p:grpSp>
      </p:grpSp>
      <p:pic>
        <p:nvPicPr>
          <p:cNvPr id="51203" name="Picture 11" descr="σάρωση0022"/>
          <p:cNvPicPr>
            <a:picLocks noChangeAspect="1" noChangeArrowheads="1"/>
          </p:cNvPicPr>
          <p:nvPr/>
        </p:nvPicPr>
        <p:blipFill>
          <a:blip r:embed="rId4">
            <a:extLst>
              <a:ext uri="{28A0092B-C50C-407E-A947-70E740481C1C}">
                <a14:useLocalDpi xmlns:a14="http://schemas.microsoft.com/office/drawing/2010/main" val="0"/>
              </a:ext>
            </a:extLst>
          </a:blip>
          <a:srcRect l="25618" t="20209" r="41881" b="49948"/>
          <a:stretch>
            <a:fillRect/>
          </a:stretch>
        </p:blipFill>
        <p:spPr bwMode="auto">
          <a:xfrm>
            <a:off x="341540" y="4491938"/>
            <a:ext cx="2127252" cy="219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Picture 12" descr="σάρωση0022"/>
          <p:cNvPicPr>
            <a:picLocks noChangeAspect="1" noChangeArrowheads="1"/>
          </p:cNvPicPr>
          <p:nvPr/>
        </p:nvPicPr>
        <p:blipFill>
          <a:blip r:embed="rId4">
            <a:extLst>
              <a:ext uri="{28A0092B-C50C-407E-A947-70E740481C1C}">
                <a14:useLocalDpi xmlns:a14="http://schemas.microsoft.com/office/drawing/2010/main" val="0"/>
              </a:ext>
            </a:extLst>
          </a:blip>
          <a:srcRect l="58096" t="19263" r="5753" b="49948"/>
          <a:stretch>
            <a:fillRect/>
          </a:stretch>
        </p:blipFill>
        <p:spPr bwMode="auto">
          <a:xfrm>
            <a:off x="2417995" y="4491936"/>
            <a:ext cx="2303463" cy="220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8" descr="σάρωση0021"/>
          <p:cNvPicPr>
            <a:picLocks noChangeAspect="1" noChangeArrowheads="1"/>
          </p:cNvPicPr>
          <p:nvPr/>
        </p:nvPicPr>
        <p:blipFill>
          <a:blip r:embed="rId5">
            <a:extLst>
              <a:ext uri="{28A0092B-C50C-407E-A947-70E740481C1C}">
                <a14:useLocalDpi xmlns:a14="http://schemas.microsoft.com/office/drawing/2010/main" val="0"/>
              </a:ext>
            </a:extLst>
          </a:blip>
          <a:srcRect l="7912" t="53380" r="59459" b="15759"/>
          <a:stretch>
            <a:fillRect/>
          </a:stretch>
        </p:blipFill>
        <p:spPr bwMode="auto">
          <a:xfrm>
            <a:off x="668567" y="1467751"/>
            <a:ext cx="2376488"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Picture 9" descr="σάρωση0021"/>
          <p:cNvPicPr>
            <a:picLocks noChangeAspect="1" noChangeArrowheads="1"/>
          </p:cNvPicPr>
          <p:nvPr/>
        </p:nvPicPr>
        <p:blipFill>
          <a:blip r:embed="rId5">
            <a:extLst>
              <a:ext uri="{28A0092B-C50C-407E-A947-70E740481C1C}">
                <a14:useLocalDpi xmlns:a14="http://schemas.microsoft.com/office/drawing/2010/main" val="0"/>
              </a:ext>
            </a:extLst>
          </a:blip>
          <a:srcRect l="39560" t="44402" r="28815" b="25725"/>
          <a:stretch>
            <a:fillRect/>
          </a:stretch>
        </p:blipFill>
        <p:spPr bwMode="auto">
          <a:xfrm>
            <a:off x="2973621" y="1516964"/>
            <a:ext cx="2303463"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7" name="TextBox 15"/>
          <p:cNvSpPr txBox="1">
            <a:spLocks noChangeArrowheads="1"/>
          </p:cNvSpPr>
          <p:nvPr/>
        </p:nvSpPr>
        <p:spPr bwMode="auto">
          <a:xfrm>
            <a:off x="668570" y="869112"/>
            <a:ext cx="3558603" cy="523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l-GR" altLang="el-GR" sz="2800" b="1" dirty="0">
                <a:solidFill>
                  <a:srgbClr val="0070C0"/>
                </a:solidFill>
              </a:rPr>
              <a:t>Τραύμα στο κεφάλι </a:t>
            </a:r>
          </a:p>
        </p:txBody>
      </p:sp>
      <p:sp>
        <p:nvSpPr>
          <p:cNvPr id="51208" name="TextBox 16"/>
          <p:cNvSpPr txBox="1">
            <a:spLocks noChangeArrowheads="1"/>
          </p:cNvSpPr>
          <p:nvPr/>
        </p:nvSpPr>
        <p:spPr bwMode="auto">
          <a:xfrm>
            <a:off x="419333" y="3802276"/>
            <a:ext cx="3865225" cy="523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l-GR" altLang="el-GR" sz="2800" b="1" dirty="0">
                <a:solidFill>
                  <a:srgbClr val="0070C0"/>
                </a:solidFill>
              </a:rPr>
              <a:t>Τραύμα στην παλάμη</a:t>
            </a:r>
          </a:p>
        </p:txBody>
      </p:sp>
      <p:sp>
        <p:nvSpPr>
          <p:cNvPr id="51209" name="TextBox 17"/>
          <p:cNvSpPr txBox="1">
            <a:spLocks noChangeArrowheads="1"/>
          </p:cNvSpPr>
          <p:nvPr/>
        </p:nvSpPr>
        <p:spPr bwMode="auto">
          <a:xfrm>
            <a:off x="5984315" y="1378468"/>
            <a:ext cx="312418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l-GR" altLang="el-GR" sz="2800" b="1">
                <a:solidFill>
                  <a:srgbClr val="0070C0"/>
                </a:solidFill>
              </a:rPr>
              <a:t>Τραύμα στο πόδι</a:t>
            </a:r>
          </a:p>
        </p:txBody>
      </p:sp>
      <p:pic>
        <p:nvPicPr>
          <p:cNvPr id="16" name="Picture 7" descr="Αποτέλεσμα εικόνας για logo αθτη"/>
          <p:cNvPicPr>
            <a:picLocks noChangeAspect="1" noChangeArrowheads="1"/>
          </p:cNvPicPr>
          <p:nvPr/>
        </p:nvPicPr>
        <p:blipFill>
          <a:blip r:embed="rId6">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0655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1202"/>
                                        </p:tgtEl>
                                        <p:attrNameLst>
                                          <p:attrName>style.visibility</p:attrName>
                                        </p:attrNameLst>
                                      </p:cBhvr>
                                      <p:to>
                                        <p:strVal val="visible"/>
                                      </p:to>
                                    </p:set>
                                    <p:animEffect transition="in" filter="wheel(1)">
                                      <p:cBhvr>
                                        <p:cTn id="7" dur="2000"/>
                                        <p:tgtEl>
                                          <p:spTgt spid="51202"/>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51209"/>
                                        </p:tgtEl>
                                        <p:attrNameLst>
                                          <p:attrName>style.visibility</p:attrName>
                                        </p:attrNameLst>
                                      </p:cBhvr>
                                      <p:to>
                                        <p:strVal val="visible"/>
                                      </p:to>
                                    </p:set>
                                    <p:animEffect transition="in" filter="wheel(1)">
                                      <p:cBhvr>
                                        <p:cTn id="10" dur="2000"/>
                                        <p:tgtEl>
                                          <p:spTgt spid="51209"/>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51205"/>
                                        </p:tgtEl>
                                        <p:attrNameLst>
                                          <p:attrName>style.visibility</p:attrName>
                                        </p:attrNameLst>
                                      </p:cBhvr>
                                      <p:to>
                                        <p:strVal val="visible"/>
                                      </p:to>
                                    </p:set>
                                    <p:animEffect transition="in" filter="wheel(1)">
                                      <p:cBhvr>
                                        <p:cTn id="15" dur="2000"/>
                                        <p:tgtEl>
                                          <p:spTgt spid="51205"/>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51207"/>
                                        </p:tgtEl>
                                        <p:attrNameLst>
                                          <p:attrName>style.visibility</p:attrName>
                                        </p:attrNameLst>
                                      </p:cBhvr>
                                      <p:to>
                                        <p:strVal val="visible"/>
                                      </p:to>
                                    </p:set>
                                    <p:animEffect transition="in" filter="wheel(1)">
                                      <p:cBhvr>
                                        <p:cTn id="18" dur="2000"/>
                                        <p:tgtEl>
                                          <p:spTgt spid="51207"/>
                                        </p:tgtEl>
                                      </p:cBhvr>
                                    </p:animEffect>
                                  </p:childTnLst>
                                </p:cTn>
                              </p:par>
                              <p:par>
                                <p:cTn id="19" presetID="21" presetClass="entr" presetSubtype="1" fill="hold" nodeType="withEffect">
                                  <p:stCondLst>
                                    <p:cond delay="0"/>
                                  </p:stCondLst>
                                  <p:childTnLst>
                                    <p:set>
                                      <p:cBhvr>
                                        <p:cTn id="20" dur="1" fill="hold">
                                          <p:stCondLst>
                                            <p:cond delay="0"/>
                                          </p:stCondLst>
                                        </p:cTn>
                                        <p:tgtEl>
                                          <p:spTgt spid="51206"/>
                                        </p:tgtEl>
                                        <p:attrNameLst>
                                          <p:attrName>style.visibility</p:attrName>
                                        </p:attrNameLst>
                                      </p:cBhvr>
                                      <p:to>
                                        <p:strVal val="visible"/>
                                      </p:to>
                                    </p:set>
                                    <p:animEffect transition="in" filter="wheel(1)">
                                      <p:cBhvr>
                                        <p:cTn id="21" dur="2000"/>
                                        <p:tgtEl>
                                          <p:spTgt spid="51206"/>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nodeType="clickEffect">
                                  <p:stCondLst>
                                    <p:cond delay="0"/>
                                  </p:stCondLst>
                                  <p:childTnLst>
                                    <p:set>
                                      <p:cBhvr>
                                        <p:cTn id="25" dur="1" fill="hold">
                                          <p:stCondLst>
                                            <p:cond delay="0"/>
                                          </p:stCondLst>
                                        </p:cTn>
                                        <p:tgtEl>
                                          <p:spTgt spid="51203"/>
                                        </p:tgtEl>
                                        <p:attrNameLst>
                                          <p:attrName>style.visibility</p:attrName>
                                        </p:attrNameLst>
                                      </p:cBhvr>
                                      <p:to>
                                        <p:strVal val="visible"/>
                                      </p:to>
                                    </p:set>
                                    <p:animEffect transition="in" filter="wheel(1)">
                                      <p:cBhvr>
                                        <p:cTn id="26" dur="2000"/>
                                        <p:tgtEl>
                                          <p:spTgt spid="51203"/>
                                        </p:tgtEl>
                                      </p:cBhvr>
                                    </p:animEffect>
                                  </p:childTnLst>
                                </p:cTn>
                              </p:par>
                              <p:par>
                                <p:cTn id="27" presetID="21" presetClass="entr" presetSubtype="1" fill="hold" nodeType="withEffect">
                                  <p:stCondLst>
                                    <p:cond delay="0"/>
                                  </p:stCondLst>
                                  <p:childTnLst>
                                    <p:set>
                                      <p:cBhvr>
                                        <p:cTn id="28" dur="1" fill="hold">
                                          <p:stCondLst>
                                            <p:cond delay="0"/>
                                          </p:stCondLst>
                                        </p:cTn>
                                        <p:tgtEl>
                                          <p:spTgt spid="51204"/>
                                        </p:tgtEl>
                                        <p:attrNameLst>
                                          <p:attrName>style.visibility</p:attrName>
                                        </p:attrNameLst>
                                      </p:cBhvr>
                                      <p:to>
                                        <p:strVal val="visible"/>
                                      </p:to>
                                    </p:set>
                                    <p:animEffect transition="in" filter="wheel(1)">
                                      <p:cBhvr>
                                        <p:cTn id="29" dur="2000"/>
                                        <p:tgtEl>
                                          <p:spTgt spid="51204"/>
                                        </p:tgtEl>
                                      </p:cBhvr>
                                    </p:animEffect>
                                  </p:childTnLst>
                                </p:cTn>
                              </p:par>
                              <p:par>
                                <p:cTn id="30" presetID="21" presetClass="entr" presetSubtype="1" fill="hold" grpId="0" nodeType="withEffect">
                                  <p:stCondLst>
                                    <p:cond delay="0"/>
                                  </p:stCondLst>
                                  <p:childTnLst>
                                    <p:set>
                                      <p:cBhvr>
                                        <p:cTn id="31" dur="1" fill="hold">
                                          <p:stCondLst>
                                            <p:cond delay="0"/>
                                          </p:stCondLst>
                                        </p:cTn>
                                        <p:tgtEl>
                                          <p:spTgt spid="51208"/>
                                        </p:tgtEl>
                                        <p:attrNameLst>
                                          <p:attrName>style.visibility</p:attrName>
                                        </p:attrNameLst>
                                      </p:cBhvr>
                                      <p:to>
                                        <p:strVal val="visible"/>
                                      </p:to>
                                    </p:set>
                                    <p:animEffect transition="in" filter="wheel(1)">
                                      <p:cBhvr>
                                        <p:cTn id="32" dur="2000"/>
                                        <p:tgtEl>
                                          <p:spTgt spid="512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7" grpId="0"/>
      <p:bldP spid="51208" grpId="0"/>
      <p:bldP spid="51209"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503237" y="5709111"/>
            <a:ext cx="8183563" cy="790768"/>
          </a:xfrm>
        </p:spPr>
        <p:txBody>
          <a:bodyPr>
            <a:normAutofit/>
          </a:bodyPr>
          <a:lstStyle/>
          <a:p>
            <a:pPr fontAlgn="auto">
              <a:spcAft>
                <a:spcPts val="0"/>
              </a:spcAft>
              <a:defRPr/>
            </a:pPr>
            <a:r>
              <a:rPr lang="el-GR" b="1" dirty="0" smtClean="0">
                <a:solidFill>
                  <a:srgbClr val="003300"/>
                </a:solidFill>
              </a:rPr>
              <a:t>Εσωτερική αιμορραγία</a:t>
            </a:r>
            <a:endParaRPr lang="el-GR" b="1" dirty="0">
              <a:solidFill>
                <a:srgbClr val="003300"/>
              </a:solidFill>
            </a:endParaRPr>
          </a:p>
        </p:txBody>
      </p:sp>
      <p:sp>
        <p:nvSpPr>
          <p:cNvPr id="5" name="Θέση περιεχομένου 4"/>
          <p:cNvSpPr>
            <a:spLocks noGrp="1"/>
          </p:cNvSpPr>
          <p:nvPr>
            <p:ph idx="1"/>
          </p:nvPr>
        </p:nvSpPr>
        <p:spPr>
          <a:xfrm>
            <a:off x="179512" y="1484315"/>
            <a:ext cx="5508625" cy="3942511"/>
          </a:xfrm>
        </p:spPr>
        <p:txBody>
          <a:bodyPr>
            <a:normAutofit fontScale="85000" lnSpcReduction="20000"/>
          </a:bodyPr>
          <a:lstStyle/>
          <a:p>
            <a:pPr algn="just" fontAlgn="auto">
              <a:spcAft>
                <a:spcPts val="0"/>
              </a:spcAft>
              <a:buFont typeface="Wingdings" panose="05000000000000000000" pitchFamily="2" charset="2"/>
              <a:buChar char="Ø"/>
              <a:defRPr/>
            </a:pPr>
            <a:r>
              <a:rPr lang="el-GR" dirty="0" smtClean="0"/>
              <a:t>Το </a:t>
            </a:r>
            <a:r>
              <a:rPr lang="el-GR" dirty="0"/>
              <a:t>θύμα παρουσιάζει τα συμπτώματα του </a:t>
            </a:r>
            <a:r>
              <a:rPr lang="el-GR" dirty="0" err="1">
                <a:solidFill>
                  <a:srgbClr val="CC0000"/>
                </a:solidFill>
              </a:rPr>
              <a:t>υπογκαιμικού</a:t>
            </a:r>
            <a:r>
              <a:rPr lang="el-GR" dirty="0">
                <a:solidFill>
                  <a:srgbClr val="CC0000"/>
                </a:solidFill>
              </a:rPr>
              <a:t>-</a:t>
            </a:r>
            <a:r>
              <a:rPr lang="el-GR" dirty="0" err="1">
                <a:solidFill>
                  <a:srgbClr val="CC0000"/>
                </a:solidFill>
              </a:rPr>
              <a:t>υποβολαιμικού</a:t>
            </a:r>
            <a:r>
              <a:rPr lang="el-GR" dirty="0">
                <a:solidFill>
                  <a:srgbClr val="CC0000"/>
                </a:solidFill>
              </a:rPr>
              <a:t> σοκ</a:t>
            </a:r>
            <a:r>
              <a:rPr lang="el-GR" dirty="0"/>
              <a:t> (</a:t>
            </a:r>
            <a:r>
              <a:rPr lang="el-GR" i="1" dirty="0"/>
              <a:t>ταχυκαρδία, πτώση αρτηριακής πίεσης, έντονη εφίδρωση, λιποθυμία).</a:t>
            </a:r>
            <a:r>
              <a:rPr lang="el-GR" dirty="0"/>
              <a:t> </a:t>
            </a:r>
            <a:endParaRPr lang="el-GR" dirty="0" smtClean="0"/>
          </a:p>
          <a:p>
            <a:pPr algn="just" fontAlgn="auto">
              <a:spcAft>
                <a:spcPts val="0"/>
              </a:spcAft>
              <a:buFont typeface="Wingdings" panose="05000000000000000000" pitchFamily="2" charset="2"/>
              <a:buChar char="Ø"/>
              <a:defRPr/>
            </a:pPr>
            <a:r>
              <a:rPr lang="el-GR" dirty="0" smtClean="0"/>
              <a:t>Δύσκολη αντιμετώπιση στο χώρο του ατυχήματος</a:t>
            </a:r>
          </a:p>
          <a:p>
            <a:pPr algn="just" fontAlgn="auto">
              <a:spcAft>
                <a:spcPts val="0"/>
              </a:spcAft>
              <a:buFont typeface="Wingdings" panose="05000000000000000000" pitchFamily="2" charset="2"/>
              <a:buChar char="Ø"/>
              <a:defRPr/>
            </a:pPr>
            <a:r>
              <a:rPr lang="el-GR" dirty="0" smtClean="0"/>
              <a:t>Απαραίτητη </a:t>
            </a:r>
            <a:r>
              <a:rPr lang="el-GR" dirty="0"/>
              <a:t>η άμεση μεταφορά του ατόμου που αιμορραγεί στο πλησιέστερο </a:t>
            </a:r>
            <a:r>
              <a:rPr lang="el-GR" dirty="0" smtClean="0"/>
              <a:t>νοσοκομείο</a:t>
            </a:r>
          </a:p>
          <a:p>
            <a:pPr algn="just" fontAlgn="auto">
              <a:spcAft>
                <a:spcPts val="0"/>
              </a:spcAft>
              <a:buFont typeface="Wingdings" panose="05000000000000000000" pitchFamily="2" charset="2"/>
              <a:buChar char="Ø"/>
              <a:defRPr/>
            </a:pPr>
            <a:endParaRPr lang="el-GR" dirty="0"/>
          </a:p>
        </p:txBody>
      </p:sp>
      <p:pic>
        <p:nvPicPr>
          <p:cNvPr id="48132" name="Picture 16" descr="art_press_poin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1735" y="2204864"/>
            <a:ext cx="2627312"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92" y="53181"/>
            <a:ext cx="1287587" cy="1287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7" descr="Αποτέλεσμα εικόνας για logo αθτη"/>
          <p:cNvPicPr>
            <a:picLocks noChangeAspect="1" noChangeArrowheads="1"/>
          </p:cNvPicPr>
          <p:nvPr/>
        </p:nvPicPr>
        <p:blipFill>
          <a:blip r:embed="rId4">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0072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48132"/>
                                        </p:tgtEl>
                                        <p:attrNameLst>
                                          <p:attrName>style.visibility</p:attrName>
                                        </p:attrNameLst>
                                      </p:cBhvr>
                                      <p:to>
                                        <p:strVal val="visible"/>
                                      </p:to>
                                    </p:set>
                                    <p:animEffect transition="in" filter="wipe(down)">
                                      <p:cBhvr>
                                        <p:cTn id="23" dur="580">
                                          <p:stCondLst>
                                            <p:cond delay="0"/>
                                          </p:stCondLst>
                                        </p:cTn>
                                        <p:tgtEl>
                                          <p:spTgt spid="48132"/>
                                        </p:tgtEl>
                                      </p:cBhvr>
                                    </p:animEffect>
                                    <p:anim calcmode="lin" valueType="num">
                                      <p:cBhvr>
                                        <p:cTn id="24" dur="1822" tmFilter="0,0; 0.14,0.36; 0.43,0.73; 0.71,0.91; 1.0,1.0">
                                          <p:stCondLst>
                                            <p:cond delay="0"/>
                                          </p:stCondLst>
                                        </p:cTn>
                                        <p:tgtEl>
                                          <p:spTgt spid="4813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813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813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813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8132"/>
                                        </p:tgtEl>
                                        <p:attrNameLst>
                                          <p:attrName>ppt_y</p:attrName>
                                        </p:attrNameLst>
                                      </p:cBhvr>
                                      <p:tavLst>
                                        <p:tav tm="0" fmla="#ppt_y-sin(pi*$)/81">
                                          <p:val>
                                            <p:fltVal val="0"/>
                                          </p:val>
                                        </p:tav>
                                        <p:tav tm="100000">
                                          <p:val>
                                            <p:fltVal val="1"/>
                                          </p:val>
                                        </p:tav>
                                      </p:tavLst>
                                    </p:anim>
                                    <p:animScale>
                                      <p:cBhvr>
                                        <p:cTn id="29" dur="26">
                                          <p:stCondLst>
                                            <p:cond delay="650"/>
                                          </p:stCondLst>
                                        </p:cTn>
                                        <p:tgtEl>
                                          <p:spTgt spid="48132"/>
                                        </p:tgtEl>
                                      </p:cBhvr>
                                      <p:to x="100000" y="60000"/>
                                    </p:animScale>
                                    <p:animScale>
                                      <p:cBhvr>
                                        <p:cTn id="30" dur="166" decel="50000">
                                          <p:stCondLst>
                                            <p:cond delay="676"/>
                                          </p:stCondLst>
                                        </p:cTn>
                                        <p:tgtEl>
                                          <p:spTgt spid="48132"/>
                                        </p:tgtEl>
                                      </p:cBhvr>
                                      <p:to x="100000" y="100000"/>
                                    </p:animScale>
                                    <p:animScale>
                                      <p:cBhvr>
                                        <p:cTn id="31" dur="26">
                                          <p:stCondLst>
                                            <p:cond delay="1312"/>
                                          </p:stCondLst>
                                        </p:cTn>
                                        <p:tgtEl>
                                          <p:spTgt spid="48132"/>
                                        </p:tgtEl>
                                      </p:cBhvr>
                                      <p:to x="100000" y="80000"/>
                                    </p:animScale>
                                    <p:animScale>
                                      <p:cBhvr>
                                        <p:cTn id="32" dur="166" decel="50000">
                                          <p:stCondLst>
                                            <p:cond delay="1338"/>
                                          </p:stCondLst>
                                        </p:cTn>
                                        <p:tgtEl>
                                          <p:spTgt spid="48132"/>
                                        </p:tgtEl>
                                      </p:cBhvr>
                                      <p:to x="100000" y="100000"/>
                                    </p:animScale>
                                    <p:animScale>
                                      <p:cBhvr>
                                        <p:cTn id="33" dur="26">
                                          <p:stCondLst>
                                            <p:cond delay="1642"/>
                                          </p:stCondLst>
                                        </p:cTn>
                                        <p:tgtEl>
                                          <p:spTgt spid="48132"/>
                                        </p:tgtEl>
                                      </p:cBhvr>
                                      <p:to x="100000" y="90000"/>
                                    </p:animScale>
                                    <p:animScale>
                                      <p:cBhvr>
                                        <p:cTn id="34" dur="166" decel="50000">
                                          <p:stCondLst>
                                            <p:cond delay="1668"/>
                                          </p:stCondLst>
                                        </p:cTn>
                                        <p:tgtEl>
                                          <p:spTgt spid="48132"/>
                                        </p:tgtEl>
                                      </p:cBhvr>
                                      <p:to x="100000" y="100000"/>
                                    </p:animScale>
                                    <p:animScale>
                                      <p:cBhvr>
                                        <p:cTn id="35" dur="26">
                                          <p:stCondLst>
                                            <p:cond delay="1808"/>
                                          </p:stCondLst>
                                        </p:cTn>
                                        <p:tgtEl>
                                          <p:spTgt spid="48132"/>
                                        </p:tgtEl>
                                      </p:cBhvr>
                                      <p:to x="100000" y="95000"/>
                                    </p:animScale>
                                    <p:animScale>
                                      <p:cBhvr>
                                        <p:cTn id="36" dur="166" decel="50000">
                                          <p:stCondLst>
                                            <p:cond delay="1834"/>
                                          </p:stCondLst>
                                        </p:cTn>
                                        <p:tgtEl>
                                          <p:spTgt spid="48132"/>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5">
                                            <p:txEl>
                                              <p:pRg st="0" end="0"/>
                                            </p:txEl>
                                          </p:spTgt>
                                        </p:tgtEl>
                                        <p:attrNameLst>
                                          <p:attrName>style.visibility</p:attrName>
                                        </p:attrNameLst>
                                      </p:cBhvr>
                                      <p:to>
                                        <p:strVal val="visible"/>
                                      </p:to>
                                    </p:set>
                                    <p:anim calcmode="lin" valueType="num">
                                      <p:cBhvr additive="base">
                                        <p:cTn id="4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5">
                                            <p:txEl>
                                              <p:pRg st="1" end="1"/>
                                            </p:txEl>
                                          </p:spTgt>
                                        </p:tgtEl>
                                        <p:attrNameLst>
                                          <p:attrName>style.visibility</p:attrName>
                                        </p:attrNameLst>
                                      </p:cBhvr>
                                      <p:to>
                                        <p:strVal val="visible"/>
                                      </p:to>
                                    </p:set>
                                    <p:anim calcmode="lin" valueType="num">
                                      <p:cBhvr additive="base">
                                        <p:cTn id="4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5">
                                            <p:txEl>
                                              <p:pRg st="2" end="2"/>
                                            </p:txEl>
                                          </p:spTgt>
                                        </p:tgtEl>
                                        <p:attrNameLst>
                                          <p:attrName>style.visibility</p:attrName>
                                        </p:attrNameLst>
                                      </p:cBhvr>
                                      <p:to>
                                        <p:strVal val="visible"/>
                                      </p:to>
                                    </p:set>
                                    <p:anim calcmode="lin" valueType="num">
                                      <p:cBhvr additive="base">
                                        <p:cTn id="5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155" name="Group 30"/>
          <p:cNvGrpSpPr>
            <a:grpSpLocks/>
          </p:cNvGrpSpPr>
          <p:nvPr/>
        </p:nvGrpSpPr>
        <p:grpSpPr bwMode="auto">
          <a:xfrm>
            <a:off x="890302" y="1844824"/>
            <a:ext cx="7091363" cy="4010358"/>
            <a:chOff x="0" y="709"/>
            <a:chExt cx="3969" cy="2253"/>
          </a:xfrm>
        </p:grpSpPr>
        <p:grpSp>
          <p:nvGrpSpPr>
            <p:cNvPr id="49156" name="Group 27"/>
            <p:cNvGrpSpPr>
              <a:grpSpLocks/>
            </p:cNvGrpSpPr>
            <p:nvPr/>
          </p:nvGrpSpPr>
          <p:grpSpPr bwMode="auto">
            <a:xfrm>
              <a:off x="0" y="709"/>
              <a:ext cx="3969" cy="2253"/>
              <a:chOff x="0" y="709"/>
              <a:chExt cx="4059" cy="2343"/>
            </a:xfrm>
          </p:grpSpPr>
          <p:pic>
            <p:nvPicPr>
              <p:cNvPr id="49158" name="Picture 17" descr="σάρωση0026"/>
              <p:cNvPicPr>
                <a:picLocks noChangeAspect="1" noChangeArrowheads="1"/>
              </p:cNvPicPr>
              <p:nvPr/>
            </p:nvPicPr>
            <p:blipFill>
              <a:blip r:embed="rId2">
                <a:extLst>
                  <a:ext uri="{28A0092B-C50C-407E-A947-70E740481C1C}">
                    <a14:useLocalDpi xmlns:a14="http://schemas.microsoft.com/office/drawing/2010/main" val="0"/>
                  </a:ext>
                </a:extLst>
              </a:blip>
              <a:srcRect l="8632" t="18646" r="31082" b="48407"/>
              <a:stretch>
                <a:fillRect/>
              </a:stretch>
            </p:blipFill>
            <p:spPr bwMode="auto">
              <a:xfrm rot="10800000">
                <a:off x="0" y="709"/>
                <a:ext cx="4059" cy="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9" name="Text Box 24"/>
              <p:cNvSpPr txBox="1">
                <a:spLocks noChangeArrowheads="1"/>
              </p:cNvSpPr>
              <p:nvPr/>
            </p:nvSpPr>
            <p:spPr bwMode="auto">
              <a:xfrm>
                <a:off x="1633" y="2614"/>
                <a:ext cx="213" cy="21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l-GR" altLang="el-GR">
                  <a:solidFill>
                    <a:prstClr val="black"/>
                  </a:solidFill>
                </a:endParaRPr>
              </a:p>
            </p:txBody>
          </p:sp>
          <p:sp>
            <p:nvSpPr>
              <p:cNvPr id="49160" name="Text Box 25"/>
              <p:cNvSpPr txBox="1">
                <a:spLocks noChangeArrowheads="1"/>
              </p:cNvSpPr>
              <p:nvPr/>
            </p:nvSpPr>
            <p:spPr bwMode="auto">
              <a:xfrm>
                <a:off x="0" y="2836"/>
                <a:ext cx="1973" cy="21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l-GR" altLang="el-GR">
                  <a:solidFill>
                    <a:prstClr val="black"/>
                  </a:solidFill>
                </a:endParaRPr>
              </a:p>
            </p:txBody>
          </p:sp>
        </p:grpSp>
        <p:sp>
          <p:nvSpPr>
            <p:cNvPr id="49157" name="Text Box 29"/>
            <p:cNvSpPr txBox="1">
              <a:spLocks noChangeArrowheads="1"/>
            </p:cNvSpPr>
            <p:nvPr/>
          </p:nvSpPr>
          <p:spPr bwMode="auto">
            <a:xfrm>
              <a:off x="3334" y="1113"/>
              <a:ext cx="499" cy="20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l-GR" altLang="el-GR">
                <a:solidFill>
                  <a:prstClr val="black"/>
                </a:solidFill>
              </a:endParaRPr>
            </a:p>
          </p:txBody>
        </p:sp>
      </p:grpSp>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92" y="53181"/>
            <a:ext cx="1287587" cy="1287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7" descr="Αποτέλεσμα εικόνας για logo αθτη"/>
          <p:cNvPicPr>
            <a:picLocks noChangeAspect="1" noChangeArrowheads="1"/>
          </p:cNvPicPr>
          <p:nvPr/>
        </p:nvPicPr>
        <p:blipFill>
          <a:blip r:embed="rId4">
            <a:extLst>
              <a:ext uri="{28A0092B-C50C-407E-A947-70E740481C1C}">
                <a14:useLocalDpi xmlns:a14="http://schemas.microsoft.com/office/drawing/2010/main" val="0"/>
              </a:ext>
            </a:extLst>
          </a:blip>
          <a:srcRect l="33031" r="29597" b="37775"/>
          <a:stretch>
            <a:fillRect/>
          </a:stretch>
        </p:blipFill>
        <p:spPr bwMode="auto">
          <a:xfrm>
            <a:off x="7672387" y="0"/>
            <a:ext cx="14700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9402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9155"/>
                                        </p:tgtEl>
                                        <p:attrNameLst>
                                          <p:attrName>style.visibility</p:attrName>
                                        </p:attrNameLst>
                                      </p:cBhvr>
                                      <p:to>
                                        <p:strVal val="visible"/>
                                      </p:to>
                                    </p:set>
                                    <p:animEffect transition="in" filter="wheel(1)">
                                      <p:cBhvr>
                                        <p:cTn id="7" dur="2000"/>
                                        <p:tgtEl>
                                          <p:spTgt spid="49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Default Design">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Default Design">
      <a:majorFont>
        <a:latin typeface="HellasArial Greek"/>
        <a:ea typeface=""/>
        <a:cs typeface=""/>
      </a:majorFont>
      <a:minorFont>
        <a:latin typeface="HellasArial Gree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38100" cap="flat" cmpd="dbl" algn="ctr">
          <a:solidFill>
            <a:schemeClr val="hlink"/>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l-GR" altLang="el-GR"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bg1"/>
        </a:solidFill>
        <a:ln w="38100" cap="flat" cmpd="dbl" algn="ctr">
          <a:solidFill>
            <a:schemeClr val="hlink"/>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l-GR" altLang="el-GR"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2464</TotalTime>
  <Words>7287</Words>
  <Application>Microsoft Office PowerPoint</Application>
  <PresentationFormat>Προβολή στην οθόνη (4:3)</PresentationFormat>
  <Paragraphs>1361</Paragraphs>
  <Slides>235</Slides>
  <Notes>43</Notes>
  <HiddenSlides>1</HiddenSlides>
  <MMClips>0</MMClips>
  <ScaleCrop>false</ScaleCrop>
  <HeadingPairs>
    <vt:vector size="6" baseType="variant">
      <vt:variant>
        <vt:lpstr>Θέμα</vt:lpstr>
      </vt:variant>
      <vt:variant>
        <vt:i4>8</vt:i4>
      </vt:variant>
      <vt:variant>
        <vt:lpstr>Ενσωματωμένοι διακομιστές OLE</vt:lpstr>
      </vt:variant>
      <vt:variant>
        <vt:i4>3</vt:i4>
      </vt:variant>
      <vt:variant>
        <vt:lpstr>Τίτλοι διαφανειών</vt:lpstr>
      </vt:variant>
      <vt:variant>
        <vt:i4>235</vt:i4>
      </vt:variant>
    </vt:vector>
  </HeadingPairs>
  <TitlesOfParts>
    <vt:vector size="246" baseType="lpstr">
      <vt:lpstr>Θέμα του Office</vt:lpstr>
      <vt:lpstr>1_Θέμα του Office</vt:lpstr>
      <vt:lpstr>2_Θέμα του Office</vt:lpstr>
      <vt:lpstr>3_Θέμα του Office</vt:lpstr>
      <vt:lpstr>Default Design</vt:lpstr>
      <vt:lpstr>4_Θέμα του Office</vt:lpstr>
      <vt:lpstr>5_Θέμα του Office</vt:lpstr>
      <vt:lpstr>Office Theme</vt:lpstr>
      <vt:lpstr>Image</vt:lpstr>
      <vt:lpstr>Φωτογραφία του Photo Editor</vt:lpstr>
      <vt:lpstr>Εικόνα bitmap</vt:lpstr>
      <vt:lpstr>Supporting Refugees on  Health and Law Issues    Developing training modules on issues related to health care services</vt:lpstr>
      <vt:lpstr>Παρουσίαση του PowerPoint</vt:lpstr>
      <vt:lpstr>Παρουσίαση του PowerPoint</vt:lpstr>
      <vt:lpstr>Δομή workshop  </vt:lpstr>
      <vt:lpstr>Παρουσίαση του PowerPoint</vt:lpstr>
      <vt:lpstr>SUCRE : Ιατρική συμβολή </vt:lpstr>
      <vt:lpstr>Σκοπός</vt:lpstr>
      <vt:lpstr>Τρόπος Προσέγγισης</vt:lpstr>
      <vt:lpstr>Σεισμός</vt:lpstr>
      <vt:lpstr>Παρουσίαση του PowerPoint</vt:lpstr>
      <vt:lpstr>Παρουσίαση του PowerPoint</vt:lpstr>
      <vt:lpstr>Παρουσίαση του PowerPoint</vt:lpstr>
      <vt:lpstr>Πριν τον Σεισμό</vt:lpstr>
      <vt:lpstr>Κατά την διάρκεια</vt:lpstr>
      <vt:lpstr>Κατά την διάρκεια</vt:lpstr>
      <vt:lpstr>Παρουσίαση του PowerPoint</vt:lpstr>
      <vt:lpstr>Πυρκαγιά</vt:lpstr>
      <vt:lpstr>Παρουσίαση του PowerPoint</vt:lpstr>
      <vt:lpstr>Πρόληψη</vt:lpstr>
      <vt:lpstr>Αντιμετώπιση</vt:lpstr>
      <vt:lpstr>Πλημμύρες</vt:lpstr>
      <vt:lpstr>Παρουσίαση του PowerPoint</vt:lpstr>
      <vt:lpstr>Παρουσίαση του PowerPoint</vt:lpstr>
      <vt:lpstr>Πρόληψη</vt:lpstr>
      <vt:lpstr>Αντιμετώπιση</vt:lpstr>
      <vt:lpstr>Έντονα Καιρικά Φαινόμενα</vt:lpstr>
      <vt:lpstr>Παρουσίαση του PowerPoint</vt:lpstr>
      <vt:lpstr>Καταιγίδες</vt:lpstr>
      <vt:lpstr>Παρουσίαση του PowerPoint</vt:lpstr>
      <vt:lpstr>…Ανεμοθύελλα</vt:lpstr>
      <vt:lpstr>Παρουσίαση του PowerPoint</vt:lpstr>
      <vt:lpstr>Παρουσίαση του PowerPoint</vt:lpstr>
      <vt:lpstr>Παγετός</vt:lpstr>
      <vt:lpstr>Ομάδες υψηλού κινδύνου</vt:lpstr>
      <vt:lpstr>Παρουσίαση του PowerPoint</vt:lpstr>
      <vt:lpstr>Καύσωνας</vt:lpstr>
      <vt:lpstr>Ομάδες υψηλού κινδύνου</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Προϋποθέσεις για τη σωστή παροχή Πρώτων Βοηθειών</vt:lpstr>
      <vt:lpstr>Ευθύνη αυτού που προσφέρει τις πρώτες βοήθειες</vt:lpstr>
      <vt:lpstr>Τα ΣΤΑΔΙΑ ΔΡΑΣΗΣ</vt:lpstr>
      <vt:lpstr>Στάδιο 1ο : Προσέγγιση</vt:lpstr>
      <vt:lpstr>Στάδιο 1ο : Προσέγγιση</vt:lpstr>
      <vt:lpstr>Στάδιο 2 : Αξιολόγηση </vt:lpstr>
      <vt:lpstr>Παρουσίαση του PowerPoint</vt:lpstr>
      <vt:lpstr>Παρουσίαση του PowerPoint</vt:lpstr>
      <vt:lpstr>Στάδιο 2 : Αξιολόγηση </vt:lpstr>
      <vt:lpstr>Έλεγχος αναπνοής</vt:lpstr>
      <vt:lpstr>Έλεγχος αναπνοής</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Έλεγχος αναπνοής</vt:lpstr>
      <vt:lpstr>Ζωτικά σημεία</vt:lpstr>
      <vt:lpstr>Παρουσίαση του PowerPoint</vt:lpstr>
      <vt:lpstr>Κλήση για βοήθεια </vt:lpstr>
      <vt:lpstr>Παρουσίαση του PowerPoint</vt:lpstr>
      <vt:lpstr>Καλούμε για βοήθεια στο 112  </vt:lpstr>
      <vt:lpstr>Καλούμε για βοήθεια στο 112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Κατάσταση πάσχοντος</vt:lpstr>
      <vt:lpstr>Ενέργειες </vt:lpstr>
      <vt:lpstr>Ενέργειες </vt:lpstr>
      <vt:lpstr>Τηλέφωνα ανάγκης </vt:lpstr>
      <vt:lpstr>Παρουσίαση του PowerPoint</vt:lpstr>
      <vt:lpstr>ΠΕΡΙΣΤΑΤΙΚΑ</vt:lpstr>
      <vt:lpstr>Παρουσίαση του PowerPoint</vt:lpstr>
      <vt:lpstr>ΛΙΠΟΘΥΜΙΑ</vt:lpstr>
      <vt:lpstr>ΛΙΠΟΘΥΜΙΑ</vt:lpstr>
      <vt:lpstr>Αντιμετώπιση Λιποθυμίας</vt:lpstr>
      <vt:lpstr>ΤΙ ΚΑΝΟΥΜΕ ΣΕ ΠΕΡΙΠΤΩΣΗ ΛΙΠΟΘΥΜΙΑΣ;</vt:lpstr>
      <vt:lpstr>Αντιμετώπιση λιποθυμίας</vt:lpstr>
      <vt:lpstr>Παρουσίαση του PowerPoint</vt:lpstr>
      <vt:lpstr>Αιμορραγία </vt:lpstr>
      <vt:lpstr>Παρουσίαση του PowerPoint</vt:lpstr>
      <vt:lpstr>Εξωτερική αιμορραγία</vt:lpstr>
      <vt:lpstr>ΦΛΕΒΙΚΗ ΑΙΜΟΡΡΑΓΙΑ</vt:lpstr>
      <vt:lpstr>ΑΡΤΗΡΙΑΚΗ ΑΙΜΟΡΡΑΓΙΑ</vt:lpstr>
      <vt:lpstr>Παρουσίαση του PowerPoint</vt:lpstr>
      <vt:lpstr>Παρουσίαση του PowerPoint</vt:lpstr>
      <vt:lpstr>Παρουσίαση του PowerPoint</vt:lpstr>
      <vt:lpstr>Εσωτερική αιμορραγία</vt:lpstr>
      <vt:lpstr>Παρουσίαση του PowerPoint</vt:lpstr>
      <vt:lpstr>Ίσχαιμη περίδεση</vt:lpstr>
      <vt:lpstr>Παραδείγματα</vt:lpstr>
      <vt:lpstr>Καταπληξία – Σοκ</vt:lpstr>
      <vt:lpstr>Καταπληξία – Σοκ </vt:lpstr>
      <vt:lpstr>Παρουσίαση του PowerPoint</vt:lpstr>
      <vt:lpstr>Σημεία &amp; συμπτώματα σοκ</vt:lpstr>
      <vt:lpstr>Παρουσίαση του PowerPoint</vt:lpstr>
      <vt:lpstr>Σοκ – Αντιμετώπιση </vt:lpstr>
      <vt:lpstr>ΚΛΙΝΙΚΗ ΕΙΚΟΝΑ</vt:lpstr>
      <vt:lpstr>Ολιγαιμική καταπληξία</vt:lpstr>
      <vt:lpstr>ΑΝΤΙΜΕΤΩΠΙΣΗ</vt:lpstr>
      <vt:lpstr>Παρουσίαση του PowerPoint</vt:lpstr>
      <vt:lpstr>Απόφραξη αεραγωγού – πνιγμός  </vt:lpstr>
      <vt:lpstr>ΠΝΙΓΜΟΝΗ-ΑΣΦΥΞΙΑ</vt:lpstr>
      <vt:lpstr>Πνιγμονή</vt:lpstr>
      <vt:lpstr>Παρουσίαση του PowerPoint</vt:lpstr>
      <vt:lpstr>Heimlich</vt:lpstr>
      <vt:lpstr>Ενέργειες σε πνιγμονή</vt:lpstr>
      <vt:lpstr>Αφαίρεση ξένου σώματος</vt:lpstr>
      <vt:lpstr>Χειρισμός Heimlich </vt:lpstr>
      <vt:lpstr>Παρουσίαση του PowerPoint</vt:lpstr>
      <vt:lpstr>Παρουσίαση του PowerPoint</vt:lpstr>
      <vt:lpstr>Χειρισμός Heimlich </vt:lpstr>
      <vt:lpstr>ΠΝΙΓΜΟΝΗ   ΣΕ ΒΡΕΦΗ</vt:lpstr>
      <vt:lpstr>Παρουσίαση του PowerPoint</vt:lpstr>
      <vt:lpstr>Χειρισμός Heimlich </vt:lpstr>
      <vt:lpstr>Παρουσίαση του PowerPoint</vt:lpstr>
      <vt:lpstr>Παρουσίαση του PowerPoint</vt:lpstr>
      <vt:lpstr>Παρουσίαση του PowerPoint</vt:lpstr>
      <vt:lpstr>Παρουσίαση του PowerPoint</vt:lpstr>
      <vt:lpstr>ΠΝΙΓΜΟΣ</vt:lpstr>
      <vt:lpstr>Πνιγμός στο  κολύμπι: υπτιάζουμε το σώμα και το γέρνουμε  στην δεξιά ημιπλάγια θέση και  του  εφαρμόζουμε θωρακικές μαλάξεις και στοματική αναπνοή</vt:lpstr>
      <vt:lpstr>Παρουσίαση του PowerPoint</vt:lpstr>
      <vt:lpstr>ΔΑΓΚΩΜΑ ΑΠΟ ΔΗΛΗΤΗΡΙΩΔΗ ΦΙΔΙΑ</vt:lpstr>
      <vt:lpstr>ΔΑΓΚΩΜΑ ΑΠΟ ΦΙΔΙ</vt:lpstr>
      <vt:lpstr>ΚΕΝΤΡΙΣΜΑ ΕΝΤΟΜΩΝ</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 στις ΜΥΙΚΕΣ ΚΡΑΜΠΕΣ &amp; ΔΙΑΣΤΡΕΜΑΤΑ</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Σε υποψία κατάγματος</vt:lpstr>
      <vt:lpstr>Ακινητοποίηση</vt:lpstr>
      <vt:lpstr>Παρουσίαση του PowerPoint</vt:lpstr>
      <vt:lpstr>Ακινητοποίηση</vt:lpstr>
      <vt:lpstr>Ακινητοποίηση</vt:lpstr>
      <vt:lpstr>Μετά την ακινητοποίηση</vt:lpstr>
      <vt:lpstr>Παρουσίαση του PowerPoint</vt:lpstr>
      <vt:lpstr>Παρουσίαση του PowerPoint</vt:lpstr>
      <vt:lpstr>Είδη εγκαυμάτων</vt:lpstr>
      <vt:lpstr>Πώς προκαλούνται </vt:lpstr>
      <vt:lpstr>Βαθμός εγκαύματος</vt:lpstr>
      <vt:lpstr>Παρουσίαση του PowerPoint</vt:lpstr>
      <vt:lpstr>1ου ΒΑΘΜΟΥ ΕΙΝΑΙ ΤΑ ΕΓΚΑΥΜΑΤΑ ΜΕ ΠΟΝΟ ΚΑΙ ΕΡΥΘΡΟΤΗΤΑ</vt:lpstr>
      <vt:lpstr>Παρουσίαση του PowerPoint</vt:lpstr>
      <vt:lpstr>Παρουσίαση του PowerPoint</vt:lpstr>
      <vt:lpstr>Εγκαύματα</vt:lpstr>
      <vt:lpstr>Πρόληψη εγκαυμάτων </vt:lpstr>
      <vt:lpstr>Πρώτες βοήθειες </vt:lpstr>
      <vt:lpstr>ΧΗΜΙΚΑ ΕΓΚΑΥΜΑΤΑ </vt:lpstr>
      <vt:lpstr>Πρώτες βοήθειες στα χημικά εγκαύματα</vt:lpstr>
      <vt:lpstr>Παρουσίαση του PowerPoint</vt:lpstr>
      <vt:lpstr>Πρώτες βοήθειες ηλεκτρικών εγκαυμάτων  </vt:lpstr>
      <vt:lpstr>Πρώτες Βοήθειες</vt:lpstr>
      <vt:lpstr>Αντιμετώπιση ελαφρών εγκαυμάτων </vt:lpstr>
      <vt:lpstr>Χημικά εγκαύματα</vt:lpstr>
      <vt:lpstr>ΑΝΤΙΜΕΤΩΠΙΣΗ ΕΓΚΑΥΜΑΤΩΝ</vt:lpstr>
      <vt:lpstr>Παρουσίαση του PowerPoint</vt:lpstr>
      <vt:lpstr>Παρουσίαση του PowerPoint</vt:lpstr>
      <vt:lpstr>Παρουσίαση του PowerPoint</vt:lpstr>
      <vt:lpstr>Μέσα  Ατομικής Προστασίας</vt:lpstr>
      <vt:lpstr>Μέσα  Ατομικής Προστασίας</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ΚΕΦΑΛΑΙΟ 8ο</vt:lpstr>
      <vt:lpstr>Παρουσίαση του PowerPoint</vt:lpstr>
      <vt:lpstr>Τι είναι Β.ΚΑΡΠΑ;</vt:lpstr>
      <vt:lpstr>Απόφραξη &amp; Χειρισμοί  αποκατάστασης βατότητας αεραγωγών</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Θέση ανάνηψης </vt:lpstr>
      <vt:lpstr>Θέση ανάνηψης </vt:lpstr>
      <vt:lpstr>Θέση ανάνηψης </vt:lpstr>
      <vt:lpstr>Θέση ανάνηψης </vt:lpstr>
      <vt:lpstr>Θέση ανάνηψης</vt:lpstr>
      <vt:lpstr>ΚΑΡΠΑ</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USER1</dc:creator>
  <cp:lastModifiedBy>USER1</cp:lastModifiedBy>
  <cp:revision>64</cp:revision>
  <dcterms:created xsi:type="dcterms:W3CDTF">2018-03-10T18:20:04Z</dcterms:created>
  <dcterms:modified xsi:type="dcterms:W3CDTF">2018-03-17T06:06:58Z</dcterms:modified>
</cp:coreProperties>
</file>