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2"/>
  </p:handoutMasterIdLst>
  <p:sldIdLst>
    <p:sldId id="257" r:id="rId2"/>
    <p:sldId id="305" r:id="rId3"/>
    <p:sldId id="306" r:id="rId4"/>
    <p:sldId id="307" r:id="rId5"/>
    <p:sldId id="309" r:id="rId6"/>
    <p:sldId id="312" r:id="rId7"/>
    <p:sldId id="326" r:id="rId8"/>
    <p:sldId id="314" r:id="rId9"/>
    <p:sldId id="315" r:id="rId10"/>
    <p:sldId id="330" r:id="rId11"/>
    <p:sldId id="342" r:id="rId12"/>
    <p:sldId id="347" r:id="rId13"/>
    <p:sldId id="352" r:id="rId14"/>
    <p:sldId id="354" r:id="rId15"/>
    <p:sldId id="353" r:id="rId16"/>
    <p:sldId id="350" r:id="rId17"/>
    <p:sldId id="331" r:id="rId18"/>
    <p:sldId id="341" r:id="rId19"/>
    <p:sldId id="345" r:id="rId20"/>
    <p:sldId id="332" r:id="rId21"/>
    <p:sldId id="356" r:id="rId22"/>
    <p:sldId id="346" r:id="rId23"/>
    <p:sldId id="333" r:id="rId24"/>
    <p:sldId id="334" r:id="rId25"/>
    <p:sldId id="355" r:id="rId26"/>
    <p:sldId id="336" r:id="rId27"/>
    <p:sldId id="357" r:id="rId28"/>
    <p:sldId id="358" r:id="rId29"/>
    <p:sldId id="337" r:id="rId30"/>
    <p:sldId id="338" r:id="rId31"/>
    <p:sldId id="343" r:id="rId32"/>
    <p:sldId id="344" r:id="rId33"/>
    <p:sldId id="351" r:id="rId34"/>
    <p:sldId id="359" r:id="rId35"/>
    <p:sldId id="360" r:id="rId36"/>
    <p:sldId id="361" r:id="rId37"/>
    <p:sldId id="362" r:id="rId38"/>
    <p:sldId id="363" r:id="rId39"/>
    <p:sldId id="364" r:id="rId40"/>
    <p:sldId id="365" r:id="rId41"/>
    <p:sldId id="366" r:id="rId42"/>
    <p:sldId id="367" r:id="rId43"/>
    <p:sldId id="368" r:id="rId44"/>
    <p:sldId id="369" r:id="rId45"/>
    <p:sldId id="370" r:id="rId46"/>
    <p:sldId id="371" r:id="rId47"/>
    <p:sldId id="372" r:id="rId48"/>
    <p:sldId id="373" r:id="rId49"/>
    <p:sldId id="374" r:id="rId50"/>
    <p:sldId id="375" r:id="rId51"/>
    <p:sldId id="376" r:id="rId52"/>
    <p:sldId id="377" r:id="rId53"/>
    <p:sldId id="378" r:id="rId54"/>
    <p:sldId id="379" r:id="rId55"/>
    <p:sldId id="380" r:id="rId56"/>
    <p:sldId id="381" r:id="rId57"/>
    <p:sldId id="382" r:id="rId58"/>
    <p:sldId id="383" r:id="rId59"/>
    <p:sldId id="384" r:id="rId60"/>
    <p:sldId id="388" r:id="rId6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808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6"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150F4C4-7F0A-481A-B117-E3A1EFB3D57E}" type="datetimeFigureOut">
              <a:rPr lang="en-US" smtClean="0"/>
              <a:pPr/>
              <a:t>3/17/2018</a:t>
            </a:fld>
            <a:endParaRPr lang="en-US"/>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07A4FA6-0D12-411E-8940-6423DCA59165}" type="slidenum">
              <a:rPr lang="en-US" smtClean="0"/>
              <a:pPr/>
              <a:t>‹#›</a:t>
            </a:fld>
            <a:endParaRPr lang="en-US"/>
          </a:p>
        </p:txBody>
      </p:sp>
    </p:spTree>
    <p:extLst>
      <p:ext uri="{BB962C8B-B14F-4D97-AF65-F5344CB8AC3E}">
        <p14:creationId xmlns="" xmlns:p14="http://schemas.microsoft.com/office/powerpoint/2010/main" val="15501474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B6FED1B6-E026-4763-99AA-0E4DDFF723F3}" type="datetimeFigureOut">
              <a:rPr lang="el-GR" smtClean="0"/>
              <a:pPr/>
              <a:t>17/3/2018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746B4B-10BE-459F-A620-C4B3BCE838DA}"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6FED1B6-E026-4763-99AA-0E4DDFF723F3}" type="datetimeFigureOut">
              <a:rPr lang="el-GR" smtClean="0"/>
              <a:pPr/>
              <a:t>17/3/2018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746B4B-10BE-459F-A620-C4B3BCE838D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6FED1B6-E026-4763-99AA-0E4DDFF723F3}" type="datetimeFigureOut">
              <a:rPr lang="el-GR" smtClean="0"/>
              <a:pPr/>
              <a:t>17/3/2018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746B4B-10BE-459F-A620-C4B3BCE838D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6FED1B6-E026-4763-99AA-0E4DDFF723F3}" type="datetimeFigureOut">
              <a:rPr lang="el-GR" smtClean="0"/>
              <a:pPr/>
              <a:t>17/3/2018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746B4B-10BE-459F-A620-C4B3BCE838D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6FED1B6-E026-4763-99AA-0E4DDFF723F3}" type="datetimeFigureOut">
              <a:rPr lang="el-GR" smtClean="0"/>
              <a:pPr/>
              <a:t>17/3/2018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746B4B-10BE-459F-A620-C4B3BCE838DA}"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B6FED1B6-E026-4763-99AA-0E4DDFF723F3}" type="datetimeFigureOut">
              <a:rPr lang="el-GR" smtClean="0"/>
              <a:pPr/>
              <a:t>17/3/2018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7746B4B-10BE-459F-A620-C4B3BCE838D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B6FED1B6-E026-4763-99AA-0E4DDFF723F3}" type="datetimeFigureOut">
              <a:rPr lang="el-GR" smtClean="0"/>
              <a:pPr/>
              <a:t>17/3/2018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7746B4B-10BE-459F-A620-C4B3BCE838D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B6FED1B6-E026-4763-99AA-0E4DDFF723F3}" type="datetimeFigureOut">
              <a:rPr lang="el-GR" smtClean="0"/>
              <a:pPr/>
              <a:t>17/3/2018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7746B4B-10BE-459F-A620-C4B3BCE838D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6FED1B6-E026-4763-99AA-0E4DDFF723F3}" type="datetimeFigureOut">
              <a:rPr lang="el-GR" smtClean="0"/>
              <a:pPr/>
              <a:t>17/3/2018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7746B4B-10BE-459F-A620-C4B3BCE838D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6FED1B6-E026-4763-99AA-0E4DDFF723F3}" type="datetimeFigureOut">
              <a:rPr lang="el-GR" smtClean="0"/>
              <a:pPr/>
              <a:t>17/3/2018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7746B4B-10BE-459F-A620-C4B3BCE838D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6FED1B6-E026-4763-99AA-0E4DDFF723F3}" type="datetimeFigureOut">
              <a:rPr lang="el-GR" smtClean="0"/>
              <a:pPr/>
              <a:t>17/3/2018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7746B4B-10BE-459F-A620-C4B3BCE838DA}"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t="-2000" r="-1000" b="-2000"/>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FED1B6-E026-4763-99AA-0E4DDFF723F3}" type="datetimeFigureOut">
              <a:rPr lang="el-GR" smtClean="0"/>
              <a:pPr/>
              <a:t>17/3/2018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746B4B-10BE-459F-A620-C4B3BCE838D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www.unhcr.gr/prostasia/nomiki-prostasia/o-nomos-stin-ellada.html" TargetMode="External"/><Relationship Id="rId2" Type="http://schemas.openxmlformats.org/officeDocument/2006/relationships/hyperlink" Target="http://asylo.gov.gr/?page_id=14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www.refworld.org/cgi-bin/texis/vtx/rwmain/opendocpdf.pdf?reldoc=y&amp;docid=4ba87e57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 Εικόνα" descr="picture 1.jpg"/>
          <p:cNvPicPr>
            <a:picLocks noChangeAspect="1"/>
          </p:cNvPicPr>
          <p:nvPr/>
        </p:nvPicPr>
        <p:blipFill>
          <a:blip r:embed="rId2" cstate="print"/>
          <a:stretch>
            <a:fillRect/>
          </a:stretch>
        </p:blipFill>
        <p:spPr>
          <a:xfrm>
            <a:off x="0" y="188640"/>
            <a:ext cx="9144000" cy="6857999"/>
          </a:xfrm>
          <a:prstGeom prst="rect">
            <a:avLst/>
          </a:prstGeom>
        </p:spPr>
      </p:pic>
      <p:pic>
        <p:nvPicPr>
          <p:cNvPr id="5" name="4 - Εικόνα" descr="all logos.jpg"/>
          <p:cNvPicPr>
            <a:picLocks noChangeAspect="1"/>
          </p:cNvPicPr>
          <p:nvPr/>
        </p:nvPicPr>
        <p:blipFill>
          <a:blip r:embed="rId3" cstate="print"/>
          <a:stretch>
            <a:fillRect/>
          </a:stretch>
        </p:blipFill>
        <p:spPr>
          <a:xfrm>
            <a:off x="0" y="6062627"/>
            <a:ext cx="9144000" cy="795373"/>
          </a:xfrm>
          <a:prstGeom prst="rect">
            <a:avLst/>
          </a:prstGeom>
        </p:spPr>
      </p:pic>
      <p:pic>
        <p:nvPicPr>
          <p:cNvPr id="7" name="6 - Εικόνα" descr="SUCRE-final-transp.png"/>
          <p:cNvPicPr>
            <a:picLocks noChangeAspect="1"/>
          </p:cNvPicPr>
          <p:nvPr/>
        </p:nvPicPr>
        <p:blipFill>
          <a:blip r:embed="rId4" cstate="print"/>
          <a:stretch>
            <a:fillRect/>
          </a:stretch>
        </p:blipFill>
        <p:spPr>
          <a:xfrm>
            <a:off x="-609601" y="-342901"/>
            <a:ext cx="3908107" cy="3038475"/>
          </a:xfrm>
          <a:prstGeom prst="rect">
            <a:avLst/>
          </a:prstGeom>
        </p:spPr>
      </p:pic>
      <p:pic>
        <p:nvPicPr>
          <p:cNvPr id="10" name="Picture 27"/>
          <p:cNvPicPr/>
          <p:nvPr/>
        </p:nvPicPr>
        <p:blipFill>
          <a:blip r:embed="rId5" cstate="print">
            <a:extLst>
              <a:ext uri="{28A0092B-C50C-407E-A947-70E740481C1C}">
                <a14:useLocalDpi xmlns="" xmlns:a14="http://schemas.microsoft.com/office/drawing/2010/main" val="0"/>
              </a:ext>
            </a:extLst>
          </a:blip>
          <a:stretch>
            <a:fillRect/>
          </a:stretch>
        </p:blipFill>
        <p:spPr>
          <a:xfrm>
            <a:off x="1600200" y="123825"/>
            <a:ext cx="6648450" cy="236220"/>
          </a:xfrm>
          <a:prstGeom prst="rect">
            <a:avLst/>
          </a:prstGeom>
        </p:spPr>
      </p:pic>
      <p:sp>
        <p:nvSpPr>
          <p:cNvPr id="2" name="1 - Τίτλος"/>
          <p:cNvSpPr>
            <a:spLocks noGrp="1"/>
          </p:cNvSpPr>
          <p:nvPr>
            <p:ph type="title"/>
          </p:nvPr>
        </p:nvSpPr>
        <p:spPr>
          <a:xfrm>
            <a:off x="2483769" y="548680"/>
            <a:ext cx="5328592" cy="4464496"/>
          </a:xfrm>
        </p:spPr>
        <p:txBody>
          <a:bodyPr>
            <a:normAutofit fontScale="90000"/>
          </a:bodyPr>
          <a:lstStyle/>
          <a:p>
            <a:r>
              <a:rPr lang="en-US" sz="3600" b="1" dirty="0" err="1" smtClean="0">
                <a:solidFill>
                  <a:srgbClr val="008080"/>
                </a:solidFill>
              </a:rPr>
              <a:t>AUTh</a:t>
            </a:r>
            <a:r>
              <a:rPr lang="en-US" sz="3600" b="1" dirty="0" smtClean="0">
                <a:solidFill>
                  <a:srgbClr val="008080"/>
                </a:solidFill>
              </a:rPr>
              <a:t> IO5</a:t>
            </a:r>
            <a:r>
              <a:rPr lang="en-US" sz="3200" b="1" dirty="0" smtClean="0">
                <a:solidFill>
                  <a:schemeClr val="accent5">
                    <a:lumMod val="75000"/>
                  </a:schemeClr>
                </a:solidFill>
              </a:rPr>
              <a:t/>
            </a:r>
            <a:br>
              <a:rPr lang="en-US" sz="3200" b="1" dirty="0" smtClean="0">
                <a:solidFill>
                  <a:schemeClr val="accent5">
                    <a:lumMod val="75000"/>
                  </a:schemeClr>
                </a:solidFill>
              </a:rPr>
            </a:br>
            <a:r>
              <a:rPr lang="en-US" sz="3200" b="1" dirty="0" smtClean="0">
                <a:solidFill>
                  <a:schemeClr val="accent5">
                    <a:lumMod val="75000"/>
                  </a:schemeClr>
                </a:solidFill>
              </a:rPr>
              <a:t>Supporting </a:t>
            </a:r>
            <a:r>
              <a:rPr lang="en-US" sz="3200" b="1" dirty="0">
                <a:solidFill>
                  <a:schemeClr val="accent5">
                    <a:lumMod val="75000"/>
                  </a:schemeClr>
                </a:solidFill>
              </a:rPr>
              <a:t>R</a:t>
            </a:r>
            <a:r>
              <a:rPr lang="en-US" sz="3200" b="1" dirty="0" smtClean="0">
                <a:solidFill>
                  <a:schemeClr val="accent5">
                    <a:lumMod val="75000"/>
                  </a:schemeClr>
                </a:solidFill>
              </a:rPr>
              <a:t>efugees </a:t>
            </a:r>
            <a:br>
              <a:rPr lang="en-US" sz="3200" b="1" dirty="0" smtClean="0">
                <a:solidFill>
                  <a:schemeClr val="accent5">
                    <a:lumMod val="75000"/>
                  </a:schemeClr>
                </a:solidFill>
              </a:rPr>
            </a:br>
            <a:r>
              <a:rPr lang="en-US" sz="3200" b="1" dirty="0" smtClean="0">
                <a:solidFill>
                  <a:schemeClr val="accent5">
                    <a:lumMod val="75000"/>
                  </a:schemeClr>
                </a:solidFill>
              </a:rPr>
              <a:t>on Health </a:t>
            </a:r>
            <a:r>
              <a:rPr lang="en-US" sz="3200" b="1" dirty="0">
                <a:solidFill>
                  <a:schemeClr val="accent5">
                    <a:lumMod val="75000"/>
                  </a:schemeClr>
                </a:solidFill>
              </a:rPr>
              <a:t>and </a:t>
            </a:r>
            <a:r>
              <a:rPr lang="en-US" sz="3200" b="1" dirty="0" smtClean="0">
                <a:solidFill>
                  <a:schemeClr val="accent5">
                    <a:lumMod val="75000"/>
                  </a:schemeClr>
                </a:solidFill>
              </a:rPr>
              <a:t>Law </a:t>
            </a:r>
            <a:r>
              <a:rPr lang="en-US" sz="3200" b="1" dirty="0">
                <a:solidFill>
                  <a:schemeClr val="accent5">
                    <a:lumMod val="75000"/>
                  </a:schemeClr>
                </a:solidFill>
              </a:rPr>
              <a:t>I</a:t>
            </a:r>
            <a:r>
              <a:rPr lang="en-US" sz="3200" b="1" dirty="0" smtClean="0">
                <a:solidFill>
                  <a:schemeClr val="accent5">
                    <a:lumMod val="75000"/>
                  </a:schemeClr>
                </a:solidFill>
              </a:rPr>
              <a:t>ssues</a:t>
            </a:r>
            <a:r>
              <a:rPr lang="el-GR" sz="3200" dirty="0">
                <a:solidFill>
                  <a:schemeClr val="accent5">
                    <a:lumMod val="75000"/>
                  </a:schemeClr>
                </a:solidFill>
              </a:rPr>
              <a:t/>
            </a:r>
            <a:br>
              <a:rPr lang="el-GR" sz="3200" dirty="0">
                <a:solidFill>
                  <a:schemeClr val="accent5">
                    <a:lumMod val="75000"/>
                  </a:schemeClr>
                </a:solidFill>
              </a:rPr>
            </a:br>
            <a:r>
              <a:rPr lang="en-US" sz="3600" b="1" dirty="0" smtClean="0">
                <a:solidFill>
                  <a:srgbClr val="008080"/>
                </a:solidFill>
              </a:rPr>
              <a:t>S.U.C.RE.</a:t>
            </a:r>
            <a:br>
              <a:rPr lang="en-US" sz="3600" b="1" dirty="0" smtClean="0">
                <a:solidFill>
                  <a:srgbClr val="008080"/>
                </a:solidFill>
              </a:rPr>
            </a:br>
            <a:r>
              <a:rPr lang="en-US" sz="3600" b="1" dirty="0" smtClean="0">
                <a:solidFill>
                  <a:srgbClr val="008080"/>
                </a:solidFill>
              </a:rPr>
              <a:t>Workshop 17/3/2018</a:t>
            </a:r>
            <a:r>
              <a:rPr lang="en-US" sz="3600" b="1" dirty="0" smtClean="0">
                <a:solidFill>
                  <a:srgbClr val="008080"/>
                </a:solidFill>
              </a:rPr>
              <a:t/>
            </a:r>
            <a:br>
              <a:rPr lang="en-US" sz="3600" b="1" dirty="0" smtClean="0">
                <a:solidFill>
                  <a:srgbClr val="008080"/>
                </a:solidFill>
              </a:rPr>
            </a:br>
            <a:r>
              <a:rPr lang="en-US" sz="3600" b="1" dirty="0" smtClean="0">
                <a:solidFill>
                  <a:srgbClr val="008080"/>
                </a:solidFill>
              </a:rPr>
              <a:t/>
            </a:r>
            <a:br>
              <a:rPr lang="en-US" sz="3600" b="1" dirty="0" smtClean="0">
                <a:solidFill>
                  <a:srgbClr val="008080"/>
                </a:solidFill>
              </a:rPr>
            </a:br>
            <a:r>
              <a:rPr lang="el-GR" sz="2700" b="1" dirty="0" smtClean="0">
                <a:solidFill>
                  <a:srgbClr val="008080"/>
                </a:solidFill>
              </a:rPr>
              <a:t>Άννα-Μαρία </a:t>
            </a:r>
            <a:r>
              <a:rPr lang="el-GR" sz="2700" b="1" dirty="0" smtClean="0">
                <a:solidFill>
                  <a:srgbClr val="008080"/>
                </a:solidFill>
              </a:rPr>
              <a:t>Κώνστα</a:t>
            </a:r>
            <a:br>
              <a:rPr lang="el-GR" sz="2700" b="1" dirty="0" smtClean="0">
                <a:solidFill>
                  <a:srgbClr val="008080"/>
                </a:solidFill>
              </a:rPr>
            </a:br>
            <a:r>
              <a:rPr lang="el-GR" sz="2700" b="1" dirty="0" smtClean="0">
                <a:solidFill>
                  <a:srgbClr val="008080"/>
                </a:solidFill>
              </a:rPr>
              <a:t>Λέκτορας Νομικής Α.Π.Θ.</a:t>
            </a:r>
            <a:r>
              <a:rPr lang="en-US" sz="2700" dirty="0"/>
              <a:t/>
            </a:r>
            <a:br>
              <a:rPr lang="en-US" sz="2700" dirty="0"/>
            </a:br>
            <a:r>
              <a:rPr lang="en-US" sz="3600" b="1" dirty="0" smtClean="0">
                <a:solidFill>
                  <a:srgbClr val="008080"/>
                </a:solidFill>
              </a:rPr>
              <a:t> </a:t>
            </a:r>
            <a:endParaRPr lang="el-GR" b="1" dirty="0">
              <a:solidFill>
                <a:srgbClr val="00808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Υλικό – Μέρος 1</a:t>
            </a:r>
            <a:r>
              <a:rPr lang="el-GR" b="1" baseline="30000" dirty="0" smtClean="0"/>
              <a:t>ο</a:t>
            </a:r>
            <a:r>
              <a:rPr lang="el-GR" b="1" dirty="0" smtClean="0"/>
              <a:t> - Ορισμοί</a:t>
            </a:r>
            <a:endParaRPr lang="el-GR" b="1" dirty="0"/>
          </a:p>
        </p:txBody>
      </p:sp>
      <p:sp>
        <p:nvSpPr>
          <p:cNvPr id="3" name="2 - Θέση περιεχομένου"/>
          <p:cNvSpPr>
            <a:spLocks noGrp="1"/>
          </p:cNvSpPr>
          <p:nvPr>
            <p:ph idx="1"/>
          </p:nvPr>
        </p:nvSpPr>
        <p:spPr/>
        <p:txBody>
          <a:bodyPr/>
          <a:lstStyle/>
          <a:p>
            <a:r>
              <a:rPr lang="en-US" dirty="0" smtClean="0"/>
              <a:t>UN High Commissioner for Refugees (UNHCR), </a:t>
            </a:r>
            <a:r>
              <a:rPr lang="en-US" i="1" dirty="0" smtClean="0"/>
              <a:t>UNHCR Master Glossary of Terms</a:t>
            </a:r>
            <a:r>
              <a:rPr lang="en-US" dirty="0" smtClean="0"/>
              <a:t>, June 2006, Rev.1, available at: http://www.refworld.org/docid/42ce7d444.html [accessed 16 March 2018] </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Μετανάστες</a:t>
            </a:r>
            <a:endParaRPr lang="el-GR" b="1" dirty="0"/>
          </a:p>
        </p:txBody>
      </p:sp>
      <p:sp>
        <p:nvSpPr>
          <p:cNvPr id="3" name="2 - Θέση περιεχομένου"/>
          <p:cNvSpPr>
            <a:spLocks noGrp="1"/>
          </p:cNvSpPr>
          <p:nvPr>
            <p:ph idx="1"/>
          </p:nvPr>
        </p:nvSpPr>
        <p:spPr/>
        <p:txBody>
          <a:bodyPr>
            <a:normAutofit fontScale="92500" lnSpcReduction="10000"/>
          </a:bodyPr>
          <a:lstStyle/>
          <a:p>
            <a:r>
              <a:rPr lang="el-GR" dirty="0" smtClean="0"/>
              <a:t>Είναι οι άνθρωποι που εγκαταλείπουν τη χώρα καταγωγής τους, μεταξύ των οποίων και οι πρόσφυγες, που σε αντίθεση με τους μετανάστες δεν αναχωρούν από την πατρίδα τους από επιλογή. Δεν δικαιούνται τα οφέλη της διεθνούς προστασίας οι μετανάστες, δηλαδή όσοι μετακινούνται για οικονομικούς ή οικογενειακούς λόγους, που δεν πληρούν τα κριτήρια υπαγωγής στο καθεστώς του πρόσφυγα.</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Διεθνής προστασία</a:t>
            </a:r>
            <a:endParaRPr lang="el-GR" b="1" dirty="0"/>
          </a:p>
        </p:txBody>
      </p:sp>
      <p:sp>
        <p:nvSpPr>
          <p:cNvPr id="3" name="2 - Θέση περιεχομένου"/>
          <p:cNvSpPr>
            <a:spLocks noGrp="1"/>
          </p:cNvSpPr>
          <p:nvPr>
            <p:ph idx="1"/>
          </p:nvPr>
        </p:nvSpPr>
        <p:spPr/>
        <p:txBody>
          <a:bodyPr>
            <a:normAutofit fontScale="70000" lnSpcReduction="20000"/>
          </a:bodyPr>
          <a:lstStyle/>
          <a:p>
            <a:r>
              <a:rPr lang="el-GR" dirty="0" smtClean="0"/>
              <a:t>Είναι κάθε δράση που στοχεύει στη διασφάλιση της ισότιμης πρόσβασης και της απόλαυσης των δικαιωμάτων των γυναικών, των αντρών, των κοριτσιών και των αγοριών που υπάγονται στην προστασία της UNHCR, κατά τα οριζόμενα στα σχετικά κείμενα δικαίου (συμπεριλαμβανομένων του διεθνούς ανθρωπιστικού δικαίου, του διεθνούς δικαίου των δικαιωμάτων του ανθρώπου και του διεθνούς προσφυγικού δικαίου). Περιλαμβάνει παρεμβάσεις των κρατών ή της UNHCR για λογαριασμό των αιτούντων άσυλο και των προσφύγων προκειμένου να διασφαλιστεί ο σεβασμός των δικαιωμάτων τους, η ασφάλεια τους και η ευημερία τους σύμφωνα με τα διεθνή κριτήρια. Στόχος αυτών των παρεμβάσεων είναι η διασφάλιση του σεβασμού της αρχής της μη </a:t>
            </a:r>
            <a:r>
              <a:rPr lang="el-GR" dirty="0" err="1" smtClean="0"/>
              <a:t>επαναπροώθησης</a:t>
            </a:r>
            <a:r>
              <a:rPr lang="el-GR" dirty="0" smtClean="0"/>
              <a:t>, της εισδοχής στη χώρα ασύλου, της πρόσβασης σε δίκαιες διαδικασίες καθορισμού του καθεστώτος του πρόσφυγα, των ανθρωπίνων συνθηκών μεταχείρισης και η εφαρμογή διαρκών βιώσιμων λύσεων. </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err="1" smtClean="0"/>
              <a:t>Ανιθαγενείς</a:t>
            </a:r>
            <a:r>
              <a:rPr lang="el-GR" b="1" dirty="0" smtClean="0"/>
              <a:t> ή απάτριδες</a:t>
            </a:r>
            <a:endParaRPr lang="el-GR" b="1" dirty="0"/>
          </a:p>
        </p:txBody>
      </p:sp>
      <p:sp>
        <p:nvSpPr>
          <p:cNvPr id="3" name="2 - Θέση περιεχομένου"/>
          <p:cNvSpPr>
            <a:spLocks noGrp="1"/>
          </p:cNvSpPr>
          <p:nvPr>
            <p:ph idx="1"/>
          </p:nvPr>
        </p:nvSpPr>
        <p:spPr/>
        <p:txBody>
          <a:bodyPr/>
          <a:lstStyle/>
          <a:p>
            <a:r>
              <a:rPr lang="el-GR" dirty="0" smtClean="0"/>
              <a:t>Άτομα τα οποία δεν είναι πολίτες κάποιου κράτους. Έτσι, δεν απολαμβάνουν αποτελεσματική και πραγματική εθνική προστασία και μπορεί να αντιμετωπίσουν διακριτική μεταχείριση στην πρόσβασή τους σε δικαιώματα που αναγνωρίζονται στους πολίτες των κρατών.</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Εσωτερικά εκτοπισμένοι</a:t>
            </a:r>
            <a:endParaRPr lang="el-GR" b="1" dirty="0"/>
          </a:p>
        </p:txBody>
      </p:sp>
      <p:sp>
        <p:nvSpPr>
          <p:cNvPr id="3" name="2 - Θέση περιεχομένου"/>
          <p:cNvSpPr>
            <a:spLocks noGrp="1"/>
          </p:cNvSpPr>
          <p:nvPr>
            <p:ph idx="1"/>
          </p:nvPr>
        </p:nvSpPr>
        <p:spPr/>
        <p:txBody>
          <a:bodyPr/>
          <a:lstStyle/>
          <a:p>
            <a:r>
              <a:rPr lang="el-GR" dirty="0" smtClean="0"/>
              <a:t>Εσωτερικά εκτοπισμένοι είναι όσοι αναγκάστηκαν να εγκαταλείψουν τις εστίες τους λόγω ένοπλων συγκρούσεων, εμφυλίων πολέμων, συστηματικών παραβιάσεων των δικαιωμάτων του ανθρώπου ή φυσικών ή ανθρώπινων καταστροφών και βρίσκονται εντός των ορίων της επικράτειας της χώρας τους.</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Επαναπατριζόμενοι</a:t>
            </a:r>
            <a:endParaRPr lang="el-GR" b="1" dirty="0"/>
          </a:p>
        </p:txBody>
      </p:sp>
      <p:sp>
        <p:nvSpPr>
          <p:cNvPr id="3" name="2 - Θέση περιεχομένου"/>
          <p:cNvSpPr>
            <a:spLocks noGrp="1"/>
          </p:cNvSpPr>
          <p:nvPr>
            <p:ph idx="1"/>
          </p:nvPr>
        </p:nvSpPr>
        <p:spPr/>
        <p:txBody>
          <a:bodyPr>
            <a:normAutofit lnSpcReduction="10000"/>
          </a:bodyPr>
          <a:lstStyle/>
          <a:p>
            <a:r>
              <a:rPr lang="el-GR" dirty="0" smtClean="0"/>
              <a:t>Οι επαναπατριζόμενοι είναι πρώην πρόσφυγες ή εσωτερικά εκτοπισμένοι που επιστρέφουν στη χώρα ή στην περιοχή καταγωγής τους, είτε αυθόρμητα είτε οργανωμένα. Είναι καίριας σημασίας η σε εθελοντική βάση ασφαλής και αξιοπρεπής επιστροφή τους τουλάχιστον σε συνθήκες ασφάλειας για την προσωπική τους ελευθερία, για το νομικό καθεστώς τους και για τα περιουσιακά τους στοιχεία.</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Σύμβαση του 1951 για το Καθεστώς των Προσφύγων</a:t>
            </a:r>
            <a:endParaRPr lang="el-GR" b="1" dirty="0"/>
          </a:p>
        </p:txBody>
      </p:sp>
      <p:sp>
        <p:nvSpPr>
          <p:cNvPr id="3" name="2 - Θέση περιεχομένου"/>
          <p:cNvSpPr>
            <a:spLocks noGrp="1"/>
          </p:cNvSpPr>
          <p:nvPr>
            <p:ph idx="1"/>
          </p:nvPr>
        </p:nvSpPr>
        <p:spPr>
          <a:xfrm>
            <a:off x="395536" y="1600200"/>
            <a:ext cx="8291264" cy="4925144"/>
          </a:xfrm>
        </p:spPr>
        <p:txBody>
          <a:bodyPr>
            <a:normAutofit/>
          </a:bodyPr>
          <a:lstStyle/>
          <a:p>
            <a:r>
              <a:rPr lang="el-GR" dirty="0" smtClean="0"/>
              <a:t>Πρόκειται για τη Σύμβαση που ορίζει το παγκόσμιας εφαρμογής πλαίσιο προστασίας των προσφύγων. Το άρθρο 1 της Σύμβασης περιορίζει το πεδίο εφαρμογής της σε «γεγονότα που έλαβαν χώρα πριν την 1.1.1951» αλλά ο περιορισμός αυτός καταργήθηκε με το Πρωτόκολλο του1967 για το Καθεστώς των Προσφύγων. </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Άσυλο</a:t>
            </a:r>
            <a:endParaRPr lang="el-GR" b="1" dirty="0"/>
          </a:p>
        </p:txBody>
      </p:sp>
      <p:sp>
        <p:nvSpPr>
          <p:cNvPr id="3" name="2 - Θέση περιεχομένου"/>
          <p:cNvSpPr>
            <a:spLocks noGrp="1"/>
          </p:cNvSpPr>
          <p:nvPr>
            <p:ph idx="1"/>
          </p:nvPr>
        </p:nvSpPr>
        <p:spPr/>
        <p:txBody>
          <a:bodyPr>
            <a:normAutofit/>
          </a:bodyPr>
          <a:lstStyle/>
          <a:p>
            <a:r>
              <a:rPr lang="el-GR" dirty="0" smtClean="0"/>
              <a:t>Άσυλο: Η χορήγηση από ένα κράτος προστασίας στο έδαφός του σε άτομα από άλλο κράτος που το εγκαταλείπουν λόγω δίωξης ή σοβαρού κινδύνου. Το άσυλο περιλαμβάνει ποικίλα στοιχεία, συμπεριλαμβανομένης της αρχής της μη </a:t>
            </a:r>
            <a:r>
              <a:rPr lang="el-GR" dirty="0" err="1" smtClean="0"/>
              <a:t>επαναπροώθησης</a:t>
            </a:r>
            <a:r>
              <a:rPr lang="el-GR" dirty="0" smtClean="0"/>
              <a:t>, του δικαιώματος παραμονής στο έδαφος της χώρας ασύλου και ανθρωπιστικά κριτήρια μεταχείρισης.</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Αιτών Άσυλο</a:t>
            </a:r>
            <a:endParaRPr lang="el-GR" b="1" dirty="0"/>
          </a:p>
        </p:txBody>
      </p:sp>
      <p:sp>
        <p:nvSpPr>
          <p:cNvPr id="3" name="2 - Θέση περιεχομένου"/>
          <p:cNvSpPr>
            <a:spLocks noGrp="1"/>
          </p:cNvSpPr>
          <p:nvPr>
            <p:ph idx="1"/>
          </p:nvPr>
        </p:nvSpPr>
        <p:spPr>
          <a:xfrm>
            <a:off x="323528" y="1600200"/>
            <a:ext cx="8363272" cy="4925144"/>
          </a:xfrm>
        </p:spPr>
        <p:txBody>
          <a:bodyPr>
            <a:normAutofit lnSpcReduction="10000"/>
          </a:bodyPr>
          <a:lstStyle/>
          <a:p>
            <a:r>
              <a:rPr lang="el-GR" dirty="0" smtClean="0"/>
              <a:t>Αιτών άσυλο είναι καθένας που ζητά διεθνή προστασία είτε εξατομικευμένα είτε ως μέλος μιας ομάδας. Στις χώρες που εφαρμόζονται εξατομικευμένες διαδικασίες καθορισμού του καθεστώτος του πρόσφυγα, αιτών άσυλο είναι καθένας του οποίου το αίτημα δεν έχει κριθεί οριστικά από τις αρμόδιες να καθορίσουν το καθεστώς του αρχές. Δεν αναγνωρίζεται κατ’ ανάγκη πρόσφυγας κάθε αιτών άσυλο, αλλά κάθε πρόσφυγας είναι πρώτα αιτών άσυλο.</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Απέλαση</a:t>
            </a:r>
            <a:endParaRPr lang="el-GR" b="1" dirty="0"/>
          </a:p>
        </p:txBody>
      </p:sp>
      <p:sp>
        <p:nvSpPr>
          <p:cNvPr id="3" name="2 - Θέση περιεχομένου"/>
          <p:cNvSpPr>
            <a:spLocks noGrp="1"/>
          </p:cNvSpPr>
          <p:nvPr>
            <p:ph idx="1"/>
          </p:nvPr>
        </p:nvSpPr>
        <p:spPr/>
        <p:txBody>
          <a:bodyPr>
            <a:normAutofit fontScale="92500" lnSpcReduction="20000"/>
          </a:bodyPr>
          <a:lstStyle/>
          <a:p>
            <a:r>
              <a:rPr lang="el-GR" dirty="0" smtClean="0"/>
              <a:t>Είναι η απομάκρυνση του νόμιμα διαμένοντα αλλοδαπού από την επικράτεια ενός κράτους, η οποία στηρίζεται σε απόφαση των κυβερνητικών αρχών. Σύμφωνα με το άρθρο 32 της Σύμβασης του 1951 μόνον λόγοι εθνικής ασφάλειας και δημόσιας τάξης επιτρέπουν την απέλαση πρόσφυγα. Οι διαδικασίες που οδηγούν στην έκδοση απόφασης απέλασης πρέπει να είναι δίκαιες και νόμιμες και να παρέχουν στον πρόσφυγα εύλογο χρόνο για να διερευνήσει τη δυνατότητα νόμιμης εισόδου σε κάποια άλλη χώρα.</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smtClean="0"/>
              <a:t>S.U.C.RE.</a:t>
            </a:r>
            <a:endParaRPr lang="el-GR" b="1" dirty="0"/>
          </a:p>
        </p:txBody>
      </p:sp>
      <p:sp>
        <p:nvSpPr>
          <p:cNvPr id="3" name="2 - Θέση περιεχομένου"/>
          <p:cNvSpPr>
            <a:spLocks noGrp="1"/>
          </p:cNvSpPr>
          <p:nvPr>
            <p:ph idx="1"/>
          </p:nvPr>
        </p:nvSpPr>
        <p:spPr/>
        <p:txBody>
          <a:bodyPr>
            <a:normAutofit fontScale="85000" lnSpcReduction="20000"/>
          </a:bodyPr>
          <a:lstStyle/>
          <a:p>
            <a:r>
              <a:rPr lang="el-GR" b="1" dirty="0" smtClean="0"/>
              <a:t>Συντονιστής:  Αριστοτέλειο Πανεπιστήμιο Θεσσαλονίκης</a:t>
            </a:r>
            <a:endParaRPr lang="el-GR" dirty="0" smtClean="0"/>
          </a:p>
          <a:p>
            <a:r>
              <a:rPr lang="el-GR" b="1" dirty="0" smtClean="0"/>
              <a:t>Γενική Επίβλεψη Έργου</a:t>
            </a:r>
            <a:r>
              <a:rPr lang="el-GR" dirty="0" smtClean="0"/>
              <a:t>: Αναπληρώτρια Πρύτανης Ακαδημαϊκών και Φοιτητικών Θεμάτων, </a:t>
            </a:r>
            <a:r>
              <a:rPr lang="el-GR" b="1" dirty="0" smtClean="0"/>
              <a:t>Αριάδνη </a:t>
            </a:r>
            <a:r>
              <a:rPr lang="el-GR" b="1" dirty="0" err="1" smtClean="0"/>
              <a:t>Στογιαννίδου</a:t>
            </a:r>
            <a:r>
              <a:rPr lang="el-GR" dirty="0" smtClean="0"/>
              <a:t>, Καθηγήτρια στο Τμήμα Ψυχολογίας - ΑΠΘ &amp; </a:t>
            </a:r>
            <a:r>
              <a:rPr lang="el-GR" dirty="0" err="1" smtClean="0"/>
              <a:t>Προέδρος</a:t>
            </a:r>
            <a:r>
              <a:rPr lang="el-GR" dirty="0" smtClean="0"/>
              <a:t> της Επιτροπής Ευρωπαϊκών Εκπαιδευτικών Προγραμμάτων, ΑΠΘ</a:t>
            </a:r>
          </a:p>
          <a:p>
            <a:r>
              <a:rPr lang="el-GR" b="1" dirty="0" smtClean="0"/>
              <a:t>Διοίκηση Προγράμματος Επιστημονικώς Υπεύθυνος (Συντονιστής): Αλέξανδρος Τριανταφυλλίδης</a:t>
            </a:r>
            <a:r>
              <a:rPr lang="el-GR" dirty="0" smtClean="0"/>
              <a:t>, Αναπληρωτής Καθηγητής στο Τμήμα Βιολογίας - ΑΠΘ, Μέλος της Επιτροπής Ευρωπαϊκών Εκπαιδευτικών Προγραμμάτων - ΑΠΘ</a:t>
            </a: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Πρόσφυγας</a:t>
            </a:r>
            <a:br>
              <a:rPr lang="el-GR" b="1" dirty="0" smtClean="0"/>
            </a:br>
            <a:endParaRPr lang="el-GR" b="1" dirty="0"/>
          </a:p>
        </p:txBody>
      </p:sp>
      <p:sp>
        <p:nvSpPr>
          <p:cNvPr id="3" name="2 - Θέση περιεχομένου"/>
          <p:cNvSpPr>
            <a:spLocks noGrp="1"/>
          </p:cNvSpPr>
          <p:nvPr>
            <p:ph idx="1"/>
          </p:nvPr>
        </p:nvSpPr>
        <p:spPr/>
        <p:txBody>
          <a:bodyPr>
            <a:normAutofit fontScale="85000" lnSpcReduction="20000"/>
          </a:bodyPr>
          <a:lstStyle/>
          <a:p>
            <a:r>
              <a:rPr lang="el-GR" dirty="0" smtClean="0">
                <a:ea typeface="ＭＳ Ｐゴシック" pitchFamily="34" charset="-128"/>
              </a:rPr>
              <a:t>Άρθρο 1 της Σύμβασης</a:t>
            </a:r>
            <a:r>
              <a:rPr lang="el-GR" dirty="0" smtClean="0"/>
              <a:t> Γενεύης 1951 </a:t>
            </a:r>
            <a:br>
              <a:rPr lang="el-GR" dirty="0" smtClean="0"/>
            </a:br>
            <a:r>
              <a:rPr lang="el-GR" dirty="0" smtClean="0"/>
              <a:t>για το καθεστώς των προσφύγων</a:t>
            </a:r>
            <a:r>
              <a:rPr lang="el-GR" dirty="0" smtClean="0">
                <a:ea typeface="ＭＳ Ｐゴシック" pitchFamily="34" charset="-128"/>
              </a:rPr>
              <a:t>, όπως τροποποιήθηκε από το Πρωτόκολλο του 1967, ως πρόσφυγας ορίζεται:</a:t>
            </a:r>
          </a:p>
          <a:p>
            <a:r>
              <a:rPr lang="el-GR" dirty="0" smtClean="0"/>
              <a:t>Είναι ένα άτομο που βρίσκεται εκτός της χώρας καταγωγής του ή του τόπου κατοικίας του, έχει δικαιολογημένο φόβο δίωξης για λόγους φυλής, θρησκείας, εθνικότητας, συμμετοχής σε ορισμένη κοινωνική ομάδα ή λόγω πολιτικών πεποιθήσεων και εξαιτίας αυτού του φόβου δίωξης αδυνατεί ή δεν επιθυμεί να απολαμβάνει την προστασία αυτής της χώρας ή την επιστροφή σ' αυτήν.</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Δίωξη</a:t>
            </a:r>
            <a:endParaRPr lang="el-GR" b="1" dirty="0"/>
          </a:p>
        </p:txBody>
      </p:sp>
      <p:sp>
        <p:nvSpPr>
          <p:cNvPr id="3" name="2 - Θέση περιεχομένου"/>
          <p:cNvSpPr>
            <a:spLocks noGrp="1"/>
          </p:cNvSpPr>
          <p:nvPr>
            <p:ph idx="1"/>
          </p:nvPr>
        </p:nvSpPr>
        <p:spPr>
          <a:xfrm>
            <a:off x="0" y="1484784"/>
            <a:ext cx="8686800" cy="4896544"/>
          </a:xfrm>
        </p:spPr>
        <p:txBody>
          <a:bodyPr>
            <a:normAutofit fontScale="85000" lnSpcReduction="20000"/>
          </a:bodyPr>
          <a:lstStyle/>
          <a:p>
            <a:r>
              <a:rPr lang="el-GR" dirty="0" smtClean="0"/>
              <a:t>Σκόπιμα η Σύμβαση του 1951 δεν ορίζει το περιεχόμενο της έννοιας της δίωξης, αφού πρόθεση των συντακτών της ήταν να ερμηνεύεται αυτός ο όρος με τρόπο επαρκώς ευέλικτο ώστε να καλύπτει τις μεταλλασσόμενες μορφές δίωξης. Υποδηλώνει τις παραβιάσεις των δικαιωμάτων του ανθρώπου ή άλλες σοβαρές βλάβες ή κακομεταχείριση που συχνά, αλλά όχι πάντα, εμπεριέχουν το στοιχείο της επανάληψης ή της συστηματικότητας. </a:t>
            </a:r>
          </a:p>
          <a:p>
            <a:r>
              <a:rPr lang="el-GR" dirty="0" smtClean="0"/>
              <a:t>Με την έννοια «δίωξη» νοείται δηλαδή η παραβίαση θεμελιωδών δικαιωμάτων του ανθρώπου, όπως τα βασανιστήρια, η αυθαίρετη κράτηση, η διακριτική μεταχείριση που θέτει σε κίνδυνο την επιβίωση του διωκόμενου κλπ.</a:t>
            </a:r>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Βάσιμος </a:t>
            </a:r>
            <a:br>
              <a:rPr lang="el-GR" b="1" dirty="0" smtClean="0"/>
            </a:br>
            <a:r>
              <a:rPr lang="el-GR" b="1" dirty="0" smtClean="0"/>
              <a:t>και δικαιολογημένος φόβος δίωξης</a:t>
            </a:r>
            <a:endParaRPr lang="el-GR" b="1" dirty="0"/>
          </a:p>
        </p:txBody>
      </p:sp>
      <p:sp>
        <p:nvSpPr>
          <p:cNvPr id="3" name="2 - Θέση περιεχομένου"/>
          <p:cNvSpPr>
            <a:spLocks noGrp="1"/>
          </p:cNvSpPr>
          <p:nvPr>
            <p:ph idx="1"/>
          </p:nvPr>
        </p:nvSpPr>
        <p:spPr/>
        <p:txBody>
          <a:bodyPr>
            <a:normAutofit fontScale="92500" lnSpcReduction="20000"/>
          </a:bodyPr>
          <a:lstStyle/>
          <a:p>
            <a:r>
              <a:rPr lang="el-GR" dirty="0" smtClean="0"/>
              <a:t>Πρόκειται για ένα από τα στοιχεία του ορισμού του πρόσφυγα, όπως αποτυπώνεται στη Σύμβαση του 1951. Η φράση αυτή περιλαμβάνει ένα υποκειμενικό στοιχείο (φόβος δίωξης) καθώς και ένα αντικειμενικό (ο φόβος πρέπει να στηρίζεται σε αντικειμενικά αιτιολογημένη βάση). Σύμφωνα με τη Σύμβαση του 1951 η δίωξη πρέπει να συνδέεται με έναν ή περισσότερους από τους πέντε λόγους που αναφέρονται στον ορισμό του πρόσφυγα: φυλή, θρησκεία, εθνικότητα, συμμετοχή σε ιδιαίτερη κοινωνική ομάδα και πολιτικές πεποιθήσεις.</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defRPr/>
            </a:pPr>
            <a:r>
              <a:rPr lang="el-GR" b="1" dirty="0" smtClean="0">
                <a:ea typeface="+mj-ea"/>
                <a:cs typeface="+mj-cs"/>
              </a:rPr>
              <a:t>Αρχή μη </a:t>
            </a:r>
            <a:r>
              <a:rPr lang="el-GR" b="1" dirty="0" err="1" smtClean="0">
                <a:ea typeface="+mj-ea"/>
                <a:cs typeface="+mj-cs"/>
              </a:rPr>
              <a:t>επαναπροώθησης</a:t>
            </a:r>
            <a:endParaRPr lang="el-GR" b="1" dirty="0">
              <a:ea typeface="+mj-ea"/>
              <a:cs typeface="+mj-cs"/>
            </a:endParaRPr>
          </a:p>
        </p:txBody>
      </p:sp>
      <p:sp>
        <p:nvSpPr>
          <p:cNvPr id="15363" name="2 - Θέση περιεχομένου"/>
          <p:cNvSpPr>
            <a:spLocks noGrp="1"/>
          </p:cNvSpPr>
          <p:nvPr>
            <p:ph sz="quarter" idx="1"/>
          </p:nvPr>
        </p:nvSpPr>
        <p:spPr>
          <a:xfrm>
            <a:off x="301625" y="1527175"/>
            <a:ext cx="8504238" cy="4926013"/>
          </a:xfrm>
        </p:spPr>
        <p:txBody>
          <a:bodyPr>
            <a:normAutofit/>
          </a:bodyPr>
          <a:lstStyle/>
          <a:p>
            <a:r>
              <a:rPr lang="el-GR" dirty="0" smtClean="0">
                <a:ea typeface="ＭＳ Ｐゴシック" pitchFamily="34" charset="-128"/>
              </a:rPr>
              <a:t>Σύμβαση του 1951 για το Καθεστώς των Προσφύγων(άρθρο 33 παρ. 1)</a:t>
            </a:r>
          </a:p>
          <a:p>
            <a:r>
              <a:rPr lang="el-GR" dirty="0" smtClean="0"/>
              <a:t>Πρόκειται για θεμελιώδη αρχή του προσφυγικού δικαίου που απαγορεύει στα κράτη να επιστρέφουν καθ’ οιονδήποτε τρόπο πρόσφυγες σε χώρες ή εδάφη όπου η ζωή τους ή η ελευθερία τους απειλείται για έναν από τους λόγους φόβου δίωξης που ορίζονται στη Σύμβαση. </a:t>
            </a:r>
            <a:endParaRPr lang="el-GR" dirty="0" smtClean="0">
              <a:ea typeface="ＭＳ Ｐゴシック" pitchFamily="34" charset="-128"/>
            </a:endParaRPr>
          </a:p>
          <a:p>
            <a:endParaRPr lang="el-GR" dirty="0" smtClean="0">
              <a:ea typeface="ＭＳ Ｐゴシック" pitchFamily="34" charset="-128"/>
            </a:endParaRPr>
          </a:p>
          <a:p>
            <a:endParaRPr lang="el-GR" dirty="0" smtClean="0">
              <a:ea typeface="ＭＳ Ｐゴシック" pitchFamily="34" charset="-128"/>
            </a:endParaRPr>
          </a:p>
          <a:p>
            <a:pPr>
              <a:buFont typeface="Wingdings 2" pitchFamily="18" charset="2"/>
              <a:buNone/>
            </a:pPr>
            <a:endParaRPr lang="el-GR"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defRPr/>
            </a:pPr>
            <a:r>
              <a:rPr lang="el-GR" b="1" dirty="0" smtClean="0"/>
              <a:t>Αρχή μη </a:t>
            </a:r>
            <a:r>
              <a:rPr lang="el-GR" b="1" dirty="0" err="1" smtClean="0"/>
              <a:t>επαναπροώθησης</a:t>
            </a:r>
            <a:r>
              <a:rPr lang="el-GR" b="1" dirty="0" smtClean="0"/>
              <a:t> ΙΙ</a:t>
            </a:r>
            <a:endParaRPr lang="el-GR" dirty="0"/>
          </a:p>
        </p:txBody>
      </p:sp>
      <p:sp>
        <p:nvSpPr>
          <p:cNvPr id="16387" name="2 - Θέση περιεχομένου"/>
          <p:cNvSpPr>
            <a:spLocks noGrp="1"/>
          </p:cNvSpPr>
          <p:nvPr>
            <p:ph sz="quarter" idx="1"/>
          </p:nvPr>
        </p:nvSpPr>
        <p:spPr>
          <a:xfrm>
            <a:off x="301625" y="1527175"/>
            <a:ext cx="8504238" cy="4572000"/>
          </a:xfrm>
        </p:spPr>
        <p:txBody>
          <a:bodyPr>
            <a:normAutofit fontScale="92500" lnSpcReduction="10000"/>
          </a:bodyPr>
          <a:lstStyle/>
          <a:p>
            <a:r>
              <a:rPr lang="el-GR" smtClean="0">
                <a:ea typeface="ＭＳ Ｐゴシック" pitchFamily="34" charset="-128"/>
              </a:rPr>
              <a:t>Η απαγόρευση της βίαιης επιστροφής αποτελεί μέρος του εθιμικού διεθνούς δικαίου. Αυτό σημαίνει ότι ακόμη και τα κράτη που δεν έχουν υπογράψει τη σύμβαση του 1951 για τους Πρόσφυγες πρέπει να σέβονται την αρχή της μη επαναπροώθησης </a:t>
            </a:r>
            <a:r>
              <a:rPr lang="en-US" smtClean="0">
                <a:ea typeface="ＭＳ Ｐゴシック" pitchFamily="34" charset="-128"/>
              </a:rPr>
              <a:t>(non-refoulement).</a:t>
            </a:r>
          </a:p>
          <a:p>
            <a:r>
              <a:rPr lang="el-GR" smtClean="0">
                <a:ea typeface="ＭＳ Ｐゴシック" pitchFamily="34" charset="-128"/>
              </a:rPr>
              <a:t>Εάν και όταν απειλείται η αρχή αυτή, η Ύπατη Αρμοστεία μπορεί να ανταποκριθεί παρεμβαίνοντας στις αρμόδιες αρχές, και εφόσον το κρίνει απαραίτητο, να ενημερώνει το κοινό.</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Εξαιρέσεις στην αρχή της μη </a:t>
            </a:r>
            <a:r>
              <a:rPr lang="el-GR" b="1" dirty="0" err="1" smtClean="0"/>
              <a:t>επαναπροώθησης</a:t>
            </a:r>
            <a:endParaRPr lang="el-GR" b="1" dirty="0"/>
          </a:p>
        </p:txBody>
      </p:sp>
      <p:sp>
        <p:nvSpPr>
          <p:cNvPr id="3" name="2 - Θέση περιεχομένου"/>
          <p:cNvSpPr>
            <a:spLocks noGrp="1"/>
          </p:cNvSpPr>
          <p:nvPr>
            <p:ph idx="1"/>
          </p:nvPr>
        </p:nvSpPr>
        <p:spPr>
          <a:xfrm>
            <a:off x="107504" y="1844824"/>
            <a:ext cx="8651304" cy="4785395"/>
          </a:xfrm>
        </p:spPr>
        <p:txBody>
          <a:bodyPr>
            <a:normAutofit fontScale="77500" lnSpcReduction="20000"/>
          </a:bodyPr>
          <a:lstStyle/>
          <a:p>
            <a:r>
              <a:rPr lang="el-GR" dirty="0" smtClean="0"/>
              <a:t>Οι μόνες επιτρεπτές εξαιρέσεις στην αρχή της μη </a:t>
            </a:r>
            <a:r>
              <a:rPr lang="el-GR" dirty="0" err="1" smtClean="0"/>
              <a:t>επαναπροώθησης</a:t>
            </a:r>
            <a:r>
              <a:rPr lang="el-GR" dirty="0" smtClean="0"/>
              <a:t> είναι αυτές που προβλέπει η παράγραφος 2 του άρθρου 33 της Σύμβασης που μπορεί να εφαρμοσθεί όταν ο πρόσφυγας συνιστά απειλή για την εθνική ασφάλεια της χώρας όπου ζει ή όταν μετά την καταδίκη του για ιδιαιτέρως σοβαρό έγκλημα είναι επικίνδυνος για την κοινωνία της χώρας όπου ζει. Σύμφωνα με το δίκαιο των δικαιωμάτων του ανθρώπου, απαγορεύεται πάντα η </a:t>
            </a:r>
            <a:r>
              <a:rPr lang="el-GR" dirty="0" err="1" smtClean="0"/>
              <a:t>επαναπροώθηση</a:t>
            </a:r>
            <a:r>
              <a:rPr lang="el-GR" dirty="0" smtClean="0"/>
              <a:t> όταν έχει ως συνέπεια την έκθεση του ενδιαφερόμενου σε κίνδυνο βασανιστηρίων, σκληρής ή απάνθρωπης μεταχείρισης ή τιμωρίας. </a:t>
            </a:r>
          </a:p>
          <a:p>
            <a:r>
              <a:rPr lang="el-GR" dirty="0" smtClean="0"/>
              <a:t>Το άρθρο 33 της Σύμβασης εφαρμόζεται επίσης στους αιτούντες άσυλο που βρίσκονται στα σύνορα της χώρας ασύλου ή στη χώρα ασύλου έως τον καθορισμό του καθεστώτος τους.</a:t>
            </a: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625" y="209550"/>
            <a:ext cx="8534400" cy="987425"/>
          </a:xfrm>
        </p:spPr>
        <p:txBody>
          <a:bodyPr>
            <a:normAutofit fontScale="90000"/>
          </a:bodyPr>
          <a:lstStyle/>
          <a:p>
            <a:pPr>
              <a:defRPr/>
            </a:pPr>
            <a:r>
              <a:rPr lang="el-GR" b="1" dirty="0" smtClean="0">
                <a:ea typeface="+mj-ea"/>
                <a:cs typeface="+mj-cs"/>
              </a:rPr>
              <a:t>Δικαίωμα Ασύλου στον Χάρτη Θεμελιωδών Δικαιωμάτων της ΕΕ</a:t>
            </a:r>
            <a:endParaRPr lang="el-GR" b="1" dirty="0">
              <a:ea typeface="+mj-ea"/>
              <a:cs typeface="+mj-cs"/>
            </a:endParaRPr>
          </a:p>
        </p:txBody>
      </p:sp>
      <p:sp>
        <p:nvSpPr>
          <p:cNvPr id="18435" name="2 - Θέση περιεχομένου"/>
          <p:cNvSpPr>
            <a:spLocks noGrp="1"/>
          </p:cNvSpPr>
          <p:nvPr>
            <p:ph sz="quarter" idx="1"/>
          </p:nvPr>
        </p:nvSpPr>
        <p:spPr>
          <a:xfrm>
            <a:off x="0" y="1196975"/>
            <a:ext cx="9144000" cy="5661025"/>
          </a:xfrm>
        </p:spPr>
        <p:txBody>
          <a:bodyPr>
            <a:normAutofit fontScale="92500" lnSpcReduction="20000"/>
          </a:bodyPr>
          <a:lstStyle/>
          <a:p>
            <a:r>
              <a:rPr lang="el-GR" i="1" smtClean="0">
                <a:ea typeface="ＭＳ Ｐゴシック" pitchFamily="34" charset="-128"/>
              </a:rPr>
              <a:t>Αρθρο 18: </a:t>
            </a:r>
            <a:r>
              <a:rPr lang="el-GR" smtClean="0">
                <a:ea typeface="ＭＳ Ｐゴシック" pitchFamily="34" charset="-128"/>
              </a:rPr>
              <a:t>Το δικαίωμα ασύλου διασφαλίζεται τηρουμένων των κανόνων της Σύμβασης της Γενεύης της 28ης Ιουλίου 1951 και του Πρωτοκόλλου της 31ης Ιανουαρίου 1967 περί του καθεστώτος των προσφύγων και σύμφωνα με τη Συνθήκη για την Ευρωπαϊκή Ένωση και τη Συνθήκη για τη λειτουργία της Ευρωπαϊκής Ένωσης (εφεξής οριζόμενες ως «οι Συνθήκες»).</a:t>
            </a:r>
          </a:p>
          <a:p>
            <a:r>
              <a:rPr lang="el-GR" i="1" smtClean="0">
                <a:ea typeface="ＭＳ Ｐゴシック" pitchFamily="34" charset="-128"/>
              </a:rPr>
              <a:t>Αρθρο 19: </a:t>
            </a:r>
            <a:r>
              <a:rPr lang="el-GR" smtClean="0">
                <a:ea typeface="ＭＳ Ｐゴシック" pitchFamily="34" charset="-128"/>
              </a:rPr>
              <a:t>1.   Απαγορεύονται οι ομαδικές απελάσεις.</a:t>
            </a:r>
          </a:p>
          <a:p>
            <a:pPr>
              <a:buFont typeface="Wingdings 2" pitchFamily="18" charset="2"/>
              <a:buNone/>
            </a:pPr>
            <a:r>
              <a:rPr lang="el-GR" smtClean="0">
                <a:ea typeface="ＭＳ Ｐゴシック" pitchFamily="34" charset="-128"/>
              </a:rPr>
              <a:t>	2.   Κανείς δεν μπορεί να απομακρυνθεί, να απελαθεί ή να εκδοθεί προς κράτος όπου διατρέχει σοβαρό κίνδυνο να του επιβληθεί η ποινή του θανάτου ή να υποβληθεί σε βασανιστήρια ή άλλη απάνθρωπη ή εξευτελιστική ποινή ή μεταχείριση.</a:t>
            </a:r>
          </a:p>
          <a:p>
            <a:endParaRPr lang="el-GR" smtClean="0">
              <a:ea typeface="ＭＳ Ｐゴシック" pitchFamily="34" charset="-12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ΕΕ – Κανονισμός Δουβλίνο ΙΙΙ</a:t>
            </a:r>
            <a:endParaRPr lang="el-GR" b="1" dirty="0"/>
          </a:p>
        </p:txBody>
      </p:sp>
      <p:sp>
        <p:nvSpPr>
          <p:cNvPr id="3" name="2 - Θέση περιεχομένου"/>
          <p:cNvSpPr>
            <a:spLocks noGrp="1"/>
          </p:cNvSpPr>
          <p:nvPr>
            <p:ph idx="1"/>
          </p:nvPr>
        </p:nvSpPr>
        <p:spPr/>
        <p:txBody>
          <a:bodyPr>
            <a:normAutofit fontScale="92500" lnSpcReduction="20000"/>
          </a:bodyPr>
          <a:lstStyle/>
          <a:p>
            <a:r>
              <a:rPr lang="el-GR" dirty="0" smtClean="0"/>
              <a:t>Βάσει του Κανονισμού ΕΚ 604/2013 (ονομαζόμενου και «Δουβλίνο ΙΙΙ»), η πρώτη χώρα εισόδου ενός αλλοδαπού στην Ευρωπαϊκή Ένωση έχει συνήθως την υποχρέωση να εξετάσει και να αποφανθεί για την αίτηση ασύλου του. Αυτό σημαίνει ότι όσοι εισήλθαν στην Ευρωπαϊκή Ένωση έχοντας ως πρώτη χώρα εισόδου την Ελλάδα, ακόμη κι αν καταθέσουν αίτηση ασύλου σε άλλη Ευρωπαϊκή χώρα, θα επιστραφούν στην Ελλάδα για να εξεταστεί η αίτησή τους. Εάν η αίτησή τους έχει ήδη απορριφθεί στην Ελλάδα, δεν εξετάζεται ξανά.</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ea typeface="ＭＳ Ｐゴシック" pitchFamily="34" charset="-128"/>
              </a:rPr>
              <a:t>NS</a:t>
            </a:r>
            <a:r>
              <a:rPr lang="en-US" b="1" dirty="0" smtClean="0">
                <a:solidFill>
                  <a:srgbClr val="7B9899"/>
                </a:solidFill>
                <a:ea typeface="ＭＳ Ｐゴシック" pitchFamily="34" charset="-128"/>
              </a:rPr>
              <a:t> </a:t>
            </a:r>
            <a:r>
              <a:rPr lang="el-GR" b="1" dirty="0" smtClean="0">
                <a:ea typeface="ＭＳ Ｐゴシック" pitchFamily="34" charset="-128"/>
              </a:rPr>
              <a:t>(</a:t>
            </a:r>
            <a:r>
              <a:rPr lang="en-US" b="1" dirty="0" smtClean="0">
                <a:ea typeface="ＭＳ Ｐゴシック" pitchFamily="34" charset="-128"/>
              </a:rPr>
              <a:t>C-411/10</a:t>
            </a:r>
            <a:r>
              <a:rPr lang="el-GR" b="1" dirty="0" smtClean="0">
                <a:ea typeface="ＭＳ Ｐゴシック" pitchFamily="34" charset="-128"/>
              </a:rPr>
              <a:t>),</a:t>
            </a:r>
            <a:endParaRPr lang="el-GR" b="1" dirty="0"/>
          </a:p>
        </p:txBody>
      </p:sp>
      <p:sp>
        <p:nvSpPr>
          <p:cNvPr id="3" name="2 - Θέση περιεχομένου"/>
          <p:cNvSpPr>
            <a:spLocks noGrp="1"/>
          </p:cNvSpPr>
          <p:nvPr>
            <p:ph idx="1"/>
          </p:nvPr>
        </p:nvSpPr>
        <p:spPr/>
        <p:txBody>
          <a:bodyPr>
            <a:normAutofit fontScale="77500" lnSpcReduction="20000"/>
          </a:bodyPr>
          <a:lstStyle/>
          <a:p>
            <a:r>
              <a:rPr lang="el-GR" dirty="0" smtClean="0">
                <a:ea typeface="ＭＳ Ｐゴシック" pitchFamily="34" charset="-128"/>
              </a:rPr>
              <a:t>Ο Κανονισμός Δουβλίνο ΙΙΙ ενσωμάτωσε την απόφαση ΔΕΕ στην υπόθεση NS</a:t>
            </a:r>
            <a:r>
              <a:rPr lang="en-US" dirty="0" smtClean="0">
                <a:solidFill>
                  <a:srgbClr val="7B9899"/>
                </a:solidFill>
                <a:ea typeface="ＭＳ Ｐゴシック" pitchFamily="34" charset="-128"/>
              </a:rPr>
              <a:t> </a:t>
            </a:r>
            <a:r>
              <a:rPr lang="el-GR" dirty="0" smtClean="0">
                <a:ea typeface="ＭＳ Ｐゴシック" pitchFamily="34" charset="-128"/>
              </a:rPr>
              <a:t>(</a:t>
            </a:r>
            <a:r>
              <a:rPr lang="en-US" dirty="0" smtClean="0">
                <a:ea typeface="ＭＳ Ｐゴシック" pitchFamily="34" charset="-128"/>
              </a:rPr>
              <a:t>C-411/10</a:t>
            </a:r>
            <a:r>
              <a:rPr lang="el-GR" dirty="0" smtClean="0">
                <a:ea typeface="ＭＳ Ｐゴシック" pitchFamily="34" charset="-128"/>
              </a:rPr>
              <a:t>), στο άρθρο 3(2):</a:t>
            </a:r>
            <a:r>
              <a:rPr lang="el-GR" i="1" dirty="0" smtClean="0">
                <a:ea typeface="ＭＳ Ｐゴシック" pitchFamily="34" charset="-128"/>
              </a:rPr>
              <a:t>“Όταν είναι αδύνατη η μεταφορά αιτούντος στο κράτος μέλος που έχει προσδιορισθεί πρωτίστως ως υπεύθυνο, εξαιτίας βάσιμων λόγων που οδηγούν στο συμπέρασμα ότι υπάρχουν </a:t>
            </a:r>
            <a:r>
              <a:rPr lang="el-GR" i="1" dirty="0" err="1" smtClean="0">
                <a:ea typeface="ＭＳ Ｐゴシック" pitchFamily="34" charset="-128"/>
              </a:rPr>
              <a:t>συστημικές</a:t>
            </a:r>
            <a:r>
              <a:rPr lang="el-GR" i="1" dirty="0" smtClean="0">
                <a:ea typeface="ＭＳ Ｐゴシック" pitchFamily="34" charset="-128"/>
              </a:rPr>
              <a:t> ελλείψεις στη διαδικασία ασύλου και στις συνθήκες υποδοχής των αιτούντων στο εν λόγω κράτος μέλος, με αποτέλεσμα να υπάρχει κίνδυνος απάνθρωπης ή εξευτελιστικής μεταχείρισης, κατά την έννοια του άρθρου 4 του Χάρτη των Θεμελιωδών Δικαιωμάτων της Ευρωπαϊκής Ένωσης, το προσδιορίζον κράτος μέλος εξακολουθεί να εξετάζει τα κριτήρια του κεφαλαίου ΙΙΙ, ώστε να διαπιστώσει αν άλλο κράτος μέλος μπορεί να προσδιοριστεί ως υπεύθυνο”.</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388" y="0"/>
            <a:ext cx="8656637" cy="1196975"/>
          </a:xfrm>
        </p:spPr>
        <p:txBody>
          <a:bodyPr>
            <a:normAutofit fontScale="90000"/>
          </a:bodyPr>
          <a:lstStyle/>
          <a:p>
            <a:pPr>
              <a:defRPr/>
            </a:pPr>
            <a:r>
              <a:rPr lang="el-GR" sz="4000" b="1" dirty="0" smtClean="0">
                <a:ea typeface="+mj-ea"/>
                <a:cs typeface="+mj-cs"/>
              </a:rPr>
              <a:t>Ασφαλής Τρίτη Χώρα  </a:t>
            </a:r>
            <a:br>
              <a:rPr lang="el-GR" sz="4000" b="1" dirty="0" smtClean="0">
                <a:ea typeface="+mj-ea"/>
                <a:cs typeface="+mj-cs"/>
              </a:rPr>
            </a:br>
            <a:r>
              <a:rPr lang="el-GR" sz="2000" b="1" dirty="0" smtClean="0"/>
              <a:t>Οδηγία 2013/32/ΕΕ σχετικά με κοινές διαδικασίες</a:t>
            </a:r>
            <a:br>
              <a:rPr lang="el-GR" sz="2000" b="1" dirty="0" smtClean="0"/>
            </a:br>
            <a:r>
              <a:rPr lang="el-GR" sz="2000" b="1" dirty="0" smtClean="0"/>
              <a:t> για τη χορήγηση και ανάκληση του καθεστώτος διεθνούς προστασίας </a:t>
            </a:r>
            <a:endParaRPr lang="el-GR" sz="2000" b="1" dirty="0">
              <a:ea typeface="+mj-ea"/>
              <a:cs typeface="+mj-cs"/>
            </a:endParaRPr>
          </a:p>
        </p:txBody>
      </p:sp>
      <p:sp>
        <p:nvSpPr>
          <p:cNvPr id="19459" name="2 - Θέση περιεχομένου"/>
          <p:cNvSpPr>
            <a:spLocks noGrp="1"/>
          </p:cNvSpPr>
          <p:nvPr>
            <p:ph sz="quarter" idx="1"/>
          </p:nvPr>
        </p:nvSpPr>
        <p:spPr>
          <a:xfrm>
            <a:off x="0" y="1196975"/>
            <a:ext cx="9144000" cy="5516563"/>
          </a:xfrm>
        </p:spPr>
        <p:txBody>
          <a:bodyPr>
            <a:normAutofit lnSpcReduction="10000"/>
          </a:bodyPr>
          <a:lstStyle/>
          <a:p>
            <a:r>
              <a:rPr lang="el-GR" sz="2000" dirty="0" smtClean="0">
                <a:ea typeface="ＭＳ Ｐゴシック" pitchFamily="34" charset="-128"/>
              </a:rPr>
              <a:t>1. Μια χώρα θεωρείται ως </a:t>
            </a:r>
            <a:r>
              <a:rPr lang="el-GR" sz="2000" b="1" dirty="0" smtClean="0">
                <a:ea typeface="ＭＳ Ｐゴシック" pitchFamily="34" charset="-128"/>
              </a:rPr>
              <a:t>ασφαλής τρίτη χώρα </a:t>
            </a:r>
            <a:r>
              <a:rPr lang="el-GR" sz="2000" dirty="0" smtClean="0">
                <a:ea typeface="ＭＳ Ｐゴシック" pitchFamily="34" charset="-128"/>
              </a:rPr>
              <a:t>για ένα συγκεκριμένο αιτούντα,  όταν πληρούνται σωρευτικά τα εξής κριτήρια:</a:t>
            </a:r>
          </a:p>
          <a:p>
            <a:r>
              <a:rPr lang="el-GR" sz="2000" dirty="0" smtClean="0">
                <a:ea typeface="ＭＳ Ｐゴシック" pitchFamily="34" charset="-128"/>
              </a:rPr>
              <a:t>α. δεν απειλούνται η ζωή και η ελευθερία του λόγω φυλής, θρησκείας, εθνικότητας, συμμετοχής σε ιδιαίτερη κοινωνική ομάδα, ή πολιτικών πεποιθήσεων,</a:t>
            </a:r>
          </a:p>
          <a:p>
            <a:r>
              <a:rPr lang="el-GR" sz="2000" dirty="0" smtClean="0">
                <a:ea typeface="ＭＳ Ｐゴシック" pitchFamily="34" charset="-128"/>
              </a:rPr>
              <a:t>β. η χώρα αυτή τηρεί την αρχή της μη </a:t>
            </a:r>
            <a:r>
              <a:rPr lang="el-GR" sz="2000" dirty="0" err="1" smtClean="0">
                <a:ea typeface="ＭＳ Ｐゴシック" pitchFamily="34" charset="-128"/>
              </a:rPr>
              <a:t>επαναπροώθησης</a:t>
            </a:r>
            <a:r>
              <a:rPr lang="el-GR" sz="2000" dirty="0" smtClean="0">
                <a:ea typeface="ＭＳ Ｐゴシック" pitchFamily="34" charset="-128"/>
              </a:rPr>
              <a:t>, σύμφωνα με τη Σύμβαση της Γενεύης,</a:t>
            </a:r>
          </a:p>
          <a:p>
            <a:r>
              <a:rPr lang="el-GR" sz="2000" dirty="0" smtClean="0">
                <a:ea typeface="ＭＳ Ｐゴシック" pitchFamily="34" charset="-128"/>
              </a:rPr>
              <a:t>γ. δεν υπάρχει κίνδυνος σοβαρής βλάβης για τον αιτούντα κατά το άρθρο 15 του </a:t>
            </a:r>
            <a:r>
              <a:rPr lang="el-GR" sz="2000" dirty="0" err="1" smtClean="0">
                <a:ea typeface="ＭＳ Ｐゴシック" pitchFamily="34" charset="-128"/>
              </a:rPr>
              <a:t>π.δ</a:t>
            </a:r>
            <a:r>
              <a:rPr lang="el-GR" sz="2000" dirty="0" smtClean="0">
                <a:ea typeface="ＭＳ Ｐゴシック" pitchFamily="34" charset="-128"/>
              </a:rPr>
              <a:t>. 141/2013,</a:t>
            </a:r>
          </a:p>
          <a:p>
            <a:r>
              <a:rPr lang="el-GR" sz="2000" dirty="0" smtClean="0">
                <a:ea typeface="ＭＳ Ｐゴシック" pitchFamily="34" charset="-128"/>
              </a:rPr>
              <a:t>δ. η χώρα αυτή απαγορεύει την απομάκρυνση κάποιου σε χώρα όπου αυτός κινδυνεύει να υποστεί βασανιστήρια ή σκληρή, απάνθρωπη ή ταπεινωτική μεταχείριση ή τιμωρία, όπως ορίζεται στο διεθνές δίκαιο,</a:t>
            </a:r>
          </a:p>
          <a:p>
            <a:r>
              <a:rPr lang="el-GR" sz="2000" dirty="0" smtClean="0">
                <a:ea typeface="ＭＳ Ｐゴシック" pitchFamily="34" charset="-128"/>
              </a:rPr>
              <a:t>ε. υπάρχει η δυνατότητα να ζητηθεί το καθεστώς του πρόσφυγα και, στην περίπτωση που ο αιτών αναγνωρισθεί ως πρόσφυγας, να του χορηγηθεί προστασία σύμφωνα με τη Σύμβαση της Γενεύης και</a:t>
            </a:r>
          </a:p>
          <a:p>
            <a:r>
              <a:rPr lang="el-GR" sz="2000" dirty="0" smtClean="0">
                <a:ea typeface="ＭＳ Ｐゴシック" pitchFamily="34" charset="-128"/>
              </a:rPr>
              <a:t>στ. ο αιτών έχει σύνδεσμο με την εν λόγω τρίτη χώρα, βάσει του οποίου θα ήταν εύλογο για αυτόν να μεταβεί σε αυτή.</a:t>
            </a:r>
          </a:p>
          <a:p>
            <a:endParaRPr lang="el-GR" sz="20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Περιγραφή </a:t>
            </a:r>
            <a:r>
              <a:rPr lang="en-US" b="1" dirty="0" smtClean="0"/>
              <a:t>S.U.C.RE.</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n-US" dirty="0" smtClean="0"/>
              <a:t>To</a:t>
            </a:r>
            <a:r>
              <a:rPr lang="el-GR" dirty="0" smtClean="0"/>
              <a:t> Πρόγραμμα S.U.C.RE. έχει εγκριθεί και χρηματοδοτείται από την Εθνική Μονάδα (ΙΚΥ) με συντονιστή το ΑΠΘ. Στο Πρόγραμμα συμμετέχουν επίσης:  </a:t>
            </a:r>
            <a:endParaRPr lang="en-US" dirty="0" smtClean="0"/>
          </a:p>
          <a:p>
            <a:r>
              <a:rPr lang="el-GR" dirty="0" smtClean="0"/>
              <a:t>το Πανεπιστήμιο της Κολωνίας (</a:t>
            </a:r>
            <a:r>
              <a:rPr lang="el-GR" dirty="0" err="1" smtClean="0"/>
              <a:t>Universität</a:t>
            </a:r>
            <a:r>
              <a:rPr lang="el-GR" dirty="0" smtClean="0"/>
              <a:t> </a:t>
            </a:r>
            <a:r>
              <a:rPr lang="el-GR" dirty="0" err="1" smtClean="0"/>
              <a:t>zu</a:t>
            </a:r>
            <a:r>
              <a:rPr lang="el-GR" dirty="0" smtClean="0"/>
              <a:t> </a:t>
            </a:r>
            <a:r>
              <a:rPr lang="el-GR" dirty="0" err="1" smtClean="0"/>
              <a:t>Köln</a:t>
            </a:r>
            <a:r>
              <a:rPr lang="el-GR" dirty="0" smtClean="0"/>
              <a:t>), </a:t>
            </a:r>
            <a:endParaRPr lang="en-US" dirty="0" smtClean="0"/>
          </a:p>
          <a:p>
            <a:r>
              <a:rPr lang="el-GR" dirty="0" smtClean="0"/>
              <a:t>το Ελεύθερο Πανεπιστήμιο του Άμστερνταμ (</a:t>
            </a:r>
            <a:r>
              <a:rPr lang="el-GR" dirty="0" err="1" smtClean="0"/>
              <a:t>Vrije</a:t>
            </a:r>
            <a:r>
              <a:rPr lang="el-GR" dirty="0" smtClean="0"/>
              <a:t> </a:t>
            </a:r>
            <a:r>
              <a:rPr lang="el-GR" dirty="0" err="1" smtClean="0"/>
              <a:t>Universeteit</a:t>
            </a:r>
            <a:r>
              <a:rPr lang="el-GR" dirty="0" smtClean="0"/>
              <a:t> </a:t>
            </a:r>
            <a:r>
              <a:rPr lang="el-GR" dirty="0" err="1" smtClean="0"/>
              <a:t>Amsterdam</a:t>
            </a:r>
            <a:r>
              <a:rPr lang="el-GR" dirty="0" smtClean="0"/>
              <a:t>) καθώς και </a:t>
            </a:r>
            <a:endParaRPr lang="en-US" dirty="0" smtClean="0"/>
          </a:p>
          <a:p>
            <a:r>
              <a:rPr lang="el-GR" dirty="0" smtClean="0"/>
              <a:t>το Ελληνικό Συμβούλιο για τους Πρόσφυγες (</a:t>
            </a:r>
            <a:r>
              <a:rPr lang="el-GR" dirty="0" err="1" smtClean="0"/>
              <a:t>Greek</a:t>
            </a:r>
            <a:r>
              <a:rPr lang="el-GR" dirty="0" smtClean="0"/>
              <a:t> </a:t>
            </a:r>
            <a:r>
              <a:rPr lang="el-GR" dirty="0" err="1" smtClean="0"/>
              <a:t>Council</a:t>
            </a:r>
            <a:r>
              <a:rPr lang="el-GR" dirty="0" smtClean="0"/>
              <a:t> </a:t>
            </a:r>
            <a:r>
              <a:rPr lang="el-GR" dirty="0" err="1" smtClean="0"/>
              <a:t>for</a:t>
            </a:r>
            <a:r>
              <a:rPr lang="el-GR" dirty="0" smtClean="0"/>
              <a:t> </a:t>
            </a:r>
            <a:r>
              <a:rPr lang="el-GR" dirty="0" err="1" smtClean="0"/>
              <a:t>Refugees</a:t>
            </a:r>
            <a:r>
              <a:rPr lang="el-GR" dirty="0" smtClean="0"/>
              <a:t>). </a:t>
            </a:r>
            <a:endParaRPr lang="en-US" dirty="0" smtClean="0"/>
          </a:p>
          <a:p>
            <a:r>
              <a:rPr lang="el-GR" dirty="0" smtClean="0"/>
              <a:t>Πρόκειται για μια διετή Στρατηγική Σύμπραξη (</a:t>
            </a:r>
            <a:r>
              <a:rPr lang="el-GR" dirty="0" err="1" smtClean="0"/>
              <a:t>Strategic</a:t>
            </a:r>
            <a:r>
              <a:rPr lang="el-GR" dirty="0" smtClean="0"/>
              <a:t> </a:t>
            </a:r>
            <a:r>
              <a:rPr lang="el-GR" dirty="0" err="1" smtClean="0"/>
              <a:t>Partnership</a:t>
            </a:r>
            <a:r>
              <a:rPr lang="el-GR" dirty="0" smtClean="0"/>
              <a:t>) στη Βασική Δράση 2 (ΚΑ2) της Ανώτατης Εκπαίδευσης.</a:t>
            </a:r>
          </a:p>
          <a:p>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30213" y="333375"/>
            <a:ext cx="8534400" cy="698500"/>
          </a:xfrm>
        </p:spPr>
        <p:txBody>
          <a:bodyPr/>
          <a:lstStyle/>
          <a:p>
            <a:pPr>
              <a:defRPr/>
            </a:pPr>
            <a:r>
              <a:rPr lang="el-GR" sz="3600" b="1" dirty="0" smtClean="0">
                <a:ea typeface="+mj-ea"/>
                <a:cs typeface="+mj-cs"/>
              </a:rPr>
              <a:t>Συμφωνία ΕΕ-Τουρκίας για πρόσφυγες</a:t>
            </a:r>
            <a:endParaRPr lang="el-GR" sz="3600" b="1" dirty="0">
              <a:ea typeface="+mj-ea"/>
              <a:cs typeface="+mj-cs"/>
            </a:endParaRPr>
          </a:p>
        </p:txBody>
      </p:sp>
      <p:sp>
        <p:nvSpPr>
          <p:cNvPr id="20483" name="2 - Θέση περιεχομένου"/>
          <p:cNvSpPr>
            <a:spLocks noGrp="1"/>
          </p:cNvSpPr>
          <p:nvPr>
            <p:ph sz="quarter" idx="1"/>
          </p:nvPr>
        </p:nvSpPr>
        <p:spPr>
          <a:xfrm>
            <a:off x="0" y="1341438"/>
            <a:ext cx="8964613" cy="5516562"/>
          </a:xfrm>
        </p:spPr>
        <p:txBody>
          <a:bodyPr>
            <a:normAutofit fontScale="92500" lnSpcReduction="20000"/>
          </a:bodyPr>
          <a:lstStyle/>
          <a:p>
            <a:r>
              <a:rPr lang="el-GR" smtClean="0">
                <a:ea typeface="ＭＳ Ｐゴシック" pitchFamily="34" charset="-128"/>
              </a:rPr>
              <a:t>Ολοι οι νέοι παράτυποι μετανάστες που φθάνουν από την Τουρκία στα ελληνικά νησιά από 20 Μαρτίου 2016 και μετά, θα επιστρέφονται στην Τουρκία. Αυτό θα γίνει σε πλήρη συμφωνία με το ευρωπαϊκό και διεθνές δίκαιο, αποκλείοντας έτσι κάθε είδος συλλογικής απέλασης. Όλοι οι μετανάστες θα προστατεύονται σύμφωνα με τα σχετικά διεθνή πρότυπα και με σεβασμό στην αρχή της μη επαναπροώθησης. Η Ελλάδα και η Τουρκία πρέπει να προχωρήσουν στις αναγκαίες διμερείς συμφωνίες, ώστε να διασφαλίσουν τη γρήγορη εφαρμογή της συμφωνίας.</a:t>
            </a:r>
          </a:p>
          <a:p>
            <a:r>
              <a:rPr lang="el-GR" smtClean="0">
                <a:ea typeface="ＭＳ Ｐゴシック" pitchFamily="34" charset="-128"/>
              </a:rPr>
              <a:t>Είναι η Τουρκία ασφαλής Τρίτη χώρα;</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Μετεγκατάσταση</a:t>
            </a:r>
            <a:endParaRPr lang="el-GR" b="1" dirty="0"/>
          </a:p>
        </p:txBody>
      </p:sp>
      <p:sp>
        <p:nvSpPr>
          <p:cNvPr id="3" name="2 - Θέση περιεχομένου"/>
          <p:cNvSpPr>
            <a:spLocks noGrp="1"/>
          </p:cNvSpPr>
          <p:nvPr>
            <p:ph idx="1"/>
          </p:nvPr>
        </p:nvSpPr>
        <p:spPr/>
        <p:txBody>
          <a:bodyPr>
            <a:normAutofit fontScale="92500" lnSpcReduction="20000"/>
          </a:bodyPr>
          <a:lstStyle/>
          <a:p>
            <a:r>
              <a:rPr lang="el-GR" dirty="0" smtClean="0"/>
              <a:t>Είναι η μετακίνηση των προσφύγων από τη χώρα στην οποία αναζήτησαν προστασία σε μια άλλη χώρα που συμφωνεί για τη μόνιμη εγκατάστασή τους παρέχοντάς τους συνήθως άσυλο ή δικαιώματα επί μακρό διαμένοντος κατοίκου και σε πολλές περιπτώσεις τη δυνατότητα απόκτησης της ιθαγένειας με πολιτογράφηση. Υπ’ αυτές τις συνθήκες η μετεγκατάσταση είναι διαρκής βιώσιμη λύση καθώς και εργαλείο προστασίας των προσφύγων. Επιπλέον, αποτελεί απτό παράδειγμα της κατανομής βαρών και ευθυνών σε διεθνές επίπεδο.</a:t>
            </a:r>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Οικογενειακή επανένωση</a:t>
            </a:r>
            <a:endParaRPr lang="el-GR" b="1" dirty="0"/>
          </a:p>
        </p:txBody>
      </p:sp>
      <p:sp>
        <p:nvSpPr>
          <p:cNvPr id="3" name="2 - Θέση περιεχομένου"/>
          <p:cNvSpPr>
            <a:spLocks noGrp="1"/>
          </p:cNvSpPr>
          <p:nvPr>
            <p:ph idx="1"/>
          </p:nvPr>
        </p:nvSpPr>
        <p:spPr/>
        <p:txBody>
          <a:bodyPr/>
          <a:lstStyle/>
          <a:p>
            <a:r>
              <a:rPr lang="el-GR" dirty="0" smtClean="0"/>
              <a:t>Είναι κάθε διαδικασία με την οποία συνενώνονται τα στενά μέλη της οικογένειας. Εκφράζει το σεβασμό στο θεσμό της οικογένειας ως φυσικού και θεμελιώδους κυττάρου της κοινωνίας. Έχει ιδιαίτερη σημασία στο πλαίσιο των διαρκών βιώσιμων λύσεων γενικά και της μετεγκατάστασης ειδικότερα.</a:t>
            </a: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Υποχρεώσεις των προσφύγων</a:t>
            </a:r>
            <a:endParaRPr lang="el-GR" b="1" dirty="0"/>
          </a:p>
        </p:txBody>
      </p:sp>
      <p:sp>
        <p:nvSpPr>
          <p:cNvPr id="3" name="2 - Θέση περιεχομένου"/>
          <p:cNvSpPr>
            <a:spLocks noGrp="1"/>
          </p:cNvSpPr>
          <p:nvPr>
            <p:ph idx="1"/>
          </p:nvPr>
        </p:nvSpPr>
        <p:spPr/>
        <p:txBody>
          <a:bodyPr>
            <a:normAutofit/>
          </a:bodyPr>
          <a:lstStyle/>
          <a:p>
            <a:r>
              <a:rPr lang="el-GR" dirty="0" smtClean="0"/>
              <a:t>Οι υποχρεώσεις που πρέπει να εκπληρώνουν οι πρόσφυγες στη χώρα ασύλου. Σύμφωνα με το άρθρο 2 της Σύμβασης του 1951 οι πρόσφυγες πρέπει να συμμορφώνονται με τους νόμους και τους κανονισμούς της χώρας όπου διαμένουν. Ειδικότερα, οι πρόσφυγες πρέπει να απέχουν από πράξεις που θέτουν σε κίνδυνο την ασφάλεια ή τη δημόσια τάξη των κοινοτήτων ή των χωρών ασύλου.</a:t>
            </a:r>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ΜΕΡΟΣ Ι</a:t>
            </a:r>
            <a:r>
              <a:rPr lang="en-US" b="1" dirty="0" smtClean="0"/>
              <a:t>V – </a:t>
            </a:r>
            <a:r>
              <a:rPr lang="el-GR" b="1" dirty="0" smtClean="0"/>
              <a:t>Συνθήκες Υποδοχής</a:t>
            </a:r>
            <a:endParaRPr lang="el-GR" b="1" dirty="0"/>
          </a:p>
        </p:txBody>
      </p:sp>
      <p:sp>
        <p:nvSpPr>
          <p:cNvPr id="3" name="2 - Θέση περιεχομένου"/>
          <p:cNvSpPr>
            <a:spLocks noGrp="1"/>
          </p:cNvSpPr>
          <p:nvPr>
            <p:ph idx="1"/>
          </p:nvPr>
        </p:nvSpPr>
        <p:spPr>
          <a:xfrm>
            <a:off x="0" y="1556792"/>
            <a:ext cx="8892480" cy="4968552"/>
          </a:xfrm>
        </p:spPr>
        <p:txBody>
          <a:bodyPr>
            <a:normAutofit fontScale="85000" lnSpcReduction="20000"/>
          </a:bodyPr>
          <a:lstStyle/>
          <a:p>
            <a:r>
              <a:rPr lang="el-GR" dirty="0" smtClean="0"/>
              <a:t>Οδηγία 2013/33/ΕΕ του Ευρωπαϊκού Κοινοβουλίου και του Συμβουλίου της 26ης Ιουνίου 2013, σχετικά με τις απαιτήσεις για την υποδοχή των αιτούντων διεθνή προστασία (αναδιατύπωση, L 180/96/29.6.2013)</a:t>
            </a:r>
          </a:p>
          <a:p>
            <a:r>
              <a:rPr lang="el-GR" dirty="0" smtClean="0"/>
              <a:t>Σκοπός της οδηγίας είναι η θέσπιση ελάχιστων προτύπων για την υποδοχή των αιτούντων άσυλο, συμπεριλαμβανομένης της στέγασης, της υγειονομικής περίθαλψης και του δικαιώματος εργασίας κατά τη διαδικασία ασύλου. Οι αιτούντες άσυλο έχουν πολύ διαφορετικές συνθήκες υποδοχής σε ολόκληρη την Ευρώπη. Σε ορισμένες χώρες οι βασικές ανάγκες τους δεν πληρούνται και αντιμετωπίζουν σημαντικά εμπόδια στην πρόσβαση στη στέγαση, την απασχόληση, την εκπαίδευση και την υγειονομική περίθαλψη.</a:t>
            </a:r>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Προεδρικό Διάταγμα 220/2007</a:t>
            </a:r>
            <a:endParaRPr lang="el-GR" b="1" dirty="0"/>
          </a:p>
        </p:txBody>
      </p:sp>
      <p:sp>
        <p:nvSpPr>
          <p:cNvPr id="3" name="2 - Θέση περιεχομένου"/>
          <p:cNvSpPr>
            <a:spLocks noGrp="1"/>
          </p:cNvSpPr>
          <p:nvPr>
            <p:ph idx="1"/>
          </p:nvPr>
        </p:nvSpPr>
        <p:spPr/>
        <p:txBody>
          <a:bodyPr/>
          <a:lstStyle/>
          <a:p>
            <a:r>
              <a:rPr lang="el-GR" dirty="0" smtClean="0"/>
              <a:t>Οι διατάξεις της οδηγίας 2013/33 δεν έχουν μεταφερθεί στην ελληνική νομοθεσία, με εξαίρεση τις διατάξεις περί κράτησης, οι οποίες έχουν μεταφερθεί μερικώς με το νόμο 4375/2016. Το Προεδρικό Διάταγμα 220/2007, το οποίο μεταφέρει τις διατάξεις της πρώτης Οδηγίας Υποδοχής 2003/9, εξακολουθεί να ισχύει.</a:t>
            </a:r>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Υλικές συνθήκες υποδοχής και υγειονομική περίθαλψη </a:t>
            </a:r>
            <a:r>
              <a:rPr lang="el-GR" dirty="0" smtClean="0"/>
              <a:t/>
            </a:r>
            <a:br>
              <a:rPr lang="el-GR" dirty="0" smtClean="0"/>
            </a:br>
            <a:endParaRPr lang="el-GR" dirty="0"/>
          </a:p>
        </p:txBody>
      </p:sp>
      <p:sp>
        <p:nvSpPr>
          <p:cNvPr id="3" name="2 - Θέση περιεχομένου"/>
          <p:cNvSpPr>
            <a:spLocks noGrp="1"/>
          </p:cNvSpPr>
          <p:nvPr>
            <p:ph idx="1"/>
          </p:nvPr>
        </p:nvSpPr>
        <p:spPr>
          <a:xfrm>
            <a:off x="179512" y="1268760"/>
            <a:ext cx="8280920" cy="5472608"/>
          </a:xfrm>
        </p:spPr>
        <p:txBody>
          <a:bodyPr>
            <a:noAutofit/>
          </a:bodyPr>
          <a:lstStyle/>
          <a:p>
            <a:r>
              <a:rPr lang="el-GR" sz="2400" dirty="0" smtClean="0"/>
              <a:t>Άρθρο 12 ΠΔ 220/2007</a:t>
            </a:r>
          </a:p>
          <a:p>
            <a:r>
              <a:rPr lang="el-GR" sz="2400" dirty="0" smtClean="0"/>
              <a:t>Οι αρχές λαμβάνουν τα κατάλληλα μέτρα για να εξασφαλίσουν τη διαθεσιμότητα των υλικών συνθηκών υποδοχής. Οι συνθήκες αυτές παρέχουν στους αιτούντες ένα βιοτικό επίπεδο κατάλληλο για την υγεία τους, ικανό να εξασφαλίσει την επιβίωσή τους και να προστατεύσει τα θεμελιώδη δικαιώματά τους. Το προαναφερθέν επίπεδο παρέχεται επίσης για πρόσωπα που βρίσκονται υπό κράτηση.</a:t>
            </a:r>
          </a:p>
          <a:p>
            <a:r>
              <a:rPr lang="el-GR" sz="2400" dirty="0" smtClean="0"/>
              <a:t>Η παροχή όλων ή ορισμένων από τις υλικές συνθήκες υποδοχής και υγειονομικής περίθαλψης εξαρτάται από την προϋπόθεση ότι οι αιτούντες δεν διαθέτουν οι ίδιοι επαρκή μέσα που θα τους επιτρέψουν να διατηρήσουν επαρκές βιοτικό επίπεδο.</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Υλικές συνθήκες υποδοχής ΙΙ</a:t>
            </a:r>
            <a:endParaRPr lang="el-GR" b="1" dirty="0"/>
          </a:p>
        </p:txBody>
      </p:sp>
      <p:sp>
        <p:nvSpPr>
          <p:cNvPr id="3" name="2 - Θέση περιεχομένου"/>
          <p:cNvSpPr>
            <a:spLocks noGrp="1"/>
          </p:cNvSpPr>
          <p:nvPr>
            <p:ph idx="1"/>
          </p:nvPr>
        </p:nvSpPr>
        <p:spPr/>
        <p:txBody>
          <a:bodyPr>
            <a:normAutofit fontScale="92500" lnSpcReduction="20000"/>
          </a:bodyPr>
          <a:lstStyle/>
          <a:p>
            <a:r>
              <a:rPr lang="el-GR" dirty="0" smtClean="0"/>
              <a:t>Οι αιτούντες καλύπτουν, σύμφωνα με τους πόρους τους, εν </a:t>
            </a:r>
            <a:r>
              <a:rPr lang="el-GR" dirty="0" err="1" smtClean="0"/>
              <a:t>όλω</a:t>
            </a:r>
            <a:r>
              <a:rPr lang="el-GR" dirty="0" smtClean="0"/>
              <a:t> ή εν μέρει, το κόστος των υλικών συνθηκών υποδοχής και της υγειονομικής τους περίθαλψης.</a:t>
            </a:r>
          </a:p>
          <a:p>
            <a:r>
              <a:rPr lang="el-GR" dirty="0" smtClean="0"/>
              <a:t>Τα κριτήρια και τα αποδεικτικά στοιχεία που χρησιμοποιούνται για την αξιολόγηση των «επαρκών μέσων» είναι εκείνα που ισχύουν για το πλαίσιο κοινωνικής πρόνοιας της Ελλάδας (νόμος 57/1973 για την κοινωνική προστασία των οικονομικά ασθενέστερων ομάδων και την κατάργηση του νόμου για το κράτος φτώχειας).</a:t>
            </a:r>
          </a:p>
          <a:p>
            <a:endParaRPr 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Στέγαση (άρθρο 13 ΠΔ 220/2007)</a:t>
            </a:r>
            <a:r>
              <a:rPr lang="el-GR" dirty="0" smtClean="0"/>
              <a:t> </a:t>
            </a:r>
            <a:endParaRPr lang="el-GR" dirty="0"/>
          </a:p>
        </p:txBody>
      </p:sp>
      <p:sp>
        <p:nvSpPr>
          <p:cNvPr id="3" name="2 - Θέση περιεχομένου"/>
          <p:cNvSpPr>
            <a:spLocks noGrp="1"/>
          </p:cNvSpPr>
          <p:nvPr>
            <p:ph idx="1"/>
          </p:nvPr>
        </p:nvSpPr>
        <p:spPr>
          <a:xfrm>
            <a:off x="0" y="1556792"/>
            <a:ext cx="8532440" cy="5112568"/>
          </a:xfrm>
        </p:spPr>
        <p:txBody>
          <a:bodyPr>
            <a:normAutofit fontScale="55000" lnSpcReduction="20000"/>
          </a:bodyPr>
          <a:lstStyle/>
          <a:p>
            <a:r>
              <a:rPr lang="el-GR" sz="3800" dirty="0" smtClean="0"/>
              <a:t>Σύμφωνα με άρθρο 6 ΠΔ 220/2007 όταν ο αιτών δεν μπορεί να βρει καταλύματα ή δεν διαθέτει επαρκή οικονομικά μέσα για την κάλυψη των αναγκών ιδιωτικού καταλύματος, θα φιλοξενηθεί σε Κέντρο Φιλοξενίας ή / και σε άλλη κατοικία, μετά από σχετική αίτηση στις αρμόδιες αρχές.</a:t>
            </a:r>
          </a:p>
          <a:p>
            <a:r>
              <a:rPr lang="el-GR" sz="3800" dirty="0" smtClean="0"/>
              <a:t>Οι αιτήσεις για θέση στο κέντρο φιλοξενίας υποβάλλονται ενώπιον του Εθνικού Κέντρου Κοινωνικής Αλληλεγγύης (ΕΚΚΑ):</a:t>
            </a:r>
          </a:p>
          <a:p>
            <a:r>
              <a:rPr lang="el-GR" sz="3800" dirty="0" smtClean="0"/>
              <a:t>Η στέγαση σε κέντρα φιλοξενίας δεν μπορεί να υπερβαίνει το ένα έτος. Μετά από αυτό, οι υποψήφιοι πρέπει να έχουν όλες τις ικανότητες να βρουν έναν κατάλληλο ιδιωτικό χώρο διαβίωσης.</a:t>
            </a:r>
          </a:p>
          <a:p>
            <a:r>
              <a:rPr lang="el-GR" sz="3800" dirty="0" smtClean="0"/>
              <a:t>Οι αρμόδιες αρχές κατά την παρεχόμενη στον αιτούντα στέγαση λαμβάνουν, στο μέτρο του δυνατού, τα κατάλληλα μέτρα για τη διατήρηση της ενότητας της οικογένειας του, που βρίσκεται στη χώρα, εφόσον συναινεί προς τούτο και ο ίδιος (άρθρο 7 ΠΔ 220/2007).</a:t>
            </a:r>
          </a:p>
          <a:p>
            <a:r>
              <a:rPr lang="el-GR" sz="3800" dirty="0" smtClean="0"/>
              <a:t>Η στέγαση στα κέντρα διαμονής εξασφαλίζει την προστασία της ιδιωτικής ζωής και την πρόσβαση σε επαρκείς ιατρικές και υγειονομικές υπηρεσίες</a:t>
            </a:r>
            <a:r>
              <a:rPr lang="el-GR" dirty="0" smtClean="0"/>
              <a:t>.</a:t>
            </a:r>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Στέγαση ΙΙ</a:t>
            </a:r>
            <a:endParaRPr lang="el-GR" b="1" dirty="0"/>
          </a:p>
        </p:txBody>
      </p:sp>
      <p:sp>
        <p:nvSpPr>
          <p:cNvPr id="3" name="2 - Θέση περιεχομένου"/>
          <p:cNvSpPr>
            <a:spLocks noGrp="1"/>
          </p:cNvSpPr>
          <p:nvPr>
            <p:ph idx="1"/>
          </p:nvPr>
        </p:nvSpPr>
        <p:spPr>
          <a:xfrm>
            <a:off x="179512" y="1268760"/>
            <a:ext cx="8208912" cy="5112568"/>
          </a:xfrm>
        </p:spPr>
        <p:txBody>
          <a:bodyPr>
            <a:noAutofit/>
          </a:bodyPr>
          <a:lstStyle/>
          <a:p>
            <a:r>
              <a:rPr lang="el-GR" sz="2300" dirty="0" smtClean="0"/>
              <a:t>Οι αρμόδιες αρχές μεριμνούν ώστε η μεταφορά των αιτούντων άσυλο από το ένα κτίριο σε άλλο να γίνεται μόνο όταν είναι απαραίτητο και εξασφαλίζουν ότι οι αιτούντες είναι σε θέση να ενημερώσουν τους νομικούς τους συμβούλους σχετικά με τη μεταφορά τους και τη νέα διεύθυνσή τους.</a:t>
            </a:r>
          </a:p>
          <a:p>
            <a:r>
              <a:rPr lang="el-GR" sz="2300" dirty="0" smtClean="0"/>
              <a:t>Οι υποψήφιοι των οποίων η αίτηση απορρίπτεται οριστικά ή οι οποίοι λαμβάνουν εντολή απέλασης υποχρεούνται να εγκαταλείψουν το κέντρο φιλοξενίας εντός χρονικού διαστήματος που δεν υπερβαίνει τις 30 ημέρες.</a:t>
            </a:r>
          </a:p>
          <a:p>
            <a:r>
              <a:rPr lang="el-GR" sz="2300" dirty="0" smtClean="0"/>
              <a:t>Οι αρμόδιες αρχές μπορούν, κατ 'εξαίρεση, όταν δεν είναι δυνατόν να στεγάσουν έναν αιτούντα σε κέντρο φιλοξενίας και αυτός δεν κρατείται, να παρέχουν διαμονή σε ξενοδοχείο ή σε άλλο κατάλληλο μέρος. Οι βασικές ανάγκες του αιτούντος καλύπτονται σε όλες τις περιπτώσεις.</a:t>
            </a:r>
            <a:endParaRPr lang="el-GR" sz="23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Στόχοι  </a:t>
            </a:r>
            <a:r>
              <a:rPr lang="en-US" b="1" dirty="0" smtClean="0"/>
              <a:t>S.U.C.RE.</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Το S.U.C.RE. επικεντρώνεται στις διαδικασίες της γλωσσικής  προετοιμασίας και του ελέγχου γνώσεων που απαιτούνται για την ορθή ένταξη των προσφύγων/μεταναστών στην Ανώτατη Εκπαίδευση τόσο των φοιτητών όσο και των καθηγητών, καθώς και στην υποστήριξη των ακαδημαϊκών τους αναγκών μετά την ένταξή τους. </a:t>
            </a:r>
          </a:p>
          <a:p>
            <a:endParaRPr lang="el-GR" dirty="0" smtClean="0"/>
          </a:p>
          <a:p>
            <a:r>
              <a:rPr lang="el-GR" dirty="0" smtClean="0"/>
              <a:t>Εστιάζει στην ψυχοκοινωνική ένταξη/υποστήριξη των προσφύγων/μεταναστών, όπως επίσης και στην ορθή ενημέρωσή τους σε θέματα νομικά και ιατρικά κατά την είσοδό τους ή/και παραμονή τους στις ευρωπαϊκές χώρες υποδοχής.</a:t>
            </a:r>
          </a:p>
          <a:p>
            <a:pPr>
              <a:buNone/>
            </a:pPr>
            <a:endParaRPr lang="el-GR" dirty="0" smtClean="0"/>
          </a:p>
          <a:p>
            <a:r>
              <a:rPr lang="el-GR" dirty="0" smtClean="0"/>
              <a:t>Έχει στόχο τη δημιουργία εκπαιδευτικού υλικού που θα προετοιμάσει και θα χρησιμοποιηθεί κατάλληλα από εκπαιδευτές και ανώτατα ιδρύματα για τους παραπάνω σκοπούς</a:t>
            </a:r>
          </a:p>
          <a:p>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Στέγαση ΙΙΙ (Νόμος 4375/2016):</a:t>
            </a:r>
            <a:br>
              <a:rPr lang="el-GR" b="1" dirty="0" smtClean="0"/>
            </a:br>
            <a:endParaRPr lang="el-GR" b="1" dirty="0"/>
          </a:p>
        </p:txBody>
      </p:sp>
      <p:sp>
        <p:nvSpPr>
          <p:cNvPr id="3" name="2 - Θέση περιεχομένου"/>
          <p:cNvSpPr>
            <a:spLocks noGrp="1"/>
          </p:cNvSpPr>
          <p:nvPr>
            <p:ph idx="1"/>
          </p:nvPr>
        </p:nvSpPr>
        <p:spPr>
          <a:xfrm>
            <a:off x="251520" y="1600200"/>
            <a:ext cx="8435280" cy="4709120"/>
          </a:xfrm>
        </p:spPr>
        <p:txBody>
          <a:bodyPr>
            <a:normAutofit fontScale="85000" lnSpcReduction="20000"/>
          </a:bodyPr>
          <a:lstStyle/>
          <a:p>
            <a:r>
              <a:rPr lang="el-GR" dirty="0" smtClean="0"/>
              <a:t>Ο νόμος 4375/2016 (άρθρο 10) προβλέπει τη δημιουργία διαφορετικών εγκαταστάσεων στέγασης.</a:t>
            </a:r>
          </a:p>
          <a:p>
            <a:r>
              <a:rPr lang="el-GR" dirty="0" smtClean="0"/>
              <a:t>Εκτός από τα κέντρα υποδοχής και ταυτοποίησης, το Υπουργείο </a:t>
            </a:r>
            <a:r>
              <a:rPr lang="el-GR" dirty="0" err="1" smtClean="0"/>
              <a:t>Οικονομιίας</a:t>
            </a:r>
            <a:r>
              <a:rPr lang="el-GR" dirty="0" smtClean="0"/>
              <a:t> και το Υπουργείο Μεταναστευτικής Πολιτικής μπορούν με κοινή απόφαση να δημιουργήσουν ανοικτές εγκαταστάσεις προσωρινής υποδοχής για τους αιτούντες άσυλο καθώς και ανοικτές εγκαταστάσεις προσωρινής διαμονής για άτομα που υπόκεινται σε διαδικασίες επιστροφής ή των οποίων η επιστροφή έχει ανασταλεί.</a:t>
            </a:r>
          </a:p>
          <a:p>
            <a:r>
              <a:rPr lang="el-GR" dirty="0" smtClean="0"/>
              <a:t>Στην πράξη, τα περισσότερα κέντρα προσωρινής στέγασης και οι εγκαταστάσεις έκτακτης ανάγκης λειτουργούν χωρίς προηγούμενη υπουργική απόφαση.</a:t>
            </a:r>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Υγειονομική περίθαλψη </a:t>
            </a:r>
            <a:br>
              <a:rPr lang="el-GR" b="1" dirty="0" smtClean="0"/>
            </a:br>
            <a:r>
              <a:rPr lang="el-GR" b="1" dirty="0" smtClean="0"/>
              <a:t>(άρθρο 14 ΠΔ 220/2007)</a:t>
            </a:r>
            <a:endParaRPr lang="el-GR" b="1" dirty="0"/>
          </a:p>
        </p:txBody>
      </p:sp>
      <p:sp>
        <p:nvSpPr>
          <p:cNvPr id="3" name="2 - Θέση περιεχομένου"/>
          <p:cNvSpPr>
            <a:spLocks noGrp="1"/>
          </p:cNvSpPr>
          <p:nvPr>
            <p:ph idx="1"/>
          </p:nvPr>
        </p:nvSpPr>
        <p:spPr/>
        <p:txBody>
          <a:bodyPr>
            <a:normAutofit fontScale="77500" lnSpcReduction="20000"/>
          </a:bodyPr>
          <a:lstStyle/>
          <a:p>
            <a:r>
              <a:rPr lang="el-GR" dirty="0" smtClean="0"/>
              <a:t>Οι αιτούντες λαμβάνουν δωρεάν την απαραίτητη υγειονομική, φαρμακευτική και νοσοκομειακή περίθαλψη, υπό την προϋπόθεση ότι είναι ανασφάλιστοι και οικονομικά αδύναμοι. Η φροντίδα αυτή περιλαμβάνει:</a:t>
            </a:r>
          </a:p>
          <a:p>
            <a:r>
              <a:rPr lang="el-GR" dirty="0" smtClean="0"/>
              <a:t>Κλινικές και ιατρικές εξετάσεις σε δημόσια νοσοκομεία, κέντρα υγείας ή περιφερειακά ιατρικά κέντρα.</a:t>
            </a:r>
          </a:p>
          <a:p>
            <a:r>
              <a:rPr lang="el-GR" dirty="0" smtClean="0"/>
              <a:t>Φάρμακα που χορηγούνται με ιατρική συνταγή από ιατρό που υπηρετεί σε ένα από τα παραπάνω ιδρύματα και η οποία έχει θεωρηθεί από τον διευθυντή τους.</a:t>
            </a:r>
          </a:p>
          <a:p>
            <a:r>
              <a:rPr lang="el-GR" dirty="0" smtClean="0"/>
              <a:t>Νοσοκομειακή περίθαλψη στα δημόσια νοσοκομεία, νοσηλεία σε κλίνη Γ’ θέσεως.</a:t>
            </a:r>
          </a:p>
          <a:p>
            <a:r>
              <a:rPr lang="el-GR" dirty="0" smtClean="0"/>
              <a:t>Σε όλες τις περιπτώσεις, παρέχεται δωρεάν βοήθεια στους αιτούντες.</a:t>
            </a:r>
            <a:endParaRPr 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lvl="0"/>
            <a:r>
              <a:rPr lang="el-GR" sz="3200" b="1" dirty="0" smtClean="0"/>
              <a:t>Υγειονομική περίθαλψη ΙΙ </a:t>
            </a:r>
            <a:br>
              <a:rPr lang="el-GR" sz="3200" b="1" dirty="0" smtClean="0"/>
            </a:br>
            <a:r>
              <a:rPr lang="el-GR" sz="3200" b="1" dirty="0" smtClean="0"/>
              <a:t>(άρθρο 33 του Ν. 4368/2016)</a:t>
            </a:r>
            <a:r>
              <a:rPr lang="en-US" sz="3200" b="1" dirty="0" smtClean="0"/>
              <a:t/>
            </a:r>
            <a:br>
              <a:rPr lang="en-US" sz="3200" b="1" dirty="0" smtClean="0"/>
            </a:br>
            <a:endParaRPr lang="el-GR" sz="3200" dirty="0"/>
          </a:p>
        </p:txBody>
      </p:sp>
      <p:sp>
        <p:nvSpPr>
          <p:cNvPr id="3" name="2 - Θέση περιεχομένου"/>
          <p:cNvSpPr>
            <a:spLocks noGrp="1"/>
          </p:cNvSpPr>
          <p:nvPr>
            <p:ph idx="1"/>
          </p:nvPr>
        </p:nvSpPr>
        <p:spPr/>
        <p:txBody>
          <a:bodyPr/>
          <a:lstStyle/>
          <a:p>
            <a:r>
              <a:rPr lang="el-GR" dirty="0" smtClean="0"/>
              <a:t>Το άρθρο 33 του νόμου 4368/2016 παρέχει ελεύθερη πρόσβαση στις υπηρεσίες δημόσιας υγείας για άτομα χωρίς κοινωνική ασφάλιση και ευάλωτα άτομα. Μεταξύ άλλων, οι αιτούντες άσυλο και τα μέλη των οικογενειών τους θεωρούνται άτομα που ανήκουν σε ευάλωτες ομάδες και δικαιούνται ελεύθερη πρόσβαση στο σύστημα δημόσιας υγείας και φαρμακευτική αγωγή.</a:t>
            </a:r>
            <a:endParaRPr lang="el-G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Απασχόληση </a:t>
            </a:r>
            <a:br>
              <a:rPr lang="el-GR" b="1" dirty="0" smtClean="0"/>
            </a:br>
            <a:r>
              <a:rPr lang="el-GR" b="1" dirty="0" smtClean="0"/>
              <a:t>(άρθρο 71 Ν. 4375/2016)</a:t>
            </a:r>
            <a:br>
              <a:rPr lang="el-GR" b="1" dirty="0" smtClean="0"/>
            </a:br>
            <a:endParaRPr lang="el-GR" b="1" dirty="0"/>
          </a:p>
        </p:txBody>
      </p:sp>
      <p:sp>
        <p:nvSpPr>
          <p:cNvPr id="3" name="2 - Θέση περιεχομένου"/>
          <p:cNvSpPr>
            <a:spLocks noGrp="1"/>
          </p:cNvSpPr>
          <p:nvPr>
            <p:ph idx="1"/>
          </p:nvPr>
        </p:nvSpPr>
        <p:spPr>
          <a:xfrm>
            <a:off x="251520" y="1600200"/>
            <a:ext cx="8435280" cy="4781128"/>
          </a:xfrm>
        </p:spPr>
        <p:txBody>
          <a:bodyPr>
            <a:normAutofit fontScale="85000" lnSpcReduction="20000"/>
          </a:bodyPr>
          <a:lstStyle/>
          <a:p>
            <a:r>
              <a:rPr lang="el-GR" dirty="0" smtClean="0"/>
              <a:t>Οι αιτούντες διεθνή προστασία μετά την ολοκλήρωση της διαδικασίας υποβολής της αίτησης διεθνούς προστασίας και εφόσον έχουν στην κατοχή τους το «δελτίο αιτήσαντος διεθνούς προστασίας» ή το «δελτίο αιτήσαντος άσυλο αλλοδαπού», έχουν πρόσβαση σε μισθωτή απασχόληση ή στην παροχή υπηρεσιών ή έργων.</a:t>
            </a:r>
          </a:p>
          <a:p>
            <a:r>
              <a:rPr lang="el-GR" dirty="0" smtClean="0"/>
              <a:t>Σύμφωνα με το άρθρο 11 ΠΔ 220/2007, οι αιτούντες πρέπει να έχουν πρόσβαση σε προγράμματα επαγγελματικής κατάρτισης που εφαρμόζονται από δημόσιους ή ιδιωτικούς οργανισμούς υπό τους ίδιους όρους και προϋποθέσεις, όπως προβλέπεται για τους Έλληνες πολίτες.</a:t>
            </a:r>
            <a:endParaRPr 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Εκπαίδευση </a:t>
            </a:r>
            <a:br>
              <a:rPr lang="el-GR" b="1" dirty="0" smtClean="0"/>
            </a:br>
            <a:r>
              <a:rPr lang="el-GR" b="1" dirty="0" smtClean="0"/>
              <a:t>(άρθρο 9 ΠΔ 220/2007)</a:t>
            </a:r>
            <a:endParaRPr lang="el-GR" b="1" dirty="0"/>
          </a:p>
        </p:txBody>
      </p:sp>
      <p:sp>
        <p:nvSpPr>
          <p:cNvPr id="3" name="2 - Θέση περιεχομένου"/>
          <p:cNvSpPr>
            <a:spLocks noGrp="1"/>
          </p:cNvSpPr>
          <p:nvPr>
            <p:ph idx="1"/>
          </p:nvPr>
        </p:nvSpPr>
        <p:spPr>
          <a:xfrm>
            <a:off x="323528" y="1412776"/>
            <a:ext cx="7992888" cy="5040560"/>
          </a:xfrm>
        </p:spPr>
        <p:txBody>
          <a:bodyPr>
            <a:noAutofit/>
          </a:bodyPr>
          <a:lstStyle/>
          <a:p>
            <a:r>
              <a:rPr lang="el-GR" sz="2300" dirty="0" smtClean="0"/>
              <a:t>Τα ανήλικα τέκνα των αιτούντων και οι ανήλικες αιτούντες έχουν πρόσβαση στο εκπαιδευτικό σύστημα υπό παρόμοιες συνθήκες με τους Έλληνες υπηκόους, εφόσον δεν εκκρεμεί εκτελεστό μέτρο απομάκρυνσης εναντίον αυτών ή των γονέων τους.</a:t>
            </a:r>
          </a:p>
          <a:p>
            <a:r>
              <a:rPr lang="el-GR" sz="2300" dirty="0" smtClean="0"/>
              <a:t>Η πρόσβαση στο εκπαιδευτικό σύστημα δεν αναβάλλεται για περισσότερο από τρεις μήνες από την ημερομηνία παραλαβής της αίτησης από τον ανήλικο ή τους γονείς του ανήλικου. Η περίοδος αυτή μπορεί να παραταθεί για ένα έτος κατά το οποίο παρέχεται ειδική γλωσσική εκπαίδευση προκειμένου να διευκολυνθεί η πρόσβαση στο εκπαιδευτικό σύστημα.</a:t>
            </a:r>
          </a:p>
          <a:p>
            <a:r>
              <a:rPr lang="el-GR" sz="2300" dirty="0" smtClean="0"/>
              <a:t>Η πρόσβαση στη δευτεροβάθμια εκπαίδευση δεν περιορίζεται για τον μόνο λόγο ότι ο ανήλικος έχει συμπληρώσει την ηλικία της ενηλικίωσης.</a:t>
            </a:r>
            <a:endParaRPr lang="el-GR" sz="23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Εκπαίδευση ΙΙ</a:t>
            </a:r>
            <a:endParaRPr lang="el-GR" b="1" dirty="0"/>
          </a:p>
        </p:txBody>
      </p:sp>
      <p:sp>
        <p:nvSpPr>
          <p:cNvPr id="3" name="2 - Θέση περιεχομένου"/>
          <p:cNvSpPr>
            <a:spLocks noGrp="1"/>
          </p:cNvSpPr>
          <p:nvPr>
            <p:ph idx="1"/>
          </p:nvPr>
        </p:nvSpPr>
        <p:spPr/>
        <p:txBody>
          <a:bodyPr>
            <a:normAutofit lnSpcReduction="10000"/>
          </a:bodyPr>
          <a:lstStyle/>
          <a:p>
            <a:r>
              <a:rPr lang="el-GR" dirty="0" smtClean="0"/>
              <a:t>Σύμφωνα με το άρθρο 21 (8) του Ν. 4251/2014 (Κώδικας Μετανάστευσης), παιδιά πολιτών τρίτης χώρας μπορούν να εγγραφούν σε δημόσια σχολεία με ελλιπή έγγραφα εάν έχουν υποβάλει αίτηση ασύλου.</a:t>
            </a:r>
          </a:p>
          <a:p>
            <a:r>
              <a:rPr lang="el-GR" dirty="0" smtClean="0"/>
              <a:t>Η Υπουργική Απόφαση 152360 / ΓΔ4 / 2016, προβλέπει τη δημιουργία προπαρασκευαστικών τάξεων για όλα τα παιδιά σχολικής ηλικίας 4 έως 15 ετών.</a:t>
            </a:r>
            <a:endParaRPr lang="el-G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Ενημέρωση </a:t>
            </a:r>
            <a:br>
              <a:rPr lang="el-GR" b="1" dirty="0" smtClean="0"/>
            </a:br>
            <a:r>
              <a:rPr lang="el-GR" b="1" dirty="0" smtClean="0"/>
              <a:t>(άρθρο 3) ΠΔ 220/2007</a:t>
            </a:r>
            <a:endParaRPr lang="el-GR" b="1" dirty="0"/>
          </a:p>
        </p:txBody>
      </p:sp>
      <p:sp>
        <p:nvSpPr>
          <p:cNvPr id="3" name="2 - Θέση περιεχομένου"/>
          <p:cNvSpPr>
            <a:spLocks noGrp="1"/>
          </p:cNvSpPr>
          <p:nvPr>
            <p:ph idx="1"/>
          </p:nvPr>
        </p:nvSpPr>
        <p:spPr/>
        <p:txBody>
          <a:bodyPr>
            <a:normAutofit fontScale="92500" lnSpcReduction="10000"/>
          </a:bodyPr>
          <a:lstStyle/>
          <a:p>
            <a:r>
              <a:rPr lang="el-GR" dirty="0" smtClean="0"/>
              <a:t>Οι αρμόδιες αρχές πρέπει να ενημερώνουν τους αιτούντες άσυλο σχετικά με τη διαδικασία εξέτασης της αίτησής τους και τα δικαιώματά τους (συμπεριλαμβανομένων των πληροφοριών σχετικά με τις υφιστάμενες συνθήκες υποδοχής, την υγεία και την ιατρική περίθαλψη, τη λειτουργία της Ύπατης Αρμοστείας των Ηνωμένων Εθνών για τους Πρόσφυγες και τους οργανισμούς που παρέχουν συνδρομή και νομική υποστήριξη στους αιτούντες άσυλο).</a:t>
            </a:r>
            <a:endParaRPr lang="el-G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0"/>
            <a:ext cx="8291264" cy="1417638"/>
          </a:xfrm>
        </p:spPr>
        <p:txBody>
          <a:bodyPr>
            <a:normAutofit fontScale="90000"/>
          </a:bodyPr>
          <a:lstStyle/>
          <a:p>
            <a:r>
              <a:rPr lang="el-GR" dirty="0" smtClean="0"/>
              <a:t/>
            </a:r>
            <a:br>
              <a:rPr lang="el-GR" dirty="0" smtClean="0"/>
            </a:br>
            <a:r>
              <a:rPr lang="el-GR" b="1" dirty="0" smtClean="0"/>
              <a:t>Έγγραφα</a:t>
            </a:r>
            <a:br>
              <a:rPr lang="el-GR" b="1" dirty="0" smtClean="0"/>
            </a:br>
            <a:r>
              <a:rPr lang="el-GR" b="1" dirty="0" smtClean="0"/>
              <a:t>(άρθρο 5 ΠΔ 220/2007):</a:t>
            </a:r>
            <a:br>
              <a:rPr lang="el-GR" b="1" dirty="0" smtClean="0"/>
            </a:br>
            <a:endParaRPr lang="el-GR" b="1" dirty="0"/>
          </a:p>
        </p:txBody>
      </p:sp>
      <p:sp>
        <p:nvSpPr>
          <p:cNvPr id="3" name="2 - Θέση περιεχομένου"/>
          <p:cNvSpPr>
            <a:spLocks noGrp="1"/>
          </p:cNvSpPr>
          <p:nvPr>
            <p:ph idx="1"/>
          </p:nvPr>
        </p:nvSpPr>
        <p:spPr>
          <a:xfrm>
            <a:off x="457200" y="1600200"/>
            <a:ext cx="8003232" cy="4781128"/>
          </a:xfrm>
        </p:spPr>
        <p:txBody>
          <a:bodyPr>
            <a:normAutofit fontScale="62500" lnSpcReduction="20000"/>
          </a:bodyPr>
          <a:lstStyle/>
          <a:p>
            <a:endParaRPr lang="el-GR" dirty="0" smtClean="0"/>
          </a:p>
          <a:p>
            <a:r>
              <a:rPr lang="el-GR" dirty="0" smtClean="0"/>
              <a:t>Οι αρμόδιες αρχές πρέπει να παρέχουν δωρεάν στον αιτούντα ειδικό </a:t>
            </a:r>
            <a:r>
              <a:rPr lang="el-GR" b="1" dirty="0" smtClean="0"/>
              <a:t>δελτίο αιτήσαντος άσυλο αλλοδαπού</a:t>
            </a:r>
            <a:r>
              <a:rPr lang="el-GR" dirty="0" smtClean="0"/>
              <a:t> με το οποίο του επιτρέπεται η παραμονή στην ελληνική επικράτεια για όσο διάστημα εξετάζεται η αίτησή του. Στο δελτίο αυτό αναφέρεται εάν ο κάτοχος δικαιούται να κυκλοφορεί ελεύθερα σε όλη την ελληνική επικράτεια ή σε τμήμα της. Το δελτίο φέρει τη φωτογραφία του αιτούντος, είναι εξάμηνης διάρκειας, και ανανεώνεται επί εξάμηνο έως την έκδοση οριστικής απόφασης επί της αίτησης.</a:t>
            </a:r>
          </a:p>
          <a:p>
            <a:r>
              <a:rPr lang="el-GR" dirty="0" smtClean="0"/>
              <a:t>Το εν λόγω έγγραφο δεν εκδίδεται όταν ο αιτών βρίσκεται σε κράτηση και όσο διαρκεί η εξέταση της αίτησης ασύλου που έχει υποβληθεί στα σύνορα.</a:t>
            </a:r>
          </a:p>
          <a:p>
            <a:r>
              <a:rPr lang="el-GR" dirty="0" smtClean="0"/>
              <a:t>Όταν προκύπτουν σοβαρές ανθρωπιστικές αιτίες που απαιτούν την παρουσία του αιτούντος σε άλλο κράτος, η κεντρική αρχή εκδίδει στον αιτούντα ταξιδιωτικό έγγραφο κατόπιν αιτήσεως που υποβάλλει ενώπιον των αρμόδιων αρχών παραλαβής και εξέτασης της αίτησης.</a:t>
            </a:r>
          </a:p>
          <a:p>
            <a:endParaRPr lang="el-G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Διαμονή και ελευθερία κυκλοφορίας (άρθρο 6 ΠΔ 220/2007):</a:t>
            </a:r>
            <a:endParaRPr lang="el-GR" b="1" dirty="0"/>
          </a:p>
        </p:txBody>
      </p:sp>
      <p:sp>
        <p:nvSpPr>
          <p:cNvPr id="3" name="2 - Θέση περιεχομένου"/>
          <p:cNvSpPr>
            <a:spLocks noGrp="1"/>
          </p:cNvSpPr>
          <p:nvPr>
            <p:ph idx="1"/>
          </p:nvPr>
        </p:nvSpPr>
        <p:spPr/>
        <p:txBody>
          <a:bodyPr>
            <a:normAutofit fontScale="85000" lnSpcReduction="10000"/>
          </a:bodyPr>
          <a:lstStyle/>
          <a:p>
            <a:r>
              <a:rPr lang="el-GR" dirty="0" smtClean="0"/>
              <a:t>Οι αιτούντες μπορούν να κυκλοφορούν ελεύθερα στην επικράτεια, ή στην περιοχή που τους ορίζει η Κεντρική Αρχή, και να επιλέγουν τον τόπο διαμονής τους. </a:t>
            </a:r>
          </a:p>
          <a:p>
            <a:r>
              <a:rPr lang="el-GR" dirty="0" smtClean="0"/>
              <a:t>Η οριζόμενη περιοχή δεν μπορεί να θίγει την ιδιωτική ζωή των αιτούντων και πρέπει να παρέχει σε αυτούς τη δυνατότητα άσκησης όλων των δικαιωμάτων τους.</a:t>
            </a:r>
          </a:p>
          <a:p>
            <a:r>
              <a:rPr lang="el-GR" dirty="0" smtClean="0"/>
              <a:t>Οι αιτούντες οφείλουν να ενημερώνουν αμέσως τις αρμόδιες αρχές παραλαβής και εξέτασης της αίτησης ασύλου  για κάθε αλλαγή της διεύθυνσης διαμονής τους. Δεν απαιτείται προηγούμενη έγκριση για την αλλαγή του τόπου διαμονής.</a:t>
            </a:r>
            <a:endParaRPr lang="el-G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Διαμονή και ελευθερία κυκλοφορίας ΙΙ</a:t>
            </a:r>
            <a:endParaRPr lang="el-GR" b="1" dirty="0"/>
          </a:p>
        </p:txBody>
      </p:sp>
      <p:sp>
        <p:nvSpPr>
          <p:cNvPr id="3" name="2 - Θέση περιεχομένου"/>
          <p:cNvSpPr>
            <a:spLocks noGrp="1"/>
          </p:cNvSpPr>
          <p:nvPr>
            <p:ph idx="1"/>
          </p:nvPr>
        </p:nvSpPr>
        <p:spPr/>
        <p:txBody>
          <a:bodyPr>
            <a:normAutofit fontScale="77500" lnSpcReduction="20000"/>
          </a:bodyPr>
          <a:lstStyle/>
          <a:p>
            <a:r>
              <a:rPr lang="el-GR" dirty="0" smtClean="0"/>
              <a:t>Η Κεντρική Αρχή σε συνεργασία με την αρμόδια διεύθυνση του Υπουργείου Υγείας και Κοινωνικής Αλληλεγγύης αποφασίζει για τη διαμονή των αιτούντων σε συγκεκριμένο τόπο, όταν συντρέχουν προς τούτο λόγοι δημόσιου συμφέροντος ή δημόσιας τάξης ή όταν αυτό είναι αναγκαίο για την ταχεία και αποτελεσματική διεκπεραίωση της αίτησής τους.</a:t>
            </a:r>
          </a:p>
          <a:p>
            <a:r>
              <a:rPr lang="el-GR" dirty="0" smtClean="0"/>
              <a:t>Η Κεντρική Αρχή δύναται να χορηγεί σε εξαιρετικές περιπτώσεις άδεια προσωρινής απομάκρυνσης από τον τόπο διαμονής ή την περιοχή κυκλοφορίας του αιτούντος. Τυχόν απορριπτική απόφαση πρέπει να αιτιολογείται επαρκώς. Δεν απαιτείται άδεια όταν είναι αναγκαία η παρουσία του αιτούντος ενώπιον δημόσιων αρχών ή δικαστηρίων.</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smtClean="0"/>
              <a:t>Intellectual Output 5 (</a:t>
            </a:r>
            <a:r>
              <a:rPr lang="el-GR" sz="3200" b="1" dirty="0" smtClean="0"/>
              <a:t>Ομάδα Εργασίας: ΑΠΘ)</a:t>
            </a:r>
            <a:br>
              <a:rPr lang="el-GR" sz="3200" b="1" dirty="0" smtClean="0"/>
            </a:br>
            <a:r>
              <a:rPr lang="en-US" sz="3200" b="1" dirty="0" smtClean="0"/>
              <a:t>Supporting refugees on Health and Law issues</a:t>
            </a:r>
            <a:endParaRPr lang="el-GR" sz="3200" dirty="0"/>
          </a:p>
        </p:txBody>
      </p:sp>
      <p:sp>
        <p:nvSpPr>
          <p:cNvPr id="3" name="2 - Θέση περιεχομένου"/>
          <p:cNvSpPr>
            <a:spLocks noGrp="1"/>
          </p:cNvSpPr>
          <p:nvPr>
            <p:ph idx="1"/>
          </p:nvPr>
        </p:nvSpPr>
        <p:spPr/>
        <p:txBody>
          <a:bodyPr>
            <a:normAutofit fontScale="77500" lnSpcReduction="20000"/>
          </a:bodyPr>
          <a:lstStyle/>
          <a:p>
            <a:r>
              <a:rPr lang="en-US" b="1" dirty="0" smtClean="0"/>
              <a:t>IO</a:t>
            </a:r>
            <a:r>
              <a:rPr lang="el-GR" b="1" dirty="0" smtClean="0"/>
              <a:t>5 - Υποστήριξη προσφύγων/μεταναστών σε θέματα Υγείας και Δικαίου</a:t>
            </a:r>
            <a:endParaRPr lang="en-US" b="1" dirty="0" smtClean="0"/>
          </a:p>
          <a:p>
            <a:r>
              <a:rPr lang="en-US" dirty="0" smtClean="0"/>
              <a:t>To Intellectual Output IO</a:t>
            </a:r>
            <a:r>
              <a:rPr lang="el-GR" dirty="0" smtClean="0"/>
              <a:t>5 αφορά τη δημιουργία  ενός </a:t>
            </a:r>
            <a:r>
              <a:rPr lang="en-US" dirty="0" smtClean="0"/>
              <a:t>online</a:t>
            </a:r>
            <a:r>
              <a:rPr lang="el-GR" dirty="0" smtClean="0"/>
              <a:t> ψηφιακού εκπαιδευτικού υλικού, που θα αφορά θέματα υγείας και νομικής προστασίας σχετικά με τους πρόσφυγες /μετανάστες με στόχο την παροχή κατάρτισης για τους εκπαιδευτές  προσώπων που εμπλέκονται στην ιατρική περίθαλψη και νομική υποστήριξή τους στις χώρες υποδοχής. </a:t>
            </a:r>
          </a:p>
          <a:p>
            <a:r>
              <a:rPr lang="el-GR" dirty="0" smtClean="0"/>
              <a:t>Επιπλέον, θα προταθούν καλές πρακτικές και συστάσεις σχετικά με την ιατρική και νομική υποστήριξη των προσφύγων/μεταναστών στη χώρα υποδοχής.</a:t>
            </a:r>
          </a:p>
          <a:p>
            <a:endParaRPr lang="el-G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b="1" dirty="0" smtClean="0"/>
              <a:t>Περιορισμός ή διακοπή παροχής των συνθηκών υποδοχής </a:t>
            </a:r>
            <a:br>
              <a:rPr lang="el-GR" sz="3600" b="1" dirty="0" smtClean="0"/>
            </a:br>
            <a:r>
              <a:rPr lang="el-GR" sz="3600" b="1" dirty="0" smtClean="0"/>
              <a:t>(άρθρο 15 ΠΔ 220/2007)</a:t>
            </a:r>
            <a:endParaRPr lang="el-GR" sz="3600" b="1" dirty="0"/>
          </a:p>
        </p:txBody>
      </p:sp>
      <p:sp>
        <p:nvSpPr>
          <p:cNvPr id="3" name="2 - Θέση περιεχομένου"/>
          <p:cNvSpPr>
            <a:spLocks noGrp="1"/>
          </p:cNvSpPr>
          <p:nvPr>
            <p:ph idx="1"/>
          </p:nvPr>
        </p:nvSpPr>
        <p:spPr>
          <a:xfrm>
            <a:off x="323528" y="1600200"/>
            <a:ext cx="8363272" cy="4925144"/>
          </a:xfrm>
        </p:spPr>
        <p:txBody>
          <a:bodyPr>
            <a:normAutofit fontScale="77500" lnSpcReduction="20000"/>
          </a:bodyPr>
          <a:lstStyle/>
          <a:p>
            <a:r>
              <a:rPr lang="el-GR" dirty="0" smtClean="0"/>
              <a:t>Η παροχή των συνθηκών υποδοχής μπορεί να περιοριστεί ή να διακοπεί εάν ο αιτών άσυλο:</a:t>
            </a:r>
          </a:p>
          <a:p>
            <a:r>
              <a:rPr lang="el-GR" dirty="0" smtClean="0"/>
              <a:t>εγκαταλείψει τον καθορισμένο τόπο διαμονής χωρίς να ενημερώσει την Κεντρική Αρχή ή χωρίς άδεια, εάν αυτή απαιτείται.</a:t>
            </a:r>
          </a:p>
          <a:p>
            <a:r>
              <a:rPr lang="el-GR" dirty="0" smtClean="0"/>
              <a:t>Δε συμμορφώνεται προς την υποχρέωση δήλωσης στοιχείων ή δεν ανταποκρίνεται σε αίτηση παροχής πληροφοριών ή δεν προσέρχεται στο πλαίσιο της διαδικασίας εξέτασης της αίτησης σε προσωπική συνέντευξη εντός της προθεσμίας που του ορίζεται.</a:t>
            </a:r>
          </a:p>
          <a:p>
            <a:r>
              <a:rPr lang="el-GR" dirty="0" smtClean="0"/>
              <a:t>Έχει υποβάλει ήδη αίτηση ασύλου στη χώρα,</a:t>
            </a:r>
          </a:p>
          <a:p>
            <a:r>
              <a:rPr lang="el-GR" dirty="0" smtClean="0"/>
              <a:t>Έχει αποκρύψει τους οικονομικούς του πόρους, και επωφελείται κατά τρόπο αθέμιτο από τις υλικές συνθήκες υποδοχής.</a:t>
            </a:r>
          </a:p>
          <a:p>
            <a:endParaRPr lang="el-GR" dirty="0" smtClean="0"/>
          </a:p>
          <a:p>
            <a:endParaRPr lang="el-GR"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Περιορισμός ή διακοπή παροχής των συνθηκών υποδοχής ΙΙ</a:t>
            </a:r>
            <a:endParaRPr lang="el-GR" b="1" dirty="0"/>
          </a:p>
        </p:txBody>
      </p:sp>
      <p:sp>
        <p:nvSpPr>
          <p:cNvPr id="3" name="2 - Θέση περιεχομένου"/>
          <p:cNvSpPr>
            <a:spLocks noGrp="1"/>
          </p:cNvSpPr>
          <p:nvPr>
            <p:ph idx="1"/>
          </p:nvPr>
        </p:nvSpPr>
        <p:spPr/>
        <p:txBody>
          <a:bodyPr>
            <a:normAutofit fontScale="85000" lnSpcReduction="20000"/>
          </a:bodyPr>
          <a:lstStyle/>
          <a:p>
            <a:r>
              <a:rPr lang="el-GR" dirty="0" smtClean="0"/>
              <a:t>Η Κεντρική Αρχή μπορεί να αρνηθεί την παροχή συνθηκών υποδοχής, σε περιπτώσεις όπου ο αιτών δεν αποδείξει ότι η αίτηση υπεβλήθη, αμέσως μόλις τούτο κατέστη πρακτικά δυνατό, μετά την είσοδό του στη χώρα. </a:t>
            </a:r>
          </a:p>
          <a:p>
            <a:r>
              <a:rPr lang="el-GR" dirty="0" smtClean="0"/>
              <a:t>Στον κανονισμό λειτουργίας των Κέντρων Φιλοξενίας προβλέπονται ρητώς οι κυρώσεις για τις παραβάσεις του Κανονισμού. Ο αιτών που διαμένει σε Κέντρο Φιλοξενίας και υποπίπτει σε παράβαση του κανονισμού λειτουργίας του, ενημερώνεται εγγράφως από το Διευθυντή του Κέντρου για τις συνέπειες της πράξης του και ιδίως για τυχόν αποβολή του από το Κέντρο, σύμφωνα με τον οικείο κανονισμό.</a:t>
            </a:r>
            <a:endParaRPr lang="el-G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Περιορισμός ή διακοπή παροχής των συνθηκών υποδοχής ΙΙΙ</a:t>
            </a:r>
            <a:endParaRPr lang="el-GR" b="1" dirty="0"/>
          </a:p>
        </p:txBody>
      </p:sp>
      <p:sp>
        <p:nvSpPr>
          <p:cNvPr id="3" name="2 - Θέση περιεχομένου"/>
          <p:cNvSpPr>
            <a:spLocks noGrp="1"/>
          </p:cNvSpPr>
          <p:nvPr>
            <p:ph idx="1"/>
          </p:nvPr>
        </p:nvSpPr>
        <p:spPr>
          <a:xfrm>
            <a:off x="323528" y="1600200"/>
            <a:ext cx="8363272" cy="4781128"/>
          </a:xfrm>
        </p:spPr>
        <p:txBody>
          <a:bodyPr>
            <a:normAutofit fontScale="77500" lnSpcReduction="20000"/>
          </a:bodyPr>
          <a:lstStyle/>
          <a:p>
            <a:r>
              <a:rPr lang="el-GR" dirty="0" smtClean="0"/>
              <a:t>Κατά της απόφασης αποβολής από το Κέντρο Φιλοξενίας ο αιτών δύναται, εντός 5 ημερών από την επίδοση της απόφασης, να προσφύγει ενώπιον του Διοικητικού Συμβουλίου του Οργανισμού. Η απόφαση επί της προσφυγής εκδίδεται εντός 5 ημερών από την άσκησή της και επιδίδεται στον προσφεύγοντα.</a:t>
            </a:r>
          </a:p>
          <a:p>
            <a:r>
              <a:rPr lang="el-GR" dirty="0" smtClean="0"/>
              <a:t>Οι αποφάσεις για τον περιορισμό, τη διακοπή παροχής ή την άρνηση των συνθηκών υποδοχής και ιδίως όσες αφορούν άτομα με ειδικές ανάγκες, αιτιολογούνται ειδικώς και μέχρι την έκδοσή τους δεν περιορίζεται και δεν διακόπτεται η παροχή των υλικών συνθηκών υποδοχής. Οι υλικές αυτές συνθήκες υποδοχής περιορίζονται ή διακόπτονται μόνο στο μέτρο που τούτο προβλέπεται ρητά στην οικεία απόφαση. Σε κάθε περίπτωση εξασφαλίζεται η πρόσβαση σε επείγουσα ιατροφαρμακευτική περίθαλψη.</a:t>
            </a:r>
            <a:endParaRPr lang="el-G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smtClean="0"/>
              <a:t>ΠΡΟΣΩΠΑ ΜΕ ΕΙΔΙΚΕΣ ΑΝΑΓΚΕΣ</a:t>
            </a:r>
            <a:endParaRPr lang="el-GR" b="1" dirty="0"/>
          </a:p>
        </p:txBody>
      </p:sp>
      <p:sp>
        <p:nvSpPr>
          <p:cNvPr id="3" name="2 - Θέση περιεχομένου"/>
          <p:cNvSpPr>
            <a:spLocks noGrp="1"/>
          </p:cNvSpPr>
          <p:nvPr>
            <p:ph idx="1"/>
          </p:nvPr>
        </p:nvSpPr>
        <p:spPr>
          <a:xfrm>
            <a:off x="251520" y="1600200"/>
            <a:ext cx="8435280" cy="4997152"/>
          </a:xfrm>
        </p:spPr>
        <p:txBody>
          <a:bodyPr>
            <a:normAutofit fontScale="70000" lnSpcReduction="20000"/>
          </a:bodyPr>
          <a:lstStyle/>
          <a:p>
            <a:r>
              <a:rPr lang="el-GR" dirty="0" smtClean="0"/>
              <a:t>Οι αρμόδιες αρχές και οι οργανισμοί τοπικής αυτοδιοίκησης φροντίζουν για την ειδική μεταχείριση των αιτούντων που ανήκουν σε ευάλωτες ομάδες, όπως οι ανήλικοι, οι ασυνόδευτοι ανήλικοι, οι ανάπηροι, οι ηλικιωμένοι, οι εγκυμονούσες, οι </a:t>
            </a:r>
            <a:r>
              <a:rPr lang="el-GR" dirty="0" err="1" smtClean="0"/>
              <a:t>μονογονεϊκές</a:t>
            </a:r>
            <a:r>
              <a:rPr lang="el-GR" dirty="0" smtClean="0"/>
              <a:t> οικογένειες με ανήλικα παιδιά, καθώς και τα πρόσωπα που έχουν υποστεί βασανιστήρια, βιασμό ή άλλες σοβαρές μορφές ψυχολογικής, σωματικής ή σεξουαλικής βίας (άρθρο 17 ΠΔ. 220/2007).</a:t>
            </a:r>
          </a:p>
          <a:p>
            <a:r>
              <a:rPr lang="el-GR" dirty="0" smtClean="0"/>
              <a:t>Σε περιπτώσεις ατόμων με αναπηρία 67% και άνω, που βεβαιώνεται με γνωμάτευση της οικείας Υγειονομικής Επιτροπής, το Υπουργείο Υγείας και Κοινωνικής Αλληλεγγύης χορηγεί επίδομα αναπηρίας για όσο χρονικό διάστημα διαρκεί η εξέταση της αίτησης, εφόσον δεν είναι εφικτή η διαμονή των αιτούντων σε Κέντρα Φιλοξενίας (άρθρο 12).</a:t>
            </a:r>
          </a:p>
          <a:p>
            <a:r>
              <a:rPr lang="el-GR" dirty="0" smtClean="0"/>
              <a:t>Στους αιτούντες με ειδικές ανάγκες παρέχεται εξειδικευμένη ιατρική φροντίδα (άρθρο 14).</a:t>
            </a:r>
          </a:p>
          <a:p>
            <a:endParaRPr lang="el-G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Ανήλικοι</a:t>
            </a:r>
            <a:br>
              <a:rPr lang="el-GR" b="1" dirty="0" smtClean="0"/>
            </a:br>
            <a:r>
              <a:rPr lang="el-GR" b="1" dirty="0" smtClean="0"/>
              <a:t>(άρθρο 18 ΠΔ 220/2007) </a:t>
            </a:r>
            <a:endParaRPr lang="el-GR" b="1" dirty="0"/>
          </a:p>
        </p:txBody>
      </p:sp>
      <p:sp>
        <p:nvSpPr>
          <p:cNvPr id="3" name="2 - Θέση περιεχομένου"/>
          <p:cNvSpPr>
            <a:spLocks noGrp="1"/>
          </p:cNvSpPr>
          <p:nvPr>
            <p:ph idx="1"/>
          </p:nvPr>
        </p:nvSpPr>
        <p:spPr/>
        <p:txBody>
          <a:bodyPr>
            <a:normAutofit fontScale="85000" lnSpcReduction="20000"/>
          </a:bodyPr>
          <a:lstStyle/>
          <a:p>
            <a:r>
              <a:rPr lang="el-GR" dirty="0" smtClean="0"/>
              <a:t>Το απώτερο συμφέρον του παιδιού αποτελεί πρωταρχικό μέλημα των αρμόδιων αρχών κατά την εφαρμογή των διατάξεων που αφορούν τους ανήλικους αιτούντες.</a:t>
            </a:r>
          </a:p>
          <a:p>
            <a:r>
              <a:rPr lang="el-GR" dirty="0" smtClean="0"/>
              <a:t>Οι αρμόδιες αρχές υποδοχής και φιλοξενίας, εξασφαλίζουν την πρόσβαση σε μονάδες Κοινωνικής Φροντίδας σε ανήλικους που είναι θύματα κάθε μορφής κακοποίησης, αμέλειας, εκμετάλλευσης, βασανιστηρίων ή σκληρής, απάνθρωπης ή ταπεινωτικής μεταχείρισης ή ενόπλων συγκρούσεων και εξασφαλίζουν την παροχή </a:t>
            </a:r>
            <a:r>
              <a:rPr lang="el-GR" dirty="0" err="1" smtClean="0"/>
              <a:t>σ΄</a:t>
            </a:r>
            <a:r>
              <a:rPr lang="el-GR" dirty="0" smtClean="0"/>
              <a:t> αυτούς της κατάλληλης ψυχολογικής φροντίδας και εξειδικευμένης θεραπείας, εφόσον τούτο απαιτείται</a:t>
            </a:r>
            <a:endParaRPr lang="el-G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Ασυνόδευτοι Ανήλικοι</a:t>
            </a:r>
            <a:br>
              <a:rPr lang="el-GR" b="1" dirty="0" smtClean="0"/>
            </a:br>
            <a:r>
              <a:rPr lang="el-GR" b="1" dirty="0" smtClean="0"/>
              <a:t> (άρθρο 19 ΠΔ 220/2007) </a:t>
            </a:r>
            <a:endParaRPr lang="el-GR" b="1" dirty="0"/>
          </a:p>
        </p:txBody>
      </p:sp>
      <p:sp>
        <p:nvSpPr>
          <p:cNvPr id="3" name="2 - Θέση περιεχομένου"/>
          <p:cNvSpPr>
            <a:spLocks noGrp="1"/>
          </p:cNvSpPr>
          <p:nvPr>
            <p:ph idx="1"/>
          </p:nvPr>
        </p:nvSpPr>
        <p:spPr>
          <a:xfrm>
            <a:off x="251520" y="1600200"/>
            <a:ext cx="8435280" cy="4781128"/>
          </a:xfrm>
        </p:spPr>
        <p:txBody>
          <a:bodyPr>
            <a:normAutofit fontScale="77500" lnSpcReduction="20000"/>
          </a:bodyPr>
          <a:lstStyle/>
          <a:p>
            <a:r>
              <a:rPr lang="el-GR" dirty="0" smtClean="0"/>
              <a:t>Προκειμένου περί ασυνόδευτων ανηλίκων, οι αρμόδιες αρχές λαμβάνουν αμέσως τα κατάλληλα μέτρα, ώστε να εξασφαλίζεται η αναγκαία εκπροσώπησή τους. Προς τούτο οι αρμόδιες αρχές ενημερώνουν τον Εισαγγελέα Ανηλίκων και, όπου δεν υπάρχει, τον κατά τόπον αρμόδιο Εισαγγελέα Πρωτοδικών, ο οποίος ενεργεί ως προσωρινός επίτροπος και προβαίνει στις απαραίτητες ενέργειες για το διορισμό επιτρόπου του ανηλίκου.</a:t>
            </a:r>
          </a:p>
          <a:p>
            <a:r>
              <a:rPr lang="el-GR" dirty="0" smtClean="0"/>
              <a:t>Το προσωπικό που ασχολείται με υποθέσεις ασυνόδευτων ανηλίκων πρέπει να διαθέτει ή να λαμβάνει κατάλληλη κατάρτιση σχετικά με τις ανάγκες των ανηλίκων. Το προσωπικό αυτό έχει καθήκον εχεμύθειας για τα προσωπικά δεδομένα των οποίων λαμβάνει γνώση κατά την εκτέλεση των καθηκόντων του ή </a:t>
            </a:r>
            <a:r>
              <a:rPr lang="el-GR" dirty="0" err="1" smtClean="0"/>
              <a:t>επ΄</a:t>
            </a:r>
            <a:r>
              <a:rPr lang="el-GR" dirty="0" smtClean="0"/>
              <a:t> ευκαιρία αυτών.</a:t>
            </a:r>
            <a:endParaRPr lang="el-G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Ασυνόδευτοι Ανήλικοι ΙΙ</a:t>
            </a:r>
            <a:endParaRPr lang="el-GR" b="1" dirty="0"/>
          </a:p>
        </p:txBody>
      </p:sp>
      <p:sp>
        <p:nvSpPr>
          <p:cNvPr id="3" name="2 - Θέση περιεχομένου"/>
          <p:cNvSpPr>
            <a:spLocks noGrp="1"/>
          </p:cNvSpPr>
          <p:nvPr>
            <p:ph idx="1"/>
          </p:nvPr>
        </p:nvSpPr>
        <p:spPr>
          <a:xfrm>
            <a:off x="251520" y="1600200"/>
            <a:ext cx="8435280" cy="4925144"/>
          </a:xfrm>
        </p:spPr>
        <p:txBody>
          <a:bodyPr>
            <a:normAutofit fontScale="70000" lnSpcReduction="20000"/>
          </a:bodyPr>
          <a:lstStyle/>
          <a:p>
            <a:r>
              <a:rPr lang="el-GR" dirty="0" smtClean="0"/>
              <a:t>Οι αρμόδιες αρχές παραλαβής και εξέτασης της αίτησης ασύλου, όταν υποβάλλεται αίτηση από ασυνόδευτους ανηλίκους, λαμβάνουν αμέσως τα παρακάτω μέτρα: </a:t>
            </a:r>
          </a:p>
          <a:p>
            <a:r>
              <a:rPr lang="el-GR" dirty="0" smtClean="0"/>
              <a:t>α. Διασφαλίζουν ότι οι ανάγκες στέγασης του παιδιού ικανοποιούνται με τη φιλοξενία του σε ενήλικους συγγενείς, σε ανάδοχο οικογένεια, σε Κέντρα Φιλοξενίας με ειδική υποδομή για ανηλίκους ή σε άλλους χώρους φιλοξενίας κατάλληλους για ανηλίκους και ότι η στέγαση του παιδιού το προστατεύει από τον κίνδυνο της εμπορίας ή εκμετάλλευσης. </a:t>
            </a:r>
          </a:p>
          <a:p>
            <a:r>
              <a:rPr lang="el-GR" dirty="0" smtClean="0"/>
              <a:t>β. Ενεργούν για την από κοινού στέγαση και συμβίωση των αδελφών, λαμβάνοντας υπόψη την ηλικία, την ωριμότητά και γενικά το συμφέρον κάθε ανηλίκου. </a:t>
            </a:r>
          </a:p>
          <a:p>
            <a:r>
              <a:rPr lang="el-GR" dirty="0" smtClean="0"/>
              <a:t>γ. Προσπαθούν να εντοπίσουν, το συντομότερο δυνατόν, τα µέλη της οικογένειάς του. </a:t>
            </a:r>
          </a:p>
          <a:p>
            <a:r>
              <a:rPr lang="el-GR" dirty="0" smtClean="0"/>
              <a:t>δ. Οι αλλαγές διαμονής ασυνόδευτων ανηλίκων πρέπει να περιορίζονται στο ελάχιστο.</a:t>
            </a:r>
            <a:endParaRPr lang="el-G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Ασυνόδευτοι Ανήλικοι ΙΙΙ</a:t>
            </a:r>
            <a:endParaRPr lang="el-GR" b="1" dirty="0"/>
          </a:p>
        </p:txBody>
      </p:sp>
      <p:sp>
        <p:nvSpPr>
          <p:cNvPr id="3" name="2 - Θέση περιεχομένου"/>
          <p:cNvSpPr>
            <a:spLocks noGrp="1"/>
          </p:cNvSpPr>
          <p:nvPr>
            <p:ph idx="1"/>
          </p:nvPr>
        </p:nvSpPr>
        <p:spPr/>
        <p:txBody>
          <a:bodyPr/>
          <a:lstStyle/>
          <a:p>
            <a:r>
              <a:rPr lang="el-GR" dirty="0" smtClean="0"/>
              <a:t>ε. Σε περίπτωση που υπάρχει κίνδυνος να απειληθεί η ζωή ή η ακεραιότητα του ανηλίκου ή των στενών συγγενών του, ιδίως αν αυτοί διαμένουν στη χώρα καταγωγής, η συλλογή, επεξεργασία και διαβίβαση των πληροφοριών που αφορούν τα εν λόγω πρόσωπα γίνεται εμπιστευτικά, ώστε να µη διακυβεύεται η ασφάλειά τους.</a:t>
            </a:r>
            <a:endParaRPr lang="el-G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Θύματα βασανιστηρίων και βίας</a:t>
            </a:r>
            <a:br>
              <a:rPr lang="el-GR" b="1" dirty="0" smtClean="0"/>
            </a:br>
            <a:r>
              <a:rPr lang="el-GR" b="1" dirty="0" smtClean="0"/>
              <a:t>(άρθρο 20 ΠΔ 220/2007)</a:t>
            </a:r>
            <a:endParaRPr lang="el-GR" b="1" dirty="0"/>
          </a:p>
        </p:txBody>
      </p:sp>
      <p:sp>
        <p:nvSpPr>
          <p:cNvPr id="3" name="2 - Θέση περιεχομένου"/>
          <p:cNvSpPr>
            <a:spLocks noGrp="1"/>
          </p:cNvSpPr>
          <p:nvPr>
            <p:ph idx="1"/>
          </p:nvPr>
        </p:nvSpPr>
        <p:spPr/>
        <p:txBody>
          <a:bodyPr>
            <a:normAutofit fontScale="92500" lnSpcReduction="20000"/>
          </a:bodyPr>
          <a:lstStyle/>
          <a:p>
            <a:r>
              <a:rPr lang="el-GR" dirty="0" smtClean="0"/>
              <a:t>Οι αρμόδιες αρχές υποδοχής και φιλοξενίας ή παραλαβής και εξέτασης της αίτησης ασύλου, εξασφαλίζουν τη μεταφορά των θυμάτων βασανιστηρίων, βιασμού ή άλλων σοβαρών πράξεων βίας σε εξειδικευμένες υπηρεσίες, για την απαραίτητη υποστήριξη και θεραπεία των τραυμάτων που προκάλεσαν οι προαναφερόμενες πράξεις. </a:t>
            </a:r>
          </a:p>
          <a:p>
            <a:r>
              <a:rPr lang="el-GR" dirty="0" smtClean="0"/>
              <a:t>Η εν λόγω μεταφορά είναι σκόπιμο να προηγείται της συνέντευξης που εντάσσεται στη διαδικασία εξέτασης του αιτήματος ασύλου.</a:t>
            </a:r>
            <a:endParaRPr lang="el-G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Ελληνική νομοθεσία για Άσυλο</a:t>
            </a:r>
            <a:endParaRPr lang="el-GR" b="1" dirty="0"/>
          </a:p>
        </p:txBody>
      </p:sp>
      <p:sp>
        <p:nvSpPr>
          <p:cNvPr id="3" name="2 - Θέση περιεχομένου"/>
          <p:cNvSpPr>
            <a:spLocks noGrp="1"/>
          </p:cNvSpPr>
          <p:nvPr>
            <p:ph idx="1"/>
          </p:nvPr>
        </p:nvSpPr>
        <p:spPr/>
        <p:txBody>
          <a:bodyPr/>
          <a:lstStyle/>
          <a:p>
            <a:r>
              <a:rPr lang="en-US" dirty="0" smtClean="0">
                <a:hlinkClick r:id="rId2"/>
              </a:rPr>
              <a:t>http://asylo.gov.gr/?</a:t>
            </a:r>
            <a:r>
              <a:rPr lang="en-US" dirty="0" smtClean="0">
                <a:hlinkClick r:id="rId2"/>
              </a:rPr>
              <a:t>page_id=141</a:t>
            </a:r>
            <a:endParaRPr lang="en-US" dirty="0" smtClean="0"/>
          </a:p>
          <a:p>
            <a:endParaRPr lang="en-US" dirty="0" smtClean="0"/>
          </a:p>
          <a:p>
            <a:r>
              <a:rPr lang="en-US" dirty="0" smtClean="0">
                <a:hlinkClick r:id="rId3"/>
              </a:rPr>
              <a:t>https://</a:t>
            </a:r>
            <a:r>
              <a:rPr lang="en-US" dirty="0" smtClean="0">
                <a:hlinkClick r:id="rId3"/>
              </a:rPr>
              <a:t>www.unhcr.gr/prostasia/nomiki-prostasia/o-nomos-stin-ellada.html</a:t>
            </a:r>
            <a:endParaRPr lang="en-US" dirty="0" smtClean="0"/>
          </a:p>
          <a:p>
            <a:endParaRPr lang="el-GR" dirty="0" smtClean="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Παραδοτέα ΙΟ5</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pPr lvl="0"/>
            <a:r>
              <a:rPr lang="el-GR" dirty="0" smtClean="0"/>
              <a:t>Ψηφιακό/ηλεκτρονικό μάθημα που απευθύνεται στους εκπαιδευτές εκείνους που θα κληθούν να εκπαιδεύσουν στελέχη για την παροχή νομικής και ιατρικής υποστήριξης προς τους πρόσφυγες. </a:t>
            </a:r>
          </a:p>
          <a:p>
            <a:pPr lvl="0"/>
            <a:r>
              <a:rPr lang="el-GR" dirty="0" smtClean="0"/>
              <a:t>Ψηφιακός/ηλεκτρονικός οδηγός καλών πρακτικών για την υποστήριξη των προσφύγων σε θέματα δικαίου και υγείας.</a:t>
            </a:r>
          </a:p>
          <a:p>
            <a:endParaRPr lang="el-G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Εγχειρίδιο για τη διεθνή προστασία</a:t>
            </a:r>
            <a:br>
              <a:rPr lang="el-GR" b="1" dirty="0" smtClean="0"/>
            </a:br>
            <a:r>
              <a:rPr lang="en-US" b="1" dirty="0" smtClean="0"/>
              <a:t>UNHCR</a:t>
            </a:r>
            <a:endParaRPr lang="el-GR" b="1" dirty="0"/>
          </a:p>
        </p:txBody>
      </p:sp>
      <p:sp>
        <p:nvSpPr>
          <p:cNvPr id="3" name="2 - Θέση περιεχομένου"/>
          <p:cNvSpPr>
            <a:spLocks noGrp="1"/>
          </p:cNvSpPr>
          <p:nvPr>
            <p:ph idx="1"/>
          </p:nvPr>
        </p:nvSpPr>
        <p:spPr/>
        <p:txBody>
          <a:bodyPr/>
          <a:lstStyle/>
          <a:p>
            <a:r>
              <a:rPr lang="en-US" dirty="0" smtClean="0">
                <a:hlinkClick r:id="rId2"/>
              </a:rPr>
              <a:t>http://</a:t>
            </a:r>
            <a:r>
              <a:rPr lang="en-US" dirty="0" smtClean="0">
                <a:hlinkClick r:id="rId2"/>
              </a:rPr>
              <a:t>www.refworld.org/cgi-bin/texis/vtx/rwmain/opendocpdf.pdf?reldoc=y&amp;docid=4ba87e572</a:t>
            </a:r>
            <a:endParaRPr lang="en-US" dirty="0" smtClean="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Διαμόρφωση υλικού</a:t>
            </a:r>
            <a:endParaRPr lang="el-GR" b="1" dirty="0"/>
          </a:p>
        </p:txBody>
      </p:sp>
      <p:sp>
        <p:nvSpPr>
          <p:cNvPr id="3" name="2 - Θέση περιεχομένου"/>
          <p:cNvSpPr>
            <a:spLocks noGrp="1"/>
          </p:cNvSpPr>
          <p:nvPr>
            <p:ph idx="1"/>
          </p:nvPr>
        </p:nvSpPr>
        <p:spPr>
          <a:xfrm>
            <a:off x="395536" y="1600200"/>
            <a:ext cx="8291264" cy="4925144"/>
          </a:xfrm>
        </p:spPr>
        <p:txBody>
          <a:bodyPr>
            <a:normAutofit fontScale="85000" lnSpcReduction="20000"/>
          </a:bodyPr>
          <a:lstStyle/>
          <a:p>
            <a:r>
              <a:rPr lang="el-GR" dirty="0" smtClean="0"/>
              <a:t>Για τη διαμόρφωση του ψηφιακού υλικού σε θέματα νομικής υποστήριξης συνεργάστηκαν το Α.Π.Θ. και το Ε.Σ.Π., αλλά ελήφθησαν υπόψη τα αποτελέσματα </a:t>
            </a:r>
            <a:r>
              <a:rPr lang="en-US" dirty="0" smtClean="0"/>
              <a:t>focus group </a:t>
            </a:r>
            <a:r>
              <a:rPr lang="el-GR" dirty="0" smtClean="0"/>
              <a:t>που διοργανώθηκε στις 10.3.2017 για το σκοπό αυτό, καθώς επίσης και συνεντεύξεις που έγιναν σε πρόσφυγες φοιτητές/</a:t>
            </a:r>
            <a:r>
              <a:rPr lang="el-GR" dirty="0" err="1" smtClean="0"/>
              <a:t>τριες</a:t>
            </a:r>
            <a:r>
              <a:rPr lang="el-GR" dirty="0" smtClean="0"/>
              <a:t> στα συνεργαζόμενα πανεπιστήμια.</a:t>
            </a:r>
          </a:p>
          <a:p>
            <a:r>
              <a:rPr lang="el-GR" dirty="0" smtClean="0"/>
              <a:t>Στην παρούσα φάση βρισκόμαστε στη διαμόρφωση ενός ψηφιακού/ηλεκτρονικού οδηγού καλών πρακτικών για την υποστήριξη των προσφύγων σε θέματα δικαίου και υγείας ώστε να λάβουμε υπόψη μαζί με τα ανωτέρω και τα αποτελέσματα των εργαστηρίων (</a:t>
            </a:r>
            <a:r>
              <a:rPr lang="en-US" dirty="0" smtClean="0"/>
              <a:t>training workshops)</a:t>
            </a:r>
            <a:r>
              <a:rPr lang="el-GR" dirty="0" smtClean="0"/>
              <a:t>.</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Το εκπαιδευτικό υλικό </a:t>
            </a:r>
            <a:br>
              <a:rPr lang="el-GR" b="1" dirty="0" smtClean="0"/>
            </a:br>
            <a:r>
              <a:rPr lang="el-GR" b="1" dirty="0" smtClean="0"/>
              <a:t>που αφορά θέματα δικαίου</a:t>
            </a:r>
            <a:endParaRPr lang="el-GR" b="1" dirty="0"/>
          </a:p>
        </p:txBody>
      </p:sp>
      <p:sp>
        <p:nvSpPr>
          <p:cNvPr id="3" name="2 - Θέση περιεχομένου"/>
          <p:cNvSpPr>
            <a:spLocks noGrp="1"/>
          </p:cNvSpPr>
          <p:nvPr>
            <p:ph idx="1"/>
          </p:nvPr>
        </p:nvSpPr>
        <p:spPr>
          <a:xfrm>
            <a:off x="107504" y="1484784"/>
            <a:ext cx="8579296" cy="5112568"/>
          </a:xfrm>
        </p:spPr>
        <p:txBody>
          <a:bodyPr>
            <a:normAutofit fontScale="77500" lnSpcReduction="20000"/>
          </a:bodyPr>
          <a:lstStyle/>
          <a:p>
            <a:r>
              <a:rPr lang="el-GR" dirty="0" smtClean="0"/>
              <a:t>Αποτελείται από έξι μέρη: </a:t>
            </a:r>
          </a:p>
          <a:p>
            <a:r>
              <a:rPr lang="el-GR" dirty="0" smtClean="0"/>
              <a:t>Μέρος Ι: Χρήσιμοι ορισμοί για θέματα προσφυγικού δικαίου.</a:t>
            </a:r>
          </a:p>
          <a:p>
            <a:r>
              <a:rPr lang="el-GR" dirty="0" smtClean="0"/>
              <a:t>Μέρος II: O προσδιορισμός του καθεστώτος του πρόσφυγα.</a:t>
            </a:r>
          </a:p>
          <a:p>
            <a:r>
              <a:rPr lang="el-GR" dirty="0" smtClean="0"/>
              <a:t>Μέρος ΙΙΙ: Συνήθεις και ειδικές διαδικασίες ασύλου σύμφωνα με την Οδηγία 2013/32/ΕΕ και το Νόμο 4375/2016.</a:t>
            </a:r>
          </a:p>
          <a:p>
            <a:r>
              <a:rPr lang="el-GR" dirty="0" smtClean="0"/>
              <a:t>Μέρος IV: </a:t>
            </a:r>
            <a:r>
              <a:rPr lang="el-GR" dirty="0" err="1" smtClean="0"/>
              <a:t>Tα</a:t>
            </a:r>
            <a:r>
              <a:rPr lang="el-GR" dirty="0" smtClean="0"/>
              <a:t> ελάχιστα πρότυπα συνθηκών υποδοχής σύμφωνα με την Οδηγία 2013/33/ΕΕ και το Προεδρικό Διάταγμα 220/2007 σε συνδυασμό με τους νόμους 4375/2016 και 4368/2016.</a:t>
            </a:r>
          </a:p>
          <a:p>
            <a:r>
              <a:rPr lang="el-GR" dirty="0" smtClean="0"/>
              <a:t>Μέρος V: Διοικητική κράτηση αιτούντων άσυλο σύμφωνα με τους νόμους 4375/2016, 3907/2011 και 3386/2005.</a:t>
            </a:r>
          </a:p>
          <a:p>
            <a:r>
              <a:rPr lang="el-GR" dirty="0" smtClean="0"/>
              <a:t>Μέρος VI: Κοινωνική Προστασία Προσφύγων.</a:t>
            </a:r>
          </a:p>
          <a:p>
            <a:r>
              <a:rPr lang="el-GR" dirty="0" smtClean="0"/>
              <a:t>Βιβλιογραφία, σχετική νομολογία και νομοθετικά κείμενα.</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b="1" dirty="0" smtClean="0"/>
              <a:t>VI.</a:t>
            </a:r>
            <a:r>
              <a:rPr lang="el-GR" b="1" dirty="0" smtClean="0"/>
              <a:t>Κοινωνική Προστασία Προσφύγων</a:t>
            </a:r>
            <a:endParaRPr lang="el-GR" b="1" dirty="0"/>
          </a:p>
        </p:txBody>
      </p:sp>
      <p:sp>
        <p:nvSpPr>
          <p:cNvPr id="3" name="2 - Θέση περιεχομένου"/>
          <p:cNvSpPr>
            <a:spLocks noGrp="1"/>
          </p:cNvSpPr>
          <p:nvPr>
            <p:ph idx="1"/>
          </p:nvPr>
        </p:nvSpPr>
        <p:spPr>
          <a:xfrm>
            <a:off x="323528" y="1600200"/>
            <a:ext cx="8363272" cy="4853136"/>
          </a:xfrm>
        </p:spPr>
        <p:txBody>
          <a:bodyPr>
            <a:normAutofit fontScale="70000" lnSpcReduction="20000"/>
          </a:bodyPr>
          <a:lstStyle/>
          <a:p>
            <a:r>
              <a:rPr lang="el-GR" dirty="0" smtClean="0"/>
              <a:t>Αποτελείται από τα ακόλουθα μέρη: </a:t>
            </a:r>
          </a:p>
          <a:p>
            <a:r>
              <a:rPr lang="el-GR" dirty="0" smtClean="0"/>
              <a:t>Μέρος Ι: οι όροι πρόσβασης στην υγεία στις χώρες AIDA (Βάση δεδομένων για το άσυλο) και η εξειδικευμένη μεταχείριση των θυμάτων βασανιστηρίων, σύμφωνα με την αναδιατυπωμένη Οδηγία για τις συνθήκες υποδοχής. </a:t>
            </a:r>
          </a:p>
          <a:p>
            <a:r>
              <a:rPr lang="el-GR" dirty="0" smtClean="0"/>
              <a:t>Στα Μέρη ΙΙ και ΙΙΙ) περιγράφονται άλλα θέματα πολιτικής κοινωνικής προστασίας, όπως: το ζήτημα της σύνταξης ανασφάλιστων ενηλίκων, οι απαραίτητες απαιτήσεις και τα έγγραφα που χρειάζεται να αποκτήσουν οι πρόσφυγες, τα αναγνωρισμένα κοινωνικά δικαιώματα των προσφύγων, τα βασικά επιδόματα για τους πρόσφυγες, και οι δυσκολίες που αντιμετωπίζουν όσον αφορά την κοινωνική ασφάλιση. </a:t>
            </a:r>
          </a:p>
          <a:p>
            <a:r>
              <a:rPr lang="el-GR" dirty="0" smtClean="0"/>
              <a:t>Μέρος IV, εξετάζονται πιο συγκεκριμένα θέματα πολιτικής για την κοινωνική προστασία, όπως το επίδομα αναπηρίας και το επίδομα για ασυνόδευτους ανηλίκους. </a:t>
            </a:r>
          </a:p>
          <a:p>
            <a:r>
              <a:rPr lang="el-GR" dirty="0" smtClean="0"/>
              <a:t>Σχετικά νομοθετικά κείμενα επισυνάπτονται στο παρόν υλικό.</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1169</TotalTime>
  <Words>4726</Words>
  <Application>Microsoft Office PowerPoint</Application>
  <PresentationFormat>Προβολή στην οθόνη (4:3)</PresentationFormat>
  <Paragraphs>202</Paragraphs>
  <Slides>60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60</vt:i4>
      </vt:variant>
    </vt:vector>
  </HeadingPairs>
  <TitlesOfParts>
    <vt:vector size="61" baseType="lpstr">
      <vt:lpstr>Θέμα του Office</vt:lpstr>
      <vt:lpstr>AUTh IO5 Supporting Refugees  on Health and Law Issues S.U.C.RE. Workshop 17/3/2018  Άννα-Μαρία Κώνστα Λέκτορας Νομικής Α.Π.Θ.  </vt:lpstr>
      <vt:lpstr>S.U.C.RE.</vt:lpstr>
      <vt:lpstr>Περιγραφή S.U.C.RE.</vt:lpstr>
      <vt:lpstr>Στόχοι  S.U.C.RE.</vt:lpstr>
      <vt:lpstr>Intellectual Output 5 (Ομάδα Εργασίας: ΑΠΘ) Supporting refugees on Health and Law issues</vt:lpstr>
      <vt:lpstr>Παραδοτέα ΙΟ5 </vt:lpstr>
      <vt:lpstr>Διαμόρφωση υλικού</vt:lpstr>
      <vt:lpstr>Το εκπαιδευτικό υλικό  που αφορά θέματα δικαίου</vt:lpstr>
      <vt:lpstr>VI.Κοινωνική Προστασία Προσφύγων</vt:lpstr>
      <vt:lpstr>Υλικό – Μέρος 1ο - Ορισμοί</vt:lpstr>
      <vt:lpstr>Μετανάστες</vt:lpstr>
      <vt:lpstr>Διεθνής προστασία</vt:lpstr>
      <vt:lpstr>Ανιθαγενείς ή απάτριδες</vt:lpstr>
      <vt:lpstr>Εσωτερικά εκτοπισμένοι</vt:lpstr>
      <vt:lpstr>Επαναπατριζόμενοι</vt:lpstr>
      <vt:lpstr>Σύμβαση του 1951 για το Καθεστώς των Προσφύγων</vt:lpstr>
      <vt:lpstr>Άσυλο</vt:lpstr>
      <vt:lpstr>Αιτών Άσυλο</vt:lpstr>
      <vt:lpstr>Απέλαση</vt:lpstr>
      <vt:lpstr>Πρόσφυγας </vt:lpstr>
      <vt:lpstr>Δίωξη</vt:lpstr>
      <vt:lpstr>Βάσιμος  και δικαιολογημένος φόβος δίωξης</vt:lpstr>
      <vt:lpstr>Αρχή μη επαναπροώθησης</vt:lpstr>
      <vt:lpstr>Αρχή μη επαναπροώθησης ΙΙ</vt:lpstr>
      <vt:lpstr>Εξαιρέσεις στην αρχή της μη επαναπροώθησης</vt:lpstr>
      <vt:lpstr>Δικαίωμα Ασύλου στον Χάρτη Θεμελιωδών Δικαιωμάτων της ΕΕ</vt:lpstr>
      <vt:lpstr>ΕΕ – Κανονισμός Δουβλίνο ΙΙΙ</vt:lpstr>
      <vt:lpstr>NS (C-411/10),</vt:lpstr>
      <vt:lpstr>Ασφαλής Τρίτη Χώρα   Οδηγία 2013/32/ΕΕ σχετικά με κοινές διαδικασίες  για τη χορήγηση και ανάκληση του καθεστώτος διεθνούς προστασίας </vt:lpstr>
      <vt:lpstr>Συμφωνία ΕΕ-Τουρκίας για πρόσφυγες</vt:lpstr>
      <vt:lpstr>Μετεγκατάσταση</vt:lpstr>
      <vt:lpstr>Οικογενειακή επανένωση</vt:lpstr>
      <vt:lpstr>Υποχρεώσεις των προσφύγων</vt:lpstr>
      <vt:lpstr>ΜΕΡΟΣ ΙV – Συνθήκες Υποδοχής</vt:lpstr>
      <vt:lpstr>Προεδρικό Διάταγμα 220/2007</vt:lpstr>
      <vt:lpstr>Υλικές συνθήκες υποδοχής και υγειονομική περίθαλψη  </vt:lpstr>
      <vt:lpstr>Υλικές συνθήκες υποδοχής ΙΙ</vt:lpstr>
      <vt:lpstr>Στέγαση (άρθρο 13 ΠΔ 220/2007) </vt:lpstr>
      <vt:lpstr>Στέγαση ΙΙ</vt:lpstr>
      <vt:lpstr>Στέγαση ΙΙΙ (Νόμος 4375/2016): </vt:lpstr>
      <vt:lpstr>Υγειονομική περίθαλψη  (άρθρο 14 ΠΔ 220/2007)</vt:lpstr>
      <vt:lpstr>Υγειονομική περίθαλψη ΙΙ  (άρθρο 33 του Ν. 4368/2016) </vt:lpstr>
      <vt:lpstr>Απασχόληση  (άρθρο 71 Ν. 4375/2016) </vt:lpstr>
      <vt:lpstr>Εκπαίδευση  (άρθρο 9 ΠΔ 220/2007)</vt:lpstr>
      <vt:lpstr>Εκπαίδευση ΙΙ</vt:lpstr>
      <vt:lpstr>Ενημέρωση  (άρθρο 3) ΠΔ 220/2007</vt:lpstr>
      <vt:lpstr> Έγγραφα (άρθρο 5 ΠΔ 220/2007): </vt:lpstr>
      <vt:lpstr>Διαμονή και ελευθερία κυκλοφορίας (άρθρο 6 ΠΔ 220/2007):</vt:lpstr>
      <vt:lpstr>Διαμονή και ελευθερία κυκλοφορίας ΙΙ</vt:lpstr>
      <vt:lpstr>Περιορισμός ή διακοπή παροχής των συνθηκών υποδοχής  (άρθρο 15 ΠΔ 220/2007)</vt:lpstr>
      <vt:lpstr>Περιορισμός ή διακοπή παροχής των συνθηκών υποδοχής ΙΙ</vt:lpstr>
      <vt:lpstr>Περιορισμός ή διακοπή παροχής των συνθηκών υποδοχής ΙΙΙ</vt:lpstr>
      <vt:lpstr>ΠΡΟΣΩΠΑ ΜΕ ΕΙΔΙΚΕΣ ΑΝΑΓΚΕΣ</vt:lpstr>
      <vt:lpstr>Ανήλικοι (άρθρο 18 ΠΔ 220/2007) </vt:lpstr>
      <vt:lpstr>Ασυνόδευτοι Ανήλικοι  (άρθρο 19 ΠΔ 220/2007) </vt:lpstr>
      <vt:lpstr>Ασυνόδευτοι Ανήλικοι ΙΙ</vt:lpstr>
      <vt:lpstr>Ασυνόδευτοι Ανήλικοι ΙΙΙ</vt:lpstr>
      <vt:lpstr>Θύματα βασανιστηρίων και βίας (άρθρο 20 ΠΔ 220/2007)</vt:lpstr>
      <vt:lpstr>Ελληνική νομοθεσία για Άσυλο</vt:lpstr>
      <vt:lpstr>Εγχειρίδιο για τη διεθνή προστασία UNHCR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maria mylona</dc:creator>
  <cp:lastModifiedBy>user</cp:lastModifiedBy>
  <cp:revision>110</cp:revision>
  <dcterms:created xsi:type="dcterms:W3CDTF">2017-09-21T20:57:23Z</dcterms:created>
  <dcterms:modified xsi:type="dcterms:W3CDTF">2018-03-17T14:43:43Z</dcterms:modified>
</cp:coreProperties>
</file>