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8" r:id="rId2"/>
  </p:sldMasterIdLst>
  <p:notesMasterIdLst>
    <p:notesMasterId r:id="rId57"/>
  </p:notesMasterIdLst>
  <p:handoutMasterIdLst>
    <p:handoutMasterId r:id="rId58"/>
  </p:handoutMasterIdLst>
  <p:sldIdLst>
    <p:sldId id="257" r:id="rId3"/>
    <p:sldId id="329" r:id="rId4"/>
    <p:sldId id="335" r:id="rId5"/>
    <p:sldId id="333" r:id="rId6"/>
    <p:sldId id="337" r:id="rId7"/>
    <p:sldId id="359" r:id="rId8"/>
    <p:sldId id="332" r:id="rId9"/>
    <p:sldId id="336" r:id="rId10"/>
    <p:sldId id="334" r:id="rId11"/>
    <p:sldId id="338" r:id="rId12"/>
    <p:sldId id="339" r:id="rId13"/>
    <p:sldId id="340" r:id="rId14"/>
    <p:sldId id="341" r:id="rId15"/>
    <p:sldId id="342" r:id="rId16"/>
    <p:sldId id="343" r:id="rId17"/>
    <p:sldId id="344" r:id="rId18"/>
    <p:sldId id="345" r:id="rId19"/>
    <p:sldId id="346" r:id="rId20"/>
    <p:sldId id="367" r:id="rId21"/>
    <p:sldId id="347" r:id="rId22"/>
    <p:sldId id="348" r:id="rId23"/>
    <p:sldId id="349" r:id="rId24"/>
    <p:sldId id="350" r:id="rId25"/>
    <p:sldId id="351" r:id="rId26"/>
    <p:sldId id="352" r:id="rId27"/>
    <p:sldId id="353" r:id="rId28"/>
    <p:sldId id="354" r:id="rId29"/>
    <p:sldId id="355" r:id="rId30"/>
    <p:sldId id="356" r:id="rId31"/>
    <p:sldId id="357" r:id="rId32"/>
    <p:sldId id="358" r:id="rId33"/>
    <p:sldId id="360" r:id="rId34"/>
    <p:sldId id="361" r:id="rId35"/>
    <p:sldId id="362" r:id="rId36"/>
    <p:sldId id="363" r:id="rId37"/>
    <p:sldId id="366" r:id="rId38"/>
    <p:sldId id="364" r:id="rId39"/>
    <p:sldId id="368" r:id="rId40"/>
    <p:sldId id="369" r:id="rId41"/>
    <p:sldId id="370" r:id="rId42"/>
    <p:sldId id="377" r:id="rId43"/>
    <p:sldId id="378" r:id="rId44"/>
    <p:sldId id="380" r:id="rId45"/>
    <p:sldId id="379" r:id="rId46"/>
    <p:sldId id="371" r:id="rId47"/>
    <p:sldId id="372" r:id="rId48"/>
    <p:sldId id="373" r:id="rId49"/>
    <p:sldId id="374" r:id="rId50"/>
    <p:sldId id="375" r:id="rId51"/>
    <p:sldId id="376" r:id="rId52"/>
    <p:sldId id="381" r:id="rId53"/>
    <p:sldId id="382" r:id="rId54"/>
    <p:sldId id="384" r:id="rId55"/>
    <p:sldId id="385" r:id="rId56"/>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80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5" autoAdjust="0"/>
    <p:restoredTop sz="94660"/>
  </p:normalViewPr>
  <p:slideViewPr>
    <p:cSldViewPr>
      <p:cViewPr>
        <p:scale>
          <a:sx n="95" d="100"/>
          <a:sy n="95" d="100"/>
        </p:scale>
        <p:origin x="-2268" y="-3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032B110-C3AA-4C6D-926F-415F805CEB69}" type="datetimeFigureOut">
              <a:rPr lang="en-US" smtClean="0"/>
              <a:pPr/>
              <a:t>3/18/2018</a:t>
            </a:fld>
            <a:endParaRPr lang="en-US"/>
          </a:p>
        </p:txBody>
      </p:sp>
      <p:sp>
        <p:nvSpPr>
          <p:cNvPr id="4" name="3 - Θέση υποσέλιδου"/>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4 - Θέση αριθμού διαφάνειας"/>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E47CD06-A61B-47F6-9C8B-4D6FD867B9CF}" type="slidenum">
              <a:rPr lang="en-US" smtClean="0"/>
              <a:pPr/>
              <a:t>‹#›</a:t>
            </a:fld>
            <a:endParaRPr lang="en-US"/>
          </a:p>
        </p:txBody>
      </p:sp>
    </p:spTree>
    <p:extLst>
      <p:ext uri="{BB962C8B-B14F-4D97-AF65-F5344CB8AC3E}">
        <p14:creationId xmlns="" xmlns:p14="http://schemas.microsoft.com/office/powerpoint/2010/main" val="3615095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89DFA4D-CA53-4FE5-B843-370261C966B6}" type="datetimeFigureOut">
              <a:rPr lang="el-GR" smtClean="0"/>
              <a:pPr/>
              <a:t>18/3/2018</a:t>
            </a:fld>
            <a:endParaRPr lang="el-G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9C2B2E9-FC4E-4FA7-A150-CA4B58867746}" type="slidenum">
              <a:rPr lang="el-GR" smtClean="0"/>
              <a:pPr/>
              <a:t>‹#›</a:t>
            </a:fld>
            <a:endParaRPr lang="el-GR"/>
          </a:p>
        </p:txBody>
      </p:sp>
    </p:spTree>
    <p:extLst>
      <p:ext uri="{BB962C8B-B14F-4D97-AF65-F5344CB8AC3E}">
        <p14:creationId xmlns="" xmlns:p14="http://schemas.microsoft.com/office/powerpoint/2010/main" val="2894666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19C2B2E9-FC4E-4FA7-A150-CA4B58867746}" type="slidenum">
              <a:rPr lang="el-GR" smtClean="0"/>
              <a:pPr/>
              <a:t>1</a:t>
            </a:fld>
            <a:endParaRPr lang="el-GR" dirty="0"/>
          </a:p>
        </p:txBody>
      </p:sp>
    </p:spTree>
    <p:extLst>
      <p:ext uri="{BB962C8B-B14F-4D97-AF65-F5344CB8AC3E}">
        <p14:creationId xmlns="" xmlns:p14="http://schemas.microsoft.com/office/powerpoint/2010/main" val="3112903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B6FED1B6-E026-4763-99AA-0E4DDFF723F3}" type="datetimeFigureOut">
              <a:rPr lang="el-GR" smtClean="0"/>
              <a:pPr/>
              <a:t>18/3/2018</a:t>
            </a:fld>
            <a:endParaRPr lang="el-GR"/>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37746B4B-10BE-459F-A620-C4B3BCE838DA}" type="slidenum">
              <a:rPr lang="el-GR" smtClean="0"/>
              <a:pPr/>
              <a:t>‹#›</a:t>
            </a:fld>
            <a:endParaRPr lang="el-GR"/>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18/3/2018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18/3/2018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6FED1B6-E026-4763-99AA-0E4DDFF723F3}" type="datetimeFigureOut">
              <a:rPr lang="el-GR" smtClean="0">
                <a:solidFill>
                  <a:prstClr val="black">
                    <a:tint val="75000"/>
                  </a:prstClr>
                </a:solidFill>
              </a:rPr>
              <a:pPr/>
              <a:t>18/3/2018</a:t>
            </a:fld>
            <a:endParaRPr lang="el-GR">
              <a:solidFill>
                <a:prstClr val="black">
                  <a:tint val="75000"/>
                </a:prstClr>
              </a:solidFill>
            </a:endParaRP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prstClr val="black">
                  <a:tint val="75000"/>
                </a:prstClr>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37746B4B-10BE-459F-A620-C4B3BCE838DA}" type="slidenum">
              <a:rPr lang="el-GR" smtClean="0">
                <a:solidFill>
                  <a:prstClr val="black">
                    <a:tint val="75000"/>
                  </a:prstClr>
                </a:solidFill>
              </a:rPr>
              <a:pPr/>
              <a:t>‹#›</a:t>
            </a:fld>
            <a:endParaRPr lang="el-GR">
              <a:solidFill>
                <a:prstClr val="black">
                  <a:tint val="7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B6FED1B6-E026-4763-99AA-0E4DDFF723F3}" type="datetimeFigureOut">
              <a:rPr lang="el-GR" smtClean="0">
                <a:solidFill>
                  <a:prstClr val="black">
                    <a:tint val="75000"/>
                  </a:prstClr>
                </a:solidFill>
              </a:rPr>
              <a:pPr/>
              <a:t>18/3/2018</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37746B4B-10BE-459F-A620-C4B3BCE838DA}" type="slidenum">
              <a:rPr lang="el-GR" smtClean="0">
                <a:solidFill>
                  <a:prstClr val="black">
                    <a:tint val="75000"/>
                  </a:prstClr>
                </a:solidFill>
              </a:rPr>
              <a:pPr/>
              <a:t>‹#›</a:t>
            </a:fld>
            <a:endParaRPr lang="el-GR">
              <a:solidFill>
                <a:prstClr val="black">
                  <a:tint val="75000"/>
                </a:prstClr>
              </a:solidFill>
            </a:endParaRP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B6FED1B6-E026-4763-99AA-0E4DDFF723F3}" type="datetimeFigureOut">
              <a:rPr lang="el-GR" smtClean="0">
                <a:solidFill>
                  <a:prstClr val="black">
                    <a:tint val="75000"/>
                  </a:prstClr>
                </a:solidFill>
              </a:rPr>
              <a:pPr/>
              <a:t>18/3/2018</a:t>
            </a:fld>
            <a:endParaRPr lang="el-GR">
              <a:solidFill>
                <a:prstClr val="black">
                  <a:tint val="75000"/>
                </a:prstClr>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7746B4B-10BE-459F-A620-C4B3BCE838DA}" type="slidenum">
              <a:rPr lang="el-GR" smtClean="0">
                <a:solidFill>
                  <a:prstClr val="black">
                    <a:tint val="75000"/>
                  </a:prstClr>
                </a:solidFill>
              </a:rPr>
              <a:pPr/>
              <a:t>‹#›</a:t>
            </a:fld>
            <a:endParaRPr lang="el-GR">
              <a:solidFill>
                <a:prstClr val="black">
                  <a:tint val="75000"/>
                </a:prstClr>
              </a:solidFill>
            </a:endParaRPr>
          </a:p>
        </p:txBody>
      </p:sp>
      <p:sp>
        <p:nvSpPr>
          <p:cNvPr id="14" name="13 - Θέση υποσέλιδου"/>
          <p:cNvSpPr>
            <a:spLocks noGrp="1"/>
          </p:cNvSpPr>
          <p:nvPr>
            <p:ph type="ftr" sz="quarter" idx="12"/>
          </p:nvPr>
        </p:nvSpPr>
        <p:spPr/>
        <p:txBody>
          <a:bodyPr/>
          <a:lstStyle/>
          <a:p>
            <a:endParaRPr lang="el-GR">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B6FED1B6-E026-4763-99AA-0E4DDFF723F3}" type="datetimeFigureOut">
              <a:rPr lang="el-GR" smtClean="0">
                <a:solidFill>
                  <a:prstClr val="black">
                    <a:tint val="75000"/>
                  </a:prstClr>
                </a:solidFill>
              </a:rPr>
              <a:pPr/>
              <a:t>18/3/2018</a:t>
            </a:fld>
            <a:endParaRPr lang="el-GR">
              <a:solidFill>
                <a:prstClr val="black">
                  <a:tint val="75000"/>
                </a:prstClr>
              </a:solidFill>
            </a:endParaRPr>
          </a:p>
        </p:txBody>
      </p:sp>
      <p:sp>
        <p:nvSpPr>
          <p:cNvPr id="10" name="9 - Θέση αριθμού διαφάνειας"/>
          <p:cNvSpPr>
            <a:spLocks noGrp="1"/>
          </p:cNvSpPr>
          <p:nvPr>
            <p:ph type="sldNum" sz="quarter" idx="16"/>
          </p:nvPr>
        </p:nvSpPr>
        <p:spPr/>
        <p:txBody>
          <a:bodyPr rtlCol="0"/>
          <a:lstStyle/>
          <a:p>
            <a:fld id="{37746B4B-10BE-459F-A620-C4B3BCE838DA}" type="slidenum">
              <a:rPr lang="el-GR" smtClean="0">
                <a:solidFill>
                  <a:prstClr val="black">
                    <a:tint val="75000"/>
                  </a:prstClr>
                </a:solidFill>
              </a:rPr>
              <a:pPr/>
              <a:t>‹#›</a:t>
            </a:fld>
            <a:endParaRPr lang="el-GR">
              <a:solidFill>
                <a:prstClr val="black">
                  <a:tint val="75000"/>
                </a:prstClr>
              </a:solidFill>
            </a:endParaRPr>
          </a:p>
        </p:txBody>
      </p:sp>
      <p:sp>
        <p:nvSpPr>
          <p:cNvPr id="12" name="11 - Θέση υποσέλιδου"/>
          <p:cNvSpPr>
            <a:spLocks noGrp="1"/>
          </p:cNvSpPr>
          <p:nvPr>
            <p:ph type="ftr" sz="quarter" idx="17"/>
          </p:nvPr>
        </p:nvSpPr>
        <p:spPr/>
        <p:txBody>
          <a:bodyPr rtlCol="0"/>
          <a:lstStyle/>
          <a:p>
            <a:endParaRPr lang="el-GR">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B6FED1B6-E026-4763-99AA-0E4DDFF723F3}" type="datetimeFigureOut">
              <a:rPr lang="el-GR" smtClean="0">
                <a:solidFill>
                  <a:prstClr val="black">
                    <a:tint val="75000"/>
                  </a:prstClr>
                </a:solidFill>
              </a:rPr>
              <a:pPr/>
              <a:t>18/3/2018</a:t>
            </a:fld>
            <a:endParaRPr lang="el-GR">
              <a:solidFill>
                <a:prstClr val="black">
                  <a:tint val="75000"/>
                </a:prstClr>
              </a:solidFill>
            </a:endParaRPr>
          </a:p>
        </p:txBody>
      </p:sp>
      <p:sp>
        <p:nvSpPr>
          <p:cNvPr id="12" name="11 - Θέση αριθμού διαφάνειας"/>
          <p:cNvSpPr>
            <a:spLocks noGrp="1"/>
          </p:cNvSpPr>
          <p:nvPr>
            <p:ph type="sldNum" sz="quarter" idx="16"/>
          </p:nvPr>
        </p:nvSpPr>
        <p:spPr/>
        <p:txBody>
          <a:bodyPr rtlCol="0"/>
          <a:lstStyle/>
          <a:p>
            <a:fld id="{37746B4B-10BE-459F-A620-C4B3BCE838DA}" type="slidenum">
              <a:rPr lang="el-GR" smtClean="0">
                <a:solidFill>
                  <a:prstClr val="black">
                    <a:tint val="75000"/>
                  </a:prstClr>
                </a:solidFill>
              </a:rPr>
              <a:pPr/>
              <a:t>‹#›</a:t>
            </a:fld>
            <a:endParaRPr lang="el-GR">
              <a:solidFill>
                <a:prstClr val="black">
                  <a:tint val="75000"/>
                </a:prstClr>
              </a:solidFill>
            </a:endParaRPr>
          </a:p>
        </p:txBody>
      </p:sp>
      <p:sp>
        <p:nvSpPr>
          <p:cNvPr id="14" name="13 - Θέση υποσέλιδου"/>
          <p:cNvSpPr>
            <a:spLocks noGrp="1"/>
          </p:cNvSpPr>
          <p:nvPr>
            <p:ph type="ftr" sz="quarter" idx="17"/>
          </p:nvPr>
        </p:nvSpPr>
        <p:spPr/>
        <p:txBody>
          <a:bodyPr rtlCol="0"/>
          <a:lstStyle/>
          <a:p>
            <a:endParaRPr lang="el-GR">
              <a:solidFill>
                <a:prstClr val="black">
                  <a:tint val="75000"/>
                </a:prstClr>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6FED1B6-E026-4763-99AA-0E4DDFF723F3}" type="datetimeFigureOut">
              <a:rPr lang="el-GR" smtClean="0">
                <a:solidFill>
                  <a:prstClr val="black">
                    <a:tint val="75000"/>
                  </a:prstClr>
                </a:solidFill>
              </a:rPr>
              <a:pPr/>
              <a:t>18/3/2018</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37746B4B-10BE-459F-A620-C4B3BCE838DA}"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6FED1B6-E026-4763-99AA-0E4DDFF723F3}" type="datetimeFigureOut">
              <a:rPr lang="el-GR" smtClean="0">
                <a:solidFill>
                  <a:prstClr val="black">
                    <a:tint val="75000"/>
                  </a:prstClr>
                </a:solidFill>
              </a:rPr>
              <a:pPr/>
              <a:t>18/3/2018</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37746B4B-10BE-459F-A620-C4B3BCE838DA}"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B6FED1B6-E026-4763-99AA-0E4DDFF723F3}" type="datetimeFigureOut">
              <a:rPr lang="el-GR" smtClean="0">
                <a:solidFill>
                  <a:prstClr val="black">
                    <a:tint val="75000"/>
                  </a:prstClr>
                </a:solidFill>
              </a:rPr>
              <a:pPr/>
              <a:t>18/3/2018</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37746B4B-10BE-459F-A620-C4B3BCE838DA}" type="slidenum">
              <a:rPr lang="el-GR" smtClean="0">
                <a:solidFill>
                  <a:prstClr val="black">
                    <a:tint val="75000"/>
                  </a:prstClr>
                </a:solidFill>
              </a:rPr>
              <a:pPr/>
              <a:t>‹#›</a:t>
            </a:fld>
            <a:endParaRPr lang="el-GR">
              <a:solidFill>
                <a:prstClr val="black">
                  <a:tint val="75000"/>
                </a:prstClr>
              </a:solidFill>
            </a:endParaRP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18/3/2018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B6FED1B6-E026-4763-99AA-0E4DDFF723F3}" type="datetimeFigureOut">
              <a:rPr lang="el-GR" smtClean="0">
                <a:solidFill>
                  <a:prstClr val="black">
                    <a:tint val="75000"/>
                  </a:prstClr>
                </a:solidFill>
              </a:rPr>
              <a:pPr/>
              <a:t>18/3/2018</a:t>
            </a:fld>
            <a:endParaRPr lang="el-GR">
              <a:solidFill>
                <a:prstClr val="black">
                  <a:tint val="75000"/>
                </a:prstClr>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37746B4B-10BE-459F-A620-C4B3BCE838DA}" type="slidenum">
              <a:rPr lang="el-GR" smtClean="0">
                <a:solidFill>
                  <a:prstClr val="black">
                    <a:tint val="75000"/>
                  </a:prstClr>
                </a:solidFill>
              </a:rPr>
              <a:pPr/>
              <a:t>‹#›</a:t>
            </a:fld>
            <a:endParaRPr lang="el-GR">
              <a:solidFill>
                <a:prstClr val="black">
                  <a:tint val="75000"/>
                </a:prstClr>
              </a:solidFill>
            </a:endParaRP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prstClr val="black">
                  <a:tint val="75000"/>
                </a:prstClr>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6FED1B6-E026-4763-99AA-0E4DDFF723F3}" type="datetimeFigureOut">
              <a:rPr lang="el-GR" smtClean="0">
                <a:solidFill>
                  <a:prstClr val="black">
                    <a:tint val="75000"/>
                  </a:prstClr>
                </a:solidFill>
              </a:rPr>
              <a:pPr/>
              <a:t>18/3/2018</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B6FED1B6-E026-4763-99AA-0E4DDFF723F3}" type="datetimeFigureOut">
              <a:rPr lang="el-GR" smtClean="0">
                <a:solidFill>
                  <a:prstClr val="black">
                    <a:tint val="75000"/>
                  </a:prstClr>
                </a:solidFill>
              </a:rPr>
              <a:pPr/>
              <a:t>18/3/2018</a:t>
            </a:fld>
            <a:endParaRPr lang="el-GR">
              <a:solidFill>
                <a:prstClr val="black">
                  <a:tint val="75000"/>
                </a:prstClr>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prstClr val="black">
                  <a:tint val="75000"/>
                </a:prstClr>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37746B4B-10BE-459F-A620-C4B3BCE838DA}" type="slidenum">
              <a:rPr lang="el-GR" smtClean="0">
                <a:solidFill>
                  <a:prstClr val="black">
                    <a:tint val="75000"/>
                  </a:prstClr>
                </a:solidFill>
              </a:rPr>
              <a:pPr/>
              <a:t>‹#›</a:t>
            </a:fld>
            <a:endParaRPr lang="el-GR">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B6FED1B6-E026-4763-99AA-0E4DDFF723F3}" type="datetimeFigureOut">
              <a:rPr lang="el-GR" smtClean="0"/>
              <a:pPr/>
              <a:t>18/3/2018</a:t>
            </a:fld>
            <a:endParaRPr lang="el-GR"/>
          </a:p>
        </p:txBody>
      </p:sp>
      <p:sp>
        <p:nvSpPr>
          <p:cNvPr id="5" name="4 - Θέση υποσέλιδου"/>
          <p:cNvSpPr>
            <a:spLocks noGrp="1"/>
          </p:cNvSpPr>
          <p:nvPr>
            <p:ph type="ftr" sz="quarter" idx="11"/>
          </p:nvPr>
        </p:nvSpPr>
        <p:spPr>
          <a:xfrm>
            <a:off x="2898648" y="6355080"/>
            <a:ext cx="3474720" cy="365760"/>
          </a:xfrm>
        </p:spPr>
        <p:txBody>
          <a:bodyPr/>
          <a:lstStyle/>
          <a:p>
            <a:endParaRPr lang="el-GR"/>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37746B4B-10BE-459F-A620-C4B3BCE838DA}" type="slidenum">
              <a:rPr lang="el-GR" smtClean="0"/>
              <a:pPr/>
              <a:t>‹#›</a:t>
            </a:fld>
            <a:endParaRPr lang="el-GR"/>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B6FED1B6-E026-4763-99AA-0E4DDFF723F3}" type="datetimeFigureOut">
              <a:rPr lang="el-GR" smtClean="0"/>
              <a:pPr/>
              <a:t>18/3/2018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B6FED1B6-E026-4763-99AA-0E4DDFF723F3}" type="datetimeFigureOut">
              <a:rPr lang="el-GR" smtClean="0"/>
              <a:pPr/>
              <a:t>18/3/2018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6FED1B6-E026-4763-99AA-0E4DDFF723F3}" type="datetimeFigureOut">
              <a:rPr lang="el-GR" smtClean="0"/>
              <a:pPr/>
              <a:t>18/3/2018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6FED1B6-E026-4763-99AA-0E4DDFF723F3}" type="datetimeFigureOut">
              <a:rPr lang="el-GR" smtClean="0"/>
              <a:pPr/>
              <a:t>18/3/2018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6FED1B6-E026-4763-99AA-0E4DDFF723F3}" type="datetimeFigureOut">
              <a:rPr lang="el-GR" smtClean="0"/>
              <a:pPr/>
              <a:t>18/3/2018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6FED1B6-E026-4763-99AA-0E4DDFF723F3}" type="datetimeFigureOut">
              <a:rPr lang="el-GR" smtClean="0"/>
              <a:pPr/>
              <a:t>18/3/2018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6FED1B6-E026-4763-99AA-0E4DDFF723F3}" type="datetimeFigureOut">
              <a:rPr lang="el-GR" smtClean="0"/>
              <a:pPr/>
              <a:t>18/3/2018</a:t>
            </a:fld>
            <a:endParaRPr lang="el-GR"/>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7746B4B-10BE-459F-A620-C4B3BCE838DA}" type="slidenum">
              <a:rPr lang="el-GR" smtClean="0"/>
              <a:pPr/>
              <a:t>‹#›</a:t>
            </a:fld>
            <a:endParaRPr lang="el-GR"/>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6FED1B6-E026-4763-99AA-0E4DDFF723F3}" type="datetimeFigureOut">
              <a:rPr lang="el-GR" smtClean="0"/>
              <a:pPr/>
              <a:t>18/3/2018</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7746B4B-10BE-459F-A620-C4B3BCE838D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hyperlink" Target="https://www.synigoros.gr/resources/20170420-ekthesi-mixanismos.pdf" TargetMode="External"/><Relationship Id="rId2" Type="http://schemas.openxmlformats.org/officeDocument/2006/relationships/hyperlink" Target="https://www.minedu.gov.gr/publications/docs2017/16_06_17_Epistimoniki_Epitropi_Prosfygon_YPPETH_Apotimisi_Protaseis_2016_2017_Final.pdf" TargetMode="External"/><Relationship Id="rId1" Type="http://schemas.openxmlformats.org/officeDocument/2006/relationships/slideLayout" Target="../slideLayouts/slideLayout13.xml"/><Relationship Id="rId4" Type="http://schemas.openxmlformats.org/officeDocument/2006/relationships/hyperlink" Target="https://www.unhcr.gr/fileadmin/Greece/mathitikosDiagonismos/Passages/PASSAGES_GREEK_FINAL.pdf"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who.int/mental_health/emergencies/guidelines_iasc_mental_health_psychosocial_june_2007.pdf" TargetMode="External"/><Relationship Id="rId2" Type="http://schemas.openxmlformats.org/officeDocument/2006/relationships/hyperlink" Target="http://apps.who.int/iris/bitstream/10665/102380/8/9786188273702-gre.pdf" TargetMode="Externa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hyperlink" Target="https://reliefweb.int/sites/reliefweb.int/files/resources/child.pdf" TargetMode="External"/><Relationship Id="rId2" Type="http://schemas.openxmlformats.org/officeDocument/2006/relationships/hyperlink" Target="http://apps.who.int/iris/bitstream/10665/206417/1/WHO_MSD_MER_16.2_eng.pdf" TargetMode="Externa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hyperlink" Target="http://southeastsafenet.eu/sites/default/files/3.pdf" TargetMode="External"/><Relationship Id="rId2" Type="http://schemas.openxmlformats.org/officeDocument/2006/relationships/hyperlink" Target="http://www.unhcr.org/protection/health/525f94479/operational-guidance-mental-health-psychosocial-support-programming-refugee.html" TargetMode="Externa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hyperlink" Target="http://www.europarl.europa.eu/document/activities/cont/201110/20111019ATT29750/20111019ATT29750EN.pdf" TargetMode="External"/><Relationship Id="rId2" Type="http://schemas.openxmlformats.org/officeDocument/2006/relationships/hyperlink" Target="http://www.epim.info/wp-content/uploads/2011/02/ENGI-Report-Towards-a-European-Network-of-Guardianship-Institutions.pdf" TargetMode="Externa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8" Type="http://schemas.openxmlformats.org/officeDocument/2006/relationships/hyperlink" Target="http://www.imdb.com/name/nm0898288/?ref_=ttls_li_dr_0" TargetMode="External"/><Relationship Id="rId3" Type="http://schemas.openxmlformats.org/officeDocument/2006/relationships/hyperlink" Target="http://www.imdb.com/name/nm0201094/?ref_=ttls_li_dr_0" TargetMode="External"/><Relationship Id="rId7" Type="http://schemas.openxmlformats.org/officeDocument/2006/relationships/hyperlink" Target="http://www.imdb.com/title/tt1255953/?ref_=ttls_li_tt" TargetMode="External"/><Relationship Id="rId2" Type="http://schemas.openxmlformats.org/officeDocument/2006/relationships/hyperlink" Target="http://www.imdb.com/title/tt0117398/?ref_=ttls_li_tt" TargetMode="External"/><Relationship Id="rId1" Type="http://schemas.openxmlformats.org/officeDocument/2006/relationships/slideLayout" Target="../slideLayouts/slideLayout13.xml"/><Relationship Id="rId6" Type="http://schemas.openxmlformats.org/officeDocument/2006/relationships/hyperlink" Target="http://www.imdb.com/name/nm0516360/?ref_=ttls_li_dr_0" TargetMode="External"/><Relationship Id="rId5" Type="http://schemas.openxmlformats.org/officeDocument/2006/relationships/hyperlink" Target="http://www.imdb.com/title/tt0807054/?ref_=ttls_li_tt" TargetMode="External"/><Relationship Id="rId10" Type="http://schemas.openxmlformats.org/officeDocument/2006/relationships/hyperlink" Target="http://www.imdb.com/name/nm0442454/?ref_=ttls_li_dr_0" TargetMode="External"/><Relationship Id="rId4" Type="http://schemas.openxmlformats.org/officeDocument/2006/relationships/hyperlink" Target="http://www.imdb.com/name/nm0201095/?ref_=ttls_li_dr_1" TargetMode="External"/><Relationship Id="rId9" Type="http://schemas.openxmlformats.org/officeDocument/2006/relationships/hyperlink" Target="http://www.imdb.com/title/tt1508675/?ref_=ttls_li_tt"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www.imdb.com/name/nm1483833/?ref_=ttls_li_dr_0" TargetMode="External"/><Relationship Id="rId3" Type="http://schemas.openxmlformats.org/officeDocument/2006/relationships/hyperlink" Target="http://www.imdb.com/name/nm0935863/?ref_=ttls_li_dr_0" TargetMode="External"/><Relationship Id="rId7" Type="http://schemas.openxmlformats.org/officeDocument/2006/relationships/hyperlink" Target="http://www.imdb.com/title/tt1180299/?ref_=ttls_li_tt" TargetMode="External"/><Relationship Id="rId2" Type="http://schemas.openxmlformats.org/officeDocument/2006/relationships/hyperlink" Target="http://www.imdb.com/title/tt0310154/?ref_=ttls_li_tt" TargetMode="External"/><Relationship Id="rId1" Type="http://schemas.openxmlformats.org/officeDocument/2006/relationships/slideLayout" Target="../slideLayouts/slideLayout13.xml"/><Relationship Id="rId6" Type="http://schemas.openxmlformats.org/officeDocument/2006/relationships/hyperlink" Target="http://www.imdb.com/name/nm0201095/?ref_=ttls_li_dr_1" TargetMode="External"/><Relationship Id="rId5" Type="http://schemas.openxmlformats.org/officeDocument/2006/relationships/hyperlink" Target="http://www.imdb.com/name/nm0201094/?ref_=ttls_li_dr_0" TargetMode="External"/><Relationship Id="rId10" Type="http://schemas.openxmlformats.org/officeDocument/2006/relationships/hyperlink" Target="http://www.imdb.com/name/nm0318342/?ref_=ttls_li_st_1" TargetMode="External"/><Relationship Id="rId4" Type="http://schemas.openxmlformats.org/officeDocument/2006/relationships/hyperlink" Target="http://www.imdb.com/title/tt1186369/?ref_=ttls_li_tt" TargetMode="External"/><Relationship Id="rId9" Type="http://schemas.openxmlformats.org/officeDocument/2006/relationships/hyperlink" Target="http://www.imdb.com/name/nm0159008/?ref_=ttls_li_st_0"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www.imdb.com/name/nm2308774?ref_=tt_ov_dr" TargetMode="External"/><Relationship Id="rId3" Type="http://schemas.openxmlformats.org/officeDocument/2006/relationships/hyperlink" Target="http://www.imdb.com/name/nm0887375?ref_=tt_ov_dr" TargetMode="External"/><Relationship Id="rId7" Type="http://schemas.openxmlformats.org/officeDocument/2006/relationships/hyperlink" Target="http://www.imdb.com/year/2013/?ref_=tt_ov_inf" TargetMode="External"/><Relationship Id="rId2" Type="http://schemas.openxmlformats.org/officeDocument/2006/relationships/hyperlink" Target="http://www.imdb.com/year/2017/?ref_=tt_ov_inf" TargetMode="External"/><Relationship Id="rId1" Type="http://schemas.openxmlformats.org/officeDocument/2006/relationships/slideLayout" Target="../slideLayouts/slideLayout13.xml"/><Relationship Id="rId6" Type="http://schemas.openxmlformats.org/officeDocument/2006/relationships/hyperlink" Target="http://www.imdb.com/name/nm9068854?ref_=tt_ov_wr" TargetMode="External"/><Relationship Id="rId5" Type="http://schemas.openxmlformats.org/officeDocument/2006/relationships/hyperlink" Target="http://www.imdb.com/name/nm8837491?ref_=tt_ov_wr" TargetMode="External"/><Relationship Id="rId4" Type="http://schemas.openxmlformats.org/officeDocument/2006/relationships/hyperlink" Target="http://www.imdb.com/name/nm2675885?ref_=tt_ov_dr"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vimeo.com/67401588"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picture 1.jpg"/>
          <p:cNvPicPr>
            <a:picLocks noChangeAspect="1"/>
          </p:cNvPicPr>
          <p:nvPr/>
        </p:nvPicPr>
        <p:blipFill>
          <a:blip r:embed="rId3" cstate="print"/>
          <a:stretch>
            <a:fillRect/>
          </a:stretch>
        </p:blipFill>
        <p:spPr>
          <a:xfrm>
            <a:off x="0" y="-1"/>
            <a:ext cx="9144000" cy="6857999"/>
          </a:xfrm>
          <a:prstGeom prst="rect">
            <a:avLst/>
          </a:prstGeom>
        </p:spPr>
      </p:pic>
      <p:pic>
        <p:nvPicPr>
          <p:cNvPr id="5" name="4 - Εικόνα" descr="all logos.jpg"/>
          <p:cNvPicPr>
            <a:picLocks noChangeAspect="1"/>
          </p:cNvPicPr>
          <p:nvPr/>
        </p:nvPicPr>
        <p:blipFill>
          <a:blip r:embed="rId4" cstate="print"/>
          <a:stretch>
            <a:fillRect/>
          </a:stretch>
        </p:blipFill>
        <p:spPr>
          <a:xfrm>
            <a:off x="0" y="6062627"/>
            <a:ext cx="9144000" cy="795373"/>
          </a:xfrm>
          <a:prstGeom prst="rect">
            <a:avLst/>
          </a:prstGeom>
        </p:spPr>
      </p:pic>
      <p:pic>
        <p:nvPicPr>
          <p:cNvPr id="7" name="6 - Εικόνα" descr="SUCRE-final-transp.png"/>
          <p:cNvPicPr>
            <a:picLocks noChangeAspect="1"/>
          </p:cNvPicPr>
          <p:nvPr/>
        </p:nvPicPr>
        <p:blipFill>
          <a:blip r:embed="rId5" cstate="print"/>
          <a:stretch>
            <a:fillRect/>
          </a:stretch>
        </p:blipFill>
        <p:spPr>
          <a:xfrm>
            <a:off x="-609601" y="-342901"/>
            <a:ext cx="3908107" cy="3038475"/>
          </a:xfrm>
          <a:prstGeom prst="rect">
            <a:avLst/>
          </a:prstGeom>
        </p:spPr>
      </p:pic>
      <p:pic>
        <p:nvPicPr>
          <p:cNvPr id="10" name="Picture 27"/>
          <p:cNvPicPr/>
          <p:nvPr/>
        </p:nvPicPr>
        <p:blipFill>
          <a:blip r:embed="rId6" cstate="print">
            <a:extLst>
              <a:ext uri="{28A0092B-C50C-407E-A947-70E740481C1C}">
                <a14:useLocalDpi xmlns="" xmlns:a14="http://schemas.microsoft.com/office/drawing/2010/main" val="0"/>
              </a:ext>
            </a:extLst>
          </a:blip>
          <a:stretch>
            <a:fillRect/>
          </a:stretch>
        </p:blipFill>
        <p:spPr>
          <a:xfrm>
            <a:off x="1600200" y="123825"/>
            <a:ext cx="6648450" cy="236220"/>
          </a:xfrm>
          <a:prstGeom prst="rect">
            <a:avLst/>
          </a:prstGeom>
        </p:spPr>
      </p:pic>
      <p:sp>
        <p:nvSpPr>
          <p:cNvPr id="2" name="1 - Τίτλος"/>
          <p:cNvSpPr>
            <a:spLocks noGrp="1"/>
          </p:cNvSpPr>
          <p:nvPr>
            <p:ph type="title"/>
          </p:nvPr>
        </p:nvSpPr>
        <p:spPr>
          <a:xfrm>
            <a:off x="2438401" y="476672"/>
            <a:ext cx="5219700" cy="4176464"/>
          </a:xfrm>
        </p:spPr>
        <p:txBody>
          <a:bodyPr>
            <a:noAutofit/>
          </a:bodyPr>
          <a:lstStyle/>
          <a:p>
            <a:r>
              <a:rPr lang="en-US" sz="2000" b="1" dirty="0" smtClean="0"/>
              <a:t/>
            </a:r>
            <a:br>
              <a:rPr lang="en-US" sz="2000" b="1" dirty="0" smtClean="0"/>
            </a:br>
            <a:r>
              <a:rPr lang="el-GR" b="1" dirty="0">
                <a:latin typeface="Cambria" panose="02040503050406030204" pitchFamily="18" charset="0"/>
              </a:rPr>
              <a:t>ΙΟ4: Ψυχοκοινωνική Στήριξη μέσω της εμπλοκής και κινητοποίησης της κοινότητας: </a:t>
            </a:r>
            <a:r>
              <a:rPr lang="el-GR" b="1" dirty="0" smtClean="0">
                <a:latin typeface="Cambria" panose="02040503050406030204" pitchFamily="18" charset="0"/>
              </a:rPr>
              <a:t>Εργαστήριο</a:t>
            </a:r>
            <a:br>
              <a:rPr lang="el-GR" b="1" dirty="0" smtClean="0">
                <a:latin typeface="Cambria" panose="02040503050406030204" pitchFamily="18" charset="0"/>
              </a:rPr>
            </a:br>
            <a:r>
              <a:rPr lang="el-GR" sz="2000" i="1" dirty="0" smtClean="0"/>
              <a:t>ΙΟ4-</a:t>
            </a:r>
            <a:r>
              <a:rPr lang="en-US" sz="2000" i="1" dirty="0"/>
              <a:t>Psychosocial Support through Communities’ engagement &amp; mobilization: </a:t>
            </a:r>
            <a:r>
              <a:rPr lang="en-US" sz="2000" i="1" dirty="0" smtClean="0"/>
              <a:t>Workshop </a:t>
            </a:r>
            <a:r>
              <a:rPr lang="el-GR" sz="2000" i="1" dirty="0" smtClean="0"/>
              <a:t>(</a:t>
            </a:r>
            <a:r>
              <a:rPr lang="en-US" sz="2000" i="1" dirty="0" err="1" smtClean="0"/>
              <a:t>Baka</a:t>
            </a:r>
            <a:r>
              <a:rPr lang="en-US" sz="2000" i="1" dirty="0" smtClean="0"/>
              <a:t>, </a:t>
            </a:r>
            <a:r>
              <a:rPr lang="en-US" sz="2000" i="1" dirty="0" err="1" smtClean="0"/>
              <a:t>Bibou</a:t>
            </a:r>
            <a:r>
              <a:rPr lang="en-US" sz="2000" i="1" dirty="0" smtClean="0"/>
              <a:t>, </a:t>
            </a:r>
            <a:r>
              <a:rPr lang="en-US" sz="2000" i="1" dirty="0" err="1" smtClean="0"/>
              <a:t>Figgou</a:t>
            </a:r>
            <a:r>
              <a:rPr lang="en-US" sz="2000" i="1" smtClean="0"/>
              <a:t>)</a:t>
            </a:r>
            <a:endParaRPr lang="el-GR" sz="2800" i="1" dirty="0"/>
          </a:p>
        </p:txBody>
      </p:sp>
      <p:sp>
        <p:nvSpPr>
          <p:cNvPr id="3" name="Rectangle 2"/>
          <p:cNvSpPr/>
          <p:nvPr/>
        </p:nvSpPr>
        <p:spPr>
          <a:xfrm>
            <a:off x="2286000" y="2828836"/>
            <a:ext cx="4572000" cy="3447098"/>
          </a:xfrm>
          <a:prstGeom prst="rect">
            <a:avLst/>
          </a:prstGeom>
        </p:spPr>
        <p:txBody>
          <a:bodyPr>
            <a:spAutoFit/>
          </a:bodyPr>
          <a:lstStyle/>
          <a:p>
            <a:pPr marL="228600" lvl="0" indent="-228600">
              <a:lnSpc>
                <a:spcPct val="120000"/>
              </a:lnSpc>
              <a:spcBef>
                <a:spcPts val="1000"/>
              </a:spcBef>
              <a:buClr>
                <a:srgbClr val="415588"/>
              </a:buClr>
              <a:buSzPct val="100000"/>
              <a:buFont typeface="Arial" panose="020B0604020202020204" pitchFamily="34" charset="0"/>
              <a:buChar char="•"/>
            </a:pPr>
            <a:endParaRPr lang="en-US" sz="2000" i="1" dirty="0">
              <a:solidFill>
                <a:prstClr val="black"/>
              </a:solidFill>
              <a:latin typeface="Century Gothic" panose="020B0502020202020204"/>
            </a:endParaRPr>
          </a:p>
          <a:p>
            <a:pPr marL="228600" lvl="0" indent="-228600">
              <a:lnSpc>
                <a:spcPct val="120000"/>
              </a:lnSpc>
              <a:spcBef>
                <a:spcPts val="1000"/>
              </a:spcBef>
              <a:buClr>
                <a:srgbClr val="415588"/>
              </a:buClr>
              <a:buSzPct val="100000"/>
              <a:buFont typeface="Arial" panose="020B0604020202020204" pitchFamily="34" charset="0"/>
              <a:buChar char="•"/>
            </a:pPr>
            <a:endParaRPr lang="en-US" sz="2000" dirty="0" smtClean="0">
              <a:solidFill>
                <a:prstClr val="black"/>
              </a:solidFill>
              <a:latin typeface="Century Gothic" panose="020B0502020202020204"/>
            </a:endParaRPr>
          </a:p>
          <a:p>
            <a:pPr marL="228600" lvl="0" indent="-228600">
              <a:lnSpc>
                <a:spcPct val="120000"/>
              </a:lnSpc>
              <a:spcBef>
                <a:spcPts val="1000"/>
              </a:spcBef>
              <a:buClr>
                <a:srgbClr val="415588"/>
              </a:buClr>
              <a:buSzPct val="100000"/>
              <a:buFont typeface="Arial" panose="020B0604020202020204" pitchFamily="34" charset="0"/>
              <a:buChar char="•"/>
            </a:pPr>
            <a:endParaRPr lang="en-US" sz="2000" dirty="0" smtClean="0">
              <a:solidFill>
                <a:prstClr val="black"/>
              </a:solidFill>
              <a:latin typeface="Century Gothic" panose="020B0502020202020204"/>
            </a:endParaRPr>
          </a:p>
          <a:p>
            <a:pPr marL="228600" lvl="0" indent="-228600">
              <a:lnSpc>
                <a:spcPct val="120000"/>
              </a:lnSpc>
              <a:spcBef>
                <a:spcPts val="1000"/>
              </a:spcBef>
              <a:buClr>
                <a:srgbClr val="415588"/>
              </a:buClr>
              <a:buSzPct val="100000"/>
              <a:buFont typeface="Arial" panose="020B0604020202020204" pitchFamily="34" charset="0"/>
              <a:buChar char="•"/>
            </a:pPr>
            <a:endParaRPr lang="en-US" sz="2000" dirty="0">
              <a:solidFill>
                <a:prstClr val="black"/>
              </a:solidFill>
              <a:latin typeface="Century Gothic" panose="020B0502020202020204"/>
            </a:endParaRPr>
          </a:p>
          <a:p>
            <a:pPr marL="228600" lvl="0" indent="-228600">
              <a:lnSpc>
                <a:spcPct val="120000"/>
              </a:lnSpc>
              <a:spcBef>
                <a:spcPts val="1000"/>
              </a:spcBef>
              <a:buClr>
                <a:srgbClr val="415588"/>
              </a:buClr>
              <a:buSzPct val="100000"/>
              <a:buFont typeface="Arial" panose="020B0604020202020204" pitchFamily="34" charset="0"/>
              <a:buChar char="•"/>
            </a:pPr>
            <a:endParaRPr lang="en-US" sz="2000" dirty="0" smtClean="0">
              <a:solidFill>
                <a:prstClr val="black"/>
              </a:solidFill>
              <a:latin typeface="Century Gothic" panose="020B0502020202020204"/>
            </a:endParaRPr>
          </a:p>
          <a:p>
            <a:pPr marL="228600" lvl="0" indent="-228600">
              <a:lnSpc>
                <a:spcPct val="120000"/>
              </a:lnSpc>
              <a:spcBef>
                <a:spcPts val="1000"/>
              </a:spcBef>
              <a:buClr>
                <a:srgbClr val="415588"/>
              </a:buClr>
              <a:buSzPct val="100000"/>
              <a:buFont typeface="Arial" panose="020B0604020202020204" pitchFamily="34" charset="0"/>
              <a:buChar char="•"/>
            </a:pPr>
            <a:endParaRPr lang="en-US" sz="2000" dirty="0">
              <a:solidFill>
                <a:prstClr val="black"/>
              </a:solidFill>
              <a:latin typeface="Century Gothic" panose="020B0502020202020204"/>
            </a:endParaRPr>
          </a:p>
          <a:p>
            <a:pPr marL="228600" lvl="0" indent="-228600">
              <a:lnSpc>
                <a:spcPct val="120000"/>
              </a:lnSpc>
              <a:spcBef>
                <a:spcPts val="1000"/>
              </a:spcBef>
              <a:buClr>
                <a:srgbClr val="415588"/>
              </a:buClr>
              <a:buSzPct val="100000"/>
              <a:buFont typeface="Arial" panose="020B0604020202020204" pitchFamily="34" charset="0"/>
              <a:buChar char="•"/>
            </a:pPr>
            <a:endParaRPr lang="el-GR" sz="2000" dirty="0">
              <a:solidFill>
                <a:prstClr val="black"/>
              </a:solidFill>
              <a:latin typeface="Century Gothic" panose="020B050202020202020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
            </a:r>
            <a:br>
              <a:rPr lang="el-GR" b="1" dirty="0" smtClean="0"/>
            </a:br>
            <a:r>
              <a:rPr lang="el-GR" b="1" dirty="0" smtClean="0"/>
              <a:t>Σπουδές </a:t>
            </a:r>
            <a:r>
              <a:rPr lang="el-GR" b="1" dirty="0" smtClean="0"/>
              <a:t>για το </a:t>
            </a:r>
            <a:r>
              <a:rPr lang="el-GR" b="1" dirty="0" smtClean="0"/>
              <a:t>προσφυγικό</a:t>
            </a:r>
            <a:br>
              <a:rPr lang="el-GR" b="1" dirty="0" smtClean="0"/>
            </a:b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normAutofit/>
          </a:bodyPr>
          <a:lstStyle/>
          <a:p>
            <a:pPr lvl="0"/>
            <a:r>
              <a:rPr lang="el-GR" dirty="0" smtClean="0"/>
              <a:t>Ορισμένες παραδοχές όχι ιδιαίτερα βοηθητικές για τη δουλει</a:t>
            </a:r>
            <a:r>
              <a:rPr lang="el-GR" dirty="0" smtClean="0"/>
              <a:t>ά στο πεδίο, όπως για πχ: </a:t>
            </a:r>
          </a:p>
          <a:p>
            <a:pPr lvl="0"/>
            <a:r>
              <a:rPr lang="el-GR" dirty="0" smtClean="0"/>
              <a:t>Εμπειρίες των προσφύγων </a:t>
            </a:r>
            <a:r>
              <a:rPr lang="el-GR" dirty="0" err="1" smtClean="0"/>
              <a:t>ομοιογενοποιημένες</a:t>
            </a:r>
            <a:r>
              <a:rPr lang="el-GR" dirty="0" smtClean="0"/>
              <a:t> </a:t>
            </a:r>
            <a:r>
              <a:rPr lang="el-GR" dirty="0" smtClean="0"/>
              <a:t>με σαφώς διακριτά στάδια </a:t>
            </a:r>
            <a:endParaRPr lang="en-US" dirty="0" smtClean="0"/>
          </a:p>
          <a:p>
            <a:pPr lvl="0"/>
            <a:r>
              <a:rPr lang="el-GR" dirty="0" smtClean="0"/>
              <a:t>Υιοθετείται </a:t>
            </a:r>
            <a:r>
              <a:rPr lang="el-GR" dirty="0" err="1" smtClean="0"/>
              <a:t>ηρουτίνα</a:t>
            </a:r>
            <a:r>
              <a:rPr lang="el-GR" dirty="0" smtClean="0"/>
              <a:t> </a:t>
            </a:r>
            <a:r>
              <a:rPr lang="el-GR" dirty="0" smtClean="0"/>
              <a:t>μιας γλώσσας απώλειας (παραδόσεις, ταυτότητα, κουλτούρα) ως αποτέλεσμα, συνέπεια της προσφυγικής </a:t>
            </a:r>
            <a:r>
              <a:rPr lang="el-GR" dirty="0" smtClean="0"/>
              <a:t>κατάστασης.</a:t>
            </a:r>
            <a:endParaRPr lang="en-US" dirty="0" smtClean="0"/>
          </a:p>
          <a:p>
            <a:pPr lvl="0"/>
            <a:r>
              <a:rPr lang="el-GR" dirty="0" smtClean="0"/>
              <a:t>Κυριαρχία ψυχολογικών ερμηνειών εκτοπισμού</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Σπουδές </a:t>
            </a:r>
            <a:r>
              <a:rPr lang="el-GR" b="1" dirty="0" smtClean="0"/>
              <a:t>για το προσφυγικό</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normAutofit/>
          </a:bodyPr>
          <a:lstStyle/>
          <a:p>
            <a:pPr lvl="0"/>
            <a:r>
              <a:rPr lang="el-GR" dirty="0" smtClean="0"/>
              <a:t>Ηθική οικονομία της φροντίδας (νομιμοποιείται </a:t>
            </a:r>
            <a:r>
              <a:rPr lang="el-GR" dirty="0" smtClean="0"/>
              <a:t>ένας πρόσφυγας να </a:t>
            </a:r>
            <a:r>
              <a:rPr lang="el-GR" dirty="0" smtClean="0"/>
              <a:t>ζητά και κοινωνικές παροχές; Είναι αρκετά </a:t>
            </a:r>
            <a:r>
              <a:rPr lang="el-GR" dirty="0" smtClean="0"/>
              <a:t>«</a:t>
            </a:r>
            <a:r>
              <a:rPr lang="el-GR" dirty="0" err="1" smtClean="0"/>
              <a:t>θυματοποιημένος</a:t>
            </a:r>
            <a:r>
              <a:rPr lang="el-GR" dirty="0" smtClean="0"/>
              <a:t>»  </a:t>
            </a:r>
            <a:r>
              <a:rPr lang="el-GR" dirty="0" smtClean="0"/>
              <a:t>Πώς μπορεί να διεκδικεί καλύτερες συνθήκες και να φέρεται χειριστικά; «Δεν φτάνει που…..»). </a:t>
            </a:r>
          </a:p>
          <a:p>
            <a:pPr lvl="0"/>
            <a:r>
              <a:rPr lang="el-GR" dirty="0" smtClean="0"/>
              <a:t>Χάρτες συναισθηματικής </a:t>
            </a:r>
            <a:r>
              <a:rPr lang="el-GR" dirty="0" smtClean="0"/>
              <a:t>επένδυσης με αντίστοιχη </a:t>
            </a:r>
            <a:r>
              <a:rPr lang="en-US" dirty="0" smtClean="0"/>
              <a:t>agen</a:t>
            </a:r>
            <a:r>
              <a:rPr lang="en-US" dirty="0" smtClean="0"/>
              <a:t>d</a:t>
            </a:r>
            <a:r>
              <a:rPr lang="en-US" dirty="0" smtClean="0"/>
              <a:t>a setting </a:t>
            </a:r>
            <a:r>
              <a:rPr lang="el-GR" dirty="0" smtClean="0"/>
              <a:t>από τα ΜΜΕ. </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Σπουδές για το προσφυγικό</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Συχνά, η</a:t>
            </a:r>
            <a:r>
              <a:rPr lang="el-GR" dirty="0" smtClean="0"/>
              <a:t> </a:t>
            </a:r>
            <a:r>
              <a:rPr lang="el-GR" dirty="0" smtClean="0"/>
              <a:t>ανθρωπιστική προσέγγιση ως το μακρύ χέρι της πολιτικής που προσδιορίζει διεργασίες και περιεχόμενα </a:t>
            </a:r>
            <a:r>
              <a:rPr lang="el-GR" dirty="0" err="1" smtClean="0"/>
              <a:t>θυματοποίησης</a:t>
            </a:r>
            <a:r>
              <a:rPr lang="el-GR" dirty="0" smtClean="0"/>
              <a:t>, επαρκείς στρατηγικές διαχείρισης της ανασφάλειας και κρίνει/αξιολογεί ποιος δικαιούται την ανακούφιση και το περιεχόμενο της ανακούφισης </a:t>
            </a:r>
          </a:p>
          <a:p>
            <a:r>
              <a:rPr lang="el-GR" dirty="0" smtClean="0"/>
              <a:t>Βλέπε </a:t>
            </a:r>
            <a:r>
              <a:rPr lang="en-US" dirty="0" smtClean="0"/>
              <a:t>Didier </a:t>
            </a:r>
            <a:r>
              <a:rPr lang="en-US" dirty="0" err="1" smtClean="0"/>
              <a:t>Fassin</a:t>
            </a:r>
            <a:r>
              <a:rPr lang="el-GR" dirty="0" smtClean="0"/>
              <a:t>, 2009. </a:t>
            </a:r>
            <a:r>
              <a:rPr lang="en-US" dirty="0" smtClean="0"/>
              <a:t>Another Politics of Life is Possible. Theory, Culture and Society </a:t>
            </a:r>
            <a:r>
              <a:rPr lang="el-GR" dirty="0" smtClean="0"/>
              <a:t>για την Γαλλία σε σχέση με την μετακίνηση πληθυσμών από την </a:t>
            </a:r>
            <a:r>
              <a:rPr lang="el-GR" dirty="0" smtClean="0"/>
              <a:t>Αφρική</a:t>
            </a:r>
            <a:r>
              <a:rPr lang="en-US" dirty="0" smtClean="0"/>
              <a:t>. </a:t>
            </a:r>
            <a:endParaRPr lang="el-GR" dirty="0" smtClean="0"/>
          </a:p>
          <a:p>
            <a:r>
              <a:rPr lang="el-GR" dirty="0" smtClean="0"/>
              <a:t>Η πολιτική για τις ζωές μας δεν αφορά μόνο τεχνικές διακυβέρνησης αλλά νοήματα και αξίες</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Οι παρεμβάσεις στα παιδιά και τις οικογένειές τους</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lstStyle/>
          <a:p>
            <a:pPr>
              <a:buNone/>
            </a:pPr>
            <a:r>
              <a:rPr lang="el-GR" dirty="0" smtClean="0"/>
              <a:t>Τρεις ιστορικά δομημένοι τρόποι </a:t>
            </a:r>
            <a:r>
              <a:rPr lang="el-GR" dirty="0" smtClean="0"/>
              <a:t>επιχειρηματολογίας</a:t>
            </a:r>
            <a:r>
              <a:rPr lang="el-GR" dirty="0" smtClean="0"/>
              <a:t>: </a:t>
            </a:r>
          </a:p>
          <a:p>
            <a:r>
              <a:rPr lang="el-GR" dirty="0" smtClean="0"/>
              <a:t>ανάπτυξη </a:t>
            </a:r>
            <a:r>
              <a:rPr lang="el-GR" dirty="0" smtClean="0"/>
              <a:t>παιδιού</a:t>
            </a:r>
            <a:endParaRPr lang="el-GR" dirty="0" smtClean="0"/>
          </a:p>
          <a:p>
            <a:r>
              <a:rPr lang="el-GR" dirty="0" smtClean="0"/>
              <a:t>τραύμα </a:t>
            </a:r>
            <a:endParaRPr lang="el-GR" dirty="0" smtClean="0"/>
          </a:p>
          <a:p>
            <a:r>
              <a:rPr lang="el-GR" dirty="0" smtClean="0"/>
              <a:t>ανθεκτικότητα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sz="4000" dirty="0" smtClean="0"/>
              <a:t/>
            </a:r>
            <a:br>
              <a:rPr lang="el-GR" sz="4000" dirty="0" smtClean="0"/>
            </a:br>
            <a:r>
              <a:rPr lang="el-GR" sz="4000" dirty="0" smtClean="0"/>
              <a:t>1. Ανάπτυξη του παιδιού και πολιτισμική αναφορά</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normAutofit lnSpcReduction="10000"/>
          </a:bodyPr>
          <a:lstStyle/>
          <a:p>
            <a:r>
              <a:rPr lang="el-GR" dirty="0" smtClean="0"/>
              <a:t>Κοινή σε όλα τα παιδιά και όχι μόνο σε πρόσφυγες. </a:t>
            </a:r>
            <a:r>
              <a:rPr lang="el-GR" dirty="0" err="1" smtClean="0"/>
              <a:t>Κατ’εξοχήν</a:t>
            </a:r>
            <a:r>
              <a:rPr lang="el-GR" dirty="0" smtClean="0"/>
              <a:t> </a:t>
            </a:r>
            <a:r>
              <a:rPr lang="el-GR" dirty="0" err="1" smtClean="0"/>
              <a:t>κανονικοποιητικές</a:t>
            </a:r>
            <a:r>
              <a:rPr lang="el-GR" dirty="0" smtClean="0"/>
              <a:t> πρακτικές</a:t>
            </a:r>
            <a:endParaRPr lang="en-US" dirty="0" smtClean="0"/>
          </a:p>
          <a:p>
            <a:r>
              <a:rPr lang="el-GR" dirty="0" smtClean="0"/>
              <a:t>Η σοβαρή διακοπή σε μια γραμμική χρονολογική ακολουθία ανάπτυξης σημαίνει πρόβλημα</a:t>
            </a:r>
            <a:endParaRPr lang="en-US" dirty="0" smtClean="0"/>
          </a:p>
          <a:p>
            <a:r>
              <a:rPr lang="el-GR" dirty="0" smtClean="0"/>
              <a:t>Διεθνοποίηση δυτικής νόρμας  (</a:t>
            </a:r>
            <a:r>
              <a:rPr lang="en-US" dirty="0" err="1" smtClean="0"/>
              <a:t>Bowlby</a:t>
            </a:r>
            <a:r>
              <a:rPr lang="el-GR" dirty="0" smtClean="0"/>
              <a:t>, δεσμός) </a:t>
            </a:r>
            <a:endParaRPr lang="en-US" dirty="0" smtClean="0"/>
          </a:p>
          <a:p>
            <a:r>
              <a:rPr lang="el-GR" dirty="0" smtClean="0"/>
              <a:t>Δημιουργία κατηγοριών: παιδιά </a:t>
            </a:r>
            <a:r>
              <a:rPr lang="en-US" dirty="0" smtClean="0"/>
              <a:t>separated </a:t>
            </a:r>
            <a:r>
              <a:rPr lang="en-US" dirty="0" err="1" smtClean="0"/>
              <a:t>vs</a:t>
            </a:r>
            <a:r>
              <a:rPr lang="en-US" dirty="0" smtClean="0"/>
              <a:t> unaccompanied</a:t>
            </a:r>
            <a:r>
              <a:rPr lang="el-GR" dirty="0" smtClean="0"/>
              <a:t>. Θεσμός </a:t>
            </a:r>
            <a:r>
              <a:rPr lang="el-GR" dirty="0" smtClean="0"/>
              <a:t>επιτροπείας και ποιους αφορά; Πχ όσους βρίσκονται εκτός διαδικασίας ασύλου;</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Ανάπτυξη του παιδιού</a:t>
            </a:r>
            <a:endParaRPr lang="en-US" dirty="0"/>
          </a:p>
        </p:txBody>
      </p:sp>
      <p:sp>
        <p:nvSpPr>
          <p:cNvPr id="3" name="2 - Θέση περιεχομένου"/>
          <p:cNvSpPr>
            <a:spLocks noGrp="1"/>
          </p:cNvSpPr>
          <p:nvPr>
            <p:ph sz="quarter" idx="1"/>
          </p:nvPr>
        </p:nvSpPr>
        <p:spPr/>
        <p:txBody>
          <a:bodyPr>
            <a:normAutofit/>
          </a:bodyPr>
          <a:lstStyle/>
          <a:p>
            <a:r>
              <a:rPr lang="el-GR" dirty="0" smtClean="0"/>
              <a:t>Σε ποιο βαθμό γνώση από παλιότερες εποχές  </a:t>
            </a:r>
            <a:r>
              <a:rPr lang="el-GR" dirty="0" smtClean="0"/>
              <a:t>συνδέεται  με το σημερινό ιστορικό και πολιτισμικό πλαίσιο και γιατί μιλάμε για δεσμούς και ασφάλεια με τον ίδιο τρόπο; </a:t>
            </a:r>
          </a:p>
          <a:p>
            <a:r>
              <a:rPr lang="el-GR" dirty="0" smtClean="0"/>
              <a:t>Σε ποιο βαθμό η ανατροφή είναι δουλειά της μητέρας και όχι κοινωνική διεργασία; </a:t>
            </a:r>
          </a:p>
          <a:p>
            <a:r>
              <a:rPr lang="el-GR" dirty="0" smtClean="0"/>
              <a:t>Η έννοια του χρόνου, της ηλικίας, των σταδίων πώς διαφοροποιείται και αναγνωρίζεται πολιτισμικά; </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Ανάπτυξη του παιδιού</a:t>
            </a:r>
            <a:endParaRPr lang="en-US" dirty="0"/>
          </a:p>
        </p:txBody>
      </p:sp>
      <p:sp>
        <p:nvSpPr>
          <p:cNvPr id="3" name="2 - Θέση περιεχομένου"/>
          <p:cNvSpPr>
            <a:spLocks noGrp="1"/>
          </p:cNvSpPr>
          <p:nvPr>
            <p:ph sz="quarter" idx="1"/>
          </p:nvPr>
        </p:nvSpPr>
        <p:spPr/>
        <p:txBody>
          <a:bodyPr>
            <a:normAutofit lnSpcReduction="10000"/>
          </a:bodyPr>
          <a:lstStyle/>
          <a:p>
            <a:r>
              <a:rPr lang="el-GR" dirty="0" smtClean="0"/>
              <a:t>Μελέτη της </a:t>
            </a:r>
            <a:r>
              <a:rPr lang="en-US" dirty="0" smtClean="0"/>
              <a:t>Gardner </a:t>
            </a:r>
            <a:r>
              <a:rPr lang="el-GR" dirty="0" smtClean="0"/>
              <a:t>για μετανάστες από το Μπαγκλαντές (αγροτική παραδοσιακή κοινωνία με κύκλους εποχών και ασάφεια ως προς την χρονολογική ηλικία ως στοιχείο ταυτότητας) </a:t>
            </a:r>
          </a:p>
          <a:p>
            <a:r>
              <a:rPr lang="el-GR" dirty="0" smtClean="0"/>
              <a:t>ή μελέτη της </a:t>
            </a:r>
            <a:r>
              <a:rPr lang="en-US" dirty="0" smtClean="0"/>
              <a:t>Lynne Jones</a:t>
            </a:r>
            <a:r>
              <a:rPr lang="el-GR" dirty="0" smtClean="0"/>
              <a:t> (2004) με εμπειρίες παιδιών από την Βοσνία: όσα παιδιά δεν αναζητούν εξηγήσεις των «τραυματικών τους» εμπειριών και λένε «δεν ξέρω», καλύτεροι δείκτες ψυχικής υγείας, δηλαδή αναζήτηση στρατηγικών και όχι αναγνώριση τραύματος.</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dirty="0" smtClean="0"/>
              <a:t>2. Τραύμα</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Α) </a:t>
            </a:r>
            <a:r>
              <a:rPr lang="en-US" dirty="0" smtClean="0"/>
              <a:t>R. Young, </a:t>
            </a:r>
            <a:r>
              <a:rPr lang="el-GR" dirty="0" smtClean="0"/>
              <a:t>ΒΠΠ</a:t>
            </a:r>
            <a:endParaRPr lang="en-US" dirty="0" smtClean="0"/>
          </a:p>
          <a:p>
            <a:r>
              <a:rPr lang="el-GR" dirty="0" smtClean="0"/>
              <a:t>Β ) </a:t>
            </a:r>
            <a:r>
              <a:rPr lang="en-US" dirty="0" smtClean="0"/>
              <a:t>Summerfield</a:t>
            </a:r>
            <a:r>
              <a:rPr lang="el-GR" dirty="0" smtClean="0"/>
              <a:t> 1999</a:t>
            </a:r>
            <a:r>
              <a:rPr lang="en-US" dirty="0" smtClean="0"/>
              <a:t>.</a:t>
            </a:r>
            <a:r>
              <a:rPr lang="el-GR" dirty="0" smtClean="0"/>
              <a:t> </a:t>
            </a:r>
            <a:r>
              <a:rPr lang="en-US" dirty="0" err="1" smtClean="0"/>
              <a:t>Furedi</a:t>
            </a:r>
            <a:r>
              <a:rPr lang="el-GR" dirty="0" smtClean="0"/>
              <a:t>, 2003. Θεραπευτική κουλτούρα- παραγνώριση παραδοσιακών μοντέλων υποστήριξης και ανακούφισης </a:t>
            </a:r>
            <a:r>
              <a:rPr lang="el-GR" dirty="0" smtClean="0"/>
              <a:t>με αποτέλεσμα να μην εμπλέκουν ενεργητικά τους </a:t>
            </a:r>
            <a:r>
              <a:rPr lang="el-GR" dirty="0" smtClean="0"/>
              <a:t>πρόσφυγες. </a:t>
            </a:r>
            <a:r>
              <a:rPr lang="el-GR" dirty="0" smtClean="0"/>
              <a:t>Η θεραπευτική κουλτούρα διαμορφώνει </a:t>
            </a:r>
            <a:r>
              <a:rPr lang="el-GR" dirty="0" smtClean="0"/>
              <a:t>το τι τίθεται ως </a:t>
            </a:r>
            <a:r>
              <a:rPr lang="el-GR" dirty="0" smtClean="0"/>
              <a:t>προτεραιότητα σε όλους τους ανθρώπους</a:t>
            </a:r>
            <a:endParaRPr lang="en-US" dirty="0" smtClean="0"/>
          </a:p>
          <a:p>
            <a:r>
              <a:rPr lang="el-GR" dirty="0" smtClean="0"/>
              <a:t>Γ) Στρατηγική κατηγοριοποίησης (</a:t>
            </a:r>
            <a:r>
              <a:rPr lang="en-US" dirty="0" smtClean="0"/>
              <a:t>Watters</a:t>
            </a:r>
            <a:r>
              <a:rPr lang="el-GR" dirty="0" smtClean="0"/>
              <a:t>, 2001) </a:t>
            </a:r>
            <a:r>
              <a:rPr lang="en-US" dirty="0" err="1" smtClean="0"/>
              <a:t>Fassin</a:t>
            </a:r>
            <a:r>
              <a:rPr lang="en-US" dirty="0" smtClean="0"/>
              <a:t> suffering body</a:t>
            </a:r>
            <a:r>
              <a:rPr lang="el-GR" dirty="0" smtClean="0"/>
              <a:t>. </a:t>
            </a:r>
          </a:p>
          <a:p>
            <a:r>
              <a:rPr lang="el-GR" dirty="0" smtClean="0"/>
              <a:t>Σταδιακή μετακίνησ</a:t>
            </a:r>
            <a:r>
              <a:rPr lang="el-GR" dirty="0" smtClean="0"/>
              <a:t>η αιτημάτων και διεκδικήσεων από το </a:t>
            </a:r>
            <a:r>
              <a:rPr lang="el-GR" dirty="0" smtClean="0"/>
              <a:t>κοινωνικό </a:t>
            </a:r>
            <a:r>
              <a:rPr lang="el-GR" dirty="0" smtClean="0"/>
              <a:t>και το πολιτικό στο ατομικό και στο κλινικό για διασφάλιση ασύλου</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Τραύμα (συνέχεια) </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normAutofit/>
          </a:bodyPr>
          <a:lstStyle/>
          <a:p>
            <a:r>
              <a:rPr lang="el-GR" dirty="0" smtClean="0"/>
              <a:t>Έμφαση </a:t>
            </a:r>
            <a:r>
              <a:rPr lang="el-GR" dirty="0" smtClean="0"/>
              <a:t>στι</a:t>
            </a:r>
            <a:r>
              <a:rPr lang="el-GR" dirty="0" smtClean="0"/>
              <a:t>ς επιπτώσεις </a:t>
            </a:r>
            <a:r>
              <a:rPr lang="el-GR" dirty="0" smtClean="0"/>
              <a:t>του </a:t>
            </a:r>
            <a:r>
              <a:rPr lang="el-GR" dirty="0" smtClean="0"/>
              <a:t>πολέμου στην ψυχοκοινωνική ανάπτυξη του παιδιού</a:t>
            </a:r>
            <a:endParaRPr lang="en-US" dirty="0" smtClean="0"/>
          </a:p>
          <a:p>
            <a:r>
              <a:rPr lang="el-GR" dirty="0" smtClean="0"/>
              <a:t>Ατομική παρέμβαση στα </a:t>
            </a:r>
            <a:r>
              <a:rPr lang="el-GR" dirty="0" smtClean="0"/>
              <a:t>παιδιά</a:t>
            </a:r>
            <a:endParaRPr lang="en-US" dirty="0" smtClean="0"/>
          </a:p>
          <a:p>
            <a:r>
              <a:rPr lang="el-GR" dirty="0" smtClean="0"/>
              <a:t>Μετρήσεις ψυχολογικές και ψυχιατρικές </a:t>
            </a:r>
            <a:r>
              <a:rPr lang="el-GR" dirty="0" smtClean="0"/>
              <a:t>για αξιολόγηση του </a:t>
            </a:r>
            <a:r>
              <a:rPr lang="el-GR" dirty="0" err="1" smtClean="0"/>
              <a:t>μετατραυματικού</a:t>
            </a:r>
            <a:r>
              <a:rPr lang="el-GR" dirty="0" smtClean="0"/>
              <a:t> συνδρόμου</a:t>
            </a:r>
            <a:endParaRPr lang="en-US" dirty="0" smtClean="0"/>
          </a:p>
          <a:p>
            <a:r>
              <a:rPr lang="el-GR" dirty="0" smtClean="0"/>
              <a:t>Ατομική ψυχοθεραπεία και ψυχιατρική στήριξη</a:t>
            </a:r>
            <a:endParaRPr lang="en-US" dirty="0" smtClean="0"/>
          </a:p>
          <a:p>
            <a:r>
              <a:rPr lang="el-GR" dirty="0" smtClean="0"/>
              <a:t>Η θεραπεία προϋποθέτει τεχνικές στήριξης</a:t>
            </a:r>
            <a:endParaRPr lang="en-US" dirty="0" smtClean="0"/>
          </a:p>
          <a:p>
            <a:r>
              <a:rPr lang="el-GR" dirty="0" smtClean="0"/>
              <a:t>Παρέμβαση σε μικρό αριθμό με μεγάλο κόστος</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Τραύμα Υλικό Βαβέλ</a:t>
            </a:r>
            <a:endParaRPr lang="en-US" dirty="0"/>
          </a:p>
        </p:txBody>
      </p:sp>
      <p:sp>
        <p:nvSpPr>
          <p:cNvPr id="3" name="2 - Θέση περιεχομένου"/>
          <p:cNvSpPr>
            <a:spLocks noGrp="1"/>
          </p:cNvSpPr>
          <p:nvPr>
            <p:ph sz="quarter" idx="1"/>
          </p:nvPr>
        </p:nvSpPr>
        <p:spPr/>
        <p:txBody>
          <a:bodyPr/>
          <a:lstStyle/>
          <a:p>
            <a:r>
              <a:rPr lang="el-GR" dirty="0" smtClean="0"/>
              <a:t>Ατομικό συλλογικό</a:t>
            </a:r>
          </a:p>
          <a:p>
            <a:r>
              <a:rPr lang="el-GR" dirty="0" smtClean="0"/>
              <a:t>Παπαδόπουλος: </a:t>
            </a:r>
            <a:r>
              <a:rPr lang="en-US" dirty="0" smtClean="0"/>
              <a:t>Nostalgic Disorientation</a:t>
            </a:r>
          </a:p>
          <a:p>
            <a:r>
              <a:rPr lang="el-GR" dirty="0" smtClean="0"/>
              <a:t>Διαπραγμάτευση δυναμική των εννοιών: Σπίτι χώρος, </a:t>
            </a:r>
            <a:r>
              <a:rPr lang="el-GR" dirty="0" smtClean="0"/>
              <a:t>χρόνος, </a:t>
            </a:r>
            <a:r>
              <a:rPr lang="el-GR" dirty="0" smtClean="0"/>
              <a:t>ένα σπίτι </a:t>
            </a:r>
            <a:r>
              <a:rPr lang="el-GR" dirty="0" smtClean="0"/>
              <a:t>ή πολλά;</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606DA33-70C3-4F98-9B6B-DE9B507E684B}"/>
              </a:ext>
            </a:extLst>
          </p:cNvPr>
          <p:cNvSpPr>
            <a:spLocks noGrp="1"/>
          </p:cNvSpPr>
          <p:nvPr>
            <p:ph type="title"/>
          </p:nvPr>
        </p:nvSpPr>
        <p:spPr/>
        <p:txBody>
          <a:bodyPr>
            <a:normAutofit fontScale="90000"/>
          </a:bodyPr>
          <a:lstStyle/>
          <a:p>
            <a:r>
              <a:rPr lang="en-US" sz="2500" b="1" dirty="0">
                <a:solidFill>
                  <a:prstClr val="white"/>
                </a:solidFill>
              </a:rPr>
              <a:t>Project activities and objectives progress</a:t>
            </a:r>
            <a:r>
              <a:rPr lang="en-US" sz="2500" dirty="0">
                <a:solidFill>
                  <a:prstClr val="white"/>
                </a:solidFill>
              </a:rPr>
              <a:t/>
            </a:r>
            <a:br>
              <a:rPr lang="en-US" sz="2500" dirty="0">
                <a:solidFill>
                  <a:prstClr val="white"/>
                </a:solidFill>
              </a:rPr>
            </a:br>
            <a:r>
              <a:rPr lang="el-GR" sz="4000" b="1" dirty="0" smtClean="0">
                <a:solidFill>
                  <a:schemeClr val="tx2"/>
                </a:solidFill>
                <a:latin typeface="Cambria" panose="02040503050406030204" pitchFamily="18" charset="0"/>
              </a:rPr>
              <a:t>Στόχοι </a:t>
            </a:r>
            <a:r>
              <a:rPr lang="en-US" sz="2500" dirty="0" smtClean="0">
                <a:solidFill>
                  <a:prstClr val="white"/>
                </a:solidFill>
              </a:rPr>
              <a:t>u</a:t>
            </a:r>
            <a:r>
              <a:rPr lang="el-GR" sz="2500" dirty="0" smtClean="0">
                <a:solidFill>
                  <a:prstClr val="white"/>
                </a:solidFill>
              </a:rPr>
              <a:t>τη</a:t>
            </a:r>
            <a:r>
              <a:rPr lang="en-US" sz="2500" dirty="0" err="1" smtClean="0">
                <a:solidFill>
                  <a:prstClr val="white"/>
                </a:solidFill>
              </a:rPr>
              <a:t>ation</a:t>
            </a:r>
            <a:endParaRPr lang="el-GR" dirty="0"/>
          </a:p>
        </p:txBody>
      </p:sp>
      <p:sp>
        <p:nvSpPr>
          <p:cNvPr id="3" name="Θέση περιεχομένου 2">
            <a:extLst>
              <a:ext uri="{FF2B5EF4-FFF2-40B4-BE49-F238E27FC236}">
                <a16:creationId xmlns:a16="http://schemas.microsoft.com/office/drawing/2014/main" xmlns="" id="{F781E836-701C-41DC-83E1-9AFD96331FCC}"/>
              </a:ext>
            </a:extLst>
          </p:cNvPr>
          <p:cNvSpPr>
            <a:spLocks noGrp="1"/>
          </p:cNvSpPr>
          <p:nvPr>
            <p:ph sz="quarter" idx="1"/>
          </p:nvPr>
        </p:nvSpPr>
        <p:spPr>
          <a:xfrm>
            <a:off x="0" y="1693241"/>
            <a:ext cx="8216980" cy="4525963"/>
          </a:xfrm>
        </p:spPr>
        <p:txBody>
          <a:bodyPr>
            <a:noAutofit/>
          </a:bodyPr>
          <a:lstStyle/>
          <a:p>
            <a:pPr algn="just"/>
            <a:r>
              <a:rPr lang="el-GR" sz="2800" b="1" dirty="0" smtClean="0">
                <a:solidFill>
                  <a:schemeClr val="tx2"/>
                </a:solidFill>
              </a:rPr>
              <a:t>Υπενθυμίζουμε ότι οι στόχοι της ψυχοκοινωνικής ένταξης οδηγούν σε: </a:t>
            </a:r>
            <a:endParaRPr lang="el-GR" sz="2800" b="1" dirty="0" smtClean="0">
              <a:solidFill>
                <a:schemeClr val="tx2"/>
              </a:solidFill>
            </a:endParaRPr>
          </a:p>
          <a:p>
            <a:pPr algn="just"/>
            <a:r>
              <a:rPr lang="el-GR" sz="2800" b="1" dirty="0" smtClean="0">
                <a:solidFill>
                  <a:schemeClr val="tx2"/>
                </a:solidFill>
              </a:rPr>
              <a:t>Ψηφιακό </a:t>
            </a:r>
            <a:r>
              <a:rPr lang="el-GR" sz="2800" b="1" dirty="0">
                <a:solidFill>
                  <a:schemeClr val="tx2"/>
                </a:solidFill>
              </a:rPr>
              <a:t>εκπαιδευτικό υλικό για επαγγελματίες </a:t>
            </a:r>
            <a:r>
              <a:rPr lang="el-GR" sz="2800" b="1" dirty="0" smtClean="0">
                <a:solidFill>
                  <a:schemeClr val="tx2"/>
                </a:solidFill>
              </a:rPr>
              <a:t>που </a:t>
            </a:r>
            <a:r>
              <a:rPr lang="el-GR" sz="2800" b="1" dirty="0">
                <a:solidFill>
                  <a:schemeClr val="tx2"/>
                </a:solidFill>
              </a:rPr>
              <a:t>εμπλέκονται σε δράσεις ψυχοκοινωνικής υποστήριξης των προσφύγων </a:t>
            </a:r>
          </a:p>
          <a:p>
            <a:pPr algn="just"/>
            <a:r>
              <a:rPr lang="el-GR" sz="2800" b="1" dirty="0">
                <a:solidFill>
                  <a:schemeClr val="tx2"/>
                </a:solidFill>
              </a:rPr>
              <a:t>Ψηφιακό </a:t>
            </a:r>
            <a:r>
              <a:rPr lang="el-GR" sz="2800" b="1" dirty="0" smtClean="0">
                <a:solidFill>
                  <a:schemeClr val="tx2"/>
                </a:solidFill>
              </a:rPr>
              <a:t>εγχειρίδιο «καλών πρακτικών» </a:t>
            </a:r>
            <a:r>
              <a:rPr lang="el-GR" sz="2800" b="1" dirty="0">
                <a:solidFill>
                  <a:schemeClr val="tx2"/>
                </a:solidFill>
              </a:rPr>
              <a:t>(που θα βασίζεται τόσο σε </a:t>
            </a:r>
            <a:r>
              <a:rPr lang="el-GR" sz="2800" b="1" dirty="0" smtClean="0">
                <a:solidFill>
                  <a:schemeClr val="tx2"/>
                </a:solidFill>
              </a:rPr>
              <a:t>διερεύνηση </a:t>
            </a:r>
            <a:r>
              <a:rPr lang="el-GR" sz="2800" b="1" dirty="0">
                <a:solidFill>
                  <a:schemeClr val="tx2"/>
                </a:solidFill>
              </a:rPr>
              <a:t>των εμπειριών των ήδη εμπλεκομένων στο πεδίο όσο και σε επισκόπηση των υπαρχουσών </a:t>
            </a:r>
            <a:r>
              <a:rPr lang="el-GR" sz="2800" b="1" dirty="0" smtClean="0">
                <a:solidFill>
                  <a:schemeClr val="tx2"/>
                </a:solidFill>
              </a:rPr>
              <a:t>«καλών πρακτικών»)</a:t>
            </a:r>
            <a:endParaRPr lang="el-GR" sz="2800" b="1" dirty="0">
              <a:solidFill>
                <a:schemeClr val="tx2"/>
              </a:solidFill>
            </a:endParaRPr>
          </a:p>
        </p:txBody>
      </p:sp>
    </p:spTree>
    <p:extLst>
      <p:ext uri="{BB962C8B-B14F-4D97-AF65-F5344CB8AC3E}">
        <p14:creationId xmlns="" xmlns:p14="http://schemas.microsoft.com/office/powerpoint/2010/main" val="3887928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Ψυχοκοινωνική προσέγγιση </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lstStyle/>
          <a:p>
            <a:r>
              <a:rPr lang="el-GR" dirty="0" smtClean="0"/>
              <a:t>Κοινωνικές και συναισθηματικές σχέσεις των παιδιών </a:t>
            </a:r>
            <a:endParaRPr lang="en-US" dirty="0" smtClean="0"/>
          </a:p>
          <a:p>
            <a:r>
              <a:rPr lang="el-GR" dirty="0" smtClean="0"/>
              <a:t>Ομάδες παιδιών στα πλαίσια οικογενειών ή κοινοτήτων</a:t>
            </a:r>
            <a:endParaRPr lang="en-US" dirty="0" smtClean="0"/>
          </a:p>
          <a:p>
            <a:r>
              <a:rPr lang="el-GR" dirty="0" smtClean="0"/>
              <a:t>Αξιολόγηση με προτεραιότητες των ίδιων</a:t>
            </a:r>
            <a:endParaRPr lang="en-US" dirty="0" smtClean="0"/>
          </a:p>
          <a:p>
            <a:r>
              <a:rPr lang="el-GR" dirty="0" smtClean="0"/>
              <a:t>Κοινοτικές παρεμβάσεις, κανονικότητα</a:t>
            </a:r>
            <a:endParaRPr lang="en-US" dirty="0" smtClean="0"/>
          </a:p>
          <a:p>
            <a:r>
              <a:rPr lang="el-GR" dirty="0" smtClean="0"/>
              <a:t>Στρατηγικές και αποθέματα ανθεκτικότητας</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Η έννοια του χώρου (</a:t>
            </a:r>
            <a:r>
              <a:rPr lang="en-US" b="1" dirty="0" smtClean="0"/>
              <a:t>space</a:t>
            </a:r>
            <a:r>
              <a:rPr lang="el-GR" b="1" dirty="0" smtClean="0"/>
              <a:t>)</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normAutofit fontScale="92500" lnSpcReduction="10000"/>
          </a:bodyPr>
          <a:lstStyle/>
          <a:p>
            <a:r>
              <a:rPr lang="en-US" dirty="0" err="1" smtClean="0"/>
              <a:t>Akhil</a:t>
            </a:r>
            <a:r>
              <a:rPr lang="en-US" dirty="0" smtClean="0"/>
              <a:t> Gupta</a:t>
            </a:r>
            <a:r>
              <a:rPr lang="el-GR" dirty="0" smtClean="0"/>
              <a:t>, η αναπαράσταση του στις κοινωνικές επιστήμες ως ρήξη, ανωμαλία, ασυνέχεια. </a:t>
            </a:r>
          </a:p>
          <a:p>
            <a:r>
              <a:rPr lang="el-GR" dirty="0" smtClean="0"/>
              <a:t>Κριτική στον ισομορφισμό χώρου, μέρους και κουλτούρας πχ </a:t>
            </a:r>
            <a:r>
              <a:rPr lang="el-GR" dirty="0" smtClean="0"/>
              <a:t>εργαζόμενοι </a:t>
            </a:r>
            <a:r>
              <a:rPr lang="el-GR" dirty="0" smtClean="0"/>
              <a:t>που πηγαινοέρχονται </a:t>
            </a:r>
            <a:r>
              <a:rPr lang="el-GR" dirty="0" smtClean="0"/>
              <a:t>Ελλάδα Αλβανία, ή πολιτισμικές </a:t>
            </a:r>
            <a:r>
              <a:rPr lang="el-GR" dirty="0" smtClean="0"/>
              <a:t>διαφορές στο ίδιο μέρος, </a:t>
            </a:r>
            <a:r>
              <a:rPr lang="el-GR" dirty="0" smtClean="0"/>
              <a:t>ή με βάση τις μετααποικιακές σπουδές, πού </a:t>
            </a:r>
            <a:r>
              <a:rPr lang="el-GR" dirty="0" smtClean="0"/>
              <a:t>ανήκουν οι υβριδικές κουλτούρες;</a:t>
            </a:r>
            <a:endParaRPr lang="en-US" dirty="0" smtClean="0"/>
          </a:p>
          <a:p>
            <a:r>
              <a:rPr lang="el-GR" dirty="0" smtClean="0"/>
              <a:t>Οι χώροι ιεραρχικά και όχι φυσικά συνδεδεμένοι, άρα και η πολιτισμική και κοινωνική αλλαγή δεν είναι θέμα πολιτισμικής επαφής και συνάρθρωσης αλλά ζήτημα διαφοράς </a:t>
            </a:r>
            <a:r>
              <a:rPr lang="el-GR" dirty="0" smtClean="0"/>
              <a:t>δύναμης και ιεραρχίας </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Η έννοια του χώρου (</a:t>
            </a:r>
            <a:r>
              <a:rPr lang="en-US" b="1" dirty="0" smtClean="0"/>
              <a:t>space</a:t>
            </a:r>
            <a:r>
              <a:rPr lang="el-GR" b="1" dirty="0" smtClean="0"/>
              <a:t>)</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Τα σύνορα ως διάμεση ζώνη εκτοπισμού και </a:t>
            </a:r>
            <a:r>
              <a:rPr lang="el-GR" dirty="0" err="1" smtClean="0"/>
              <a:t>αποεδαφικοποίησης</a:t>
            </a:r>
            <a:r>
              <a:rPr lang="el-GR" dirty="0" smtClean="0"/>
              <a:t> που δομεί τις ταυτότητες των ατόμων</a:t>
            </a:r>
            <a:r>
              <a:rPr lang="el-GR" dirty="0" smtClean="0"/>
              <a:t>. Βιβλιογραφία για </a:t>
            </a:r>
            <a:r>
              <a:rPr lang="en-US" dirty="0" smtClean="0"/>
              <a:t>Border politics</a:t>
            </a:r>
            <a:endParaRPr lang="en-US" dirty="0" smtClean="0"/>
          </a:p>
          <a:p>
            <a:r>
              <a:rPr lang="el-GR" dirty="0" smtClean="0"/>
              <a:t>Κυρίως μελέτη από κοινωνική ανθρωπολογία, </a:t>
            </a:r>
            <a:r>
              <a:rPr lang="el-GR" dirty="0" smtClean="0"/>
              <a:t>χαρακτηριστικό παράδειγμα η καταγραφή της </a:t>
            </a:r>
            <a:r>
              <a:rPr lang="en-US" dirty="0" err="1" smtClean="0"/>
              <a:t>Malki</a:t>
            </a:r>
            <a:r>
              <a:rPr lang="en-US" dirty="0" smtClean="0"/>
              <a:t> </a:t>
            </a:r>
            <a:r>
              <a:rPr lang="el-GR" dirty="0" smtClean="0"/>
              <a:t>στην </a:t>
            </a:r>
            <a:r>
              <a:rPr lang="el-GR" dirty="0" smtClean="0"/>
              <a:t>Τανζανία:</a:t>
            </a:r>
          </a:p>
          <a:p>
            <a:r>
              <a:rPr lang="el-GR" dirty="0" smtClean="0"/>
              <a:t> </a:t>
            </a:r>
            <a:r>
              <a:rPr lang="el-GR" dirty="0" smtClean="0"/>
              <a:t>Με βάση τα ευρήματά της, οι μετανάστες που δεν </a:t>
            </a:r>
            <a:r>
              <a:rPr lang="el-GR" dirty="0" smtClean="0"/>
              <a:t>μένουν σε καταυλισμούς και φεύγουν για αστικές περιοχές προσπαθούν να «ξεχάσουν» παλιούς δεσμούς και εμπειρίες καταδίωξης (</a:t>
            </a:r>
            <a:r>
              <a:rPr lang="en-US" dirty="0" smtClean="0"/>
              <a:t>Indefinite suspension of history</a:t>
            </a:r>
            <a:r>
              <a:rPr lang="el-GR" dirty="0" smtClean="0"/>
              <a:t>). </a:t>
            </a:r>
            <a:endParaRPr lang="el-GR" dirty="0" smtClean="0"/>
          </a:p>
          <a:p>
            <a:r>
              <a:rPr lang="el-GR" dirty="0" smtClean="0"/>
              <a:t>Η ίδια δεν μιλά για άρνηση απαραίτητα, αλλά για στρατηγικές επιλογές που βοηθούν τους πρόσφυγες να </a:t>
            </a:r>
            <a:r>
              <a:rPr lang="el-GR" dirty="0" smtClean="0"/>
              <a:t>δομήσουν την καθημερινότητά τους με τις προκλήσεις της.</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Ανθρωπιστική ή πολιτική προσέγγιση  </a:t>
            </a:r>
            <a:endParaRPr lang="en-US" dirty="0"/>
          </a:p>
        </p:txBody>
      </p:sp>
      <p:sp>
        <p:nvSpPr>
          <p:cNvPr id="3" name="2 - Θέση περιεχομένου"/>
          <p:cNvSpPr>
            <a:spLocks noGrp="1"/>
          </p:cNvSpPr>
          <p:nvPr>
            <p:ph sz="quarter" idx="1"/>
          </p:nvPr>
        </p:nvSpPr>
        <p:spPr/>
        <p:txBody>
          <a:bodyPr/>
          <a:lstStyle/>
          <a:p>
            <a:r>
              <a:rPr lang="en-US" dirty="0" err="1" smtClean="0"/>
              <a:t>Zohlberg</a:t>
            </a:r>
            <a:r>
              <a:rPr lang="en-US" dirty="0" smtClean="0"/>
              <a:t> et al. (1989) </a:t>
            </a:r>
            <a:r>
              <a:rPr lang="en-US" i="1" dirty="0" smtClean="0"/>
              <a:t>Escape from Violence: Conflict and the refugee crisis in the developing world</a:t>
            </a:r>
            <a:r>
              <a:rPr lang="en-US" dirty="0" smtClean="0"/>
              <a:t>. Oxford University Press</a:t>
            </a:r>
            <a:endParaRPr lang="el-GR" dirty="0" smtClean="0"/>
          </a:p>
          <a:p>
            <a:r>
              <a:rPr lang="en-US" dirty="0" smtClean="0"/>
              <a:t>&amp; </a:t>
            </a:r>
            <a:r>
              <a:rPr lang="en-US" dirty="0" err="1" smtClean="0"/>
              <a:t>Malki</a:t>
            </a:r>
            <a:r>
              <a:rPr lang="en-US" dirty="0" smtClean="0"/>
              <a:t> (1996) </a:t>
            </a:r>
            <a:r>
              <a:rPr lang="en-US" i="1" dirty="0" smtClean="0"/>
              <a:t>Speechless Emissaries</a:t>
            </a:r>
            <a:r>
              <a:rPr lang="en-US" dirty="0" smtClean="0"/>
              <a:t>: </a:t>
            </a:r>
            <a:r>
              <a:rPr lang="en-US" i="1" dirty="0" smtClean="0"/>
              <a:t>Refugees, Humanitarianism, and </a:t>
            </a:r>
            <a:r>
              <a:rPr lang="en-US" i="1" dirty="0" err="1" smtClean="0"/>
              <a:t>Dehistoricization</a:t>
            </a:r>
            <a:r>
              <a:rPr lang="en-US" i="1" dirty="0" smtClean="0"/>
              <a:t>. </a:t>
            </a:r>
            <a:r>
              <a:rPr lang="en-US" dirty="0" smtClean="0"/>
              <a:t>Cultural Anthropology</a:t>
            </a:r>
            <a:r>
              <a:rPr lang="el-GR" dirty="0" smtClean="0"/>
              <a:t>, </a:t>
            </a:r>
            <a:r>
              <a:rPr lang="en-US" dirty="0" err="1" smtClean="0"/>
              <a:t>Vol</a:t>
            </a:r>
            <a:r>
              <a:rPr lang="el-GR" dirty="0" smtClean="0"/>
              <a:t>. 11, </a:t>
            </a:r>
            <a:r>
              <a:rPr lang="en-US" dirty="0" smtClean="0"/>
              <a:t>No</a:t>
            </a:r>
            <a:r>
              <a:rPr lang="el-GR" dirty="0" smtClean="0"/>
              <a:t>. 3, </a:t>
            </a:r>
            <a:r>
              <a:rPr lang="en-US" dirty="0" smtClean="0"/>
              <a:t>pp</a:t>
            </a:r>
            <a:r>
              <a:rPr lang="el-GR" dirty="0" smtClean="0"/>
              <a:t>. 377-404.</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Ανθρωπιστική ή πολιτική</a:t>
            </a:r>
            <a:endParaRPr lang="en-US"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Η κριτική που ασκείται στους διεθνείς οργανισμού θ</a:t>
            </a:r>
            <a:r>
              <a:rPr lang="el-GR" dirty="0" smtClean="0"/>
              <a:t>εωρεί </a:t>
            </a:r>
            <a:r>
              <a:rPr lang="el-GR" dirty="0" smtClean="0"/>
              <a:t>δεδομένη την διάκριση ως κατασκευασμένη</a:t>
            </a:r>
          </a:p>
          <a:p>
            <a:r>
              <a:rPr lang="el-GR" dirty="0" smtClean="0"/>
              <a:t> η ανθρωπιστική προσέγγιση οδηγεί τον προσφυγικό πληθυσμό στη σιωπή </a:t>
            </a:r>
            <a:endParaRPr lang="en-US" dirty="0" smtClean="0"/>
          </a:p>
          <a:p>
            <a:r>
              <a:rPr lang="el-GR" dirty="0" smtClean="0"/>
              <a:t>η ανθρωπιστική βοήθεια φαίνεται ως απαραίτητη, ωστόσο η αναγκαία παροχή βοήθειας και η μακροχρόνια στήριξη συχνά συνδέονται από μια σειρά άρρητων κοινωνικών διεργασιών και πρακτικών που εμφανίζονται ως </a:t>
            </a:r>
            <a:r>
              <a:rPr lang="el-GR" dirty="0" err="1" smtClean="0"/>
              <a:t>ανιστορικές</a:t>
            </a:r>
            <a:r>
              <a:rPr lang="el-GR" dirty="0" smtClean="0"/>
              <a:t>. </a:t>
            </a:r>
          </a:p>
          <a:p>
            <a:r>
              <a:rPr lang="el-GR" dirty="0" smtClean="0"/>
              <a:t>Οι πρόσφυγες προσεγγίζονται μέσα από έναν </a:t>
            </a:r>
            <a:r>
              <a:rPr lang="el-GR" dirty="0" err="1" smtClean="0"/>
              <a:t>ανιστορικό</a:t>
            </a:r>
            <a:r>
              <a:rPr lang="el-GR" dirty="0" smtClean="0"/>
              <a:t> διεθνισμό ως </a:t>
            </a:r>
            <a:r>
              <a:rPr lang="el-GR" dirty="0" smtClean="0"/>
              <a:t>άφωνα </a:t>
            </a:r>
            <a:r>
              <a:rPr lang="el-GR" dirty="0" smtClean="0"/>
              <a:t>θύματα και όχι ως ενεργητικοί φορείς δράσης με την ιστορικότητα της πορείας τους</a:t>
            </a:r>
            <a:r>
              <a:rPr lang="el-GR" dirty="0" smtClean="0"/>
              <a:t>.</a:t>
            </a:r>
          </a:p>
          <a:p>
            <a:r>
              <a:rPr lang="el-GR" dirty="0" smtClean="0"/>
              <a:t> </a:t>
            </a:r>
            <a:r>
              <a:rPr lang="el-GR" dirty="0" smtClean="0"/>
              <a:t>Δύσκολα τους επιτρέπεται να δώσουν αξιόπιστες μαρτυρίες για το τι τους συνέβη.</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Ανθρωπιστική ή πολιτική; </a:t>
            </a:r>
            <a:endParaRPr lang="en-US" dirty="0"/>
          </a:p>
        </p:txBody>
      </p:sp>
      <p:sp>
        <p:nvSpPr>
          <p:cNvPr id="3" name="2 - Θέση περιεχομένου"/>
          <p:cNvSpPr>
            <a:spLocks noGrp="1"/>
          </p:cNvSpPr>
          <p:nvPr>
            <p:ph sz="quarter" idx="1"/>
          </p:nvPr>
        </p:nvSpPr>
        <p:spPr/>
        <p:txBody>
          <a:bodyPr>
            <a:normAutofit fontScale="62500" lnSpcReduction="20000"/>
          </a:bodyPr>
          <a:lstStyle/>
          <a:p>
            <a:r>
              <a:rPr lang="el-GR" sz="3400" dirty="0" smtClean="0"/>
              <a:t>Υπάρχουν σημαντικές μελέτες </a:t>
            </a:r>
            <a:r>
              <a:rPr lang="el-GR" sz="3400" dirty="0" smtClean="0"/>
              <a:t>για φωνή, αναπαράσταση, εθνογραφική εξουσία κλπ</a:t>
            </a:r>
            <a:endParaRPr lang="en-US" sz="3400" dirty="0" smtClean="0"/>
          </a:p>
          <a:p>
            <a:r>
              <a:rPr lang="el-GR" sz="3400" dirty="0" smtClean="0"/>
              <a:t>Εγκαταλείπω το ανθρωπιστικό; </a:t>
            </a:r>
            <a:r>
              <a:rPr lang="el-GR" sz="3400" dirty="0" smtClean="0"/>
              <a:t>Προφανώς και όχι γιατί δεν επιλέγω την αδιαφορία ή την καταπίεση των μετακινούμενων πληθυσμών</a:t>
            </a:r>
            <a:endParaRPr lang="en-US" sz="3400" dirty="0" smtClean="0"/>
          </a:p>
          <a:p>
            <a:r>
              <a:rPr lang="el-GR" sz="3400" dirty="0" smtClean="0"/>
              <a:t>Συζητώ κριτικά το πώς το διεθνιστικό και </a:t>
            </a:r>
            <a:r>
              <a:rPr lang="el-GR" sz="3400" dirty="0" err="1" smtClean="0"/>
              <a:t>ανιστορικό</a:t>
            </a:r>
            <a:r>
              <a:rPr lang="el-GR" sz="3400" dirty="0" smtClean="0"/>
              <a:t> δεν βοηθά . </a:t>
            </a:r>
          </a:p>
          <a:p>
            <a:r>
              <a:rPr lang="el-GR" sz="3400" dirty="0" smtClean="0"/>
              <a:t>Η μελέτη της </a:t>
            </a:r>
            <a:r>
              <a:rPr lang="en-US" sz="3400" dirty="0" err="1" smtClean="0"/>
              <a:t>Malki</a:t>
            </a:r>
            <a:r>
              <a:rPr lang="el-GR" sz="3400" dirty="0" smtClean="0"/>
              <a:t>: όσοι έμεναν σε καταυλισμούς εσωτερίκευσαν τη συλλογική ταυτότητα του πρόσφυγα με θετικό πρόσημο και ηρωικά στοιχεία σε αντίθεση με αστικό ιστό. </a:t>
            </a:r>
          </a:p>
          <a:p>
            <a:r>
              <a:rPr lang="el-GR" sz="3400" dirty="0" smtClean="0"/>
              <a:t>Ταυτόχρονα, στους καταυλισμούς πιο έντονη η ρητορική και η πρακτική για </a:t>
            </a:r>
            <a:r>
              <a:rPr lang="el-GR" sz="3400" dirty="0" err="1" smtClean="0"/>
              <a:t>διαγενεαλογική</a:t>
            </a:r>
            <a:r>
              <a:rPr lang="el-GR" sz="3400" dirty="0" smtClean="0"/>
              <a:t> </a:t>
            </a:r>
            <a:r>
              <a:rPr lang="el-GR" sz="3400" dirty="0" smtClean="0"/>
              <a:t>μεταβίβαση (αν εγώ είμαι πρόσφυγας, θα είναι και το παιδί μου) που ανταποκρίνεται σε αφηγήσεις ατομικής ιστορίας και </a:t>
            </a:r>
            <a:r>
              <a:rPr lang="el-GR" sz="3400" dirty="0" smtClean="0"/>
              <a:t>εξορίας.</a:t>
            </a:r>
            <a:endParaRPr lang="en-US" sz="3400"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a:t>
            </a:r>
            <a:r>
              <a:rPr lang="el-GR" dirty="0" smtClean="0"/>
              <a:t>Μας </a:t>
            </a:r>
            <a:r>
              <a:rPr lang="el-GR" dirty="0" smtClean="0"/>
              <a:t>εκπαιδεύουν πώς να γίνουμε </a:t>
            </a:r>
            <a:r>
              <a:rPr lang="el-GR" dirty="0" smtClean="0"/>
              <a:t>πρόσφυγες</a:t>
            </a:r>
            <a:r>
              <a:rPr lang="en-US" dirty="0" smtClean="0"/>
              <a:t>”</a:t>
            </a:r>
            <a:endParaRPr lang="en-US" dirty="0"/>
          </a:p>
        </p:txBody>
      </p:sp>
      <p:sp>
        <p:nvSpPr>
          <p:cNvPr id="3" name="2 - Θέση περιεχομένου"/>
          <p:cNvSpPr>
            <a:spLocks noGrp="1"/>
          </p:cNvSpPr>
          <p:nvPr>
            <p:ph sz="quarter" idx="1"/>
          </p:nvPr>
        </p:nvSpPr>
        <p:spPr/>
        <p:txBody>
          <a:bodyPr>
            <a:normAutofit lnSpcReduction="10000"/>
          </a:bodyPr>
          <a:lstStyle/>
          <a:p>
            <a:r>
              <a:rPr lang="el-GR" dirty="0" smtClean="0"/>
              <a:t>Φαίνεται ότι η επεξεργασία ενός νομικού </a:t>
            </a:r>
            <a:r>
              <a:rPr lang="en-US" dirty="0" smtClean="0"/>
              <a:t>status </a:t>
            </a:r>
            <a:r>
              <a:rPr lang="el-GR" dirty="0" smtClean="0"/>
              <a:t>για τους πρόσφυγες μεταφράζεται σε κοινωνικές πρακτικές και ηθικές ταυτότητες ανάλογα με τις συνθήκες εκτοπισμού και εξορίας των ατόμων. Για παράδειγμα </a:t>
            </a:r>
            <a:r>
              <a:rPr lang="el-GR" dirty="0" smtClean="0"/>
              <a:t>«</a:t>
            </a:r>
            <a:r>
              <a:rPr lang="el-GR" dirty="0" smtClean="0"/>
              <a:t>αφού </a:t>
            </a:r>
            <a:r>
              <a:rPr lang="el-GR" dirty="0" smtClean="0"/>
              <a:t>ασχολείται </a:t>
            </a:r>
            <a:r>
              <a:rPr lang="el-GR" dirty="0" smtClean="0"/>
              <a:t>με το εμπόριο μέσα στο </a:t>
            </a:r>
            <a:r>
              <a:rPr lang="en-US" dirty="0" smtClean="0"/>
              <a:t>camp,</a:t>
            </a:r>
            <a:r>
              <a:rPr lang="el-GR" dirty="0" smtClean="0"/>
              <a:t> </a:t>
            </a:r>
            <a:r>
              <a:rPr lang="el-GR" dirty="0" smtClean="0"/>
              <a:t>τι σόι πρόσφυγας </a:t>
            </a:r>
            <a:r>
              <a:rPr lang="el-GR" dirty="0" smtClean="0"/>
              <a:t>είναι αυτός;»</a:t>
            </a:r>
            <a:endParaRPr lang="en-US" dirty="0" smtClean="0"/>
          </a:p>
          <a:p>
            <a:r>
              <a:rPr lang="el-GR" dirty="0" smtClean="0"/>
              <a:t>Η προσφυγική ταυτότητα ως διεργασία. Η παραμονή στους καταυλισμούς αφορά πεδίο έντονης </a:t>
            </a:r>
            <a:r>
              <a:rPr lang="el-GR" dirty="0" err="1" smtClean="0"/>
              <a:t>ιστορικοποίησης</a:t>
            </a:r>
            <a:r>
              <a:rPr lang="el-GR" dirty="0" smtClean="0"/>
              <a:t> και πολιτικοποίησης  της προσφυγικής κατάστασης </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t/>
            </a:r>
            <a:br>
              <a:rPr lang="el-GR" sz="3600" dirty="0" smtClean="0"/>
            </a:br>
            <a:r>
              <a:rPr lang="el-GR" sz="3600" dirty="0" smtClean="0"/>
              <a:t>Αντίσταση και διαπραγμάτευση της διακυβέρνησης του προσφυγικού </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lstStyle/>
          <a:p>
            <a:r>
              <a:rPr lang="el-GR" dirty="0" smtClean="0"/>
              <a:t>Αντιστοιχία με το </a:t>
            </a:r>
            <a:r>
              <a:rPr lang="en-US" dirty="0" smtClean="0"/>
              <a:t>street level bureaucracy, (</a:t>
            </a:r>
            <a:r>
              <a:rPr lang="en-US" dirty="0" err="1" smtClean="0"/>
              <a:t>Lipsky</a:t>
            </a:r>
            <a:r>
              <a:rPr lang="en-US" dirty="0" smtClean="0"/>
              <a:t>, 1980). </a:t>
            </a:r>
            <a:r>
              <a:rPr lang="el-GR" dirty="0" smtClean="0"/>
              <a:t>Πώς μπορώ να ανταποκρίνομαι </a:t>
            </a:r>
            <a:r>
              <a:rPr lang="el-GR" dirty="0" smtClean="0"/>
              <a:t>ως επαγγελματίας στο πεδίο στις </a:t>
            </a:r>
            <a:r>
              <a:rPr lang="el-GR" dirty="0" smtClean="0"/>
              <a:t>προτεραιότητες </a:t>
            </a:r>
            <a:r>
              <a:rPr lang="el-GR" dirty="0" smtClean="0"/>
              <a:t>ενός ατόμου (πρόσφυγα/</a:t>
            </a:r>
            <a:r>
              <a:rPr lang="el-GR" dirty="0" err="1" smtClean="0"/>
              <a:t>μετανάστ</a:t>
            </a:r>
            <a:r>
              <a:rPr lang="el-GR" dirty="0" smtClean="0"/>
              <a:t>η) σε </a:t>
            </a:r>
            <a:r>
              <a:rPr lang="el-GR" dirty="0" smtClean="0"/>
              <a:t>ένα θεσμικό </a:t>
            </a:r>
            <a:r>
              <a:rPr lang="el-GR" dirty="0" smtClean="0"/>
              <a:t>πλαίσιο (διεθνείς οργανισμοί, οργανώσεις, κρατικές αρχές)  </a:t>
            </a:r>
            <a:r>
              <a:rPr lang="el-GR" dirty="0" smtClean="0"/>
              <a:t>που δεν με βγάζει απαραίτητα από έξω; </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dirty="0" smtClean="0"/>
              <a:t/>
            </a:r>
            <a:br>
              <a:rPr lang="el-GR" sz="3100" dirty="0" smtClean="0"/>
            </a:br>
            <a:r>
              <a:rPr lang="el-GR" sz="3100" dirty="0" smtClean="0"/>
              <a:t>Πίεση των εργαζομένων </a:t>
            </a:r>
            <a:r>
              <a:rPr lang="el-GR" sz="3100" dirty="0" smtClean="0"/>
              <a:t>στα πεδία εργασίας τους </a:t>
            </a:r>
            <a:r>
              <a:rPr lang="el-GR" sz="3100" dirty="0" smtClean="0"/>
              <a:t>λόγω</a:t>
            </a:r>
            <a:r>
              <a:rPr lang="el-GR" sz="3100" dirty="0" smtClean="0"/>
              <a:t>:</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normAutofit fontScale="92500" lnSpcReduction="20000"/>
          </a:bodyPr>
          <a:lstStyle/>
          <a:p>
            <a:pPr lvl="0"/>
            <a:r>
              <a:rPr lang="el-GR" dirty="0" smtClean="0"/>
              <a:t>Χρόνια ανεπαρκών πόρων</a:t>
            </a:r>
            <a:endParaRPr lang="en-US" dirty="0" smtClean="0"/>
          </a:p>
          <a:p>
            <a:pPr lvl="0"/>
            <a:r>
              <a:rPr lang="el-GR" dirty="0" smtClean="0"/>
              <a:t>Συνεχών απαιτήσεων για σύνθετες υπηρεσίες</a:t>
            </a:r>
            <a:endParaRPr lang="en-US" dirty="0" smtClean="0"/>
          </a:p>
          <a:p>
            <a:pPr lvl="0"/>
            <a:r>
              <a:rPr lang="el-GR" dirty="0" smtClean="0"/>
              <a:t>Ασαφών ή συγκρουόμενων προσδοκιών και στόχων</a:t>
            </a:r>
            <a:endParaRPr lang="en-US" dirty="0" smtClean="0"/>
          </a:p>
          <a:p>
            <a:pPr lvl="0"/>
            <a:r>
              <a:rPr lang="el-GR" dirty="0" smtClean="0"/>
              <a:t>Δυσκολιών αποτίμησης του τι </a:t>
            </a:r>
            <a:r>
              <a:rPr lang="el-GR" dirty="0" smtClean="0"/>
              <a:t>καλούνται να κάνουν στα </a:t>
            </a:r>
            <a:r>
              <a:rPr lang="el-GR" dirty="0" smtClean="0"/>
              <a:t>αλήθεια</a:t>
            </a:r>
            <a:endParaRPr lang="en-US" dirty="0" smtClean="0"/>
          </a:p>
          <a:p>
            <a:pPr lvl="0"/>
            <a:r>
              <a:rPr lang="el-GR" dirty="0" smtClean="0"/>
              <a:t>Απουσία επιλογών στις ζωές των προσφύγων, επιβεβλημένες πρακτικές</a:t>
            </a:r>
            <a:endParaRPr lang="en-US" dirty="0" smtClean="0"/>
          </a:p>
          <a:p>
            <a:r>
              <a:rPr lang="el-GR" dirty="0" smtClean="0"/>
              <a:t>Με τη σειρά </a:t>
            </a:r>
            <a:r>
              <a:rPr lang="el-GR" dirty="0" smtClean="0"/>
              <a:t>τους, οι εργαζόμενοι αντιμέτωποι με τον φόβο να γίνουν </a:t>
            </a:r>
            <a:r>
              <a:rPr lang="el-GR" dirty="0" smtClean="0"/>
              <a:t>ή να </a:t>
            </a:r>
            <a:r>
              <a:rPr lang="el-GR" dirty="0" smtClean="0"/>
              <a:t>δημιουργήσουν </a:t>
            </a:r>
            <a:r>
              <a:rPr lang="el-GR" dirty="0" err="1" smtClean="0"/>
              <a:t>γραφειοκρατικοποιημένα</a:t>
            </a:r>
            <a:r>
              <a:rPr lang="el-GR" dirty="0" smtClean="0"/>
              <a:t> υποκείμενα </a:t>
            </a:r>
            <a:r>
              <a:rPr lang="el-GR" dirty="0" smtClean="0"/>
              <a:t>που </a:t>
            </a:r>
            <a:r>
              <a:rPr lang="el-GR" dirty="0" smtClean="0"/>
              <a:t>ισορροπούν με αστάθεια</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έννοια της διακριτικότητας</a:t>
            </a:r>
            <a:endParaRPr lang="en-US" dirty="0"/>
          </a:p>
        </p:txBody>
      </p:sp>
      <p:sp>
        <p:nvSpPr>
          <p:cNvPr id="3" name="2 - Θέση περιεχομένου"/>
          <p:cNvSpPr>
            <a:spLocks noGrp="1"/>
          </p:cNvSpPr>
          <p:nvPr>
            <p:ph sz="quarter" idx="1"/>
          </p:nvPr>
        </p:nvSpPr>
        <p:spPr/>
        <p:txBody>
          <a:bodyPr/>
          <a:lstStyle/>
          <a:p>
            <a:r>
              <a:rPr lang="el-GR" dirty="0" smtClean="0"/>
              <a:t>Ο χώρος ανάμεσα στο θεσμικό πλαίσιο, </a:t>
            </a:r>
            <a:r>
              <a:rPr lang="el-GR" dirty="0" smtClean="0"/>
              <a:t>την νομοθεσία </a:t>
            </a:r>
            <a:r>
              <a:rPr lang="el-GR" dirty="0" smtClean="0"/>
              <a:t>και την αυτονομία για λήψη αποφάσεων </a:t>
            </a:r>
            <a:r>
              <a:rPr lang="el-GR" u="sng" dirty="0" smtClean="0"/>
              <a:t>συλλογικών</a:t>
            </a:r>
            <a:r>
              <a:rPr lang="el-GR" dirty="0" smtClean="0"/>
              <a:t> (σε μια κοινωνία που λειτουργεί </a:t>
            </a:r>
            <a:r>
              <a:rPr lang="el-GR" dirty="0" smtClean="0"/>
              <a:t>αντίστοιχα. Ερώτημα για τις συλλογικές διεργασίες των κοινωνιών που υποδέχονται μετακινούμενους πληθυσμούς) </a:t>
            </a:r>
            <a:endParaRPr lang="en-US" dirty="0" smtClean="0"/>
          </a:p>
          <a:p>
            <a:r>
              <a:rPr lang="el-GR" dirty="0" smtClean="0"/>
              <a:t>Είναι σημαντική η πολιτική ως πρακτική, </a:t>
            </a:r>
            <a:r>
              <a:rPr lang="el-GR" dirty="0" err="1" smtClean="0"/>
              <a:t>δομοποίηση</a:t>
            </a:r>
            <a:r>
              <a:rPr lang="el-GR" dirty="0" smtClean="0"/>
              <a:t> του </a:t>
            </a:r>
            <a:r>
              <a:rPr lang="en-US" dirty="0" err="1" smtClean="0"/>
              <a:t>Giddens</a:t>
            </a:r>
            <a:r>
              <a:rPr lang="el-GR" dirty="0" smtClean="0"/>
              <a:t>, 1984 (</a:t>
            </a:r>
            <a:r>
              <a:rPr lang="en-US" dirty="0" smtClean="0"/>
              <a:t>structure versus agency</a:t>
            </a:r>
            <a:r>
              <a:rPr lang="el-GR" dirty="0" smtClean="0"/>
              <a:t>)</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r>
              <a:rPr lang="el-GR" sz="3100" dirty="0" smtClean="0">
                <a:solidFill>
                  <a:schemeClr val="tx2"/>
                </a:solidFill>
              </a:rPr>
              <a:t/>
            </a:r>
            <a:br>
              <a:rPr lang="el-GR" sz="3100" dirty="0" smtClean="0">
                <a:solidFill>
                  <a:schemeClr val="tx2"/>
                </a:solidFill>
              </a:rPr>
            </a:br>
            <a:r>
              <a:rPr lang="el-GR" sz="3100" b="1" dirty="0" smtClean="0">
                <a:solidFill>
                  <a:schemeClr val="tx2"/>
                </a:solidFill>
              </a:rPr>
              <a:t/>
            </a:r>
            <a:br>
              <a:rPr lang="el-GR" sz="3100" b="1" dirty="0" smtClean="0">
                <a:solidFill>
                  <a:schemeClr val="tx2"/>
                </a:solidFill>
              </a:rPr>
            </a:br>
            <a:r>
              <a:rPr lang="en-US" sz="3100" b="1" dirty="0" smtClean="0"/>
              <a:t>“</a:t>
            </a:r>
            <a:r>
              <a:rPr lang="el-GR" sz="3100" b="1" dirty="0" smtClean="0">
                <a:solidFill>
                  <a:schemeClr val="tx2"/>
                </a:solidFill>
              </a:rPr>
              <a:t>Κρίση</a:t>
            </a:r>
            <a:r>
              <a:rPr lang="en-US" sz="3100" b="1" dirty="0" smtClean="0">
                <a:solidFill>
                  <a:schemeClr val="tx2"/>
                </a:solidFill>
              </a:rPr>
              <a:t>”</a:t>
            </a:r>
            <a:r>
              <a:rPr lang="el-GR" sz="3100" b="1" dirty="0" smtClean="0">
                <a:solidFill>
                  <a:schemeClr val="tx2"/>
                </a:solidFill>
              </a:rPr>
              <a:t> στο κατώφλι των πιο πλούσιων κρατών του κόσμου</a:t>
            </a:r>
            <a:r>
              <a:rPr lang="el-GR" dirty="0" smtClean="0">
                <a:solidFill>
                  <a:schemeClr val="tx2"/>
                </a:solidFill>
              </a:rPr>
              <a:t/>
            </a:r>
            <a:br>
              <a:rPr lang="el-GR" dirty="0" smtClean="0">
                <a:solidFill>
                  <a:schemeClr val="tx2"/>
                </a:solidFill>
              </a:rPr>
            </a:br>
            <a:endParaRPr lang="el-GR" dirty="0">
              <a:solidFill>
                <a:schemeClr val="tx2"/>
              </a:solidFill>
            </a:endParaRPr>
          </a:p>
        </p:txBody>
      </p:sp>
      <p:sp>
        <p:nvSpPr>
          <p:cNvPr id="3" name="Content Placeholder 2"/>
          <p:cNvSpPr>
            <a:spLocks noGrp="1"/>
          </p:cNvSpPr>
          <p:nvPr>
            <p:ph sz="quarter" idx="1"/>
          </p:nvPr>
        </p:nvSpPr>
        <p:spPr/>
        <p:txBody>
          <a:bodyPr>
            <a:normAutofit fontScale="92500" lnSpcReduction="10000"/>
          </a:bodyPr>
          <a:lstStyle/>
          <a:p>
            <a:r>
              <a:rPr lang="el-GR" dirty="0" smtClean="0"/>
              <a:t>Η δουλειά των επαγγελματιών στο πεδίο </a:t>
            </a:r>
            <a:r>
              <a:rPr lang="el-GR" dirty="0" smtClean="0"/>
              <a:t>συνομιλεί με δ</a:t>
            </a:r>
            <a:r>
              <a:rPr lang="el-GR" dirty="0" smtClean="0"/>
              <a:t>υο </a:t>
            </a:r>
            <a:r>
              <a:rPr lang="el-GR" dirty="0" smtClean="0"/>
              <a:t>βασικές αναγνωρίσεις: </a:t>
            </a:r>
            <a:r>
              <a:rPr lang="el-GR" dirty="0" smtClean="0"/>
              <a:t>α) Νομικό </a:t>
            </a:r>
            <a:r>
              <a:rPr lang="el-GR" dirty="0" smtClean="0"/>
              <a:t>καθεστώς για αναγνώριση δικαιωμάτων (</a:t>
            </a:r>
            <a:r>
              <a:rPr lang="en-US" dirty="0" smtClean="0"/>
              <a:t>immigration control trajectory</a:t>
            </a:r>
            <a:r>
              <a:rPr lang="el-GR" dirty="0" smtClean="0"/>
              <a:t>) </a:t>
            </a:r>
            <a:r>
              <a:rPr lang="en-US" dirty="0" err="1" smtClean="0"/>
              <a:t>vs</a:t>
            </a:r>
            <a:r>
              <a:rPr lang="el-GR" dirty="0" smtClean="0"/>
              <a:t> β) </a:t>
            </a:r>
            <a:r>
              <a:rPr lang="el-GR" dirty="0" smtClean="0"/>
              <a:t>Κοινωνική πολιτική και πρόνοια (</a:t>
            </a:r>
            <a:r>
              <a:rPr lang="en-US" dirty="0" smtClean="0"/>
              <a:t>welfare trajectory</a:t>
            </a:r>
            <a:r>
              <a:rPr lang="el-GR" dirty="0" smtClean="0"/>
              <a:t>)</a:t>
            </a:r>
            <a:endParaRPr lang="en-US" dirty="0" smtClean="0"/>
          </a:p>
          <a:p>
            <a:r>
              <a:rPr lang="el-GR" dirty="0" smtClean="0"/>
              <a:t>Στην πρώτη περίπτωση η αναγνώριση </a:t>
            </a:r>
            <a:r>
              <a:rPr lang="el-GR" dirty="0" smtClean="0"/>
              <a:t>των παιδιών και των οικογενειών τους </a:t>
            </a:r>
            <a:r>
              <a:rPr lang="el-GR" dirty="0" smtClean="0"/>
              <a:t>συχνά αντιμετωπίζεται με </a:t>
            </a:r>
            <a:r>
              <a:rPr lang="el-GR" dirty="0" smtClean="0"/>
              <a:t>δυσπιστία ως προς την διαδικασία νομιμοποίησης και </a:t>
            </a:r>
            <a:r>
              <a:rPr lang="el-GR" dirty="0" smtClean="0"/>
              <a:t>ελέγχου, ενώ στη δεύτερη, οι επαγγελματίες μοιράζονται τις κυρίαρχες παραδοχές για «άτομα που πάσχουν»</a:t>
            </a:r>
            <a:endParaRPr lang="en-US" dirty="0" smtClean="0"/>
          </a:p>
          <a:p>
            <a:endParaRPr lang="el-GR" dirty="0"/>
          </a:p>
        </p:txBody>
      </p:sp>
    </p:spTree>
    <p:extLst>
      <p:ext uri="{BB962C8B-B14F-4D97-AF65-F5344CB8AC3E}">
        <p14:creationId xmlns="" xmlns:p14="http://schemas.microsoft.com/office/powerpoint/2010/main" val="1854342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Τι βοηθά;</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normAutofit fontScale="77500" lnSpcReduction="20000"/>
          </a:bodyPr>
          <a:lstStyle/>
          <a:p>
            <a:pPr lvl="0"/>
            <a:r>
              <a:rPr lang="el-GR" dirty="0" smtClean="0"/>
              <a:t>Συχνές στιγμές </a:t>
            </a:r>
            <a:r>
              <a:rPr lang="el-GR" dirty="0" err="1" smtClean="0"/>
              <a:t>αναστοχασμού</a:t>
            </a:r>
            <a:r>
              <a:rPr lang="el-GR" dirty="0" smtClean="0"/>
              <a:t> σε επίπεδο συναδέρφων και εποπτών</a:t>
            </a:r>
            <a:r>
              <a:rPr lang="en-US" dirty="0" smtClean="0"/>
              <a:t> (communities of practices in supporting learning, Wenger, 1998).</a:t>
            </a:r>
          </a:p>
          <a:p>
            <a:pPr lvl="0"/>
            <a:r>
              <a:rPr lang="el-GR" dirty="0" smtClean="0"/>
              <a:t>Η λογοδοσία ως συλλογική πρακτική (</a:t>
            </a:r>
            <a:r>
              <a:rPr lang="en-US" dirty="0" err="1" smtClean="0"/>
              <a:t>Marinetto</a:t>
            </a:r>
            <a:r>
              <a:rPr lang="el-GR" dirty="0" smtClean="0"/>
              <a:t>, 2011), και ο ρόλος ο δικός μας</a:t>
            </a:r>
            <a:endParaRPr lang="en-US" dirty="0" smtClean="0"/>
          </a:p>
          <a:p>
            <a:pPr lvl="0"/>
            <a:r>
              <a:rPr lang="el-GR" dirty="0" smtClean="0"/>
              <a:t>Σχέσεις εμπιστοσύνης με πρόσφυγες</a:t>
            </a:r>
            <a:endParaRPr lang="en-US" dirty="0" smtClean="0"/>
          </a:p>
          <a:p>
            <a:pPr lvl="0"/>
            <a:r>
              <a:rPr lang="el-GR" dirty="0" smtClean="0"/>
              <a:t>Ανθεκτικότητα και ποιους αφορά ως προς το περιεχόμενό της</a:t>
            </a:r>
            <a:endParaRPr lang="en-US" dirty="0" smtClean="0"/>
          </a:p>
          <a:p>
            <a:r>
              <a:rPr lang="el-GR" dirty="0" smtClean="0"/>
              <a:t>Ζητήματα ελέγχου, τι γίνεται σε ένα θεσμικό πλαίσιο που αποφασίζουν οι άλλοι</a:t>
            </a:r>
            <a:r>
              <a:rPr lang="el-GR" dirty="0" smtClean="0"/>
              <a:t>;</a:t>
            </a:r>
          </a:p>
          <a:p>
            <a:r>
              <a:rPr lang="el-GR" dirty="0" smtClean="0"/>
              <a:t>Ζητήματα συμπόνιας και οίκτου </a:t>
            </a:r>
            <a:endParaRPr lang="en-US" dirty="0" smtClean="0"/>
          </a:p>
          <a:p>
            <a:r>
              <a:rPr lang="el-GR" dirty="0" smtClean="0"/>
              <a:t>Συχνά, οι οργανώσεις επιλέγουν την κατηγορία της ψυχικής διαταραχής ως τακτικής </a:t>
            </a:r>
            <a:r>
              <a:rPr lang="el-GR" dirty="0" smtClean="0"/>
              <a:t>για </a:t>
            </a:r>
            <a:r>
              <a:rPr lang="el-GR" dirty="0" smtClean="0"/>
              <a:t>διασφάλιση της παραμονής των ατόμων  </a:t>
            </a:r>
            <a:r>
              <a:rPr lang="el-GR" dirty="0" smtClean="0"/>
              <a:t>και </a:t>
            </a:r>
            <a:r>
              <a:rPr lang="el-GR" dirty="0" smtClean="0"/>
              <a:t>αποφυγή </a:t>
            </a:r>
            <a:r>
              <a:rPr lang="el-GR" dirty="0" err="1" smtClean="0"/>
              <a:t>βίαιας</a:t>
            </a:r>
            <a:r>
              <a:rPr lang="el-GR" dirty="0" smtClean="0"/>
              <a:t> απέλασης.</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lstStyle/>
          <a:p>
            <a:r>
              <a:rPr lang="en-US" dirty="0" smtClean="0"/>
              <a:t>Non-incorporation (the untrustworthy child, state of exception)</a:t>
            </a:r>
          </a:p>
          <a:p>
            <a:r>
              <a:rPr lang="en-US" dirty="0" err="1" smtClean="0"/>
              <a:t>Biolegitimacy</a:t>
            </a:r>
            <a:r>
              <a:rPr lang="en-US" dirty="0" smtClean="0"/>
              <a:t> (the damaged child, </a:t>
            </a:r>
            <a:r>
              <a:rPr lang="en-US" dirty="0" err="1" smtClean="0"/>
              <a:t>governmentality</a:t>
            </a:r>
            <a:r>
              <a:rPr lang="en-US" smtClean="0"/>
              <a:t>)</a:t>
            </a:r>
          </a:p>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Χρόνος </a:t>
            </a:r>
            <a:r>
              <a:rPr lang="en-US" dirty="0" smtClean="0"/>
              <a:t>(M. Griffiths, 2014)</a:t>
            </a:r>
            <a:endParaRPr lang="en-US" dirty="0"/>
          </a:p>
        </p:txBody>
      </p:sp>
      <p:sp>
        <p:nvSpPr>
          <p:cNvPr id="3" name="2 - Θέση περιεχομένου"/>
          <p:cNvSpPr>
            <a:spLocks noGrp="1"/>
          </p:cNvSpPr>
          <p:nvPr>
            <p:ph sz="quarter" idx="1"/>
          </p:nvPr>
        </p:nvSpPr>
        <p:spPr/>
        <p:txBody>
          <a:bodyPr/>
          <a:lstStyle/>
          <a:p>
            <a:r>
              <a:rPr lang="el-GR" dirty="0" smtClean="0"/>
              <a:t>Σχέση με χώρο</a:t>
            </a:r>
          </a:p>
          <a:p>
            <a:r>
              <a:rPr lang="el-GR" dirty="0" smtClean="0"/>
              <a:t>Ως κοινωνικό φαινόμενο: Πότε τι;</a:t>
            </a:r>
          </a:p>
          <a:p>
            <a:r>
              <a:rPr lang="el-GR" dirty="0" smtClean="0"/>
              <a:t>Μεταφορά με την οποία οι πρόσφυγες βιώνουν και περιγράφουν αστάθεια και αδυναμία συστήματος</a:t>
            </a:r>
          </a:p>
          <a:p>
            <a:r>
              <a:rPr lang="el-GR" dirty="0" smtClean="0"/>
              <a:t>Συνδέεται με πρακτικές πχ άρνηση ασύλου: νιώθω έξω από την </a:t>
            </a:r>
            <a:r>
              <a:rPr lang="en-US" dirty="0" smtClean="0"/>
              <a:t>“</a:t>
            </a:r>
            <a:r>
              <a:rPr lang="el-GR" dirty="0" smtClean="0"/>
              <a:t>φυσιολογική </a:t>
            </a:r>
            <a:r>
              <a:rPr lang="el-GR" dirty="0" smtClean="0"/>
              <a:t>ροή του </a:t>
            </a:r>
            <a:r>
              <a:rPr lang="el-GR" dirty="0" smtClean="0"/>
              <a:t>χρόνου</a:t>
            </a:r>
            <a:r>
              <a:rPr lang="en-US" dirty="0" smtClean="0"/>
              <a:t>”</a:t>
            </a:r>
            <a:r>
              <a:rPr lang="el-GR" dirty="0" smtClean="0"/>
              <a:t> </a:t>
            </a:r>
            <a:r>
              <a:rPr lang="el-GR" dirty="0" smtClean="0"/>
              <a:t>της υπόλοιπης κοινωνίας</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Περιμένω ξαφνικές και γρήγορες αλλαγές έναντι ατελείωτης αναμονής</a:t>
            </a:r>
          </a:p>
          <a:p>
            <a:r>
              <a:rPr lang="el-GR" dirty="0" smtClean="0"/>
              <a:t>Ο χρόνος σε </a:t>
            </a:r>
            <a:r>
              <a:rPr lang="el-GR" dirty="0" smtClean="0"/>
              <a:t>μας</a:t>
            </a:r>
            <a:r>
              <a:rPr lang="en-US" dirty="0" smtClean="0"/>
              <a:t> </a:t>
            </a:r>
            <a:r>
              <a:rPr lang="el-GR" dirty="0" smtClean="0"/>
              <a:t>και στους μετακινούμενους πληθυσμούς</a:t>
            </a:r>
            <a:endParaRPr lang="el-GR" dirty="0" smtClean="0"/>
          </a:p>
          <a:p>
            <a:r>
              <a:rPr lang="el-GR" dirty="0" smtClean="0"/>
              <a:t>Επιβολή της αναμονής με μια χαραμάδα ελπίδας ως τεχνική ελέγχου που στηρίζει περιθωριοποίηση και συμμόρφωση </a:t>
            </a:r>
          </a:p>
          <a:p>
            <a:r>
              <a:rPr lang="el-GR" dirty="0" smtClean="0"/>
              <a:t>Δεν μπορώ να δράσω; Χρόνος για κοινωνικό χώρο</a:t>
            </a:r>
          </a:p>
          <a:p>
            <a:r>
              <a:rPr lang="el-GR" dirty="0" smtClean="0"/>
              <a:t>Σταματάει η ζωή μου; Δεν μπορώ να σχεδιάσω;</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εργαζόμενοι</a:t>
            </a:r>
            <a:endParaRPr lang="en-US"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Αντιπροσωπεύουν ένα πολύ ασταθές μέρος του συστήματος, μετακίνηση από κρίση σε κρίση</a:t>
            </a:r>
          </a:p>
          <a:p>
            <a:r>
              <a:rPr lang="el-GR" dirty="0" smtClean="0"/>
              <a:t>Η έννοια του «επείγοντος», της «κρίσης» αδειάζει το μέλλον γιατί το παρουσιάζει με ρωγμές, χωρίς συνέχεια</a:t>
            </a:r>
          </a:p>
          <a:p>
            <a:r>
              <a:rPr lang="el-GR" dirty="0" smtClean="0"/>
              <a:t>Ένα μέλλον όχι για να </a:t>
            </a:r>
            <a:r>
              <a:rPr lang="el-GR" dirty="0" smtClean="0"/>
              <a:t>ζήσω, </a:t>
            </a:r>
            <a:r>
              <a:rPr lang="el-GR" dirty="0" smtClean="0"/>
              <a:t>αλλά να επιβιώσω</a:t>
            </a:r>
          </a:p>
          <a:p>
            <a:r>
              <a:rPr lang="el-GR" dirty="0" smtClean="0"/>
              <a:t>Η «κρίση» γίνεται η κανονικότητα</a:t>
            </a:r>
          </a:p>
          <a:p>
            <a:r>
              <a:rPr lang="el-GR" dirty="0" smtClean="0"/>
              <a:t>Αναγνώριση της «κρίσης» ως πλαίσιο και όχι ως εξαίρεση</a:t>
            </a:r>
          </a:p>
          <a:p>
            <a:r>
              <a:rPr lang="el-GR" dirty="0" smtClean="0"/>
              <a:t>Όταν νοιάζομαι για τον άλλο, του αναγνωρίζω μέλλον και προοπτική </a:t>
            </a:r>
            <a:endParaRPr lang="el-GR" dirty="0" smtClean="0"/>
          </a:p>
          <a:p>
            <a:r>
              <a:rPr lang="el-GR" dirty="0" smtClean="0"/>
              <a:t>Παράδειγμα εργαζομένων σε προσφυγικές δομές που αποτυπώνεται στο έγγραφο </a:t>
            </a:r>
            <a:r>
              <a:rPr lang="en-US" dirty="0" smtClean="0"/>
              <a:t>“</a:t>
            </a:r>
            <a:r>
              <a:rPr lang="en-US" dirty="0" smtClean="0"/>
              <a:t>Joint </a:t>
            </a:r>
            <a:r>
              <a:rPr lang="en-US" dirty="0" smtClean="0"/>
              <a:t>agency Briefing paper 2015: Right to the </a:t>
            </a:r>
            <a:r>
              <a:rPr lang="en-US" dirty="0" smtClean="0"/>
              <a:t>future”.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Ένταξη (</a:t>
            </a:r>
            <a:r>
              <a:rPr lang="en-US" dirty="0" smtClean="0"/>
              <a:t>Sampson, 2015)</a:t>
            </a:r>
            <a:endParaRPr lang="en-US" dirty="0"/>
          </a:p>
        </p:txBody>
      </p:sp>
      <p:sp>
        <p:nvSpPr>
          <p:cNvPr id="3" name="2 - Θέση περιεχομένου"/>
          <p:cNvSpPr>
            <a:spLocks noGrp="1"/>
          </p:cNvSpPr>
          <p:nvPr>
            <p:ph sz="quarter" idx="1"/>
          </p:nvPr>
        </p:nvSpPr>
        <p:spPr/>
        <p:txBody>
          <a:bodyPr/>
          <a:lstStyle/>
          <a:p>
            <a:r>
              <a:rPr lang="el-GR" dirty="0" smtClean="0"/>
              <a:t>Λόγοι περί:</a:t>
            </a:r>
          </a:p>
          <a:p>
            <a:pPr>
              <a:buNone/>
            </a:pPr>
            <a:r>
              <a:rPr lang="el-GR" dirty="0" smtClean="0"/>
              <a:t>Α) νοιάζομαι για τους πρόσφυγες που έχουν </a:t>
            </a:r>
            <a:r>
              <a:rPr lang="el-GR" dirty="0" smtClean="0"/>
              <a:t>ανάγκες</a:t>
            </a:r>
            <a:r>
              <a:rPr lang="en-US" dirty="0" smtClean="0"/>
              <a:t> (</a:t>
            </a:r>
            <a:r>
              <a:rPr lang="el-GR" dirty="0" smtClean="0"/>
              <a:t>όπως τις αναγνωρίζω εγώ)</a:t>
            </a:r>
            <a:endParaRPr lang="el-GR" dirty="0" smtClean="0"/>
          </a:p>
          <a:p>
            <a:pPr>
              <a:buNone/>
            </a:pPr>
            <a:r>
              <a:rPr lang="el-GR" dirty="0" smtClean="0"/>
              <a:t>Β) συντελώ στο να δημιουργήσω υπεύθυνους </a:t>
            </a:r>
            <a:r>
              <a:rPr lang="el-GR" dirty="0" smtClean="0"/>
              <a:t>πολίτες (έντονη η έννοια της παραγωγικότητας) ή </a:t>
            </a:r>
            <a:endParaRPr lang="el-GR" dirty="0" smtClean="0"/>
          </a:p>
          <a:p>
            <a:pPr>
              <a:buNone/>
            </a:pPr>
            <a:r>
              <a:rPr lang="el-GR" dirty="0" smtClean="0"/>
              <a:t>Γ) ανάπτυξη ικανοτήτων </a:t>
            </a:r>
            <a:r>
              <a:rPr lang="en-US" dirty="0" smtClean="0"/>
              <a:t>(capacity building) </a:t>
            </a:r>
            <a:r>
              <a:rPr lang="el-GR" dirty="0" smtClean="0"/>
              <a:t>από και μέσα στην </a:t>
            </a:r>
            <a:r>
              <a:rPr lang="el-GR" dirty="0" smtClean="0"/>
              <a:t>κοινότητά τους</a:t>
            </a:r>
          </a:p>
          <a:p>
            <a:pPr>
              <a:buNone/>
            </a:pPr>
            <a:r>
              <a:rPr lang="el-GR" dirty="0" smtClean="0"/>
              <a:t>Ή </a:t>
            </a:r>
            <a:r>
              <a:rPr lang="el-GR" dirty="0" smtClean="0"/>
              <a:t>αναγνώριση ότι η </a:t>
            </a:r>
            <a:r>
              <a:rPr lang="el-GR" dirty="0" smtClean="0"/>
              <a:t>ένταξη </a:t>
            </a:r>
            <a:r>
              <a:rPr lang="el-GR" dirty="0" smtClean="0"/>
              <a:t>αφορά μια </a:t>
            </a:r>
            <a:r>
              <a:rPr lang="el-GR" dirty="0" smtClean="0"/>
              <a:t>σύνθετη και </a:t>
            </a:r>
            <a:r>
              <a:rPr lang="en-US" dirty="0" smtClean="0"/>
              <a:t>“</a:t>
            </a:r>
            <a:r>
              <a:rPr lang="el-GR" dirty="0" smtClean="0"/>
              <a:t>άτακτη</a:t>
            </a:r>
            <a:r>
              <a:rPr lang="en-US" dirty="0" smtClean="0"/>
              <a:t>”</a:t>
            </a:r>
            <a:r>
              <a:rPr lang="el-GR" dirty="0" smtClean="0"/>
              <a:t> </a:t>
            </a:r>
            <a:r>
              <a:rPr lang="el-GR" dirty="0" smtClean="0"/>
              <a:t>κοινωνική διεργασία</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The language of asylum (Kirkwood, Goodman, </a:t>
            </a:r>
            <a:r>
              <a:rPr lang="en-US" dirty="0" err="1" smtClean="0"/>
              <a:t>McVitte</a:t>
            </a:r>
            <a:r>
              <a:rPr lang="en-US" dirty="0" smtClean="0"/>
              <a:t>, </a:t>
            </a:r>
            <a:r>
              <a:rPr lang="en-US" dirty="0" err="1" smtClean="0"/>
              <a:t>McKinlay</a:t>
            </a:r>
            <a:r>
              <a:rPr lang="en-US" dirty="0" smtClean="0"/>
              <a:t>)</a:t>
            </a:r>
            <a:endParaRPr lang="en-US" dirty="0"/>
          </a:p>
        </p:txBody>
      </p:sp>
      <p:sp>
        <p:nvSpPr>
          <p:cNvPr id="3" name="2 - Θέση περιεχομένου"/>
          <p:cNvSpPr>
            <a:spLocks noGrp="1"/>
          </p:cNvSpPr>
          <p:nvPr>
            <p:ph sz="quarter" idx="1"/>
          </p:nvPr>
        </p:nvSpPr>
        <p:spPr/>
        <p:txBody>
          <a:bodyPr/>
          <a:lstStyle/>
          <a:p>
            <a:r>
              <a:rPr lang="el-GR" dirty="0" smtClean="0"/>
              <a:t>Ποιος δημιουργεί ευκαιρίες συνάντησης για την ένταξη; </a:t>
            </a:r>
          </a:p>
          <a:p>
            <a:r>
              <a:rPr lang="el-GR" dirty="0" smtClean="0"/>
              <a:t>Τελικά είναι οι πρόσφυγες μέρος της κοινότητας; </a:t>
            </a:r>
          </a:p>
          <a:p>
            <a:r>
              <a:rPr lang="en-US" dirty="0" smtClean="0"/>
              <a:t>Place-identity-</a:t>
            </a:r>
            <a:r>
              <a:rPr lang="el-GR" dirty="0" smtClean="0"/>
              <a:t>πώς ο χώρος διαμορφώνει ταυτότητες, κυρίως μελέτες σε καταυλισμούς και σε κλειστές δομές φιλοξενίας</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Δυσπιστία </a:t>
            </a:r>
            <a:r>
              <a:rPr lang="en-US" dirty="0" smtClean="0"/>
              <a:t>(Ni </a:t>
            </a:r>
            <a:r>
              <a:rPr lang="en-US" dirty="0" err="1" smtClean="0"/>
              <a:t>Raghallaigh</a:t>
            </a:r>
            <a:r>
              <a:rPr lang="en-US" dirty="0" smtClean="0"/>
              <a:t>, 2013)</a:t>
            </a:r>
            <a:endParaRPr lang="en-US"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Οι μετακινούμενοι πληθυσμοί υιοθετούν ως στρατηγική </a:t>
            </a:r>
            <a:r>
              <a:rPr lang="el-GR" dirty="0" smtClean="0"/>
              <a:t>επιλογή να μην εμπιστεύονται, να </a:t>
            </a:r>
            <a:r>
              <a:rPr lang="el-GR" dirty="0" smtClean="0"/>
              <a:t>περιορίζουν τις πιθανότητες </a:t>
            </a:r>
            <a:r>
              <a:rPr lang="el-GR" dirty="0" smtClean="0"/>
              <a:t>σχέσεων </a:t>
            </a:r>
            <a:r>
              <a:rPr lang="el-GR" dirty="0" smtClean="0"/>
              <a:t>καθώς:</a:t>
            </a:r>
            <a:endParaRPr lang="el-GR" dirty="0" smtClean="0"/>
          </a:p>
          <a:p>
            <a:r>
              <a:rPr lang="el-GR" dirty="0" smtClean="0"/>
              <a:t>Στηρίζονται σε προηγούμενες αντίστοιχες εμπειρίες</a:t>
            </a:r>
            <a:endParaRPr lang="el-GR" dirty="0" smtClean="0"/>
          </a:p>
          <a:p>
            <a:r>
              <a:rPr lang="el-GR" dirty="0" smtClean="0"/>
              <a:t>Η καχυποψία ως πολιτισμική νόρμα σε περιβάλλοντα θρησκευτικών, εθνικών αναταράξεων</a:t>
            </a:r>
          </a:p>
          <a:p>
            <a:r>
              <a:rPr lang="el-GR" dirty="0" smtClean="0"/>
              <a:t>Δυσπιστία </a:t>
            </a:r>
            <a:r>
              <a:rPr lang="el-GR" dirty="0" smtClean="0"/>
              <a:t>που προέρχεται από όσους συναντούν</a:t>
            </a:r>
            <a:endParaRPr lang="el-GR" dirty="0" smtClean="0"/>
          </a:p>
          <a:p>
            <a:r>
              <a:rPr lang="en-US" dirty="0" smtClean="0"/>
              <a:t>“</a:t>
            </a:r>
            <a:r>
              <a:rPr lang="el-GR" dirty="0" smtClean="0"/>
              <a:t>θέλουμε χρόνο, δεν </a:t>
            </a:r>
            <a:r>
              <a:rPr lang="el-GR" dirty="0" smtClean="0"/>
              <a:t>σας γνωρίζουμε </a:t>
            </a:r>
            <a:r>
              <a:rPr lang="el-GR" dirty="0" smtClean="0"/>
              <a:t>καλά</a:t>
            </a:r>
            <a:r>
              <a:rPr lang="en-US" dirty="0" smtClean="0"/>
              <a:t>”</a:t>
            </a:r>
            <a:endParaRPr lang="el-GR" dirty="0" smtClean="0"/>
          </a:p>
          <a:p>
            <a:r>
              <a:rPr lang="el-GR" dirty="0" smtClean="0"/>
              <a:t>Οι σ</a:t>
            </a:r>
            <a:r>
              <a:rPr lang="el-GR" dirty="0" smtClean="0"/>
              <a:t>υνέπειες </a:t>
            </a:r>
            <a:r>
              <a:rPr lang="el-GR" dirty="0" smtClean="0"/>
              <a:t>της εμπιστοσύνης ή της αλήθειας αντιφατικές (θεσμική δυσπιστία)</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Εποπτεία με οικογένειες προσφύγων/πρόσφυγες</a:t>
            </a:r>
            <a:endParaRPr lang="en-US" dirty="0"/>
          </a:p>
        </p:txBody>
      </p:sp>
      <p:sp>
        <p:nvSpPr>
          <p:cNvPr id="3" name="2 - Θέση περιεχομένου"/>
          <p:cNvSpPr>
            <a:spLocks noGrp="1"/>
          </p:cNvSpPr>
          <p:nvPr>
            <p:ph sz="quarter" idx="1"/>
          </p:nvPr>
        </p:nvSpPr>
        <p:spPr/>
        <p:txBody>
          <a:bodyPr>
            <a:normAutofit fontScale="92500"/>
          </a:bodyPr>
          <a:lstStyle/>
          <a:p>
            <a:r>
              <a:rPr lang="el-GR" dirty="0" smtClean="0"/>
              <a:t>Βοηθητικά ερωτήματα:</a:t>
            </a:r>
          </a:p>
          <a:p>
            <a:r>
              <a:rPr lang="el-GR" dirty="0" smtClean="0"/>
              <a:t>Ποιοι </a:t>
            </a:r>
            <a:r>
              <a:rPr lang="el-GR" dirty="0" smtClean="0"/>
              <a:t>εμπλέκονται στη δουλειά σας και με ποιους τρόπους σε σχέση με τη δική σας θέση;</a:t>
            </a:r>
          </a:p>
          <a:p>
            <a:r>
              <a:rPr lang="el-GR" dirty="0" smtClean="0"/>
              <a:t>Πώς θα ήταν η συνεργασία σας με την οικογένεια/ το άτομο αν δεν ήταν πρόσφυγες</a:t>
            </a:r>
          </a:p>
          <a:p>
            <a:r>
              <a:rPr lang="el-GR" dirty="0" smtClean="0"/>
              <a:t>Πώς θα αντιμετωπίζατε την οικογένεια διαφορετικά, αν δεν είχατε δυο βασικές &amp; επιθυμητές πηγές γνώσης α) γνώση για τις «αιτίες» του «τραύματος» και </a:t>
            </a:r>
            <a:r>
              <a:rPr lang="el-GR" dirty="0" smtClean="0"/>
              <a:t>β) γνώση </a:t>
            </a:r>
            <a:r>
              <a:rPr lang="el-GR" dirty="0" smtClean="0"/>
              <a:t>εξειδικευμένη για την «ειδική δουλειά» που απαιτείται στις συναντήσεις με τους πρόσφυγες;</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Εποπτεία με οικογένειες προσφύγων/πρόσφυγες</a:t>
            </a:r>
            <a:endParaRPr lang="en-US" dirty="0"/>
          </a:p>
        </p:txBody>
      </p:sp>
      <p:sp>
        <p:nvSpPr>
          <p:cNvPr id="3" name="2 - Θέση περιεχομένου"/>
          <p:cNvSpPr>
            <a:spLocks noGrp="1"/>
          </p:cNvSpPr>
          <p:nvPr>
            <p:ph sz="quarter" idx="1"/>
          </p:nvPr>
        </p:nvSpPr>
        <p:spPr/>
        <p:txBody>
          <a:bodyPr>
            <a:normAutofit fontScale="92500"/>
          </a:bodyPr>
          <a:lstStyle/>
          <a:p>
            <a:r>
              <a:rPr lang="el-GR" dirty="0" smtClean="0"/>
              <a:t>Αν απομακρυνθείτε από ένα μοντέλο παθολογίας, </a:t>
            </a:r>
            <a:r>
              <a:rPr lang="el-GR" dirty="0" smtClean="0"/>
              <a:t>και σκεφτείτε ότι οι πληθυσμοί με τους οποίους εργάζεστε δεν είναι μόνο </a:t>
            </a:r>
            <a:r>
              <a:rPr lang="el-GR" dirty="0" smtClean="0"/>
              <a:t>πηγή προβλημάτων</a:t>
            </a:r>
          </a:p>
          <a:p>
            <a:r>
              <a:rPr lang="el-GR" dirty="0" smtClean="0"/>
              <a:t>Αν σκεφτείτε πόσο όμοια ή διαφορετικά θα αντιδρούσαν άλλα άτομα ή οικογένειες με τα οποία δουλεύετε θεραπευτικά ή παιδαγωγικά;</a:t>
            </a:r>
          </a:p>
          <a:p>
            <a:r>
              <a:rPr lang="el-GR" dirty="0" smtClean="0"/>
              <a:t>Αν αναλογιστείτε μια ποικιλία ευρύτερων «λόγων» που επηρεάζουν την σχέση σας και προσδιορίζατε και άλλες ανησυχίες πέρα από αυτές </a:t>
            </a:r>
            <a:r>
              <a:rPr lang="el-GR" dirty="0" smtClean="0"/>
              <a:t>(δηλαδή του </a:t>
            </a:r>
            <a:r>
              <a:rPr lang="el-GR" dirty="0" smtClean="0"/>
              <a:t>τραύματος ή της ειδικής γνώσης για το προσφυγικό)</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Τι σημαίνει καλές πρακτικές;</a:t>
            </a:r>
            <a:r>
              <a:rPr lang="en-US" dirty="0" smtClean="0"/>
              <a:t/>
            </a:r>
            <a:br>
              <a:rPr lang="en-US" dirty="0" smtClean="0"/>
            </a:br>
            <a:endParaRPr lang="el-GR" dirty="0">
              <a:solidFill>
                <a:schemeClr val="tx2"/>
              </a:solidFill>
            </a:endParaRPr>
          </a:p>
        </p:txBody>
      </p:sp>
      <p:sp>
        <p:nvSpPr>
          <p:cNvPr id="3" name="Content Placeholder 2"/>
          <p:cNvSpPr>
            <a:spLocks noGrp="1"/>
          </p:cNvSpPr>
          <p:nvPr>
            <p:ph sz="quarter" idx="1"/>
          </p:nvPr>
        </p:nvSpPr>
        <p:spPr>
          <a:xfrm>
            <a:off x="457200" y="1124744"/>
            <a:ext cx="8229600" cy="5001419"/>
          </a:xfrm>
        </p:spPr>
        <p:txBody>
          <a:bodyPr>
            <a:noAutofit/>
          </a:bodyPr>
          <a:lstStyle/>
          <a:p>
            <a:pPr lvl="1"/>
            <a:endParaRPr lang="el-GR" sz="2000" dirty="0" smtClean="0">
              <a:solidFill>
                <a:schemeClr val="tx2"/>
              </a:solidFill>
            </a:endParaRPr>
          </a:p>
          <a:p>
            <a:r>
              <a:rPr lang="el-GR" dirty="0" smtClean="0"/>
              <a:t>Αξιολογική διάσταση </a:t>
            </a:r>
            <a:endParaRPr lang="en-US" dirty="0" smtClean="0"/>
          </a:p>
          <a:p>
            <a:r>
              <a:rPr lang="el-GR" dirty="0" smtClean="0"/>
              <a:t>εθνικά και διεθνή </a:t>
            </a:r>
            <a:r>
              <a:rPr lang="el-GR" dirty="0" smtClean="0"/>
              <a:t>παραδείγματα-</a:t>
            </a:r>
            <a:r>
              <a:rPr lang="el-GR" dirty="0" smtClean="0"/>
              <a:t>συχνά </a:t>
            </a:r>
            <a:r>
              <a:rPr lang="el-GR" dirty="0" smtClean="0"/>
              <a:t>απουσία </a:t>
            </a:r>
            <a:r>
              <a:rPr lang="el-GR" dirty="0" smtClean="0"/>
              <a:t>του </a:t>
            </a:r>
            <a:r>
              <a:rPr lang="el-GR" dirty="0" smtClean="0"/>
              <a:t>πλαισίου </a:t>
            </a:r>
            <a:r>
              <a:rPr lang="el-GR" dirty="0" smtClean="0"/>
              <a:t>που παράγει τις καλές πρακτικές</a:t>
            </a:r>
            <a:r>
              <a:rPr lang="en-US" dirty="0" smtClean="0"/>
              <a:t> </a:t>
            </a:r>
            <a:r>
              <a:rPr lang="el-GR" dirty="0" smtClean="0"/>
              <a:t>με σαφήνεια </a:t>
            </a:r>
            <a:r>
              <a:rPr lang="en-US" dirty="0" smtClean="0"/>
              <a:t>(</a:t>
            </a:r>
            <a:r>
              <a:rPr lang="el-GR" dirty="0" smtClean="0"/>
              <a:t>πχ,</a:t>
            </a:r>
            <a:r>
              <a:rPr lang="en-US" dirty="0" smtClean="0"/>
              <a:t> </a:t>
            </a:r>
            <a:r>
              <a:rPr lang="el-GR" dirty="0" smtClean="0"/>
              <a:t>σε </a:t>
            </a:r>
            <a:r>
              <a:rPr lang="el-GR" dirty="0" smtClean="0"/>
              <a:t>ποιο βαθμό οι καλές πρακτικές από άλλες χώρες είναι καλές σε σχέση </a:t>
            </a:r>
            <a:r>
              <a:rPr lang="el-GR" dirty="0" smtClean="0"/>
              <a:t>με συστήματα υγείας και κοινωνικής πολιτικής </a:t>
            </a:r>
            <a:r>
              <a:rPr lang="el-GR" dirty="0" smtClean="0"/>
              <a:t>στην ισχύουσα χώρα</a:t>
            </a:r>
            <a:r>
              <a:rPr lang="el-GR" dirty="0" smtClean="0"/>
              <a:t>)</a:t>
            </a:r>
            <a:endParaRPr lang="en-US" dirty="0" smtClean="0"/>
          </a:p>
          <a:p>
            <a:r>
              <a:rPr lang="el-GR" dirty="0" smtClean="0"/>
              <a:t>Πώς κρίνονται από όσους χρησιμοποιούν τους οδηγούς καλών πρακτικών; </a:t>
            </a:r>
            <a:endParaRPr lang="en-US" dirty="0" smtClean="0"/>
          </a:p>
        </p:txBody>
      </p:sp>
    </p:spTree>
    <p:extLst>
      <p:ext uri="{BB962C8B-B14F-4D97-AF65-F5344CB8AC3E}">
        <p14:creationId xmlns="" xmlns:p14="http://schemas.microsoft.com/office/powerpoint/2010/main" val="12709718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Ενδεικτικοί Οδηγοί </a:t>
            </a:r>
            <a:endParaRPr lang="en-US" dirty="0"/>
          </a:p>
        </p:txBody>
      </p:sp>
      <p:sp>
        <p:nvSpPr>
          <p:cNvPr id="3" name="2 - Θέση περιεχομένου"/>
          <p:cNvSpPr>
            <a:spLocks noGrp="1"/>
          </p:cNvSpPr>
          <p:nvPr>
            <p:ph sz="quarter" idx="1"/>
          </p:nvPr>
        </p:nvSpPr>
        <p:spPr/>
        <p:txBody>
          <a:bodyPr>
            <a:normAutofit fontScale="55000" lnSpcReduction="20000"/>
          </a:bodyPr>
          <a:lstStyle/>
          <a:p>
            <a:pPr>
              <a:buNone/>
            </a:pPr>
            <a:r>
              <a:rPr lang="el-GR" dirty="0" smtClean="0"/>
              <a:t>1) Επιστημονική </a:t>
            </a:r>
            <a:r>
              <a:rPr lang="el-GR" dirty="0" smtClean="0"/>
              <a:t>Επιτροπή για τη Στήριξη των Παιδιών των Προσφύγων Το Έργο της Εκπαίδευσης των </a:t>
            </a:r>
            <a:r>
              <a:rPr lang="el-GR" dirty="0" smtClean="0"/>
              <a:t>Προσφύγων</a:t>
            </a:r>
          </a:p>
          <a:p>
            <a:pPr>
              <a:buNone/>
            </a:pPr>
            <a:r>
              <a:rPr lang="en-US" dirty="0" smtClean="0">
                <a:hlinkClick r:id="rId2"/>
              </a:rPr>
              <a:t>https</a:t>
            </a:r>
            <a:r>
              <a:rPr lang="en-US" dirty="0" smtClean="0">
                <a:hlinkClick r:id="rId2"/>
              </a:rPr>
              <a:t>://</a:t>
            </a:r>
            <a:r>
              <a:rPr lang="en-US" dirty="0" smtClean="0">
                <a:hlinkClick r:id="rId2"/>
              </a:rPr>
              <a:t>www.minedu.gov.gr/publications/docs2017/16_06_17_Epistimoniki_Epitropi_Prosfygon_YPPETH_Apotimisi_Protaseis_2016_2017_Final.pdf</a:t>
            </a:r>
            <a:endParaRPr lang="el-GR" dirty="0" smtClean="0"/>
          </a:p>
          <a:p>
            <a:pPr>
              <a:buNone/>
            </a:pPr>
            <a:r>
              <a:rPr lang="el-GR" dirty="0" smtClean="0"/>
              <a:t>2) Τα δικαιώματα των παιδιών που μετακινούνται στην Ελλάδα (Ιούλιος </a:t>
            </a:r>
            <a:r>
              <a:rPr lang="el-GR" dirty="0" smtClean="0"/>
              <a:t>– Δεκέμβριος 2016 και εκπονήθηκε στο πλαίσιο συμφωνίας συνεργασίας του Συνηγόρου του Πολίτη με την UNICEF για την ανάπτυξη του Μηχανισμού Παρακολούθησης της Κατάστασης των Παιδιών που Μετακινούνται στην </a:t>
            </a:r>
            <a:r>
              <a:rPr lang="el-GR" dirty="0" smtClean="0"/>
              <a:t>Ελλάδα). </a:t>
            </a:r>
            <a:r>
              <a:rPr lang="en-US" dirty="0" smtClean="0">
                <a:hlinkClick r:id="rId3"/>
              </a:rPr>
              <a:t>https://</a:t>
            </a:r>
            <a:r>
              <a:rPr lang="en-US" dirty="0" smtClean="0">
                <a:hlinkClick r:id="rId3"/>
              </a:rPr>
              <a:t>www.synigoros.gr/resources/20170420-ekthesi-mixanismos.pdf</a:t>
            </a:r>
            <a:endParaRPr lang="el-GR" dirty="0" smtClean="0"/>
          </a:p>
          <a:p>
            <a:pPr>
              <a:buNone/>
            </a:pPr>
            <a:r>
              <a:rPr lang="el-GR" dirty="0" smtClean="0"/>
              <a:t>3) Τα </a:t>
            </a:r>
            <a:r>
              <a:rPr lang="el-GR" dirty="0" smtClean="0"/>
              <a:t>«Περάσματα» είναι ένα βιωματικό παιχνίδι της Ύπατης Αρμοστείας του ΟΗΕ για τους Πρόσφυγες, το οποίο βασίζεται στη μέθοδο της προσομοίωσης. </a:t>
            </a:r>
            <a:r>
              <a:rPr lang="el-GR" dirty="0" smtClean="0"/>
              <a:t>Πρόκειται </a:t>
            </a:r>
            <a:r>
              <a:rPr lang="el-GR" dirty="0" smtClean="0"/>
              <a:t>για ένα παιδαγωγικό εργαλείο που απευθύνεται κυρίως σε μαθητές και νέους και εφαρμόζεται ευρέως σχεδόν δύο δεκαετίες από εκπαιδευτικούς και οργανώσεις σε Ευρώπη και Αμερική. Αφορμή για την παρούσα αναθεωρημένη έκδοση στα </a:t>
            </a:r>
            <a:r>
              <a:rPr lang="el-GR" dirty="0" smtClean="0"/>
              <a:t>ελληνικά </a:t>
            </a:r>
            <a:r>
              <a:rPr lang="el-GR" dirty="0" smtClean="0"/>
              <a:t>υπήρξε το «Πρόγραμμα ευαισθητοποίησης νέων σε θέματα προσφύγων», που υλοποίησε το Γραφείο της Ύπατης Αρμοστείας στην Ελλάδα με την υποστήριξη της Γενικής Γραμματείας Νέας Γενιάς, από τον Απρίλιο του 2012 έως το Μάρτιο του 2013. </a:t>
            </a:r>
            <a:endParaRPr lang="el-GR" dirty="0" smtClean="0"/>
          </a:p>
          <a:p>
            <a:pPr>
              <a:buNone/>
            </a:pPr>
            <a:r>
              <a:rPr lang="en-US" dirty="0" smtClean="0">
                <a:hlinkClick r:id="rId4"/>
              </a:rPr>
              <a:t>https://</a:t>
            </a:r>
            <a:r>
              <a:rPr lang="en-US" dirty="0" smtClean="0">
                <a:hlinkClick r:id="rId4"/>
              </a:rPr>
              <a:t>www.unhcr.gr/fileadmin/Greece/mathitikosDiagonismos/Passages/PASSAGES_GREEK_FINAL.pdf</a:t>
            </a:r>
            <a:endParaRPr lang="el-GR" dirty="0" smtClean="0"/>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Οδηγοί </a:t>
            </a:r>
            <a:endParaRPr lang="en-US" dirty="0"/>
          </a:p>
        </p:txBody>
      </p:sp>
      <p:sp>
        <p:nvSpPr>
          <p:cNvPr id="3" name="2 - Θέση περιεχομένου"/>
          <p:cNvSpPr>
            <a:spLocks noGrp="1"/>
          </p:cNvSpPr>
          <p:nvPr>
            <p:ph sz="quarter" idx="1"/>
          </p:nvPr>
        </p:nvSpPr>
        <p:spPr/>
        <p:txBody>
          <a:bodyPr>
            <a:normAutofit fontScale="92500" lnSpcReduction="10000"/>
          </a:bodyPr>
          <a:lstStyle/>
          <a:p>
            <a:pPr>
              <a:buNone/>
            </a:pPr>
            <a:r>
              <a:rPr lang="el-GR" dirty="0" smtClean="0"/>
              <a:t>4) Πρώτες </a:t>
            </a:r>
            <a:r>
              <a:rPr lang="el-GR" dirty="0" smtClean="0"/>
              <a:t>Βοήθειες Ψυχικής Υγείας: Εγχειρίδιο εκπαιδευτή για την καθοδήγηση εργαζομένων στο </a:t>
            </a:r>
            <a:r>
              <a:rPr lang="el-GR" dirty="0" smtClean="0"/>
              <a:t>πεδίο. </a:t>
            </a:r>
            <a:r>
              <a:rPr lang="el-GR" dirty="0" smtClean="0"/>
              <a:t>Το συντονισμό της ελληνικής έκδοσης είχε ο Νίκος Γκιωνάκης (Κέντρο Ημέρας Βαβέλ της «Συν-ειρμός» </a:t>
            </a:r>
            <a:r>
              <a:rPr lang="el-GR" dirty="0" err="1" smtClean="0"/>
              <a:t>ΑμΚΕ</a:t>
            </a:r>
            <a:r>
              <a:rPr lang="el-GR" dirty="0" smtClean="0"/>
              <a:t> Κοινωνικής Αλληλεγγύης) (2016</a:t>
            </a:r>
            <a:r>
              <a:rPr lang="el-GR" dirty="0" smtClean="0"/>
              <a:t>)</a:t>
            </a:r>
          </a:p>
          <a:p>
            <a:pPr>
              <a:buNone/>
            </a:pPr>
            <a:r>
              <a:rPr lang="en-US" dirty="0" smtClean="0">
                <a:hlinkClick r:id="rId2"/>
              </a:rPr>
              <a:t>http://</a:t>
            </a:r>
            <a:r>
              <a:rPr lang="en-US" dirty="0" smtClean="0">
                <a:hlinkClick r:id="rId2"/>
              </a:rPr>
              <a:t>apps.who.int/iris/bitstream/10665/102380/8/9786188273702-gre.pdf</a:t>
            </a:r>
            <a:endParaRPr lang="el-GR" dirty="0" smtClean="0"/>
          </a:p>
          <a:p>
            <a:pPr>
              <a:buNone/>
            </a:pPr>
            <a:r>
              <a:rPr lang="el-GR" dirty="0" smtClean="0"/>
              <a:t>5)</a:t>
            </a:r>
            <a:r>
              <a:rPr lang="en-US" dirty="0" smtClean="0"/>
              <a:t> </a:t>
            </a:r>
            <a:r>
              <a:rPr lang="en-US" dirty="0" err="1" smtClean="0"/>
              <a:t>Iasc</a:t>
            </a:r>
            <a:r>
              <a:rPr lang="en-US" dirty="0" smtClean="0"/>
              <a:t> Guidelines on Mental Health and Psychosocial Support in Emergency </a:t>
            </a:r>
            <a:r>
              <a:rPr lang="en-US" dirty="0" smtClean="0"/>
              <a:t>Settings</a:t>
            </a:r>
            <a:endParaRPr lang="el-GR" dirty="0" smtClean="0"/>
          </a:p>
          <a:p>
            <a:pPr>
              <a:buNone/>
            </a:pPr>
            <a:r>
              <a:rPr lang="en-US" dirty="0" smtClean="0">
                <a:hlinkClick r:id="rId3"/>
              </a:rPr>
              <a:t>http://</a:t>
            </a:r>
            <a:r>
              <a:rPr lang="en-US" dirty="0" smtClean="0">
                <a:hlinkClick r:id="rId3"/>
              </a:rPr>
              <a:t>www.who.int/mental_health/emergencies/guidelines_iasc_mental_health_psychosocial_june_2007.pdf</a:t>
            </a:r>
            <a:endParaRPr lang="el-GR" dirty="0" smtClean="0"/>
          </a:p>
          <a:p>
            <a:pPr>
              <a:buNone/>
            </a:pPr>
            <a:endParaRPr lang="el-GR"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Οδηγοί</a:t>
            </a:r>
            <a:endParaRPr lang="en-US" dirty="0"/>
          </a:p>
        </p:txBody>
      </p:sp>
      <p:sp>
        <p:nvSpPr>
          <p:cNvPr id="3" name="2 - Θέση περιεχομένου"/>
          <p:cNvSpPr>
            <a:spLocks noGrp="1"/>
          </p:cNvSpPr>
          <p:nvPr>
            <p:ph sz="quarter" idx="1"/>
          </p:nvPr>
        </p:nvSpPr>
        <p:spPr/>
        <p:txBody>
          <a:bodyPr>
            <a:normAutofit fontScale="77500" lnSpcReduction="20000"/>
          </a:bodyPr>
          <a:lstStyle/>
          <a:p>
            <a:pPr>
              <a:buNone/>
            </a:pPr>
            <a:r>
              <a:rPr lang="el-GR" dirty="0" smtClean="0"/>
              <a:t>6) </a:t>
            </a:r>
            <a:r>
              <a:rPr lang="en-US" dirty="0" smtClean="0"/>
              <a:t>PROBLEM </a:t>
            </a:r>
            <a:r>
              <a:rPr lang="en-US" dirty="0" smtClean="0"/>
              <a:t>MANAGEMENT PLUS (PM+) Individual psychological help for adults impaired by distress in communities exposed to </a:t>
            </a:r>
            <a:r>
              <a:rPr lang="en-US" dirty="0" smtClean="0"/>
              <a:t>adversity</a:t>
            </a:r>
            <a:r>
              <a:rPr lang="el-GR" dirty="0" smtClean="0"/>
              <a:t>. </a:t>
            </a:r>
            <a:r>
              <a:rPr lang="en-US" dirty="0" smtClean="0"/>
              <a:t>WHO generic field-trial version 1.0, 2016 Series on Low-Intensity Psychological Interventions </a:t>
            </a:r>
            <a:r>
              <a:rPr lang="en-US" dirty="0" smtClean="0"/>
              <a:t>– 2</a:t>
            </a:r>
            <a:endParaRPr lang="el-GR" dirty="0" smtClean="0"/>
          </a:p>
          <a:p>
            <a:pPr>
              <a:buNone/>
            </a:pPr>
            <a:r>
              <a:rPr lang="en-US" dirty="0" smtClean="0">
                <a:hlinkClick r:id="rId2"/>
              </a:rPr>
              <a:t>http://</a:t>
            </a:r>
            <a:r>
              <a:rPr lang="en-US" dirty="0" smtClean="0">
                <a:hlinkClick r:id="rId2"/>
              </a:rPr>
              <a:t>apps.who.int/iris/bitstream/10665/206417/1/WHO_MSD_MER_16.2_eng.pdf</a:t>
            </a:r>
            <a:endParaRPr lang="el-GR" dirty="0" smtClean="0"/>
          </a:p>
          <a:p>
            <a:pPr>
              <a:buNone/>
            </a:pPr>
            <a:r>
              <a:rPr lang="el-GR" dirty="0" smtClean="0"/>
              <a:t>7)</a:t>
            </a:r>
            <a:r>
              <a:rPr lang="en-US" dirty="0" smtClean="0"/>
              <a:t> An Overview of Children’s Protection Needs in Syria </a:t>
            </a:r>
            <a:r>
              <a:rPr lang="en-US" dirty="0" smtClean="0"/>
              <a:t>2018</a:t>
            </a:r>
            <a:r>
              <a:rPr lang="el-GR" dirty="0" smtClean="0"/>
              <a:t>. </a:t>
            </a:r>
            <a:r>
              <a:rPr lang="en-US" dirty="0" smtClean="0"/>
              <a:t>Whole </a:t>
            </a:r>
            <a:r>
              <a:rPr lang="en-US" dirty="0" smtClean="0"/>
              <a:t>of Syria (</a:t>
            </a:r>
            <a:r>
              <a:rPr lang="en-US" dirty="0" err="1" smtClean="0"/>
              <a:t>WoS</a:t>
            </a:r>
            <a:r>
              <a:rPr lang="en-US" dirty="0" smtClean="0"/>
              <a:t>) Child Protection Area of Responsibility (</a:t>
            </a:r>
            <a:r>
              <a:rPr lang="en-US" dirty="0" smtClean="0"/>
              <a:t>AOR</a:t>
            </a:r>
            <a:r>
              <a:rPr lang="el-GR" dirty="0" smtClean="0"/>
              <a:t>)</a:t>
            </a:r>
            <a:r>
              <a:rPr lang="en-US" dirty="0" smtClean="0"/>
              <a:t>is </a:t>
            </a:r>
            <a:r>
              <a:rPr lang="en-US" dirty="0" smtClean="0"/>
              <a:t>in line with the No Lost Generation (NLG) strategic framework and is driven by two operational priorities: </a:t>
            </a:r>
            <a:r>
              <a:rPr lang="en-US" dirty="0" err="1" smtClean="0"/>
              <a:t>i</a:t>
            </a:r>
            <a:r>
              <a:rPr lang="en-US" dirty="0" smtClean="0"/>
              <a:t>) strengthening the quality of community-based child protection interventions and (ii) expanding the availability of quality </a:t>
            </a:r>
            <a:r>
              <a:rPr lang="en-US" dirty="0" err="1" smtClean="0"/>
              <a:t>specialised</a:t>
            </a:r>
            <a:r>
              <a:rPr lang="en-US" dirty="0" smtClean="0"/>
              <a:t> child protection services, including case </a:t>
            </a:r>
            <a:r>
              <a:rPr lang="en-US" dirty="0" smtClean="0"/>
              <a:t>management</a:t>
            </a:r>
            <a:r>
              <a:rPr lang="el-GR" dirty="0" smtClean="0"/>
              <a:t>)</a:t>
            </a:r>
            <a:r>
              <a:rPr lang="en-US" dirty="0" smtClean="0"/>
              <a:t>. </a:t>
            </a:r>
            <a:endParaRPr lang="el-GR" dirty="0" smtClean="0"/>
          </a:p>
          <a:p>
            <a:pPr>
              <a:buNone/>
            </a:pPr>
            <a:r>
              <a:rPr lang="en-US" dirty="0" smtClean="0">
                <a:hlinkClick r:id="rId3"/>
              </a:rPr>
              <a:t>https://</a:t>
            </a:r>
            <a:r>
              <a:rPr lang="en-US" dirty="0" smtClean="0">
                <a:hlinkClick r:id="rId3"/>
              </a:rPr>
              <a:t>reliefweb.int/sites/reliefweb.int/files/resources/child.pdf</a:t>
            </a:r>
            <a:endParaRPr lang="el-GR" dirty="0" smtClean="0"/>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Ενδεικτικοί οδηγοί</a:t>
            </a:r>
            <a:endParaRPr lang="en-US" dirty="0"/>
          </a:p>
        </p:txBody>
      </p:sp>
      <p:sp>
        <p:nvSpPr>
          <p:cNvPr id="3" name="2 - Θέση περιεχομένου"/>
          <p:cNvSpPr>
            <a:spLocks noGrp="1"/>
          </p:cNvSpPr>
          <p:nvPr>
            <p:ph sz="quarter" idx="1"/>
          </p:nvPr>
        </p:nvSpPr>
        <p:spPr/>
        <p:txBody>
          <a:bodyPr>
            <a:normAutofit lnSpcReduction="10000"/>
          </a:bodyPr>
          <a:lstStyle/>
          <a:p>
            <a:pPr>
              <a:buNone/>
            </a:pPr>
            <a:r>
              <a:rPr lang="el-GR" dirty="0" smtClean="0"/>
              <a:t>8)</a:t>
            </a:r>
            <a:r>
              <a:rPr lang="en-US" dirty="0" smtClean="0"/>
              <a:t> Operational Guidance Mental Health &amp; Psychosocial Support Programming for Refugee </a:t>
            </a:r>
            <a:r>
              <a:rPr lang="en-US" dirty="0" smtClean="0"/>
              <a:t>Operations</a:t>
            </a:r>
            <a:r>
              <a:rPr lang="en-US" dirty="0" smtClean="0"/>
              <a:t>: </a:t>
            </a:r>
            <a:r>
              <a:rPr lang="en-US" dirty="0" smtClean="0">
                <a:hlinkClick r:id="rId2"/>
              </a:rPr>
              <a:t>http://</a:t>
            </a:r>
            <a:r>
              <a:rPr lang="en-US" dirty="0" smtClean="0">
                <a:hlinkClick r:id="rId2"/>
              </a:rPr>
              <a:t>www.unhcr.org/protection/health/525f94479/operational-guidance-mental-health-psychosocial-support-programming-refugee.html</a:t>
            </a:r>
            <a:endParaRPr lang="en-US" dirty="0" smtClean="0"/>
          </a:p>
          <a:p>
            <a:pPr>
              <a:buNone/>
            </a:pPr>
            <a:r>
              <a:rPr lang="en-US" dirty="0" smtClean="0"/>
              <a:t>9) A PSYCHOSOCIAL FRAMEWORK FOR WITH REFUGEES </a:t>
            </a:r>
            <a:r>
              <a:rPr lang="en-US" dirty="0" err="1" smtClean="0"/>
              <a:t>Renos</a:t>
            </a:r>
            <a:r>
              <a:rPr lang="en-US" dirty="0" smtClean="0"/>
              <a:t> K. Papadopoulos </a:t>
            </a:r>
            <a:r>
              <a:rPr lang="en-US" dirty="0" smtClean="0">
                <a:hlinkClick r:id="rId3"/>
              </a:rPr>
              <a:t>http://</a:t>
            </a:r>
            <a:r>
              <a:rPr lang="en-US" dirty="0" smtClean="0">
                <a:hlinkClick r:id="rId3"/>
              </a:rPr>
              <a:t>southeastsafenet.eu/sites/default/files/3.pdf</a:t>
            </a:r>
            <a:endParaRPr lang="en-US" dirty="0" smtClean="0"/>
          </a:p>
          <a:p>
            <a:pPr>
              <a:buNone/>
            </a:pPr>
            <a:endParaRPr lang="el-GR"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Για επιτροπεία, ενδεικτικές διεθνείς πρακτικές</a:t>
            </a:r>
            <a:endParaRPr lang="en-US" dirty="0"/>
          </a:p>
        </p:txBody>
      </p:sp>
      <p:sp>
        <p:nvSpPr>
          <p:cNvPr id="3" name="2 - Θέση περιεχομένου"/>
          <p:cNvSpPr>
            <a:spLocks noGrp="1"/>
          </p:cNvSpPr>
          <p:nvPr>
            <p:ph sz="quarter" idx="1"/>
          </p:nvPr>
        </p:nvSpPr>
        <p:spPr/>
        <p:txBody>
          <a:bodyPr>
            <a:normAutofit fontScale="77500" lnSpcReduction="20000"/>
          </a:bodyPr>
          <a:lstStyle/>
          <a:p>
            <a:pPr>
              <a:buNone/>
            </a:pPr>
            <a:r>
              <a:rPr lang="el-GR" dirty="0" smtClean="0"/>
              <a:t>9) </a:t>
            </a:r>
            <a:r>
              <a:rPr lang="en-US" dirty="0" smtClean="0"/>
              <a:t>The ENGI-project is a project funded under the European Commission European Refugee Fund (ERF) aiming to improve guardianship services in the EU Member States. The project is implemented by NIDOS Foundation from the Netherlands and </a:t>
            </a:r>
            <a:r>
              <a:rPr lang="en-US" dirty="0" err="1" smtClean="0"/>
              <a:t>Refugium</a:t>
            </a:r>
            <a:r>
              <a:rPr lang="en-US" dirty="0" smtClean="0"/>
              <a:t> from Germany. The Foundation NIDOS is the Dutch guardianship institution for unaccompanied minor refugees and asylum seekers. </a:t>
            </a:r>
            <a:endParaRPr lang="el-GR" dirty="0" smtClean="0"/>
          </a:p>
          <a:p>
            <a:pPr>
              <a:buNone/>
            </a:pPr>
            <a:r>
              <a:rPr lang="en-US" dirty="0" smtClean="0">
                <a:hlinkClick r:id="rId2"/>
              </a:rPr>
              <a:t>http://</a:t>
            </a:r>
            <a:r>
              <a:rPr lang="en-US" dirty="0" smtClean="0">
                <a:hlinkClick r:id="rId2"/>
              </a:rPr>
              <a:t>www.epim.info/wp-content/uploads/2011/02/ENGI-Report-Towards-a-European-Network-of-Guardianship-Institutions.pdf</a:t>
            </a:r>
            <a:endParaRPr lang="el-GR" dirty="0" smtClean="0"/>
          </a:p>
          <a:p>
            <a:pPr>
              <a:buNone/>
            </a:pPr>
            <a:r>
              <a:rPr lang="el-GR" dirty="0" smtClean="0"/>
              <a:t>10)</a:t>
            </a:r>
            <a:r>
              <a:rPr lang="en-US" dirty="0" smtClean="0"/>
              <a:t> NIDOS – Guardianship institution for unaccompanied minor asylum seekers</a:t>
            </a:r>
            <a:endParaRPr lang="el-GR" dirty="0" smtClean="0"/>
          </a:p>
          <a:p>
            <a:pPr>
              <a:buNone/>
            </a:pPr>
            <a:r>
              <a:rPr lang="en-US" dirty="0" smtClean="0">
                <a:hlinkClick r:id="rId3"/>
              </a:rPr>
              <a:t>http://</a:t>
            </a:r>
            <a:r>
              <a:rPr lang="en-US" dirty="0" smtClean="0">
                <a:hlinkClick r:id="rId3"/>
              </a:rPr>
              <a:t>www.europarl.europa.eu/document/activities/cont/201110/20111019ATT29750/20111019ATT29750EN.pdf</a:t>
            </a:r>
            <a:endParaRPr lang="el-GR" dirty="0" smtClean="0"/>
          </a:p>
          <a:p>
            <a:pPr>
              <a:buNone/>
            </a:pPr>
            <a:endParaRPr lang="el-GR" dirty="0" smtClean="0"/>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Ενδεικτική βιβλιογραφία</a:t>
            </a:r>
            <a:endParaRPr lang="en-US" dirty="0"/>
          </a:p>
        </p:txBody>
      </p:sp>
      <p:sp>
        <p:nvSpPr>
          <p:cNvPr id="3" name="2 - Θέση περιεχομένου"/>
          <p:cNvSpPr>
            <a:spLocks noGrp="1"/>
          </p:cNvSpPr>
          <p:nvPr>
            <p:ph sz="quarter" idx="1"/>
          </p:nvPr>
        </p:nvSpPr>
        <p:spPr/>
        <p:txBody>
          <a:bodyPr>
            <a:normAutofit fontScale="55000" lnSpcReduction="20000"/>
          </a:bodyPr>
          <a:lstStyle/>
          <a:p>
            <a:r>
              <a:rPr lang="en-US" b="1" dirty="0" smtClean="0"/>
              <a:t>Ahmed, S. (2004). The promise of happiness. Melancholic Migrants</a:t>
            </a:r>
          </a:p>
          <a:p>
            <a:r>
              <a:rPr lang="en-US" dirty="0" smtClean="0"/>
              <a:t>Albuquerque, S., Eriksson, A., &amp; </a:t>
            </a:r>
            <a:r>
              <a:rPr lang="en-US" dirty="0" err="1" smtClean="0"/>
              <a:t>Alvesson</a:t>
            </a:r>
            <a:r>
              <a:rPr lang="en-US" dirty="0" smtClean="0"/>
              <a:t>, H. (2018). The rite of passage of becoming  a humanitarian health worker: experiences of retention in </a:t>
            </a:r>
            <a:r>
              <a:rPr lang="en-US" dirty="0" err="1" smtClean="0"/>
              <a:t>Sweeden</a:t>
            </a:r>
            <a:r>
              <a:rPr lang="en-US" dirty="0" smtClean="0"/>
              <a:t>. </a:t>
            </a:r>
            <a:r>
              <a:rPr lang="en-US" i="1" dirty="0" smtClean="0"/>
              <a:t>Global Health Action, 11</a:t>
            </a:r>
            <a:r>
              <a:rPr lang="en-US" dirty="0" smtClean="0"/>
              <a:t>(1), 1-9.</a:t>
            </a:r>
          </a:p>
          <a:p>
            <a:r>
              <a:rPr lang="en-US" dirty="0" err="1" smtClean="0"/>
              <a:t>Benezer</a:t>
            </a:r>
            <a:r>
              <a:rPr lang="en-US" dirty="0" smtClean="0"/>
              <a:t>, G., &amp; </a:t>
            </a:r>
            <a:r>
              <a:rPr lang="en-US" dirty="0" err="1" smtClean="0"/>
              <a:t>Zetter</a:t>
            </a:r>
            <a:r>
              <a:rPr lang="en-US" dirty="0" smtClean="0"/>
              <a:t>, R. (2014). Searching for directions: Conceptual and methodological challenges in researching refugee journeys. </a:t>
            </a:r>
            <a:r>
              <a:rPr lang="en-US" i="1" dirty="0" smtClean="0"/>
              <a:t>Journal of Refugee Studies, 28</a:t>
            </a:r>
            <a:r>
              <a:rPr lang="en-US" dirty="0" smtClean="0"/>
              <a:t>(3), 297-318.</a:t>
            </a:r>
          </a:p>
          <a:p>
            <a:r>
              <a:rPr lang="en-US" dirty="0" smtClean="0"/>
              <a:t>Bjorn, J., &amp; </a:t>
            </a:r>
            <a:r>
              <a:rPr lang="en-US" dirty="0" err="1" smtClean="0"/>
              <a:t>Bjon</a:t>
            </a:r>
            <a:r>
              <a:rPr lang="en-US" dirty="0" smtClean="0"/>
              <a:t>, A. (2014). Ethical aspects when treating traumatized refugee children and their families. </a:t>
            </a:r>
            <a:r>
              <a:rPr lang="en-US" i="1" dirty="0" smtClean="0"/>
              <a:t>Nordic Journal of Psychiatry, 58</a:t>
            </a:r>
            <a:r>
              <a:rPr lang="en-US" dirty="0" smtClean="0"/>
              <a:t>(3), 193-198.</a:t>
            </a:r>
          </a:p>
          <a:p>
            <a:r>
              <a:rPr lang="en-US" b="1" dirty="0" err="1" smtClean="0"/>
              <a:t>Brun</a:t>
            </a:r>
            <a:r>
              <a:rPr lang="en-US" b="1" dirty="0" smtClean="0"/>
              <a:t>, C. (2016). There is no future in Humanitarianism: Emergency, temporality and protracted displacement. </a:t>
            </a:r>
            <a:r>
              <a:rPr lang="en-US" b="1" i="1" dirty="0" smtClean="0"/>
              <a:t>History and Anthropology, 27</a:t>
            </a:r>
            <a:r>
              <a:rPr lang="en-US" b="1" dirty="0" smtClean="0"/>
              <a:t>(4), 393-410.</a:t>
            </a:r>
          </a:p>
          <a:p>
            <a:r>
              <a:rPr lang="en-US" dirty="0" smtClean="0"/>
              <a:t>Burgess, R., &amp; Mathias, K. (2017). Community Mental Health Competencies: A new vision for global mental health. In R. White, D. Jain, D. Orr, &amp; U. Read (Eds.). </a:t>
            </a:r>
            <a:r>
              <a:rPr lang="en-US" i="1" dirty="0" smtClean="0"/>
              <a:t>The Palgrave Handbook of </a:t>
            </a:r>
            <a:r>
              <a:rPr lang="en-US" i="1" dirty="0" err="1" smtClean="0"/>
              <a:t>Sociocultural</a:t>
            </a:r>
            <a:r>
              <a:rPr lang="en-US" i="1" dirty="0" smtClean="0"/>
              <a:t> Perspectives on Global Mental Health</a:t>
            </a:r>
            <a:r>
              <a:rPr lang="en-US" dirty="0" smtClean="0"/>
              <a:t>. pp 211-235. London: Palgrave/Macmillan.</a:t>
            </a:r>
          </a:p>
          <a:p>
            <a:r>
              <a:rPr lang="en-US" b="1" dirty="0" smtClean="0"/>
              <a:t>De </a:t>
            </a:r>
            <a:r>
              <a:rPr lang="en-US" b="1" dirty="0" err="1" smtClean="0"/>
              <a:t>Graeve</a:t>
            </a:r>
            <a:r>
              <a:rPr lang="en-US" b="1" dirty="0" smtClean="0"/>
              <a:t>, K. (2015). Classed Landscapes of care and belonging: Guardianships of unaccompanied minors. </a:t>
            </a:r>
            <a:r>
              <a:rPr lang="en-US" b="1" i="1" dirty="0" smtClean="0"/>
              <a:t>Journal of Refugee Studies, 30</a:t>
            </a:r>
            <a:r>
              <a:rPr lang="en-US" b="1" dirty="0" smtClean="0"/>
              <a:t>(1),71-88.</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Ενδεικτική βιβλιογραφία</a:t>
            </a:r>
            <a:endParaRPr lang="en-US" dirty="0"/>
          </a:p>
        </p:txBody>
      </p:sp>
      <p:sp>
        <p:nvSpPr>
          <p:cNvPr id="3" name="2 - Θέση περιεχομένου"/>
          <p:cNvSpPr>
            <a:spLocks noGrp="1"/>
          </p:cNvSpPr>
          <p:nvPr>
            <p:ph sz="quarter" idx="1"/>
          </p:nvPr>
        </p:nvSpPr>
        <p:spPr/>
        <p:txBody>
          <a:bodyPr>
            <a:normAutofit fontScale="70000" lnSpcReduction="20000"/>
          </a:bodyPr>
          <a:lstStyle/>
          <a:p>
            <a:r>
              <a:rPr lang="en-US" b="1" dirty="0" err="1" smtClean="0"/>
              <a:t>Derluyn</a:t>
            </a:r>
            <a:r>
              <a:rPr lang="en-US" b="1" dirty="0" smtClean="0"/>
              <a:t>, I., </a:t>
            </a:r>
            <a:r>
              <a:rPr lang="en-US" b="1" dirty="0" err="1" smtClean="0"/>
              <a:t>Mels</a:t>
            </a:r>
            <a:r>
              <a:rPr lang="en-US" b="1" dirty="0" smtClean="0"/>
              <a:t>, C. &amp; </a:t>
            </a:r>
            <a:r>
              <a:rPr lang="en-US" b="1" dirty="0" err="1" smtClean="0"/>
              <a:t>Broekaert</a:t>
            </a:r>
            <a:r>
              <a:rPr lang="en-US" b="1" dirty="0" smtClean="0"/>
              <a:t>, E. (2009). Mental Health Problems in Separated Refugee Adolescents. </a:t>
            </a:r>
            <a:r>
              <a:rPr lang="en-US" b="1" i="1" dirty="0" smtClean="0"/>
              <a:t>Journal of Adolescent Health, 44</a:t>
            </a:r>
            <a:r>
              <a:rPr lang="en-US" b="1" dirty="0" smtClean="0"/>
              <a:t>, 291-297.</a:t>
            </a:r>
          </a:p>
          <a:p>
            <a:r>
              <a:rPr lang="en-US" b="1" dirty="0" err="1" smtClean="0"/>
              <a:t>Derluyn</a:t>
            </a:r>
            <a:r>
              <a:rPr lang="en-US" b="1" dirty="0" smtClean="0"/>
              <a:t>, I., &amp; </a:t>
            </a:r>
            <a:r>
              <a:rPr lang="en-US" b="1" dirty="0" err="1" smtClean="0"/>
              <a:t>Broekaert</a:t>
            </a:r>
            <a:r>
              <a:rPr lang="en-US" b="1" dirty="0" smtClean="0"/>
              <a:t>, E. (2008).Unaccompanied refugee children and adolescents: The glaring contrast between a legal and a psychological perspective. </a:t>
            </a:r>
            <a:r>
              <a:rPr lang="en-US" b="1" i="1" dirty="0" smtClean="0"/>
              <a:t>International Journal of Law and Psychiatry, 31, </a:t>
            </a:r>
            <a:r>
              <a:rPr lang="en-US" b="1" dirty="0" smtClean="0"/>
              <a:t>319-330. </a:t>
            </a:r>
          </a:p>
          <a:p>
            <a:r>
              <a:rPr lang="en-US" b="1" dirty="0" err="1" smtClean="0"/>
              <a:t>Fasin</a:t>
            </a:r>
            <a:r>
              <a:rPr lang="en-US" b="1" dirty="0" smtClean="0"/>
              <a:t>, D. (2005). Compassion and repression: The moral economy of immigration policies in France. </a:t>
            </a:r>
            <a:r>
              <a:rPr lang="en-US" b="1" i="1" dirty="0" smtClean="0"/>
              <a:t>Cultural Anthropology, 20</a:t>
            </a:r>
            <a:r>
              <a:rPr lang="en-US" b="1" dirty="0" smtClean="0"/>
              <a:t>(3), 362-387.</a:t>
            </a:r>
          </a:p>
          <a:p>
            <a:r>
              <a:rPr lang="en-US" b="1" dirty="0" err="1" smtClean="0"/>
              <a:t>Fazel</a:t>
            </a:r>
            <a:r>
              <a:rPr lang="en-US" b="1" dirty="0" smtClean="0"/>
              <a:t>, M. (2015). A moment of change: Facilitating refugee children's mental health. International </a:t>
            </a:r>
            <a:r>
              <a:rPr lang="en-US" b="1" i="1" dirty="0" smtClean="0"/>
              <a:t>Journal of Educational Development, 41</a:t>
            </a:r>
            <a:r>
              <a:rPr lang="en-US" b="1" dirty="0" smtClean="0"/>
              <a:t>, 255-261.</a:t>
            </a:r>
          </a:p>
          <a:p>
            <a:r>
              <a:rPr lang="en-US" dirty="0" err="1" smtClean="0"/>
              <a:t>Finotelli</a:t>
            </a:r>
            <a:r>
              <a:rPr lang="en-US" dirty="0" smtClean="0"/>
              <a:t>, C., &amp; </a:t>
            </a:r>
            <a:r>
              <a:rPr lang="en-US" dirty="0" err="1" smtClean="0"/>
              <a:t>Pronzo</a:t>
            </a:r>
            <a:r>
              <a:rPr lang="en-US" dirty="0" smtClean="0"/>
              <a:t>, I. (2015). Integration in times of economic decline. Migrant inclusion in Southern European societies: trends and theoretical implications. </a:t>
            </a:r>
            <a:r>
              <a:rPr lang="en-US" i="1" dirty="0" smtClean="0"/>
              <a:t>Journal of Ethnic and Migrant Studies, </a:t>
            </a:r>
            <a:r>
              <a:rPr lang="en-US" dirty="0" smtClean="0"/>
              <a:t>DOI:10.1080/1369183X.2017.1345830</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Ενδεικτική βιβλιογραφία</a:t>
            </a:r>
            <a:endParaRPr lang="en-US" dirty="0"/>
          </a:p>
        </p:txBody>
      </p:sp>
      <p:sp>
        <p:nvSpPr>
          <p:cNvPr id="3" name="2 - Θέση περιεχομένου"/>
          <p:cNvSpPr>
            <a:spLocks noGrp="1"/>
          </p:cNvSpPr>
          <p:nvPr>
            <p:ph sz="quarter" idx="1"/>
          </p:nvPr>
        </p:nvSpPr>
        <p:spPr/>
        <p:txBody>
          <a:bodyPr>
            <a:normAutofit fontScale="62500" lnSpcReduction="20000"/>
          </a:bodyPr>
          <a:lstStyle/>
          <a:p>
            <a:r>
              <a:rPr lang="en-US" dirty="0" err="1" smtClean="0"/>
              <a:t>Fresia</a:t>
            </a:r>
            <a:r>
              <a:rPr lang="en-US" dirty="0" smtClean="0"/>
              <a:t>, M., &amp; von </a:t>
            </a:r>
            <a:r>
              <a:rPr lang="en-US" dirty="0" err="1" smtClean="0"/>
              <a:t>Kanel</a:t>
            </a:r>
            <a:r>
              <a:rPr lang="en-US" dirty="0" smtClean="0"/>
              <a:t>, A. (2015). Beyond space of exception? Reflections on the camp through the prism of refugee schools. </a:t>
            </a:r>
            <a:r>
              <a:rPr lang="en-US" i="1" dirty="0" smtClean="0"/>
              <a:t>Journal of Refugee Studies, 29</a:t>
            </a:r>
            <a:r>
              <a:rPr lang="en-US" dirty="0" smtClean="0"/>
              <a:t>(2), 250-272.</a:t>
            </a:r>
          </a:p>
          <a:p>
            <a:r>
              <a:rPr lang="en-US" dirty="0" err="1" smtClean="0"/>
              <a:t>Froyland</a:t>
            </a:r>
            <a:r>
              <a:rPr lang="en-US" dirty="0" smtClean="0"/>
              <a:t>, K. (2018). Vital tasks and roles of frontline workers facilitating job inclusion of vulnerable youth. </a:t>
            </a:r>
            <a:r>
              <a:rPr lang="en-US" i="1" dirty="0" smtClean="0"/>
              <a:t>European Journal of Social Work</a:t>
            </a:r>
            <a:r>
              <a:rPr lang="en-US" dirty="0" smtClean="0"/>
              <a:t>, DOI.10.1080/13691457.2018.1423547.</a:t>
            </a:r>
          </a:p>
          <a:p>
            <a:r>
              <a:rPr lang="en-US" dirty="0" smtClean="0"/>
              <a:t>Greene, M.C., </a:t>
            </a:r>
            <a:r>
              <a:rPr lang="en-US" dirty="0" err="1" smtClean="0"/>
              <a:t>Jordans</a:t>
            </a:r>
            <a:r>
              <a:rPr lang="en-US" dirty="0" smtClean="0"/>
              <a:t>, M., </a:t>
            </a:r>
            <a:r>
              <a:rPr lang="en-US" dirty="0" err="1" smtClean="0"/>
              <a:t>Kohrt</a:t>
            </a:r>
            <a:r>
              <a:rPr lang="en-US" dirty="0" smtClean="0"/>
              <a:t>, B., </a:t>
            </a:r>
            <a:r>
              <a:rPr lang="en-US" dirty="0" err="1" smtClean="0"/>
              <a:t>Ventovogel</a:t>
            </a:r>
            <a:r>
              <a:rPr lang="en-US" dirty="0" smtClean="0"/>
              <a:t>, P., </a:t>
            </a:r>
            <a:r>
              <a:rPr lang="en-US" dirty="0" err="1" smtClean="0"/>
              <a:t>Kirmayer</a:t>
            </a:r>
            <a:r>
              <a:rPr lang="en-US" dirty="0" smtClean="0"/>
              <a:t>, L., et al. (2017). Addressing culture and context in humanitarian response: preparing desk reviews to inform mental health and psychosocial support. </a:t>
            </a:r>
            <a:r>
              <a:rPr lang="en-US" i="1" dirty="0" smtClean="0"/>
              <a:t>Conflict and Health</a:t>
            </a:r>
            <a:r>
              <a:rPr lang="en-US" dirty="0" smtClean="0"/>
              <a:t>, 11-21.DOI 10.1186/s13031-017-0123-z.</a:t>
            </a:r>
          </a:p>
          <a:p>
            <a:r>
              <a:rPr lang="en-US" b="1" dirty="0" smtClean="0"/>
              <a:t>Griffiths, M. (2014). Out of time: The temporal uncertainties of refused asylum seekers and immigration detainees. </a:t>
            </a:r>
            <a:r>
              <a:rPr lang="en-US" b="1" i="1" dirty="0" smtClean="0"/>
              <a:t>Journal of Ethnic and Migration Studies, 40</a:t>
            </a:r>
            <a:r>
              <a:rPr lang="en-US" b="1" dirty="0" smtClean="0"/>
              <a:t>(12), 1991-2009.</a:t>
            </a:r>
          </a:p>
          <a:p>
            <a:r>
              <a:rPr lang="en-US" dirty="0" err="1" smtClean="0"/>
              <a:t>Grzymala-Kazlowska</a:t>
            </a:r>
            <a:r>
              <a:rPr lang="en-US" dirty="0" smtClean="0"/>
              <a:t>, A. &amp; </a:t>
            </a:r>
            <a:r>
              <a:rPr lang="en-US" dirty="0" err="1" smtClean="0"/>
              <a:t>Phillimore</a:t>
            </a:r>
            <a:r>
              <a:rPr lang="en-US" dirty="0" smtClean="0"/>
              <a:t>, J. (2017). Introduction: rethinking integration. New perspectives on adaptation and settlement in the era of super-diversity. </a:t>
            </a:r>
            <a:r>
              <a:rPr lang="en-US" i="1" dirty="0" smtClean="0"/>
              <a:t>Journal of Ethnic and Migrant Studies</a:t>
            </a:r>
            <a:r>
              <a:rPr lang="en-US" dirty="0" smtClean="0"/>
              <a:t>. DOI:10.1080/1369183X.2017.1341706.</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Ενδεικτική βιβλιογραφία</a:t>
            </a:r>
            <a:endParaRPr lang="en-US" dirty="0"/>
          </a:p>
        </p:txBody>
      </p:sp>
      <p:sp>
        <p:nvSpPr>
          <p:cNvPr id="3" name="2 - Θέση περιεχομένου"/>
          <p:cNvSpPr>
            <a:spLocks noGrp="1"/>
          </p:cNvSpPr>
          <p:nvPr>
            <p:ph sz="quarter" idx="1"/>
          </p:nvPr>
        </p:nvSpPr>
        <p:spPr/>
        <p:txBody>
          <a:bodyPr>
            <a:normAutofit fontScale="62500" lnSpcReduction="20000"/>
          </a:bodyPr>
          <a:lstStyle/>
          <a:p>
            <a:r>
              <a:rPr lang="en-US" dirty="0" err="1" smtClean="0"/>
              <a:t>Gunay</a:t>
            </a:r>
            <a:r>
              <a:rPr lang="en-US" dirty="0" smtClean="0"/>
              <a:t>, C., &amp; </a:t>
            </a:r>
            <a:r>
              <a:rPr lang="en-US" dirty="0" err="1" smtClean="0"/>
              <a:t>Witjes</a:t>
            </a:r>
            <a:r>
              <a:rPr lang="en-US" dirty="0" smtClean="0"/>
              <a:t>, N. (2017). </a:t>
            </a:r>
            <a:r>
              <a:rPr lang="en-US" i="1" dirty="0" smtClean="0"/>
              <a:t>Border Politics. Defining spaces of governance and forms of transgressions. </a:t>
            </a:r>
            <a:r>
              <a:rPr lang="en-US" dirty="0" smtClean="0"/>
              <a:t>Switzerland: Springer.</a:t>
            </a:r>
          </a:p>
          <a:p>
            <a:r>
              <a:rPr lang="en-US" dirty="0" err="1" smtClean="0"/>
              <a:t>Heisbourg</a:t>
            </a:r>
            <a:r>
              <a:rPr lang="en-US" dirty="0" smtClean="0"/>
              <a:t>, F. (2015). The strategic implications of Syrian Refugee Crisis. </a:t>
            </a:r>
            <a:r>
              <a:rPr lang="en-US" i="1" dirty="0" smtClean="0"/>
              <a:t>Survival. Global Politics and Strategy, 57</a:t>
            </a:r>
            <a:r>
              <a:rPr lang="en-US" dirty="0" smtClean="0"/>
              <a:t>(6), 7-20.</a:t>
            </a:r>
          </a:p>
          <a:p>
            <a:r>
              <a:rPr lang="en-US" b="1" dirty="0" err="1" smtClean="0"/>
              <a:t>Kohli</a:t>
            </a:r>
            <a:r>
              <a:rPr lang="en-US" b="1" dirty="0" smtClean="0"/>
              <a:t>, R. (2006). The comfort of strangers: social work practice with unaccompanied asylum-seeking children and young people in the UK. </a:t>
            </a:r>
            <a:r>
              <a:rPr lang="en-US" b="1" i="1" dirty="0" smtClean="0"/>
              <a:t>Child and Family Social Work, 11</a:t>
            </a:r>
            <a:r>
              <a:rPr lang="en-US" b="1" dirty="0" smtClean="0"/>
              <a:t>, 1-10</a:t>
            </a:r>
            <a:r>
              <a:rPr lang="en-US" b="1" dirty="0" smtClean="0"/>
              <a:t>.</a:t>
            </a:r>
            <a:endParaRPr lang="el-GR" b="1" dirty="0" smtClean="0"/>
          </a:p>
          <a:p>
            <a:r>
              <a:rPr lang="en-US" dirty="0" smtClean="0"/>
              <a:t>McMahon, S. (2017). The politics of immigration during an economic crisis: </a:t>
            </a:r>
            <a:r>
              <a:rPr lang="en-US" dirty="0" err="1" smtClean="0"/>
              <a:t>analysing</a:t>
            </a:r>
            <a:r>
              <a:rPr lang="en-US" dirty="0" smtClean="0"/>
              <a:t> political debate on immigration in Southern Europe. </a:t>
            </a:r>
            <a:r>
              <a:rPr lang="en-US" i="1" dirty="0" smtClean="0"/>
              <a:t>Journal of Ethnic and Migrant Studies</a:t>
            </a:r>
            <a:r>
              <a:rPr lang="en-US" dirty="0" smtClean="0"/>
              <a:t>, DOI:10.1080/1369183X.2017.1346042</a:t>
            </a:r>
          </a:p>
          <a:p>
            <a:r>
              <a:rPr lang="en-US" dirty="0" err="1" smtClean="0"/>
              <a:t>Nardone</a:t>
            </a:r>
            <a:r>
              <a:rPr lang="en-US" dirty="0" smtClean="0"/>
              <a:t>, M. &amp; Correa-Velez, I. (2015). Unpredictability, invisibility and vulnerability: Unaccompanied asylum-seeking minors' journeys to Australia. </a:t>
            </a:r>
            <a:r>
              <a:rPr lang="en-US" i="1" dirty="0" smtClean="0"/>
              <a:t>Journal of Refugee Studies, 29</a:t>
            </a:r>
            <a:r>
              <a:rPr lang="en-US" dirty="0" smtClean="0"/>
              <a:t>(3), 295-314.</a:t>
            </a:r>
          </a:p>
          <a:p>
            <a:r>
              <a:rPr lang="en-US" b="1" dirty="0" smtClean="0"/>
              <a:t>Ni </a:t>
            </a:r>
            <a:r>
              <a:rPr lang="en-US" b="1" dirty="0" err="1" smtClean="0"/>
              <a:t>Raghallaigh</a:t>
            </a:r>
            <a:r>
              <a:rPr lang="en-US" b="1" dirty="0" smtClean="0"/>
              <a:t>, M.(2013). The causes of mistrust among asylum seekers and refugees: insights from research with unaccompanied asylum-seeking minors living in the Republic of Ireland</a:t>
            </a:r>
            <a:r>
              <a:rPr lang="en-US" b="1" i="1" dirty="0" smtClean="0"/>
              <a:t>. Journal of Refugee Studies, 17</a:t>
            </a:r>
            <a:r>
              <a:rPr lang="en-US" b="1" dirty="0" smtClean="0"/>
              <a:t>(1), 82-100.</a:t>
            </a:r>
          </a:p>
          <a:p>
            <a:endParaRPr lang="en-US" b="1"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Ενδεικτική βιβλιογραφία</a:t>
            </a:r>
            <a:endParaRPr lang="en-US" dirty="0"/>
          </a:p>
        </p:txBody>
      </p:sp>
      <p:sp>
        <p:nvSpPr>
          <p:cNvPr id="3" name="2 - Θέση περιεχομένου"/>
          <p:cNvSpPr>
            <a:spLocks noGrp="1"/>
          </p:cNvSpPr>
          <p:nvPr>
            <p:ph sz="quarter" idx="1"/>
          </p:nvPr>
        </p:nvSpPr>
        <p:spPr/>
        <p:txBody>
          <a:bodyPr>
            <a:normAutofit fontScale="70000" lnSpcReduction="20000"/>
          </a:bodyPr>
          <a:lstStyle/>
          <a:p>
            <a:r>
              <a:rPr lang="en-US" dirty="0" err="1" smtClean="0"/>
              <a:t>Ottosson</a:t>
            </a:r>
            <a:r>
              <a:rPr lang="en-US" dirty="0" smtClean="0"/>
              <a:t>, L., </a:t>
            </a:r>
            <a:r>
              <a:rPr lang="en-US" dirty="0" err="1" smtClean="0"/>
              <a:t>Eastmond</a:t>
            </a:r>
            <a:r>
              <a:rPr lang="en-US" dirty="0" smtClean="0"/>
              <a:t>, M., &amp; </a:t>
            </a:r>
            <a:r>
              <a:rPr lang="en-US" dirty="0" err="1" smtClean="0"/>
              <a:t>Schierenbeck</a:t>
            </a:r>
            <a:r>
              <a:rPr lang="en-US" dirty="0" smtClean="0"/>
              <a:t>, I. (2012). Safeguarding a child perspective in asylum perception: Dilemmas of children's case workers in Sweden. </a:t>
            </a:r>
            <a:r>
              <a:rPr lang="en-US" i="1" dirty="0" smtClean="0"/>
              <a:t>Journal of Refugee Studies, 26</a:t>
            </a:r>
            <a:r>
              <a:rPr lang="en-US" dirty="0" smtClean="0"/>
              <a:t>(2), 247-264.</a:t>
            </a:r>
          </a:p>
          <a:p>
            <a:r>
              <a:rPr lang="en-US" dirty="0" err="1" smtClean="0"/>
              <a:t>Pecoud</a:t>
            </a:r>
            <a:r>
              <a:rPr lang="en-US" dirty="0" smtClean="0"/>
              <a:t>, A. (2017). What do we know about the International Organization for Migration? </a:t>
            </a:r>
            <a:r>
              <a:rPr lang="en-US" i="1" dirty="0" smtClean="0"/>
              <a:t>Journal of Ethnic and Migrant Studies</a:t>
            </a:r>
            <a:r>
              <a:rPr lang="en-US" dirty="0" smtClean="0"/>
              <a:t>, DOI:10.1080/1369183X.2017.1354028</a:t>
            </a:r>
          </a:p>
          <a:p>
            <a:r>
              <a:rPr lang="en-US" b="1" dirty="0" smtClean="0"/>
              <a:t>Sampson, R. (2015). Caring, Contributing, Capacity Building: negotiating contradictory narratives of refugee settlement in Australia. </a:t>
            </a:r>
            <a:r>
              <a:rPr lang="en-US" b="1" i="1" dirty="0" smtClean="0"/>
              <a:t>Journal of Refugee Studies, 29</a:t>
            </a:r>
            <a:r>
              <a:rPr lang="en-US" b="1" dirty="0" smtClean="0"/>
              <a:t>(1), 98-116.</a:t>
            </a:r>
          </a:p>
          <a:p>
            <a:r>
              <a:rPr lang="en-US" dirty="0" err="1" smtClean="0"/>
              <a:t>Shaheen</a:t>
            </a:r>
            <a:r>
              <a:rPr lang="en-US" dirty="0" smtClean="0"/>
              <a:t>, M., &amp; Miles, T. (2017). The mental health and psychosocial well being of refugee children and young people: an exploration of risk, resilience and protective factors. Educational Psychology in Practice, 33:3, 249-263.</a:t>
            </a:r>
          </a:p>
          <a:p>
            <a:r>
              <a:rPr lang="en-US" dirty="0" err="1" smtClean="0"/>
              <a:t>Silove</a:t>
            </a:r>
            <a:r>
              <a:rPr lang="en-US" dirty="0" smtClean="0"/>
              <a:t>, D., </a:t>
            </a:r>
            <a:r>
              <a:rPr lang="en-US" dirty="0" err="1" smtClean="0"/>
              <a:t>Ventevogel</a:t>
            </a:r>
            <a:r>
              <a:rPr lang="en-US" dirty="0" smtClean="0"/>
              <a:t>, P., &amp; Rees, S. (2017). The contemporary refugee crisis: an overview of mental health challenges. </a:t>
            </a:r>
            <a:r>
              <a:rPr lang="en-US" i="1" dirty="0" smtClean="0"/>
              <a:t>World Psychiatry, 16</a:t>
            </a:r>
            <a:r>
              <a:rPr lang="en-US" dirty="0" smtClean="0"/>
              <a:t>(2), 130-139.</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sz="3600" dirty="0" smtClean="0"/>
              <a:t/>
            </a:r>
            <a:br>
              <a:rPr lang="el-GR" sz="3600" dirty="0" smtClean="0"/>
            </a:br>
            <a:r>
              <a:rPr lang="el-GR" sz="3600" dirty="0" smtClean="0"/>
              <a:t/>
            </a:r>
            <a:br>
              <a:rPr lang="el-GR" sz="3600" dirty="0" smtClean="0"/>
            </a:br>
            <a:r>
              <a:rPr lang="el-GR" sz="3600" dirty="0" smtClean="0"/>
              <a:t>Ενδεικτικά ερωτήματα για τους οδηγούς καλών πρακτικών όπως:</a:t>
            </a:r>
            <a:r>
              <a:rPr lang="en-US" dirty="0" smtClean="0"/>
              <a:t/>
            </a:r>
            <a:br>
              <a:rPr lang="en-US" dirty="0" smtClean="0"/>
            </a:b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Πόσο εύκολο είναι να υιοθετηθεί η παρέμβαση που προτείνω;</a:t>
            </a:r>
            <a:endParaRPr lang="en-US" dirty="0" smtClean="0"/>
          </a:p>
          <a:p>
            <a:r>
              <a:rPr lang="el-GR" dirty="0" smtClean="0"/>
              <a:t>Πώς καθρεφτίζονται οι ανάγκες ή οι επιθυμίες των ατόμων για τους οποίους </a:t>
            </a:r>
            <a:r>
              <a:rPr lang="el-GR" dirty="0" smtClean="0"/>
              <a:t>σχεδιάζω μια παρέμβαση</a:t>
            </a:r>
            <a:r>
              <a:rPr lang="el-GR" dirty="0" smtClean="0"/>
              <a:t>;</a:t>
            </a:r>
            <a:endParaRPr lang="en-US" dirty="0" smtClean="0"/>
          </a:p>
          <a:p>
            <a:r>
              <a:rPr lang="el-GR" dirty="0" smtClean="0"/>
              <a:t>Πώς συζητιέται </a:t>
            </a:r>
            <a:r>
              <a:rPr lang="el-GR" dirty="0" smtClean="0"/>
              <a:t>η πολιτισμική διάσταση;</a:t>
            </a:r>
            <a:endParaRPr lang="en-US" dirty="0" smtClean="0"/>
          </a:p>
          <a:p>
            <a:r>
              <a:rPr lang="el-GR" dirty="0" smtClean="0"/>
              <a:t>Υπάρχουν απόπειρες για αποτίμηση/αξιολόγηση; </a:t>
            </a:r>
            <a:endParaRPr lang="en-US" dirty="0" smtClean="0"/>
          </a:p>
          <a:p>
            <a:r>
              <a:rPr lang="el-GR" dirty="0" smtClean="0"/>
              <a:t>Το υλικό </a:t>
            </a:r>
            <a:r>
              <a:rPr lang="el-GR" dirty="0" smtClean="0"/>
              <a:t>των καλών πρακτικών </a:t>
            </a:r>
            <a:r>
              <a:rPr lang="el-GR" dirty="0" smtClean="0"/>
              <a:t>στηρίζεται στην υπάρχουσα γνώση και πώς την αξιοποιεί;</a:t>
            </a:r>
            <a:endParaRPr lang="en-US" dirty="0" smtClean="0"/>
          </a:p>
          <a:p>
            <a:r>
              <a:rPr lang="el-GR" dirty="0" smtClean="0"/>
              <a:t>Πώς χρηματοδοτούμαι και τι περιορισμούς </a:t>
            </a:r>
            <a:r>
              <a:rPr lang="el-GR" dirty="0" smtClean="0"/>
              <a:t>έχω, κατά την παραγωγή αντίστοιχου υλικού;</a:t>
            </a:r>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Ενδεικτική βιβλιογραφία</a:t>
            </a:r>
            <a:endParaRPr lang="en-US" dirty="0"/>
          </a:p>
        </p:txBody>
      </p:sp>
      <p:sp>
        <p:nvSpPr>
          <p:cNvPr id="3" name="2 - Θέση περιεχομένου"/>
          <p:cNvSpPr>
            <a:spLocks noGrp="1"/>
          </p:cNvSpPr>
          <p:nvPr>
            <p:ph sz="quarter" idx="1"/>
          </p:nvPr>
        </p:nvSpPr>
        <p:spPr/>
        <p:txBody>
          <a:bodyPr>
            <a:normAutofit fontScale="77500" lnSpcReduction="20000"/>
          </a:bodyPr>
          <a:lstStyle/>
          <a:p>
            <a:r>
              <a:rPr lang="en-US" b="1" dirty="0" smtClean="0"/>
              <a:t>Turner, S. (2015). What is a refugee camp? Explorations of the limits and effects of the camp. </a:t>
            </a:r>
            <a:r>
              <a:rPr lang="en-US" b="1" i="1" dirty="0" smtClean="0"/>
              <a:t>Journal of Refugee Studies, 29(</a:t>
            </a:r>
            <a:r>
              <a:rPr lang="en-US" b="1" dirty="0" smtClean="0"/>
              <a:t>2),139-148.</a:t>
            </a:r>
          </a:p>
          <a:p>
            <a:r>
              <a:rPr lang="en-US" dirty="0" err="1" smtClean="0"/>
              <a:t>Vandervoordt</a:t>
            </a:r>
            <a:r>
              <a:rPr lang="en-US" dirty="0" smtClean="0"/>
              <a:t>, R. (2017). Between humanitarian assistance and migration management: on civil actors' role in voluntary return from Belgium. </a:t>
            </a:r>
            <a:r>
              <a:rPr lang="en-US" i="1" dirty="0" smtClean="0"/>
              <a:t>Journal of Ethnic and Migration Studies,</a:t>
            </a:r>
            <a:r>
              <a:rPr lang="en-US" dirty="0" smtClean="0"/>
              <a:t> DOI:10.1080/1369183X.20161245609.</a:t>
            </a:r>
          </a:p>
          <a:p>
            <a:r>
              <a:rPr lang="en-US" b="1" dirty="0" smtClean="0"/>
              <a:t>Watters, C. (2017). Three challenges to a life course approach in global mental health: Epistemic violence, temporality and forced migration. In R. White, D. Jain, D. Orr, &amp; U. Read (Eds.). </a:t>
            </a:r>
            <a:r>
              <a:rPr lang="en-US" b="1" i="1" dirty="0" smtClean="0"/>
              <a:t>The Palgrave Handbook of </a:t>
            </a:r>
            <a:r>
              <a:rPr lang="en-US" b="1" i="1" dirty="0" err="1" smtClean="0"/>
              <a:t>Sociocultural</a:t>
            </a:r>
            <a:r>
              <a:rPr lang="en-US" b="1" i="1" dirty="0" smtClean="0"/>
              <a:t> Perspectives on Global Mental Health.</a:t>
            </a:r>
            <a:r>
              <a:rPr lang="en-US" b="1" dirty="0" smtClean="0"/>
              <a:t> pp 237-256. London: Palgrave/Macmillan.</a:t>
            </a:r>
          </a:p>
          <a:p>
            <a:r>
              <a:rPr lang="en-US" b="1" dirty="0" smtClean="0"/>
              <a:t>White, R., Jain, S., Orr, D., &amp; Read, U. (2017). </a:t>
            </a:r>
            <a:r>
              <a:rPr lang="en-US" b="1" i="1" dirty="0" smtClean="0"/>
              <a:t>The Palgrave Handbook of </a:t>
            </a:r>
            <a:r>
              <a:rPr lang="en-US" b="1" i="1" dirty="0" err="1" smtClean="0"/>
              <a:t>Sociocultural</a:t>
            </a:r>
            <a:r>
              <a:rPr lang="en-US" b="1" i="1" dirty="0" smtClean="0"/>
              <a:t> Perspectives on Global Mental Health.</a:t>
            </a:r>
            <a:r>
              <a:rPr lang="en-US" b="1" dirty="0" smtClean="0"/>
              <a:t> </a:t>
            </a:r>
            <a:r>
              <a:rPr lang="el-GR" b="1" dirty="0" err="1" smtClean="0"/>
              <a:t>London</a:t>
            </a:r>
            <a:r>
              <a:rPr lang="el-GR" b="1" dirty="0" smtClean="0"/>
              <a:t>: </a:t>
            </a:r>
            <a:r>
              <a:rPr lang="el-GR" b="1" dirty="0" err="1" smtClean="0"/>
              <a:t>Palgrave</a:t>
            </a:r>
            <a:r>
              <a:rPr lang="el-GR" b="1" dirty="0" smtClean="0"/>
              <a:t>/</a:t>
            </a:r>
            <a:r>
              <a:rPr lang="el-GR" b="1" dirty="0" err="1" smtClean="0"/>
              <a:t>Macmillan</a:t>
            </a:r>
            <a:r>
              <a:rPr lang="el-GR" b="1" dirty="0" smtClean="0"/>
              <a:t>.</a:t>
            </a:r>
            <a:endParaRPr lang="en-US" b="1"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Εξαιρετικές Ταινίες για μεγάλους </a:t>
            </a:r>
            <a:endParaRPr lang="en-US" dirty="0"/>
          </a:p>
        </p:txBody>
      </p:sp>
      <p:sp>
        <p:nvSpPr>
          <p:cNvPr id="3" name="2 - Θέση περιεχομένου"/>
          <p:cNvSpPr>
            <a:spLocks noGrp="1"/>
          </p:cNvSpPr>
          <p:nvPr>
            <p:ph sz="quarter" idx="1"/>
          </p:nvPr>
        </p:nvSpPr>
        <p:spPr/>
        <p:txBody>
          <a:bodyPr>
            <a:normAutofit/>
          </a:bodyPr>
          <a:lstStyle/>
          <a:p>
            <a:r>
              <a:rPr lang="en-US" b="1" dirty="0" smtClean="0">
                <a:hlinkClick r:id="rId2"/>
              </a:rPr>
              <a:t>Η </a:t>
            </a:r>
            <a:r>
              <a:rPr lang="en-US" b="1" dirty="0" err="1" smtClean="0">
                <a:hlinkClick r:id="rId2"/>
              </a:rPr>
              <a:t>υπόσχεση</a:t>
            </a:r>
            <a:r>
              <a:rPr lang="en-US" b="1" dirty="0" smtClean="0"/>
              <a:t> </a:t>
            </a:r>
            <a:r>
              <a:rPr lang="en-US" dirty="0" smtClean="0"/>
              <a:t>(1996</a:t>
            </a:r>
            <a:r>
              <a:rPr lang="en-US" dirty="0" smtClean="0"/>
              <a:t>)</a:t>
            </a:r>
            <a:r>
              <a:rPr lang="el-GR" dirty="0" smtClean="0"/>
              <a:t>. </a:t>
            </a:r>
            <a:r>
              <a:rPr lang="en-US" dirty="0" smtClean="0"/>
              <a:t>Directors</a:t>
            </a:r>
            <a:r>
              <a:rPr lang="en-US" dirty="0" smtClean="0"/>
              <a:t>: </a:t>
            </a:r>
            <a:r>
              <a:rPr lang="en-US" dirty="0" smtClean="0">
                <a:hlinkClick r:id="rId3"/>
              </a:rPr>
              <a:t>Jean-Pierre </a:t>
            </a:r>
            <a:r>
              <a:rPr lang="en-US" dirty="0" err="1" smtClean="0">
                <a:hlinkClick r:id="rId3"/>
              </a:rPr>
              <a:t>Dardenne</a:t>
            </a:r>
            <a:r>
              <a:rPr lang="en-US" dirty="0" smtClean="0"/>
              <a:t>, </a:t>
            </a:r>
            <a:r>
              <a:rPr lang="en-US" dirty="0" smtClean="0">
                <a:hlinkClick r:id="rId4"/>
              </a:rPr>
              <a:t>Luc </a:t>
            </a:r>
            <a:r>
              <a:rPr lang="en-US" dirty="0" err="1" smtClean="0">
                <a:hlinkClick r:id="rId4"/>
              </a:rPr>
              <a:t>Dardenne</a:t>
            </a:r>
            <a:endParaRPr lang="el-GR" b="1" dirty="0" smtClean="0">
              <a:hlinkClick r:id="rId5"/>
            </a:endParaRPr>
          </a:p>
          <a:p>
            <a:r>
              <a:rPr lang="en-US" b="1" dirty="0" smtClean="0">
                <a:hlinkClick r:id="rId5"/>
              </a:rPr>
              <a:t>It's </a:t>
            </a:r>
            <a:r>
              <a:rPr lang="en-US" b="1" dirty="0" smtClean="0">
                <a:hlinkClick r:id="rId5"/>
              </a:rPr>
              <a:t>a Free World...</a:t>
            </a:r>
            <a:r>
              <a:rPr lang="en-US" b="1" dirty="0" smtClean="0"/>
              <a:t> </a:t>
            </a:r>
            <a:r>
              <a:rPr lang="en-US" dirty="0" smtClean="0"/>
              <a:t>(</a:t>
            </a:r>
            <a:r>
              <a:rPr lang="en-US" dirty="0" smtClean="0"/>
              <a:t>2007)</a:t>
            </a:r>
            <a:r>
              <a:rPr lang="el-GR" dirty="0" smtClean="0"/>
              <a:t>. </a:t>
            </a:r>
            <a:r>
              <a:rPr lang="en-US" dirty="0" smtClean="0"/>
              <a:t>Director</a:t>
            </a:r>
            <a:r>
              <a:rPr lang="en-US" dirty="0" smtClean="0"/>
              <a:t>: </a:t>
            </a:r>
            <a:r>
              <a:rPr lang="en-US" dirty="0" smtClean="0">
                <a:hlinkClick r:id="rId6"/>
              </a:rPr>
              <a:t>Ken Loach</a:t>
            </a:r>
            <a:r>
              <a:rPr lang="en-US" dirty="0" smtClean="0"/>
              <a:t> </a:t>
            </a:r>
            <a:endParaRPr lang="el-GR" dirty="0" smtClean="0"/>
          </a:p>
          <a:p>
            <a:r>
              <a:rPr lang="el-GR" b="1" dirty="0" smtClean="0">
                <a:hlinkClick r:id="rId7"/>
              </a:rPr>
              <a:t>Μέσα </a:t>
            </a:r>
            <a:r>
              <a:rPr lang="el-GR" b="1" dirty="0" smtClean="0">
                <a:hlinkClick r:id="rId7"/>
              </a:rPr>
              <a:t>από τις φλόγες</a:t>
            </a:r>
            <a:r>
              <a:rPr lang="en-US" b="1" dirty="0" smtClean="0"/>
              <a:t> </a:t>
            </a:r>
            <a:r>
              <a:rPr lang="el-GR" dirty="0" smtClean="0"/>
              <a:t>(</a:t>
            </a:r>
            <a:r>
              <a:rPr lang="el-GR" dirty="0" smtClean="0"/>
              <a:t>2010)</a:t>
            </a:r>
            <a:r>
              <a:rPr lang="en-US" dirty="0" smtClean="0"/>
              <a:t>.Director</a:t>
            </a:r>
            <a:r>
              <a:rPr lang="en-US" dirty="0" smtClean="0"/>
              <a:t>: </a:t>
            </a:r>
            <a:r>
              <a:rPr lang="en-US" dirty="0" smtClean="0">
                <a:hlinkClick r:id="rId8"/>
              </a:rPr>
              <a:t>Denis Villeneuve</a:t>
            </a:r>
            <a:r>
              <a:rPr lang="en-US" dirty="0" smtClean="0"/>
              <a:t> </a:t>
            </a:r>
            <a:endParaRPr lang="el-GR" dirty="0" smtClean="0"/>
          </a:p>
          <a:p>
            <a:r>
              <a:rPr lang="en-US" b="1" dirty="0" smtClean="0">
                <a:hlinkClick r:id="rId9"/>
              </a:rPr>
              <a:t>To </a:t>
            </a:r>
            <a:r>
              <a:rPr lang="en-US" b="1" dirty="0" err="1" smtClean="0">
                <a:hlinkClick r:id="rId9"/>
              </a:rPr>
              <a:t>limani</a:t>
            </a:r>
            <a:r>
              <a:rPr lang="en-US" b="1" dirty="0" smtClean="0">
                <a:hlinkClick r:id="rId9"/>
              </a:rPr>
              <a:t> </a:t>
            </a:r>
            <a:r>
              <a:rPr lang="en-US" b="1" dirty="0" err="1" smtClean="0">
                <a:hlinkClick r:id="rId9"/>
              </a:rPr>
              <a:t>tis</a:t>
            </a:r>
            <a:r>
              <a:rPr lang="en-US" b="1" dirty="0" smtClean="0">
                <a:hlinkClick r:id="rId9"/>
              </a:rPr>
              <a:t> </a:t>
            </a:r>
            <a:r>
              <a:rPr lang="en-US" b="1" dirty="0" err="1" smtClean="0">
                <a:hlinkClick r:id="rId9"/>
              </a:rPr>
              <a:t>Havris</a:t>
            </a:r>
            <a:r>
              <a:rPr lang="en-US" b="1" dirty="0" smtClean="0"/>
              <a:t> </a:t>
            </a:r>
            <a:r>
              <a:rPr lang="en-US" dirty="0" smtClean="0"/>
              <a:t>(2011</a:t>
            </a:r>
            <a:r>
              <a:rPr lang="en-US" dirty="0" smtClean="0"/>
              <a:t>)</a:t>
            </a:r>
            <a:r>
              <a:rPr lang="el-GR" dirty="0" smtClean="0"/>
              <a:t>.</a:t>
            </a:r>
            <a:r>
              <a:rPr lang="en-US" dirty="0" smtClean="0"/>
              <a:t>Director</a:t>
            </a:r>
            <a:r>
              <a:rPr lang="en-US" dirty="0" smtClean="0"/>
              <a:t>: </a:t>
            </a:r>
            <a:r>
              <a:rPr lang="en-US" dirty="0" smtClean="0">
                <a:hlinkClick r:id="rId10"/>
              </a:rPr>
              <a:t>Aki </a:t>
            </a:r>
            <a:r>
              <a:rPr lang="en-US" dirty="0" err="1" smtClean="0">
                <a:hlinkClick r:id="rId10"/>
              </a:rPr>
              <a:t>Kaurismäki</a:t>
            </a:r>
            <a:endParaRPr lang="el-GR"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Ταινίες </a:t>
            </a:r>
            <a:endParaRPr lang="en-US" dirty="0"/>
          </a:p>
        </p:txBody>
      </p:sp>
      <p:sp>
        <p:nvSpPr>
          <p:cNvPr id="3" name="2 - Θέση περιεχομένου"/>
          <p:cNvSpPr>
            <a:spLocks noGrp="1"/>
          </p:cNvSpPr>
          <p:nvPr>
            <p:ph sz="quarter" idx="1"/>
          </p:nvPr>
        </p:nvSpPr>
        <p:spPr/>
        <p:txBody>
          <a:bodyPr>
            <a:normAutofit/>
          </a:bodyPr>
          <a:lstStyle/>
          <a:p>
            <a:r>
              <a:rPr lang="en-US" b="1" dirty="0" smtClean="0">
                <a:hlinkClick r:id="rId2"/>
              </a:rPr>
              <a:t>In This World</a:t>
            </a:r>
            <a:r>
              <a:rPr lang="en-US" b="1" dirty="0" smtClean="0"/>
              <a:t> </a:t>
            </a:r>
            <a:r>
              <a:rPr lang="en-US" dirty="0" smtClean="0"/>
              <a:t>(2002</a:t>
            </a:r>
            <a:r>
              <a:rPr lang="en-US" dirty="0" smtClean="0"/>
              <a:t>)</a:t>
            </a:r>
            <a:r>
              <a:rPr lang="el-GR" dirty="0" smtClean="0"/>
              <a:t>.</a:t>
            </a:r>
            <a:r>
              <a:rPr lang="en-US" dirty="0" smtClean="0"/>
              <a:t>Director</a:t>
            </a:r>
            <a:r>
              <a:rPr lang="en-US" dirty="0" smtClean="0"/>
              <a:t>: </a:t>
            </a:r>
            <a:r>
              <a:rPr lang="en-US" dirty="0" smtClean="0">
                <a:hlinkClick r:id="rId3"/>
              </a:rPr>
              <a:t>Michael </a:t>
            </a:r>
            <a:r>
              <a:rPr lang="en-US" dirty="0" err="1" smtClean="0">
                <a:hlinkClick r:id="rId3"/>
              </a:rPr>
              <a:t>Winterbottom</a:t>
            </a:r>
            <a:r>
              <a:rPr lang="en-US" dirty="0" smtClean="0"/>
              <a:t> </a:t>
            </a:r>
            <a:endParaRPr lang="el-GR" dirty="0" smtClean="0"/>
          </a:p>
          <a:p>
            <a:r>
              <a:rPr lang="en-US" b="1" dirty="0" smtClean="0">
                <a:hlinkClick r:id="rId4"/>
              </a:rPr>
              <a:t>Le </a:t>
            </a:r>
            <a:r>
              <a:rPr lang="en-US" b="1" dirty="0" smtClean="0">
                <a:hlinkClick r:id="rId4"/>
              </a:rPr>
              <a:t>silence de Lorna</a:t>
            </a:r>
            <a:r>
              <a:rPr lang="en-US" b="1" dirty="0" smtClean="0"/>
              <a:t> </a:t>
            </a:r>
            <a:r>
              <a:rPr lang="en-US" dirty="0" smtClean="0"/>
              <a:t>(2008</a:t>
            </a:r>
            <a:r>
              <a:rPr lang="en-US" dirty="0" smtClean="0"/>
              <a:t>)</a:t>
            </a:r>
            <a:r>
              <a:rPr lang="el-GR" dirty="0" smtClean="0"/>
              <a:t>.</a:t>
            </a:r>
            <a:r>
              <a:rPr lang="en-US" dirty="0" smtClean="0"/>
              <a:t>Directors</a:t>
            </a:r>
            <a:r>
              <a:rPr lang="en-US" dirty="0" smtClean="0"/>
              <a:t>: </a:t>
            </a:r>
            <a:r>
              <a:rPr lang="en-US" dirty="0" smtClean="0">
                <a:hlinkClick r:id="rId5"/>
              </a:rPr>
              <a:t>Jean-Pierre </a:t>
            </a:r>
            <a:r>
              <a:rPr lang="en-US" dirty="0" err="1" smtClean="0">
                <a:hlinkClick r:id="rId5"/>
              </a:rPr>
              <a:t>Dardenne</a:t>
            </a:r>
            <a:r>
              <a:rPr lang="en-US" dirty="0" smtClean="0"/>
              <a:t>, </a:t>
            </a:r>
            <a:r>
              <a:rPr lang="en-US" dirty="0" smtClean="0">
                <a:hlinkClick r:id="rId6"/>
              </a:rPr>
              <a:t>Luc </a:t>
            </a:r>
            <a:r>
              <a:rPr lang="en-US" dirty="0" err="1" smtClean="0">
                <a:hlinkClick r:id="rId6"/>
              </a:rPr>
              <a:t>Dardenne</a:t>
            </a:r>
            <a:endParaRPr lang="en-US" dirty="0" smtClean="0"/>
          </a:p>
          <a:p>
            <a:r>
              <a:rPr lang="en-US" b="1" u="sng" dirty="0" smtClean="0">
                <a:hlinkClick r:id="rId7"/>
              </a:rPr>
              <a:t>Beyond Borders: The Debate Over Human Migration</a:t>
            </a:r>
            <a:r>
              <a:rPr lang="en-US" b="1" dirty="0" smtClean="0"/>
              <a:t> </a:t>
            </a:r>
            <a:r>
              <a:rPr lang="en-US" dirty="0" smtClean="0"/>
              <a:t>(2007</a:t>
            </a:r>
            <a:r>
              <a:rPr lang="en-US" dirty="0" smtClean="0"/>
              <a:t>).Director</a:t>
            </a:r>
            <a:r>
              <a:rPr lang="en-US" dirty="0" smtClean="0"/>
              <a:t>: </a:t>
            </a:r>
            <a:r>
              <a:rPr lang="en-US" dirty="0" smtClean="0">
                <a:hlinkClick r:id="rId8"/>
              </a:rPr>
              <a:t>Brian </a:t>
            </a:r>
            <a:r>
              <a:rPr lang="en-US" dirty="0" err="1" smtClean="0">
                <a:hlinkClick r:id="rId8"/>
              </a:rPr>
              <a:t>Ging</a:t>
            </a:r>
            <a:r>
              <a:rPr lang="en-US" dirty="0" smtClean="0"/>
              <a:t> | Stars: </a:t>
            </a:r>
            <a:r>
              <a:rPr lang="en-US" dirty="0" smtClean="0">
                <a:hlinkClick r:id="rId9"/>
              </a:rPr>
              <a:t>Noam Chomsky</a:t>
            </a:r>
            <a:r>
              <a:rPr lang="en-US" dirty="0" smtClean="0"/>
              <a:t>, </a:t>
            </a:r>
            <a:r>
              <a:rPr lang="en-US" dirty="0" smtClean="0">
                <a:hlinkClick r:id="rId10"/>
              </a:rPr>
              <a:t>Jim Gilchrest</a:t>
            </a:r>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Ταινίες </a:t>
            </a:r>
            <a:endParaRPr lang="en-US" dirty="0"/>
          </a:p>
        </p:txBody>
      </p:sp>
      <p:sp>
        <p:nvSpPr>
          <p:cNvPr id="3" name="2 - Θέση περιεχομένου"/>
          <p:cNvSpPr>
            <a:spLocks noGrp="1"/>
          </p:cNvSpPr>
          <p:nvPr>
            <p:ph sz="quarter" idx="1"/>
          </p:nvPr>
        </p:nvSpPr>
        <p:spPr/>
        <p:txBody>
          <a:bodyPr/>
          <a:lstStyle/>
          <a:p>
            <a:r>
              <a:rPr lang="en-US" dirty="0" err="1" smtClean="0"/>
              <a:t>Εντός</a:t>
            </a:r>
            <a:r>
              <a:rPr lang="en-US" dirty="0" smtClean="0"/>
              <a:t> </a:t>
            </a:r>
            <a:r>
              <a:rPr lang="en-US" dirty="0" err="1" smtClean="0"/>
              <a:t>ορίων</a:t>
            </a:r>
            <a:r>
              <a:rPr lang="en-US" dirty="0" smtClean="0"/>
              <a:t> (</a:t>
            </a:r>
            <a:r>
              <a:rPr lang="en-US" dirty="0" smtClean="0">
                <a:hlinkClick r:id="rId2"/>
              </a:rPr>
              <a:t>2017</a:t>
            </a:r>
            <a:r>
              <a:rPr lang="en-US" dirty="0" smtClean="0"/>
              <a:t>)</a:t>
            </a:r>
            <a:r>
              <a:rPr lang="el-GR" dirty="0" smtClean="0"/>
              <a:t>.</a:t>
            </a:r>
            <a:r>
              <a:rPr lang="en-US" dirty="0" err="1" smtClean="0"/>
              <a:t>Insyriated</a:t>
            </a:r>
            <a:r>
              <a:rPr lang="en-US" i="1" dirty="0" smtClean="0"/>
              <a:t> </a:t>
            </a:r>
            <a:r>
              <a:rPr lang="en-US" b="1" dirty="0" smtClean="0"/>
              <a:t>Director</a:t>
            </a:r>
            <a:r>
              <a:rPr lang="en-US" b="1" dirty="0" smtClean="0"/>
              <a:t>:</a:t>
            </a:r>
            <a:r>
              <a:rPr lang="en-US" dirty="0" smtClean="0"/>
              <a:t> </a:t>
            </a:r>
            <a:r>
              <a:rPr lang="en-US" dirty="0" smtClean="0">
                <a:hlinkClick r:id="rId3"/>
              </a:rPr>
              <a:t>Philippe Van </a:t>
            </a:r>
            <a:r>
              <a:rPr lang="en-US" dirty="0" err="1" smtClean="0">
                <a:hlinkClick r:id="rId3"/>
              </a:rPr>
              <a:t>Leeuw</a:t>
            </a:r>
            <a:endParaRPr lang="el-GR" dirty="0" smtClean="0"/>
          </a:p>
          <a:p>
            <a:r>
              <a:rPr lang="en-US" dirty="0" err="1" smtClean="0"/>
              <a:t>Ανθρώπινη</a:t>
            </a:r>
            <a:r>
              <a:rPr lang="en-US" dirty="0" smtClean="0"/>
              <a:t> </a:t>
            </a:r>
            <a:r>
              <a:rPr lang="en-US" dirty="0" err="1" smtClean="0"/>
              <a:t>ροή</a:t>
            </a:r>
            <a:r>
              <a:rPr lang="en-US" dirty="0" smtClean="0"/>
              <a:t> (</a:t>
            </a:r>
            <a:r>
              <a:rPr lang="en-US" dirty="0" smtClean="0">
                <a:hlinkClick r:id="rId2"/>
              </a:rPr>
              <a:t>2017</a:t>
            </a:r>
            <a:r>
              <a:rPr lang="en-US" dirty="0" smtClean="0"/>
              <a:t>)</a:t>
            </a:r>
            <a:r>
              <a:rPr lang="el-GR" dirty="0" smtClean="0"/>
              <a:t>.</a:t>
            </a:r>
            <a:r>
              <a:rPr lang="en-US" dirty="0" smtClean="0"/>
              <a:t>Human </a:t>
            </a:r>
            <a:r>
              <a:rPr lang="en-US" dirty="0" smtClean="0"/>
              <a:t>Flow</a:t>
            </a:r>
            <a:r>
              <a:rPr lang="en-US" i="1" dirty="0" smtClean="0"/>
              <a:t> </a:t>
            </a:r>
            <a:r>
              <a:rPr lang="en-US" b="1" dirty="0" smtClean="0"/>
              <a:t>Director</a:t>
            </a:r>
            <a:r>
              <a:rPr lang="en-US" b="1" dirty="0" smtClean="0"/>
              <a:t>:</a:t>
            </a:r>
            <a:r>
              <a:rPr lang="en-US" dirty="0" smtClean="0"/>
              <a:t> </a:t>
            </a:r>
            <a:r>
              <a:rPr lang="en-US" dirty="0" smtClean="0">
                <a:hlinkClick r:id="rId4"/>
              </a:rPr>
              <a:t>Ai </a:t>
            </a:r>
            <a:r>
              <a:rPr lang="en-US" dirty="0" err="1" smtClean="0">
                <a:hlinkClick r:id="rId4"/>
              </a:rPr>
              <a:t>Weiwei</a:t>
            </a:r>
            <a:r>
              <a:rPr lang="el-GR" dirty="0" smtClean="0"/>
              <a:t>.</a:t>
            </a:r>
            <a:r>
              <a:rPr lang="en-US" b="1" dirty="0" smtClean="0"/>
              <a:t>Writers:</a:t>
            </a:r>
            <a:r>
              <a:rPr lang="en-US" dirty="0" smtClean="0"/>
              <a:t> </a:t>
            </a:r>
            <a:r>
              <a:rPr lang="en-US" dirty="0" smtClean="0">
                <a:hlinkClick r:id="rId5"/>
              </a:rPr>
              <a:t>Chin-Chin Yap</a:t>
            </a:r>
            <a:r>
              <a:rPr lang="en-US" dirty="0" smtClean="0"/>
              <a:t>, </a:t>
            </a:r>
            <a:r>
              <a:rPr lang="en-US" dirty="0" smtClean="0">
                <a:hlinkClick r:id="rId6"/>
              </a:rPr>
              <a:t>Tim Finch</a:t>
            </a:r>
            <a:r>
              <a:rPr lang="en-US" dirty="0" smtClean="0"/>
              <a:t> </a:t>
            </a:r>
            <a:endParaRPr lang="el-GR" dirty="0" smtClean="0"/>
          </a:p>
          <a:p>
            <a:r>
              <a:rPr lang="el-GR" dirty="0" smtClean="0"/>
              <a:t>Μικρά </a:t>
            </a:r>
            <a:r>
              <a:rPr lang="el-GR" dirty="0" smtClean="0"/>
              <a:t>όμορφα πλάσματα (</a:t>
            </a:r>
            <a:r>
              <a:rPr lang="el-GR" dirty="0" smtClean="0">
                <a:hlinkClick r:id="rId7"/>
              </a:rPr>
              <a:t>2013</a:t>
            </a:r>
            <a:r>
              <a:rPr lang="el-GR" dirty="0" smtClean="0"/>
              <a:t>).</a:t>
            </a:r>
            <a:r>
              <a:rPr lang="el-GR" dirty="0" err="1" smtClean="0"/>
              <a:t>Short</a:t>
            </a:r>
            <a:r>
              <a:rPr lang="el-GR" dirty="0" smtClean="0"/>
              <a:t> </a:t>
            </a:r>
            <a:r>
              <a:rPr lang="el-GR" dirty="0" err="1" smtClean="0"/>
              <a:t>Term</a:t>
            </a:r>
            <a:r>
              <a:rPr lang="el-GR" dirty="0" smtClean="0"/>
              <a:t> </a:t>
            </a:r>
            <a:r>
              <a:rPr lang="el-GR" dirty="0" smtClean="0"/>
              <a:t>12. </a:t>
            </a:r>
            <a:r>
              <a:rPr lang="en-US" b="1" dirty="0" smtClean="0"/>
              <a:t>Director:</a:t>
            </a:r>
            <a:r>
              <a:rPr lang="en-US" dirty="0" smtClean="0"/>
              <a:t> </a:t>
            </a:r>
            <a:r>
              <a:rPr lang="en-US" dirty="0" smtClean="0">
                <a:hlinkClick r:id="rId8"/>
              </a:rPr>
              <a:t>Destin Daniel </a:t>
            </a:r>
            <a:r>
              <a:rPr lang="en-US" dirty="0" err="1" smtClean="0">
                <a:hlinkClick r:id="rId8"/>
              </a:rPr>
              <a:t>Cretton</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Ταινίες για παιδιά</a:t>
            </a:r>
            <a:endParaRPr lang="en-US" dirty="0"/>
          </a:p>
        </p:txBody>
      </p:sp>
      <p:sp>
        <p:nvSpPr>
          <p:cNvPr id="3" name="2 - Θέση περιεχομένου"/>
          <p:cNvSpPr>
            <a:spLocks noGrp="1"/>
          </p:cNvSpPr>
          <p:nvPr>
            <p:ph sz="quarter" idx="1"/>
          </p:nvPr>
        </p:nvSpPr>
        <p:spPr/>
        <p:txBody>
          <a:bodyPr/>
          <a:lstStyle/>
          <a:p>
            <a:r>
              <a:rPr lang="en-US" dirty="0" smtClean="0"/>
              <a:t>http://www.neanikoplano.gr/allmovies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
            </a:r>
            <a:br>
              <a:rPr lang="el-GR" dirty="0" smtClean="0"/>
            </a:br>
            <a:r>
              <a:rPr lang="en-US" sz="3600" dirty="0" smtClean="0"/>
              <a:t>Charles Watters - Refugees and Mental Health</a:t>
            </a:r>
            <a:r>
              <a:rPr lang="en-US" dirty="0" smtClean="0"/>
              <a:t/>
            </a:r>
            <a:br>
              <a:rPr lang="en-US" dirty="0" smtClean="0"/>
            </a:br>
            <a:endParaRPr lang="en-US" dirty="0"/>
          </a:p>
        </p:txBody>
      </p:sp>
      <p:sp>
        <p:nvSpPr>
          <p:cNvPr id="3" name="2 - Θέση περιεχομένου"/>
          <p:cNvSpPr>
            <a:spLocks noGrp="1"/>
          </p:cNvSpPr>
          <p:nvPr>
            <p:ph sz="quarter" idx="1"/>
          </p:nvPr>
        </p:nvSpPr>
        <p:spPr/>
        <p:txBody>
          <a:bodyPr/>
          <a:lstStyle/>
          <a:p>
            <a:r>
              <a:rPr lang="en-US" dirty="0" smtClean="0">
                <a:hlinkClick r:id="rId2"/>
              </a:rPr>
              <a:t>https://vimeo.com/67401588</a:t>
            </a:r>
            <a:endParaRPr lang="el-GR"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100" dirty="0" smtClean="0"/>
              <a:t/>
            </a:r>
            <a:br>
              <a:rPr lang="el-GR" sz="3100" dirty="0" smtClean="0"/>
            </a:br>
            <a:r>
              <a:rPr lang="el-GR" sz="3100" dirty="0" smtClean="0"/>
              <a:t/>
            </a:r>
            <a:br>
              <a:rPr lang="el-GR" sz="3100" dirty="0" smtClean="0"/>
            </a:br>
            <a:r>
              <a:rPr lang="el-GR" sz="3100" dirty="0" smtClean="0"/>
              <a:t/>
            </a:r>
            <a:br>
              <a:rPr lang="el-GR" sz="3100" dirty="0" smtClean="0"/>
            </a:br>
            <a:r>
              <a:rPr lang="en-US" sz="3100" dirty="0" smtClean="0"/>
              <a:t>Watters, Refugee Children: Towards the Next Horizon - </a:t>
            </a:r>
            <a:r>
              <a:rPr lang="en-US" dirty="0" smtClean="0"/>
              <a:t/>
            </a:r>
            <a:br>
              <a:rPr lang="en-US" dirty="0" smtClean="0"/>
            </a:br>
            <a:r>
              <a:rPr lang="en-US" dirty="0" smtClean="0"/>
              <a:t/>
            </a:r>
            <a:br>
              <a:rPr lang="en-US" dirty="0" smtClean="0"/>
            </a:br>
            <a:endParaRPr lang="el-GR" dirty="0">
              <a:solidFill>
                <a:schemeClr val="tx2"/>
              </a:solidFill>
            </a:endParaRPr>
          </a:p>
        </p:txBody>
      </p:sp>
      <p:sp>
        <p:nvSpPr>
          <p:cNvPr id="3" name="Content Placeholder 2"/>
          <p:cNvSpPr>
            <a:spLocks noGrp="1"/>
          </p:cNvSpPr>
          <p:nvPr>
            <p:ph sz="quarter" idx="1"/>
          </p:nvPr>
        </p:nvSpPr>
        <p:spPr>
          <a:xfrm>
            <a:off x="457200" y="1412776"/>
            <a:ext cx="8229600" cy="4968552"/>
          </a:xfrm>
        </p:spPr>
        <p:txBody>
          <a:bodyPr>
            <a:normAutofit fontScale="77500" lnSpcReduction="20000"/>
          </a:bodyPr>
          <a:lstStyle/>
          <a:p>
            <a:r>
              <a:rPr lang="el-GR" dirty="0" smtClean="0"/>
              <a:t>Ως κριτήρια καλών πρακτικών, προτείνονται οι τα εξής</a:t>
            </a:r>
          </a:p>
          <a:p>
            <a:r>
              <a:rPr lang="el-GR" dirty="0" smtClean="0"/>
              <a:t>Διάκριση μεταξύ της πρόσβασης ενός ατόμου </a:t>
            </a:r>
            <a:r>
              <a:rPr lang="en-US" dirty="0" smtClean="0"/>
              <a:t>(active &amp; protective) </a:t>
            </a:r>
            <a:r>
              <a:rPr lang="el-GR" dirty="0" smtClean="0"/>
              <a:t>και </a:t>
            </a:r>
            <a:r>
              <a:rPr lang="el-GR" dirty="0" smtClean="0"/>
              <a:t>του δικαιώματός του</a:t>
            </a:r>
            <a:endParaRPr lang="en-US" dirty="0" smtClean="0"/>
          </a:p>
          <a:p>
            <a:r>
              <a:rPr lang="el-GR" dirty="0" smtClean="0"/>
              <a:t>Σε ποιο βαθμό υπάρχει κοινοτική συμμετοχή</a:t>
            </a:r>
            <a:r>
              <a:rPr lang="en-US" dirty="0" smtClean="0"/>
              <a:t>-</a:t>
            </a:r>
            <a:r>
              <a:rPr lang="el-GR" dirty="0" smtClean="0"/>
              <a:t>έρευνα των</a:t>
            </a:r>
            <a:r>
              <a:rPr lang="en-US" dirty="0" smtClean="0"/>
              <a:t> de Berry et al., 2003 Kabul</a:t>
            </a:r>
          </a:p>
          <a:p>
            <a:r>
              <a:rPr lang="el-GR" dirty="0" smtClean="0"/>
              <a:t>Ολιστική πρακτική</a:t>
            </a:r>
            <a:endParaRPr lang="en-US" dirty="0" smtClean="0"/>
          </a:p>
          <a:p>
            <a:r>
              <a:rPr lang="el-GR" dirty="0" err="1" smtClean="0"/>
              <a:t>Διεπαγγελματική</a:t>
            </a:r>
            <a:r>
              <a:rPr lang="el-GR" dirty="0" smtClean="0"/>
              <a:t> συνεργασία (</a:t>
            </a:r>
            <a:r>
              <a:rPr lang="en-US" dirty="0" smtClean="0"/>
              <a:t>formative</a:t>
            </a:r>
            <a:r>
              <a:rPr lang="el-GR" dirty="0" smtClean="0"/>
              <a:t>, </a:t>
            </a:r>
            <a:r>
              <a:rPr lang="en-US" dirty="0" smtClean="0"/>
              <a:t>reactive</a:t>
            </a:r>
            <a:r>
              <a:rPr lang="el-GR" dirty="0" smtClean="0"/>
              <a:t>, </a:t>
            </a:r>
            <a:r>
              <a:rPr lang="en-US" dirty="0" smtClean="0"/>
              <a:t>informal</a:t>
            </a:r>
            <a:r>
              <a:rPr lang="el-GR" dirty="0" smtClean="0"/>
              <a:t>)</a:t>
            </a:r>
            <a:endParaRPr lang="en-US" dirty="0" smtClean="0"/>
          </a:p>
          <a:p>
            <a:r>
              <a:rPr lang="el-GR" dirty="0" smtClean="0"/>
              <a:t>Πολιτισμική </a:t>
            </a:r>
            <a:r>
              <a:rPr lang="el-GR" dirty="0" err="1" smtClean="0"/>
              <a:t>αναστοχαστική</a:t>
            </a:r>
            <a:r>
              <a:rPr lang="el-GR" dirty="0" smtClean="0"/>
              <a:t> πρακτική </a:t>
            </a:r>
            <a:r>
              <a:rPr lang="el-GR" dirty="0" smtClean="0"/>
              <a:t>(δεν οδηγεί σε σχετικισμό, αλλά αφορά μια επιστημολογική ρωγμή (</a:t>
            </a:r>
            <a:r>
              <a:rPr lang="en-US" dirty="0" err="1" smtClean="0"/>
              <a:t>Bourdieu</a:t>
            </a:r>
            <a:r>
              <a:rPr lang="en-US" dirty="0" smtClean="0"/>
              <a:t>)</a:t>
            </a:r>
            <a:r>
              <a:rPr lang="el-GR" dirty="0" smtClean="0"/>
              <a:t>, </a:t>
            </a:r>
            <a:endParaRPr lang="en-US" dirty="0" smtClean="0"/>
          </a:p>
          <a:p>
            <a:r>
              <a:rPr lang="el-GR" dirty="0" smtClean="0"/>
              <a:t>Αποτύπωση εγγενών προκαταλήψεων για πχ, γνωρίζουμε ότι δεν βοηθά η </a:t>
            </a:r>
            <a:r>
              <a:rPr lang="el-GR" dirty="0" err="1" smtClean="0"/>
              <a:t>ομογενοποίηση</a:t>
            </a:r>
            <a:r>
              <a:rPr lang="el-GR" dirty="0" smtClean="0"/>
              <a:t> </a:t>
            </a:r>
            <a:r>
              <a:rPr lang="el-GR" dirty="0" smtClean="0"/>
              <a:t>ή </a:t>
            </a:r>
            <a:r>
              <a:rPr lang="el-GR" dirty="0" smtClean="0"/>
              <a:t>ότι κανένας μας δεν είναι αντίγραφο </a:t>
            </a:r>
            <a:r>
              <a:rPr lang="el-GR" dirty="0" smtClean="0"/>
              <a:t>μιας συγκεκριμένης κουλτούρας</a:t>
            </a:r>
            <a:r>
              <a:rPr lang="el-GR" dirty="0" smtClean="0"/>
              <a:t>). Βλέπε βιβλιογραφία του </a:t>
            </a:r>
            <a:r>
              <a:rPr lang="en-US" dirty="0" err="1" smtClean="0"/>
              <a:t>Fassin</a:t>
            </a:r>
            <a:r>
              <a:rPr lang="en-US" dirty="0" smtClean="0"/>
              <a:t> </a:t>
            </a:r>
            <a:r>
              <a:rPr lang="el-GR" dirty="0" smtClean="0"/>
              <a:t>για φωτιές </a:t>
            </a:r>
            <a:r>
              <a:rPr lang="el-GR" dirty="0" smtClean="0"/>
              <a:t>στο Παρίσι </a:t>
            </a:r>
            <a:r>
              <a:rPr lang="el-GR" dirty="0" smtClean="0"/>
              <a:t>στα νοικοκυριά μεταναστών</a:t>
            </a:r>
            <a:endParaRPr lang="en-US" dirty="0" smtClean="0"/>
          </a:p>
          <a:p>
            <a:r>
              <a:rPr lang="el-GR" dirty="0" smtClean="0"/>
              <a:t>Αξιολόγηση</a:t>
            </a:r>
            <a:r>
              <a:rPr lang="en-US" dirty="0" smtClean="0"/>
              <a:t> (</a:t>
            </a:r>
            <a:r>
              <a:rPr lang="en-US" dirty="0" err="1" smtClean="0"/>
              <a:t>Ingleby</a:t>
            </a:r>
            <a:r>
              <a:rPr lang="en-US" dirty="0" smtClean="0"/>
              <a:t>)</a:t>
            </a:r>
          </a:p>
          <a:p>
            <a:pPr marL="0" indent="0">
              <a:buNone/>
            </a:pPr>
            <a:endParaRPr lang="el-GR" dirty="0" smtClean="0">
              <a:solidFill>
                <a:schemeClr val="tx2"/>
              </a:solidFill>
            </a:endParaRPr>
          </a:p>
        </p:txBody>
      </p:sp>
    </p:spTree>
    <p:extLst>
      <p:ext uri="{BB962C8B-B14F-4D97-AF65-F5344CB8AC3E}">
        <p14:creationId xmlns="" xmlns:p14="http://schemas.microsoft.com/office/powerpoint/2010/main" val="248087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solidFill>
                  <a:srgbClr val="1F497D"/>
                </a:solidFill>
              </a:rPr>
              <a:t>Διάκριση </a:t>
            </a:r>
            <a:r>
              <a:rPr lang="en-US" sz="4000" dirty="0" smtClean="0">
                <a:solidFill>
                  <a:srgbClr val="1F497D"/>
                </a:solidFill>
              </a:rPr>
              <a:t>displacement/ </a:t>
            </a:r>
            <a:r>
              <a:rPr lang="el-GR" sz="4000" dirty="0" smtClean="0">
                <a:solidFill>
                  <a:srgbClr val="1F497D"/>
                </a:solidFill>
              </a:rPr>
              <a:t>εκτοπισμών</a:t>
            </a:r>
            <a:endParaRPr lang="el-GR" sz="4000" dirty="0">
              <a:solidFill>
                <a:srgbClr val="1F497D"/>
              </a:solidFill>
            </a:endParaRPr>
          </a:p>
        </p:txBody>
      </p:sp>
      <p:sp>
        <p:nvSpPr>
          <p:cNvPr id="3" name="Content Placeholder 2"/>
          <p:cNvSpPr>
            <a:spLocks noGrp="1"/>
          </p:cNvSpPr>
          <p:nvPr>
            <p:ph sz="quarter" idx="1"/>
          </p:nvPr>
        </p:nvSpPr>
        <p:spPr/>
        <p:txBody>
          <a:bodyPr>
            <a:normAutofit fontScale="92500" lnSpcReduction="10000"/>
          </a:bodyPr>
          <a:lstStyle/>
          <a:p>
            <a:r>
              <a:rPr lang="el-GR" dirty="0" smtClean="0"/>
              <a:t>Εσωτερικοί εκτοπισμοί όπου δεν υπάρχει αλλαγή  </a:t>
            </a:r>
            <a:r>
              <a:rPr lang="el-GR" dirty="0" smtClean="0"/>
              <a:t>κουλτούρας και </a:t>
            </a:r>
            <a:r>
              <a:rPr lang="el-GR" dirty="0" smtClean="0"/>
              <a:t>γλώσσας, χωρίς να σημαίνε</a:t>
            </a:r>
            <a:r>
              <a:rPr lang="el-GR" dirty="0" smtClean="0"/>
              <a:t>ι ότι δεν υπάρχουν δυσκολίες ένταξης</a:t>
            </a:r>
            <a:r>
              <a:rPr lang="el-GR" dirty="0" smtClean="0"/>
              <a:t> </a:t>
            </a:r>
            <a:endParaRPr lang="en-US" dirty="0" smtClean="0"/>
          </a:p>
          <a:p>
            <a:r>
              <a:rPr lang="el-GR" b="1" dirty="0" smtClean="0"/>
              <a:t>Προβλήματα με </a:t>
            </a:r>
            <a:r>
              <a:rPr lang="el-GR" b="1" dirty="0" smtClean="0"/>
              <a:t>τις καταχωρήσεις στοιχείων: </a:t>
            </a:r>
            <a:r>
              <a:rPr lang="el-GR" dirty="0" smtClean="0"/>
              <a:t>μέθοδος </a:t>
            </a:r>
            <a:r>
              <a:rPr lang="el-GR" dirty="0" smtClean="0"/>
              <a:t>συλλογής δεδομένων/ διεργασίες των διεθνών οργανισμών που προσδιορίζουν μέσω κωδικοποίησης και </a:t>
            </a:r>
            <a:r>
              <a:rPr lang="el-GR" dirty="0" smtClean="0"/>
              <a:t>ταξινόμησης εντάξεις και ροές</a:t>
            </a:r>
            <a:endParaRPr lang="en-US" dirty="0" smtClean="0"/>
          </a:p>
          <a:p>
            <a:r>
              <a:rPr lang="el-GR" dirty="0" smtClean="0"/>
              <a:t>Συχνά, οι καταγραφές συνδέονται με δομήσεις </a:t>
            </a:r>
            <a:r>
              <a:rPr lang="el-GR" dirty="0" smtClean="0"/>
              <a:t>ταυτοτήτων </a:t>
            </a:r>
            <a:r>
              <a:rPr lang="el-GR" dirty="0" err="1" smtClean="0"/>
              <a:t>ιστορικοποιημένες</a:t>
            </a:r>
            <a:r>
              <a:rPr lang="el-GR" dirty="0" smtClean="0"/>
              <a:t> </a:t>
            </a:r>
            <a:r>
              <a:rPr lang="el-GR" dirty="0" smtClean="0"/>
              <a:t>και διαμορφώνουν </a:t>
            </a:r>
            <a:r>
              <a:rPr lang="el-GR" dirty="0" smtClean="0"/>
              <a:t>αντίστοιχες κοινωνικές πρακτικές, πχ αποθάρρυνση για αίτηση </a:t>
            </a:r>
            <a:r>
              <a:rPr lang="el-GR" dirty="0" smtClean="0"/>
              <a:t>ασύλου σε μια συγκεκριμένη χώρα.</a:t>
            </a:r>
            <a:endParaRPr lang="en-US" dirty="0" smtClean="0"/>
          </a:p>
          <a:p>
            <a:endParaRPr lang="el-GR" dirty="0"/>
          </a:p>
        </p:txBody>
      </p:sp>
    </p:spTree>
    <p:extLst>
      <p:ext uri="{BB962C8B-B14F-4D97-AF65-F5344CB8AC3E}">
        <p14:creationId xmlns="" xmlns:p14="http://schemas.microsoft.com/office/powerpoint/2010/main" val="88955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200" dirty="0" smtClean="0"/>
              <a:t/>
            </a:r>
            <a:br>
              <a:rPr lang="el-GR" sz="2200" dirty="0" smtClean="0"/>
            </a:br>
            <a:r>
              <a:rPr lang="en-US" sz="2700" b="1" dirty="0" smtClean="0"/>
              <a:t>Stephen Castles &amp; Marc Miller, (2003).  The age of migration.</a:t>
            </a:r>
            <a:br>
              <a:rPr lang="en-US" sz="2700" b="1" dirty="0" smtClean="0"/>
            </a:br>
            <a:r>
              <a:rPr lang="el-GR" sz="2700" b="1" dirty="0" smtClean="0"/>
              <a:t>4 θεωρίες και μεθοδολογικοί προσανατολισμοί</a:t>
            </a:r>
            <a:r>
              <a:rPr lang="en-US" sz="2700" b="1" dirty="0" smtClean="0"/>
              <a:t/>
            </a:r>
            <a:br>
              <a:rPr lang="en-US" sz="2700" b="1" dirty="0" smtClean="0"/>
            </a:br>
            <a:endParaRPr lang="el-GR" sz="2700" b="1" dirty="0">
              <a:solidFill>
                <a:schemeClr val="tx2"/>
              </a:solidFill>
            </a:endParaRPr>
          </a:p>
        </p:txBody>
      </p:sp>
      <p:sp>
        <p:nvSpPr>
          <p:cNvPr id="3" name="Content Placeholder 2"/>
          <p:cNvSpPr>
            <a:spLocks noGrp="1"/>
          </p:cNvSpPr>
          <p:nvPr>
            <p:ph sz="quarter" idx="1"/>
          </p:nvPr>
        </p:nvSpPr>
        <p:spPr/>
        <p:txBody>
          <a:bodyPr>
            <a:normAutofit fontScale="85000" lnSpcReduction="20000"/>
          </a:bodyPr>
          <a:lstStyle/>
          <a:p>
            <a:r>
              <a:rPr lang="en-US" dirty="0" smtClean="0"/>
              <a:t>Push</a:t>
            </a:r>
            <a:r>
              <a:rPr lang="el-GR" dirty="0" smtClean="0"/>
              <a:t>- </a:t>
            </a:r>
            <a:r>
              <a:rPr lang="en-US" dirty="0" smtClean="0"/>
              <a:t>pull theories</a:t>
            </a:r>
            <a:r>
              <a:rPr lang="el-GR" dirty="0" smtClean="0"/>
              <a:t> –</a:t>
            </a:r>
            <a:r>
              <a:rPr lang="el-GR" dirty="0" smtClean="0"/>
              <a:t>νεοφιλελευθερισμός, έλλογα υποκείμενα με δυνατότητα επιλογών </a:t>
            </a:r>
            <a:endParaRPr lang="en-US" dirty="0" smtClean="0"/>
          </a:p>
          <a:p>
            <a:r>
              <a:rPr lang="el-GR" dirty="0" smtClean="0"/>
              <a:t>Ιστορικές δομικές θεωρίες- Μαρξιστική πολιτική οικονομία (</a:t>
            </a:r>
            <a:r>
              <a:rPr lang="en-US" dirty="0" smtClean="0"/>
              <a:t>Bauman</a:t>
            </a:r>
            <a:r>
              <a:rPr lang="el-GR" dirty="0" smtClean="0"/>
              <a:t>, </a:t>
            </a:r>
            <a:r>
              <a:rPr lang="en-US" dirty="0" smtClean="0"/>
              <a:t>Manuel Castles</a:t>
            </a:r>
            <a:r>
              <a:rPr lang="el-GR" dirty="0" smtClean="0"/>
              <a:t>)</a:t>
            </a:r>
            <a:endParaRPr lang="en-US" dirty="0" smtClean="0"/>
          </a:p>
          <a:p>
            <a:r>
              <a:rPr lang="el-GR" dirty="0" smtClean="0"/>
              <a:t>Θεωρίες συστημάτων μετανάστευσης σε </a:t>
            </a:r>
            <a:r>
              <a:rPr lang="el-GR" dirty="0" err="1" smtClean="0"/>
              <a:t>μικρο</a:t>
            </a:r>
            <a:r>
              <a:rPr lang="el-GR" dirty="0" smtClean="0"/>
              <a:t>-μέσο και </a:t>
            </a:r>
            <a:r>
              <a:rPr lang="el-GR" dirty="0" err="1" smtClean="0"/>
              <a:t>μάκρο</a:t>
            </a:r>
            <a:r>
              <a:rPr lang="el-GR" dirty="0" smtClean="0"/>
              <a:t> επίπεδο </a:t>
            </a:r>
            <a:r>
              <a:rPr lang="en-US" dirty="0" smtClean="0"/>
              <a:t>(</a:t>
            </a:r>
            <a:r>
              <a:rPr lang="el-GR" dirty="0" smtClean="0"/>
              <a:t>εδώ εντάσσονται οι βασικές ψυχολογικές θεωρίες)</a:t>
            </a:r>
            <a:endParaRPr lang="en-US" dirty="0" smtClean="0"/>
          </a:p>
          <a:p>
            <a:r>
              <a:rPr lang="en-US" dirty="0" smtClean="0"/>
              <a:t>Transnational theory </a:t>
            </a:r>
            <a:r>
              <a:rPr lang="el-GR" dirty="0" smtClean="0"/>
              <a:t>έμφαση </a:t>
            </a:r>
            <a:r>
              <a:rPr lang="el-GR" dirty="0" smtClean="0"/>
              <a:t>στις συχνές μετακινήσεις πληθυσμό, στην έννοια της διασποράς και της </a:t>
            </a:r>
            <a:r>
              <a:rPr lang="el-GR" dirty="0" err="1" smtClean="0"/>
              <a:t>αποεδαφικοποίησης</a:t>
            </a:r>
            <a:r>
              <a:rPr lang="el-GR" dirty="0" smtClean="0"/>
              <a:t> </a:t>
            </a:r>
            <a:r>
              <a:rPr lang="el-GR" dirty="0" smtClean="0"/>
              <a:t>και </a:t>
            </a:r>
            <a:r>
              <a:rPr lang="el-GR" dirty="0" smtClean="0"/>
              <a:t>στην χρήση </a:t>
            </a:r>
            <a:r>
              <a:rPr lang="el-GR" dirty="0" smtClean="0"/>
              <a:t>νέων τεχνολογιών για ζητήματα ταυτοτήτων (</a:t>
            </a:r>
            <a:r>
              <a:rPr lang="en-US" dirty="0" err="1" smtClean="0"/>
              <a:t>Appadurai</a:t>
            </a:r>
            <a:r>
              <a:rPr lang="el-GR" dirty="0" smtClean="0"/>
              <a:t>, </a:t>
            </a:r>
            <a:r>
              <a:rPr lang="en-US" dirty="0" smtClean="0"/>
              <a:t>Bauer</a:t>
            </a:r>
            <a:r>
              <a:rPr lang="el-GR" dirty="0" smtClean="0"/>
              <a:t> &amp; </a:t>
            </a:r>
            <a:r>
              <a:rPr lang="en-US" dirty="0" smtClean="0"/>
              <a:t>Thompson</a:t>
            </a:r>
            <a:r>
              <a:rPr lang="el-GR" dirty="0" smtClean="0"/>
              <a:t>, </a:t>
            </a:r>
            <a:r>
              <a:rPr lang="en-US" dirty="0" err="1" smtClean="0"/>
              <a:t>Deleuze</a:t>
            </a:r>
            <a:r>
              <a:rPr lang="en-US" dirty="0" smtClean="0"/>
              <a:t> </a:t>
            </a:r>
            <a:r>
              <a:rPr lang="en-US" dirty="0" err="1" smtClean="0"/>
              <a:t>Guattari</a:t>
            </a:r>
            <a:r>
              <a:rPr lang="el-GR" dirty="0" smtClean="0"/>
              <a:t>)- η μετανάστευση δεν </a:t>
            </a:r>
            <a:r>
              <a:rPr lang="el-GR" dirty="0" smtClean="0"/>
              <a:t>αφορά μονοσήμαντη και </a:t>
            </a:r>
            <a:r>
              <a:rPr lang="el-GR" dirty="0" err="1" smtClean="0"/>
              <a:t>μονόδρομη</a:t>
            </a:r>
            <a:r>
              <a:rPr lang="el-GR" dirty="0" smtClean="0"/>
              <a:t> </a:t>
            </a:r>
            <a:r>
              <a:rPr lang="el-GR" dirty="0" smtClean="0"/>
              <a:t>διεργασία </a:t>
            </a:r>
            <a:endParaRPr lang="en-US" dirty="0" smtClean="0"/>
          </a:p>
          <a:p>
            <a:endParaRPr lang="el-GR" dirty="0">
              <a:solidFill>
                <a:schemeClr val="tx2"/>
              </a:solidFill>
            </a:endParaRPr>
          </a:p>
        </p:txBody>
      </p:sp>
    </p:spTree>
    <p:extLst>
      <p:ext uri="{BB962C8B-B14F-4D97-AF65-F5344CB8AC3E}">
        <p14:creationId xmlns="" xmlns:p14="http://schemas.microsoft.com/office/powerpoint/2010/main" val="39553740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Ρίζες">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2747</TotalTime>
  <Words>4037</Words>
  <Application>Microsoft Office PowerPoint</Application>
  <PresentationFormat>Προβολή στην οθόνη (4:3)</PresentationFormat>
  <Paragraphs>267</Paragraphs>
  <Slides>54</Slides>
  <Notes>1</Notes>
  <HiddenSlides>0</HiddenSlides>
  <MMClips>0</MMClips>
  <ScaleCrop>false</ScaleCrop>
  <HeadingPairs>
    <vt:vector size="4" baseType="variant">
      <vt:variant>
        <vt:lpstr>Θέμα</vt:lpstr>
      </vt:variant>
      <vt:variant>
        <vt:i4>2</vt:i4>
      </vt:variant>
      <vt:variant>
        <vt:lpstr>Τίτλοι διαφανειών</vt:lpstr>
      </vt:variant>
      <vt:variant>
        <vt:i4>54</vt:i4>
      </vt:variant>
    </vt:vector>
  </HeadingPairs>
  <TitlesOfParts>
    <vt:vector size="56" baseType="lpstr">
      <vt:lpstr>Ρίζες</vt:lpstr>
      <vt:lpstr>Διάμεσος</vt:lpstr>
      <vt:lpstr> ΙΟ4: Ψυχοκοινωνική Στήριξη μέσω της εμπλοκής και κινητοποίησης της κοινότητας: Εργαστήριο ΙΟ4-Psychosocial Support through Communities’ engagement &amp; mobilization: Workshop (Baka, Bibou, Figgou)</vt:lpstr>
      <vt:lpstr>Project activities and objectives progress Στόχοι uτηation</vt:lpstr>
      <vt:lpstr>  “Κρίση” στο κατώφλι των πιο πλούσιων κρατών του κόσμου </vt:lpstr>
      <vt:lpstr>Τι σημαίνει καλές πρακτικές; </vt:lpstr>
      <vt:lpstr>   Ενδεικτικά ερωτήματα για τους οδηγούς καλών πρακτικών όπως:  </vt:lpstr>
      <vt:lpstr>  Charles Watters - Refugees and Mental Health </vt:lpstr>
      <vt:lpstr>   Watters, Refugee Children: Towards the Next Horizon -   </vt:lpstr>
      <vt:lpstr>Διάκριση displacement/ εκτοπισμών</vt:lpstr>
      <vt:lpstr> Stephen Castles &amp; Marc Miller, (2003).  The age of migration. 4 θεωρίες και μεθοδολογικοί προσανατολισμοί </vt:lpstr>
      <vt:lpstr>  Σπουδές για το προσφυγικό  </vt:lpstr>
      <vt:lpstr> Σπουδές για το προσφυγικό </vt:lpstr>
      <vt:lpstr>Σπουδές για το προσφυγικό </vt:lpstr>
      <vt:lpstr> Οι παρεμβάσεις στα παιδιά και τις οικογένειές τους </vt:lpstr>
      <vt:lpstr> 1. Ανάπτυξη του παιδιού και πολιτισμική αναφορά </vt:lpstr>
      <vt:lpstr>Ανάπτυξη του παιδιού</vt:lpstr>
      <vt:lpstr>Ανάπτυξη του παιδιού</vt:lpstr>
      <vt:lpstr>2. Τραύμα </vt:lpstr>
      <vt:lpstr> Τραύμα (συνέχεια)  </vt:lpstr>
      <vt:lpstr>Τραύμα Υλικό Βαβέλ</vt:lpstr>
      <vt:lpstr>Ψυχοκοινωνική προσέγγιση  </vt:lpstr>
      <vt:lpstr>Η έννοια του χώρου (space) </vt:lpstr>
      <vt:lpstr>Η έννοια του χώρου (space) </vt:lpstr>
      <vt:lpstr>Ανθρωπιστική ή πολιτική προσέγγιση  </vt:lpstr>
      <vt:lpstr>Ανθρωπιστική ή πολιτική</vt:lpstr>
      <vt:lpstr>Ανθρωπιστική ή πολιτική; </vt:lpstr>
      <vt:lpstr>“Μας εκπαιδεύουν πώς να γίνουμε πρόσφυγες”</vt:lpstr>
      <vt:lpstr> Αντίσταση και διαπραγμάτευση της διακυβέρνησης του προσφυγικού  </vt:lpstr>
      <vt:lpstr> Πίεση των εργαζομένων στα πεδία εργασίας τους λόγω: </vt:lpstr>
      <vt:lpstr>Η έννοια της διακριτικότητας</vt:lpstr>
      <vt:lpstr>Τι βοηθά; </vt:lpstr>
      <vt:lpstr>Διαφάνεια 31</vt:lpstr>
      <vt:lpstr>Χρόνος (M. Griffiths, 2014)</vt:lpstr>
      <vt:lpstr>Διαφάνεια 33</vt:lpstr>
      <vt:lpstr>Οι εργαζόμενοι</vt:lpstr>
      <vt:lpstr>Ένταξη (Sampson, 2015)</vt:lpstr>
      <vt:lpstr>The language of asylum (Kirkwood, Goodman, McVitte, McKinlay)</vt:lpstr>
      <vt:lpstr>Δυσπιστία (Ni Raghallaigh, 2013)</vt:lpstr>
      <vt:lpstr>Εποπτεία με οικογένειες προσφύγων/πρόσφυγες</vt:lpstr>
      <vt:lpstr>Εποπτεία με οικογένειες προσφύγων/πρόσφυγες</vt:lpstr>
      <vt:lpstr>Ενδεικτικοί Οδηγοί </vt:lpstr>
      <vt:lpstr>Οδηγοί </vt:lpstr>
      <vt:lpstr>Οδηγοί</vt:lpstr>
      <vt:lpstr>Ενδεικτικοί οδηγοί</vt:lpstr>
      <vt:lpstr>Για επιτροπεία, ενδεικτικές διεθνείς πρακτικές</vt:lpstr>
      <vt:lpstr>Ενδεικτική βιβλιογραφία</vt:lpstr>
      <vt:lpstr>Ενδεικτική βιβλιογραφία</vt:lpstr>
      <vt:lpstr>Ενδεικτική βιβλιογραφία</vt:lpstr>
      <vt:lpstr>Ενδεικτική βιβλιογραφία</vt:lpstr>
      <vt:lpstr>Ενδεικτική βιβλιογραφία</vt:lpstr>
      <vt:lpstr>Ενδεικτική βιβλιογραφία</vt:lpstr>
      <vt:lpstr>Εξαιρετικές Ταινίες για μεγάλους </vt:lpstr>
      <vt:lpstr>Ταινίες </vt:lpstr>
      <vt:lpstr>Ταινίες </vt:lpstr>
      <vt:lpstr>Ταινίες για παιδιά</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maria mylona</dc:creator>
  <cp:lastModifiedBy>Anna</cp:lastModifiedBy>
  <cp:revision>324</cp:revision>
  <dcterms:created xsi:type="dcterms:W3CDTF">2017-09-21T20:57:23Z</dcterms:created>
  <dcterms:modified xsi:type="dcterms:W3CDTF">2018-03-18T14:10:16Z</dcterms:modified>
</cp:coreProperties>
</file>