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93" r:id="rId5"/>
    <p:sldId id="307" r:id="rId6"/>
    <p:sldId id="309" r:id="rId7"/>
    <p:sldId id="310" r:id="rId8"/>
    <p:sldId id="311" r:id="rId9"/>
    <p:sldId id="312" r:id="rId10"/>
    <p:sldId id="308" r:id="rId11"/>
  </p:sldIdLst>
  <p:sldSz cx="9144000" cy="6858000" type="screen4x3"/>
  <p:notesSz cx="6797675" cy="9929813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9">
          <p15:clr>
            <a:srgbClr val="A4A3A4"/>
          </p15:clr>
        </p15:guide>
        <p15:guide id="2" orient="horz" pos="680">
          <p15:clr>
            <a:srgbClr val="A4A3A4"/>
          </p15:clr>
        </p15:guide>
        <p15:guide id="3" orient="horz" pos="3332">
          <p15:clr>
            <a:srgbClr val="A4A3A4"/>
          </p15:clr>
        </p15:guide>
        <p15:guide id="4" orient="horz" pos="1730">
          <p15:clr>
            <a:srgbClr val="A4A3A4"/>
          </p15:clr>
        </p15:guide>
        <p15:guide id="5" orient="horz" pos="3628">
          <p15:clr>
            <a:srgbClr val="A4A3A4"/>
          </p15:clr>
        </p15:guide>
        <p15:guide id="6" orient="horz" pos="1364">
          <p15:clr>
            <a:srgbClr val="A4A3A4"/>
          </p15:clr>
        </p15:guide>
        <p15:guide id="7" orient="horz" pos="2482">
          <p15:clr>
            <a:srgbClr val="A4A3A4"/>
          </p15:clr>
        </p15:guide>
        <p15:guide id="8" pos="5530">
          <p15:clr>
            <a:srgbClr val="A4A3A4"/>
          </p15:clr>
        </p15:guide>
        <p15:guide id="9" pos="2879">
          <p15:clr>
            <a:srgbClr val="A4A3A4"/>
          </p15:clr>
        </p15:guide>
        <p15:guide id="10" pos="1107">
          <p15:clr>
            <a:srgbClr val="A4A3A4"/>
          </p15:clr>
        </p15:guide>
        <p15:guide id="11" pos="4449">
          <p15:clr>
            <a:srgbClr val="A4A3A4"/>
          </p15:clr>
        </p15:guide>
        <p15:guide id="12" pos="2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98590" autoAdjust="0"/>
  </p:normalViewPr>
  <p:slideViewPr>
    <p:cSldViewPr snapToGrid="0" snapToObjects="1" showGuides="1">
      <p:cViewPr varScale="1">
        <p:scale>
          <a:sx n="77" d="100"/>
          <a:sy n="77" d="100"/>
        </p:scale>
        <p:origin x="1236" y="90"/>
      </p:cViewPr>
      <p:guideLst>
        <p:guide orient="horz" pos="899"/>
        <p:guide orient="horz" pos="680"/>
        <p:guide orient="horz" pos="3332"/>
        <p:guide orient="horz" pos="1730"/>
        <p:guide orient="horz" pos="3628"/>
        <p:guide orient="horz" pos="1364"/>
        <p:guide orient="horz" pos="2482"/>
        <p:guide pos="5530"/>
        <p:guide pos="2879"/>
        <p:guide pos="1107"/>
        <p:guide pos="4449"/>
        <p:guide pos="2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08" d="100"/>
          <a:sy n="108" d="100"/>
        </p:scale>
        <p:origin x="-4192" y="-9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7DB0D1-8224-4AF1-BF78-2234A4FF366F}" type="doc">
      <dgm:prSet loTypeId="urn:microsoft.com/office/officeart/2005/8/layout/venn1" loCatId="relationship" qsTypeId="urn:microsoft.com/office/officeart/2005/8/quickstyle/simple4" qsCatId="simple" csTypeId="urn:microsoft.com/office/officeart/2005/8/colors/accent6_2" csCatId="accent6" phldr="1"/>
      <dgm:spPr/>
    </dgm:pt>
    <dgm:pt modelId="{73705F42-A002-429D-B000-2A6B1B3CCFD0}">
      <dgm:prSet phldrT="[Text]" custT="1"/>
      <dgm:spPr/>
      <dgm:t>
        <a:bodyPr/>
        <a:lstStyle/>
        <a:p>
          <a:r>
            <a:rPr lang="de-DE" sz="1600" b="1" dirty="0"/>
            <a:t>(Financial) Support </a:t>
          </a:r>
          <a:r>
            <a:rPr lang="de-DE" sz="1600" b="1" dirty="0" err="1"/>
            <a:t>for</a:t>
          </a:r>
          <a:r>
            <a:rPr lang="de-DE" sz="1600" b="1" dirty="0"/>
            <a:t> German HEIs </a:t>
          </a:r>
          <a:r>
            <a:rPr lang="de-DE" sz="1600" b="1" dirty="0" err="1"/>
            <a:t>and</a:t>
          </a:r>
          <a:r>
            <a:rPr lang="de-DE" sz="1600" b="1" dirty="0"/>
            <a:t> </a:t>
          </a:r>
          <a:r>
            <a:rPr lang="de-DE" sz="1600" b="1" dirty="0" err="1"/>
            <a:t>Individuals</a:t>
          </a:r>
          <a:endParaRPr lang="de-DE" sz="1600" b="1" dirty="0"/>
        </a:p>
      </dgm:t>
    </dgm:pt>
    <dgm:pt modelId="{EDF48A2D-A928-4F57-9431-50E1FDF6215F}" type="parTrans" cxnId="{0AE29911-E6C2-41A8-B6D4-303973FE6C35}">
      <dgm:prSet/>
      <dgm:spPr/>
      <dgm:t>
        <a:bodyPr/>
        <a:lstStyle/>
        <a:p>
          <a:endParaRPr lang="de-DE"/>
        </a:p>
      </dgm:t>
    </dgm:pt>
    <dgm:pt modelId="{31D02AA8-887F-4A24-A5AE-1C26E4CB4ABC}" type="sibTrans" cxnId="{0AE29911-E6C2-41A8-B6D4-303973FE6C35}">
      <dgm:prSet/>
      <dgm:spPr/>
      <dgm:t>
        <a:bodyPr/>
        <a:lstStyle/>
        <a:p>
          <a:endParaRPr lang="de-DE"/>
        </a:p>
      </dgm:t>
    </dgm:pt>
    <dgm:pt modelId="{5C542732-1B2E-41C9-8615-5B1ED63C8CB3}">
      <dgm:prSet phldrT="[Text]" custT="1"/>
      <dgm:spPr/>
      <dgm:t>
        <a:bodyPr/>
        <a:lstStyle/>
        <a:p>
          <a:r>
            <a:rPr lang="de-DE" sz="1600" b="1" dirty="0"/>
            <a:t>Seminars, Trainings &amp; Workshops</a:t>
          </a:r>
        </a:p>
      </dgm:t>
    </dgm:pt>
    <dgm:pt modelId="{F226B315-76FC-449C-B650-21602F02679A}" type="parTrans" cxnId="{6B3A8955-2E4E-495C-9242-BAC6547FFAF4}">
      <dgm:prSet/>
      <dgm:spPr/>
      <dgm:t>
        <a:bodyPr/>
        <a:lstStyle/>
        <a:p>
          <a:endParaRPr lang="de-DE"/>
        </a:p>
      </dgm:t>
    </dgm:pt>
    <dgm:pt modelId="{821D9A79-D7E7-4D60-BF09-3EAD8F1B7482}" type="sibTrans" cxnId="{6B3A8955-2E4E-495C-9242-BAC6547FFAF4}">
      <dgm:prSet/>
      <dgm:spPr/>
      <dgm:t>
        <a:bodyPr/>
        <a:lstStyle/>
        <a:p>
          <a:endParaRPr lang="de-DE"/>
        </a:p>
      </dgm:t>
    </dgm:pt>
    <dgm:pt modelId="{2E956AE0-F834-4DB0-B979-1B4B32FAAF6B}">
      <dgm:prSet phldrT="[Text]" custT="1"/>
      <dgm:spPr/>
      <dgm:t>
        <a:bodyPr/>
        <a:lstStyle/>
        <a:p>
          <a:r>
            <a:rPr lang="de-DE" sz="1600" b="1" dirty="0"/>
            <a:t>Providing Information </a:t>
          </a:r>
          <a:r>
            <a:rPr lang="de-DE" sz="1600" b="1" dirty="0" err="1"/>
            <a:t>and</a:t>
          </a:r>
          <a:r>
            <a:rPr lang="de-DE" sz="1600" b="1" dirty="0"/>
            <a:t> </a:t>
          </a:r>
          <a:r>
            <a:rPr lang="de-DE" sz="1600" b="1" dirty="0" err="1"/>
            <a:t>Advice</a:t>
          </a:r>
          <a:endParaRPr lang="de-DE" sz="1600" b="1" dirty="0"/>
        </a:p>
      </dgm:t>
    </dgm:pt>
    <dgm:pt modelId="{B433528F-A47C-4EE7-A804-2C2484FDFC14}" type="parTrans" cxnId="{60FEDFBF-B933-4E0C-808D-FEB90C0AD98F}">
      <dgm:prSet/>
      <dgm:spPr/>
      <dgm:t>
        <a:bodyPr/>
        <a:lstStyle/>
        <a:p>
          <a:endParaRPr lang="de-DE"/>
        </a:p>
      </dgm:t>
    </dgm:pt>
    <dgm:pt modelId="{98C664F8-F710-43CA-AA1E-043E4D0BC406}" type="sibTrans" cxnId="{60FEDFBF-B933-4E0C-808D-FEB90C0AD98F}">
      <dgm:prSet/>
      <dgm:spPr/>
      <dgm:t>
        <a:bodyPr/>
        <a:lstStyle/>
        <a:p>
          <a:endParaRPr lang="de-DE"/>
        </a:p>
      </dgm:t>
    </dgm:pt>
    <dgm:pt modelId="{53AA5A07-F545-417C-9411-E14B33424184}" type="pres">
      <dgm:prSet presAssocID="{097DB0D1-8224-4AF1-BF78-2234A4FF366F}" presName="compositeShape" presStyleCnt="0">
        <dgm:presLayoutVars>
          <dgm:chMax val="7"/>
          <dgm:dir/>
          <dgm:resizeHandles val="exact"/>
        </dgm:presLayoutVars>
      </dgm:prSet>
      <dgm:spPr/>
    </dgm:pt>
    <dgm:pt modelId="{B9B3CADD-ED9B-4F2E-BFA6-4B7888B25AB2}" type="pres">
      <dgm:prSet presAssocID="{73705F42-A002-429D-B000-2A6B1B3CCFD0}" presName="circ1" presStyleLbl="vennNode1" presStyleIdx="0" presStyleCnt="3"/>
      <dgm:spPr/>
      <dgm:t>
        <a:bodyPr/>
        <a:lstStyle/>
        <a:p>
          <a:endParaRPr lang="de-DE"/>
        </a:p>
      </dgm:t>
    </dgm:pt>
    <dgm:pt modelId="{AE0725D0-75F9-4422-8F93-AADB00BBE671}" type="pres">
      <dgm:prSet presAssocID="{73705F42-A002-429D-B000-2A6B1B3CCFD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BA21FC9-F975-455C-96E8-C6216ED28712}" type="pres">
      <dgm:prSet presAssocID="{2E956AE0-F834-4DB0-B979-1B4B32FAAF6B}" presName="circ2" presStyleLbl="vennNode1" presStyleIdx="1" presStyleCnt="3"/>
      <dgm:spPr/>
      <dgm:t>
        <a:bodyPr/>
        <a:lstStyle/>
        <a:p>
          <a:endParaRPr lang="de-DE"/>
        </a:p>
      </dgm:t>
    </dgm:pt>
    <dgm:pt modelId="{4176D129-FAA2-4B84-B14B-5EAED4EC5024}" type="pres">
      <dgm:prSet presAssocID="{2E956AE0-F834-4DB0-B979-1B4B32FAAF6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A592478-A6AE-43DB-833C-74A1E3F81832}" type="pres">
      <dgm:prSet presAssocID="{5C542732-1B2E-41C9-8615-5B1ED63C8CB3}" presName="circ3" presStyleLbl="vennNode1" presStyleIdx="2" presStyleCnt="3"/>
      <dgm:spPr/>
      <dgm:t>
        <a:bodyPr/>
        <a:lstStyle/>
        <a:p>
          <a:endParaRPr lang="de-DE"/>
        </a:p>
      </dgm:t>
    </dgm:pt>
    <dgm:pt modelId="{970917B3-12FD-4663-9A9E-84889A01479F}" type="pres">
      <dgm:prSet presAssocID="{5C542732-1B2E-41C9-8615-5B1ED63C8CB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3A90286-9C09-4DE4-A5F6-20661815348C}" type="presOf" srcId="{5C542732-1B2E-41C9-8615-5B1ED63C8CB3}" destId="{970917B3-12FD-4663-9A9E-84889A01479F}" srcOrd="1" destOrd="0" presId="urn:microsoft.com/office/officeart/2005/8/layout/venn1"/>
    <dgm:cxn modelId="{6B3A8955-2E4E-495C-9242-BAC6547FFAF4}" srcId="{097DB0D1-8224-4AF1-BF78-2234A4FF366F}" destId="{5C542732-1B2E-41C9-8615-5B1ED63C8CB3}" srcOrd="2" destOrd="0" parTransId="{F226B315-76FC-449C-B650-21602F02679A}" sibTransId="{821D9A79-D7E7-4D60-BF09-3EAD8F1B7482}"/>
    <dgm:cxn modelId="{686BBCF9-EAD9-430E-A694-DE831CC23263}" type="presOf" srcId="{2E956AE0-F834-4DB0-B979-1B4B32FAAF6B}" destId="{DBA21FC9-F975-455C-96E8-C6216ED28712}" srcOrd="0" destOrd="0" presId="urn:microsoft.com/office/officeart/2005/8/layout/venn1"/>
    <dgm:cxn modelId="{012CFE64-02DC-4612-958C-3907CFF90B75}" type="presOf" srcId="{2E956AE0-F834-4DB0-B979-1B4B32FAAF6B}" destId="{4176D129-FAA2-4B84-B14B-5EAED4EC5024}" srcOrd="1" destOrd="0" presId="urn:microsoft.com/office/officeart/2005/8/layout/venn1"/>
    <dgm:cxn modelId="{60FEDFBF-B933-4E0C-808D-FEB90C0AD98F}" srcId="{097DB0D1-8224-4AF1-BF78-2234A4FF366F}" destId="{2E956AE0-F834-4DB0-B979-1B4B32FAAF6B}" srcOrd="1" destOrd="0" parTransId="{B433528F-A47C-4EE7-A804-2C2484FDFC14}" sibTransId="{98C664F8-F710-43CA-AA1E-043E4D0BC406}"/>
    <dgm:cxn modelId="{ED12D285-8249-4E89-82AF-262D0F92797F}" type="presOf" srcId="{73705F42-A002-429D-B000-2A6B1B3CCFD0}" destId="{B9B3CADD-ED9B-4F2E-BFA6-4B7888B25AB2}" srcOrd="0" destOrd="0" presId="urn:microsoft.com/office/officeart/2005/8/layout/venn1"/>
    <dgm:cxn modelId="{3D47CEBF-14A4-4520-9B76-B240098FEE3A}" type="presOf" srcId="{097DB0D1-8224-4AF1-BF78-2234A4FF366F}" destId="{53AA5A07-F545-417C-9411-E14B33424184}" srcOrd="0" destOrd="0" presId="urn:microsoft.com/office/officeart/2005/8/layout/venn1"/>
    <dgm:cxn modelId="{06EC0B6D-4807-4B80-B058-6CF800FB58D6}" type="presOf" srcId="{5C542732-1B2E-41C9-8615-5B1ED63C8CB3}" destId="{4A592478-A6AE-43DB-833C-74A1E3F81832}" srcOrd="0" destOrd="0" presId="urn:microsoft.com/office/officeart/2005/8/layout/venn1"/>
    <dgm:cxn modelId="{FFEC0FC5-A3E1-4F7A-97DE-D47FA2403292}" type="presOf" srcId="{73705F42-A002-429D-B000-2A6B1B3CCFD0}" destId="{AE0725D0-75F9-4422-8F93-AADB00BBE671}" srcOrd="1" destOrd="0" presId="urn:microsoft.com/office/officeart/2005/8/layout/venn1"/>
    <dgm:cxn modelId="{0AE29911-E6C2-41A8-B6D4-303973FE6C35}" srcId="{097DB0D1-8224-4AF1-BF78-2234A4FF366F}" destId="{73705F42-A002-429D-B000-2A6B1B3CCFD0}" srcOrd="0" destOrd="0" parTransId="{EDF48A2D-A928-4F57-9431-50E1FDF6215F}" sibTransId="{31D02AA8-887F-4A24-A5AE-1C26E4CB4ABC}"/>
    <dgm:cxn modelId="{0B60C8DB-CB1B-4F61-A0F9-24F8686FBB65}" type="presParOf" srcId="{53AA5A07-F545-417C-9411-E14B33424184}" destId="{B9B3CADD-ED9B-4F2E-BFA6-4B7888B25AB2}" srcOrd="0" destOrd="0" presId="urn:microsoft.com/office/officeart/2005/8/layout/venn1"/>
    <dgm:cxn modelId="{FEC0E435-FBF3-499F-85CA-87406529E471}" type="presParOf" srcId="{53AA5A07-F545-417C-9411-E14B33424184}" destId="{AE0725D0-75F9-4422-8F93-AADB00BBE671}" srcOrd="1" destOrd="0" presId="urn:microsoft.com/office/officeart/2005/8/layout/venn1"/>
    <dgm:cxn modelId="{1E1F6E7C-2A9E-4D0E-9F3B-BF0BD7C68F0B}" type="presParOf" srcId="{53AA5A07-F545-417C-9411-E14B33424184}" destId="{DBA21FC9-F975-455C-96E8-C6216ED28712}" srcOrd="2" destOrd="0" presId="urn:microsoft.com/office/officeart/2005/8/layout/venn1"/>
    <dgm:cxn modelId="{253B466B-A18A-4B7A-AFEB-60802B6838D8}" type="presParOf" srcId="{53AA5A07-F545-417C-9411-E14B33424184}" destId="{4176D129-FAA2-4B84-B14B-5EAED4EC5024}" srcOrd="3" destOrd="0" presId="urn:microsoft.com/office/officeart/2005/8/layout/venn1"/>
    <dgm:cxn modelId="{DCF761DE-A24B-4148-BD00-B2F7FED94977}" type="presParOf" srcId="{53AA5A07-F545-417C-9411-E14B33424184}" destId="{4A592478-A6AE-43DB-833C-74A1E3F81832}" srcOrd="4" destOrd="0" presId="urn:microsoft.com/office/officeart/2005/8/layout/venn1"/>
    <dgm:cxn modelId="{05AE57DA-6148-4778-A6DC-A137FAF1B9C9}" type="presParOf" srcId="{53AA5A07-F545-417C-9411-E14B33424184}" destId="{970917B3-12FD-4663-9A9E-84889A01479F}" srcOrd="5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3CADD-ED9B-4F2E-BFA6-4B7888B25AB2}">
      <dsp:nvSpPr>
        <dsp:cNvPr id="0" name=""/>
        <dsp:cNvSpPr/>
      </dsp:nvSpPr>
      <dsp:spPr>
        <a:xfrm>
          <a:off x="1522380" y="47294"/>
          <a:ext cx="2270147" cy="2270147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/>
            <a:t>(Financial) Support </a:t>
          </a:r>
          <a:r>
            <a:rPr lang="de-DE" sz="1600" b="1" kern="1200" dirty="0" err="1"/>
            <a:t>for</a:t>
          </a:r>
          <a:r>
            <a:rPr lang="de-DE" sz="1600" b="1" kern="1200" dirty="0"/>
            <a:t> German HEIs </a:t>
          </a:r>
          <a:r>
            <a:rPr lang="de-DE" sz="1600" b="1" kern="1200" dirty="0" err="1"/>
            <a:t>and</a:t>
          </a:r>
          <a:r>
            <a:rPr lang="de-DE" sz="1600" b="1" kern="1200" dirty="0"/>
            <a:t> </a:t>
          </a:r>
          <a:r>
            <a:rPr lang="de-DE" sz="1600" b="1" kern="1200" dirty="0" err="1"/>
            <a:t>Individuals</a:t>
          </a:r>
          <a:endParaRPr lang="de-DE" sz="1600" b="1" kern="1200" dirty="0"/>
        </a:p>
      </dsp:txBody>
      <dsp:txXfrm>
        <a:off x="1825067" y="444570"/>
        <a:ext cx="1664774" cy="1021566"/>
      </dsp:txXfrm>
    </dsp:sp>
    <dsp:sp modelId="{DBA21FC9-F975-455C-96E8-C6216ED28712}">
      <dsp:nvSpPr>
        <dsp:cNvPr id="0" name=""/>
        <dsp:cNvSpPr/>
      </dsp:nvSpPr>
      <dsp:spPr>
        <a:xfrm>
          <a:off x="2341525" y="1466136"/>
          <a:ext cx="2270147" cy="2270147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/>
            <a:t>Providing Information </a:t>
          </a:r>
          <a:r>
            <a:rPr lang="de-DE" sz="1600" b="1" kern="1200" dirty="0" err="1"/>
            <a:t>and</a:t>
          </a:r>
          <a:r>
            <a:rPr lang="de-DE" sz="1600" b="1" kern="1200" dirty="0"/>
            <a:t> </a:t>
          </a:r>
          <a:r>
            <a:rPr lang="de-DE" sz="1600" b="1" kern="1200" dirty="0" err="1"/>
            <a:t>Advice</a:t>
          </a:r>
          <a:endParaRPr lang="de-DE" sz="1600" b="1" kern="1200" dirty="0"/>
        </a:p>
      </dsp:txBody>
      <dsp:txXfrm>
        <a:off x="3035812" y="2052591"/>
        <a:ext cx="1362088" cy="1248581"/>
      </dsp:txXfrm>
    </dsp:sp>
    <dsp:sp modelId="{4A592478-A6AE-43DB-833C-74A1E3F81832}">
      <dsp:nvSpPr>
        <dsp:cNvPr id="0" name=""/>
        <dsp:cNvSpPr/>
      </dsp:nvSpPr>
      <dsp:spPr>
        <a:xfrm>
          <a:off x="703235" y="1466136"/>
          <a:ext cx="2270147" cy="2270147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/>
            <a:t>Seminars, Trainings &amp; Workshops</a:t>
          </a:r>
        </a:p>
      </dsp:txBody>
      <dsp:txXfrm>
        <a:off x="917008" y="2052591"/>
        <a:ext cx="1362088" cy="1248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91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491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EECA7CC5-4C6C-AB4C-9355-28208890AEF6}" type="datetimeFigureOut">
              <a:rPr lang="de-DE" smtClean="0"/>
              <a:pPr/>
              <a:t>27.09.2017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1600"/>
            <a:ext cx="2945659" cy="496491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1600"/>
            <a:ext cx="2945659" cy="496491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24272719-6CDC-F640-A8BB-645EEE93400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6139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91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91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0A8B9BBB-3449-0449-A8EB-11AE15F34D03}" type="datetimeFigureOut">
              <a:rPr lang="de-DE" smtClean="0"/>
              <a:pPr/>
              <a:t>27.09.2017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5659" cy="496491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1600"/>
            <a:ext cx="2945659" cy="496491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578668C5-5B4B-934C-A443-57CF9F26C20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669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668C5-5B4B-934C-A443-57CF9F26C207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9314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ABCAB-F1D7-4D56-8AB8-0FCC6994255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738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ABCAB-F1D7-4D56-8AB8-0FCC6994255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04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ABCAB-F1D7-4D56-8AB8-0FCC6994255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7987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AD_Temp_Willk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76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1400" i="1"/>
            </a:lvl1pPr>
          </a:lstStyle>
          <a:p>
            <a:endParaRPr lang="de-DE" dirty="0"/>
          </a:p>
          <a:p>
            <a:r>
              <a:rPr lang="de-DE" dirty="0"/>
              <a:t>Titelbild einfügen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55600" y="1408250"/>
            <a:ext cx="6969125" cy="1696900"/>
          </a:xfrm>
        </p:spPr>
        <p:txBody>
          <a:bodyPr/>
          <a:lstStyle>
            <a:lvl1pPr>
              <a:defRPr sz="4400" baseline="0"/>
            </a:lvl1pPr>
          </a:lstStyle>
          <a:p>
            <a:r>
              <a:rPr lang="de-DE" dirty="0"/>
              <a:t>Herzlich Willkommen!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938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359998" y="1440000"/>
            <a:ext cx="4680000" cy="4500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5544000" y="1080000"/>
            <a:ext cx="3600000" cy="5760000"/>
          </a:xfrm>
        </p:spPr>
        <p:txBody>
          <a:bodyPr anchor="ctr" anchorCtr="0"/>
          <a:lstStyle>
            <a:lvl1pPr marL="0" indent="0" algn="ct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0914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AD_Temp_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0002" y="1440000"/>
            <a:ext cx="8425225" cy="1950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1"/>
          </p:nvPr>
        </p:nvSpPr>
        <p:spPr>
          <a:xfrm>
            <a:off x="360000" y="3600000"/>
            <a:ext cx="2520000" cy="1800000"/>
          </a:xfrm>
        </p:spPr>
        <p:txBody>
          <a:bodyPr anchor="ctr" anchorCtr="0"/>
          <a:lstStyle>
            <a:lvl1pPr marL="0" indent="0" algn="ct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r>
              <a:rPr lang="de-DE" dirty="0"/>
              <a:t>Bild</a:t>
            </a:r>
          </a:p>
        </p:txBody>
      </p:sp>
      <p:sp>
        <p:nvSpPr>
          <p:cNvPr id="7" name="Bildplatzhalter 5"/>
          <p:cNvSpPr>
            <a:spLocks noGrp="1"/>
          </p:cNvSpPr>
          <p:nvPr>
            <p:ph type="pic" sz="quarter" idx="12"/>
          </p:nvPr>
        </p:nvSpPr>
        <p:spPr>
          <a:xfrm>
            <a:off x="3312613" y="3600000"/>
            <a:ext cx="2520000" cy="1800000"/>
          </a:xfrm>
        </p:spPr>
        <p:txBody>
          <a:bodyPr anchor="ctr" anchorCtr="0"/>
          <a:lstStyle>
            <a:lvl1pPr marL="0" indent="0" algn="ct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8" name="Bildplatzhalter 5"/>
          <p:cNvSpPr>
            <a:spLocks noGrp="1"/>
          </p:cNvSpPr>
          <p:nvPr>
            <p:ph type="pic" sz="quarter" idx="13"/>
          </p:nvPr>
        </p:nvSpPr>
        <p:spPr>
          <a:xfrm>
            <a:off x="6265225" y="3600000"/>
            <a:ext cx="2520000" cy="1800000"/>
          </a:xfrm>
        </p:spPr>
        <p:txBody>
          <a:bodyPr anchor="ctr" anchorCtr="0"/>
          <a:lstStyle>
            <a:lvl1pPr marL="0" indent="0" algn="ctr">
              <a:buFont typeface="Arial"/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8674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360000" y="1440000"/>
            <a:ext cx="2520000" cy="4500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3302475" y="1440000"/>
            <a:ext cx="2520000" cy="4500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6264000" y="1440000"/>
            <a:ext cx="2520000" cy="4500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964521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Medienplatzhalter 4"/>
          <p:cNvSpPr>
            <a:spLocks noGrp="1"/>
          </p:cNvSpPr>
          <p:nvPr>
            <p:ph type="media" sz="quarter" idx="11"/>
          </p:nvPr>
        </p:nvSpPr>
        <p:spPr>
          <a:xfrm>
            <a:off x="2402475" y="2520000"/>
            <a:ext cx="4320000" cy="3240000"/>
          </a:xfrm>
        </p:spPr>
        <p:txBody>
          <a:bodyPr anchor="ctr" anchorCtr="0"/>
          <a:lstStyle>
            <a:lvl1pPr marL="0" indent="0" algn="ct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360000" y="1511300"/>
            <a:ext cx="8424000" cy="1440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1008890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953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82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AAD_Temp_Titel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82550" y="1979999"/>
            <a:ext cx="7272000" cy="180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81850" y="3960000"/>
            <a:ext cx="7272700" cy="1793100"/>
          </a:xfrm>
        </p:spPr>
        <p:txBody>
          <a:bodyPr/>
          <a:lstStyle>
            <a:lvl1pPr marL="0" indent="0" algn="l">
              <a:buNone/>
              <a:defRPr sz="1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470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AD_Temp_Titel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1511300" y="3960000"/>
            <a:ext cx="7272700" cy="1800000"/>
          </a:xfrm>
        </p:spPr>
        <p:txBody>
          <a:bodyPr/>
          <a:lstStyle>
            <a:lvl1pPr marL="0" indent="0" algn="l">
              <a:buNone/>
              <a:defRPr sz="1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1300" y="1980000"/>
            <a:ext cx="7272700" cy="180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031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60000" y="1440000"/>
            <a:ext cx="8424000" cy="3960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04412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512000" y="1440000"/>
            <a:ext cx="7272700" cy="3960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10945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1" y="252000"/>
            <a:ext cx="8429625" cy="792000"/>
          </a:xfrm>
        </p:spPr>
        <p:txBody>
          <a:bodyPr anchor="t"/>
          <a:lstStyle>
            <a:lvl1pPr algn="l">
              <a:defRPr sz="2400" b="1" cap="none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1301" y="2520000"/>
            <a:ext cx="6983413" cy="2509200"/>
          </a:xfrm>
        </p:spPr>
        <p:txBody>
          <a:bodyPr anchor="t" anchorCtr="0">
            <a:noAutofit/>
          </a:bodyPr>
          <a:lstStyle>
            <a:lvl1pPr marL="0" indent="0">
              <a:buNone/>
              <a:defRPr sz="3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89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60000" y="1440000"/>
            <a:ext cx="3960000" cy="39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25225" y="1440000"/>
            <a:ext cx="3960000" cy="39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048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5545225" y="1440000"/>
            <a:ext cx="3240000" cy="4500000"/>
          </a:xfrm>
        </p:spPr>
        <p:txBody>
          <a:bodyPr anchor="ctr" anchorCtr="0"/>
          <a:lstStyle>
            <a:lvl1pPr marL="0" indent="0" algn="ctr">
              <a:buNone/>
              <a:defRPr sz="1400" b="1" i="1">
                <a:solidFill>
                  <a:schemeClr val="accent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360000" y="1440000"/>
            <a:ext cx="4656500" cy="4500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17236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5545225" y="1440000"/>
            <a:ext cx="3240000" cy="2160000"/>
          </a:xfrm>
        </p:spPr>
        <p:txBody>
          <a:bodyPr anchor="ctr" anchorCtr="0"/>
          <a:lstStyle>
            <a:lvl1pPr marL="0" indent="0" algn="ctr">
              <a:buNone/>
              <a:defRPr sz="1400" b="1" i="1">
                <a:solidFill>
                  <a:schemeClr val="accent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360000" y="1440000"/>
            <a:ext cx="4680000" cy="4500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0" name="Bildplatzhalter 4"/>
          <p:cNvSpPr>
            <a:spLocks noGrp="1"/>
          </p:cNvSpPr>
          <p:nvPr>
            <p:ph type="pic" sz="quarter" idx="14"/>
          </p:nvPr>
        </p:nvSpPr>
        <p:spPr>
          <a:xfrm>
            <a:off x="5545225" y="3865700"/>
            <a:ext cx="3240000" cy="2160000"/>
          </a:xfrm>
        </p:spPr>
        <p:txBody>
          <a:bodyPr anchor="ctr" anchorCtr="0"/>
          <a:lstStyle>
            <a:lvl1pPr marL="0" indent="0" algn="ctr">
              <a:buNone/>
              <a:defRPr sz="1400" b="1" i="1">
                <a:solidFill>
                  <a:schemeClr val="accent2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4426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DAAD_ppt-Master_Globe_NEU_150319.png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5638881"/>
            <a:ext cx="4145004" cy="1219119"/>
          </a:xfrm>
          <a:prstGeom prst="rect">
            <a:avLst/>
          </a:prstGeom>
        </p:spPr>
      </p:pic>
      <p:pic>
        <p:nvPicPr>
          <p:cNvPr id="7" name="Bild 7" descr="DAAD_ppt_Kopfleiste.png"/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60000" y="252000"/>
            <a:ext cx="842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0000" y="1439999"/>
            <a:ext cx="8424000" cy="429722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98875" y="6350800"/>
            <a:ext cx="1080000" cy="507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917E9A67-508C-2544-868A-47185330C56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Bild 7" descr="DAAD_Logo-Supplement_eng_blue_rgb.png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360000" y="6217200"/>
            <a:ext cx="3762000" cy="27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32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ts val="0"/>
        </a:spcBef>
        <a:spcAft>
          <a:spcPts val="1500"/>
        </a:spcAft>
        <a:buClr>
          <a:schemeClr val="accent2"/>
        </a:buClr>
        <a:buFont typeface="Wingdings" charset="2"/>
        <a:buChar char=""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14375" indent="-352425" algn="l" defTabSz="457200" rtl="0" eaLnBrk="1" latinLnBrk="0" hangingPunct="1">
        <a:spcBef>
          <a:spcPts val="0"/>
        </a:spcBef>
        <a:spcAft>
          <a:spcPts val="1500"/>
        </a:spcAft>
        <a:buClr>
          <a:schemeClr val="accent2"/>
        </a:buClr>
        <a:buFont typeface="Wingdings" charset="2"/>
        <a:buChar char="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552450" algn="l" defTabSz="457200" rtl="0" eaLnBrk="1" latinLnBrk="0" hangingPunct="1">
        <a:spcBef>
          <a:spcPts val="0"/>
        </a:spcBef>
        <a:spcAft>
          <a:spcPts val="1500"/>
        </a:spcAft>
        <a:buFont typeface="Arial"/>
        <a:buNone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y-in.de/refugees" TargetMode="External"/><Relationship Id="rId2" Type="http://schemas.openxmlformats.org/officeDocument/2006/relationships/hyperlink" Target="http://www.daad.de/fluechtline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aad-akademie.de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1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247140" y="1591130"/>
            <a:ext cx="6969125" cy="3018970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DAAD’s Multilevel approach to Integration of Refugees in Higher Education</a:t>
            </a:r>
            <a:r>
              <a:rPr lang="de-DE" sz="9600" dirty="0">
                <a:cs typeface="Arial" panose="020B0604020202020204" pitchFamily="34" charset="0"/>
              </a:rPr>
              <a:t/>
            </a:r>
            <a:br>
              <a:rPr lang="de-DE" sz="9600" dirty="0">
                <a:cs typeface="Arial" panose="020B0604020202020204" pitchFamily="34" charset="0"/>
              </a:rPr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434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The </a:t>
            </a:r>
            <a:r>
              <a:rPr lang="de-DE" sz="2800" dirty="0" err="1"/>
              <a:t>motto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DAAD </a:t>
            </a:r>
            <a:r>
              <a:rPr lang="de-DE" sz="2800" dirty="0" err="1"/>
              <a:t>is</a:t>
            </a:r>
            <a:r>
              <a:rPr lang="de-DE" sz="2800" dirty="0"/>
              <a:t> …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dirty="0"/>
              <a:t> </a:t>
            </a:r>
          </a:p>
          <a:p>
            <a:pPr marL="0" indent="0" algn="ctr">
              <a:buNone/>
            </a:pPr>
            <a:endParaRPr lang="de-DE" sz="4000" dirty="0"/>
          </a:p>
          <a:p>
            <a:pPr marL="0" indent="0" algn="ctr">
              <a:buNone/>
            </a:pPr>
            <a:r>
              <a:rPr lang="de-DE" sz="4000" dirty="0"/>
              <a:t>„Change </a:t>
            </a:r>
            <a:r>
              <a:rPr lang="de-DE" sz="4000" dirty="0" err="1"/>
              <a:t>by</a:t>
            </a:r>
            <a:r>
              <a:rPr lang="de-DE" sz="4000" dirty="0"/>
              <a:t> Exchange“</a:t>
            </a:r>
          </a:p>
        </p:txBody>
      </p:sp>
    </p:spTree>
    <p:extLst>
      <p:ext uri="{BB962C8B-B14F-4D97-AF65-F5344CB8AC3E}">
        <p14:creationId xmlns:p14="http://schemas.microsoft.com/office/powerpoint/2010/main" val="242515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err="1"/>
              <a:t>DAAD´s</a:t>
            </a:r>
            <a:r>
              <a:rPr lang="de-DE" sz="2800" dirty="0"/>
              <a:t> Fields </a:t>
            </a:r>
            <a:r>
              <a:rPr lang="de-DE" sz="2800" dirty="0" err="1"/>
              <a:t>of</a:t>
            </a:r>
            <a:r>
              <a:rPr lang="de-DE" sz="2800" dirty="0"/>
              <a:t> Action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262317712"/>
              </p:ext>
            </p:extLst>
          </p:nvPr>
        </p:nvGraphicFramePr>
        <p:xfrm>
          <a:off x="1914545" y="1537887"/>
          <a:ext cx="5314909" cy="3783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7708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feld 74"/>
          <p:cNvSpPr txBox="1"/>
          <p:nvPr/>
        </p:nvSpPr>
        <p:spPr>
          <a:xfrm>
            <a:off x="7580417" y="4784975"/>
            <a:ext cx="636843" cy="6317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3505" dirty="0">
                <a:solidFill>
                  <a:schemeClr val="accent2"/>
                </a:solidFill>
              </a:rPr>
              <a:t>+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2446" y="228580"/>
            <a:ext cx="8720664" cy="789372"/>
          </a:xfrm>
        </p:spPr>
        <p:txBody>
          <a:bodyPr>
            <a:noAutofit/>
          </a:bodyPr>
          <a:lstStyle/>
          <a:p>
            <a:pPr algn="ctr"/>
            <a:r>
              <a:rPr lang="en-GB" sz="2800" dirty="0"/>
              <a:t>Financial Support for German HEI´s and Individuals</a:t>
            </a:r>
            <a:r>
              <a:rPr lang="en-GB" sz="3099" dirty="0"/>
              <a:t/>
            </a:r>
            <a:br>
              <a:rPr lang="en-GB" sz="3099" dirty="0"/>
            </a:br>
            <a:r>
              <a:rPr lang="en-GB" sz="2235" dirty="0">
                <a:solidFill>
                  <a:schemeClr val="accent2"/>
                </a:solidFill>
                <a:latin typeface="+mn-lt"/>
              </a:rPr>
              <a:t/>
            </a:r>
            <a:br>
              <a:rPr lang="en-GB" sz="2235" dirty="0">
                <a:solidFill>
                  <a:schemeClr val="accent2"/>
                </a:solidFill>
                <a:latin typeface="+mn-lt"/>
              </a:rPr>
            </a:br>
            <a:endParaRPr lang="en-GB" sz="2235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1" name="Pfeil nach rechts 60"/>
          <p:cNvSpPr/>
          <p:nvPr/>
        </p:nvSpPr>
        <p:spPr>
          <a:xfrm rot="5400000">
            <a:off x="2979946" y="2683572"/>
            <a:ext cx="4443187" cy="3245377"/>
          </a:xfrm>
          <a:prstGeom prst="rightArrow">
            <a:avLst>
              <a:gd name="adj1" fmla="val 50000"/>
              <a:gd name="adj2" fmla="val 49722"/>
            </a:avLst>
          </a:prstGeom>
          <a:solidFill>
            <a:srgbClr val="F79646">
              <a:tint val="4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  <p:style>
          <a:lnRef idx="0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6" name="Freihandform 65"/>
          <p:cNvSpPr/>
          <p:nvPr/>
        </p:nvSpPr>
        <p:spPr>
          <a:xfrm>
            <a:off x="3964155" y="4162844"/>
            <a:ext cx="2437271" cy="928023"/>
          </a:xfrm>
          <a:custGeom>
            <a:avLst/>
            <a:gdLst>
              <a:gd name="connsiteX0" fmla="*/ 0 w 4813532"/>
              <a:gd name="connsiteY0" fmla="*/ 802271 h 5793573"/>
              <a:gd name="connsiteX1" fmla="*/ 802271 w 4813532"/>
              <a:gd name="connsiteY1" fmla="*/ 0 h 5793573"/>
              <a:gd name="connsiteX2" fmla="*/ 4011261 w 4813532"/>
              <a:gd name="connsiteY2" fmla="*/ 0 h 5793573"/>
              <a:gd name="connsiteX3" fmla="*/ 4813532 w 4813532"/>
              <a:gd name="connsiteY3" fmla="*/ 802271 h 5793573"/>
              <a:gd name="connsiteX4" fmla="*/ 4813532 w 4813532"/>
              <a:gd name="connsiteY4" fmla="*/ 4991302 h 5793573"/>
              <a:gd name="connsiteX5" fmla="*/ 4011261 w 4813532"/>
              <a:gd name="connsiteY5" fmla="*/ 5793573 h 5793573"/>
              <a:gd name="connsiteX6" fmla="*/ 802271 w 4813532"/>
              <a:gd name="connsiteY6" fmla="*/ 5793573 h 5793573"/>
              <a:gd name="connsiteX7" fmla="*/ 0 w 4813532"/>
              <a:gd name="connsiteY7" fmla="*/ 4991302 h 5793573"/>
              <a:gd name="connsiteX8" fmla="*/ 0 w 4813532"/>
              <a:gd name="connsiteY8" fmla="*/ 802271 h 579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13532" h="5793573">
                <a:moveTo>
                  <a:pt x="0" y="802271"/>
                </a:moveTo>
                <a:cubicBezTo>
                  <a:pt x="0" y="359189"/>
                  <a:pt x="359189" y="0"/>
                  <a:pt x="802271" y="0"/>
                </a:cubicBezTo>
                <a:lnTo>
                  <a:pt x="4011261" y="0"/>
                </a:lnTo>
                <a:cubicBezTo>
                  <a:pt x="4454343" y="0"/>
                  <a:pt x="4813532" y="359189"/>
                  <a:pt x="4813532" y="802271"/>
                </a:cubicBezTo>
                <a:lnTo>
                  <a:pt x="4813532" y="4991302"/>
                </a:lnTo>
                <a:cubicBezTo>
                  <a:pt x="4813532" y="5434384"/>
                  <a:pt x="4454343" y="5793573"/>
                  <a:pt x="4011261" y="5793573"/>
                </a:cubicBezTo>
                <a:lnTo>
                  <a:pt x="802271" y="5793573"/>
                </a:lnTo>
                <a:cubicBezTo>
                  <a:pt x="359189" y="5793573"/>
                  <a:pt x="0" y="5434384"/>
                  <a:pt x="0" y="4991302"/>
                </a:cubicBezTo>
                <a:lnTo>
                  <a:pt x="0" y="802271"/>
                </a:lnTo>
                <a:close/>
              </a:path>
            </a:pathLst>
          </a:custGeom>
          <a:solidFill>
            <a:srgbClr val="F79646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452" tIns="-214575" rIns="80452" bIns="833372" numCol="1" spcCol="1270" anchor="ctr" anchorCtr="0">
            <a:noAutofit/>
          </a:bodyPr>
          <a:lstStyle/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14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14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14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14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" lastClr="FFFFFF"/>
                </a:solidFill>
              </a:rPr>
              <a:t>Phase 3: Study</a:t>
            </a: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ysClr val="window" lastClr="FFFFFF"/>
                </a:solidFill>
                <a:cs typeface="Arial" panose="020B0604020202020204" pitchFamily="34" charset="0"/>
              </a:rPr>
              <a:t>Monitoring academic progress: mentoring and supplementary modules</a:t>
            </a:r>
            <a:endParaRPr lang="en-GB" sz="1000" b="1" dirty="0">
              <a:solidFill>
                <a:sysClr val="window" lastClr="FFFFFF"/>
              </a:solidFill>
              <a:cs typeface="Arial" panose="020B0604020202020204" pitchFamily="34" charset="0"/>
            </a:endParaRPr>
          </a:p>
        </p:txBody>
      </p:sp>
      <p:sp>
        <p:nvSpPr>
          <p:cNvPr id="67" name="Freihandform 66"/>
          <p:cNvSpPr/>
          <p:nvPr/>
        </p:nvSpPr>
        <p:spPr>
          <a:xfrm>
            <a:off x="3964157" y="5209604"/>
            <a:ext cx="2437271" cy="813945"/>
          </a:xfrm>
          <a:custGeom>
            <a:avLst/>
            <a:gdLst>
              <a:gd name="connsiteX0" fmla="*/ 0 w 4813532"/>
              <a:gd name="connsiteY0" fmla="*/ 802271 h 5793573"/>
              <a:gd name="connsiteX1" fmla="*/ 802271 w 4813532"/>
              <a:gd name="connsiteY1" fmla="*/ 0 h 5793573"/>
              <a:gd name="connsiteX2" fmla="*/ 4011261 w 4813532"/>
              <a:gd name="connsiteY2" fmla="*/ 0 h 5793573"/>
              <a:gd name="connsiteX3" fmla="*/ 4813532 w 4813532"/>
              <a:gd name="connsiteY3" fmla="*/ 802271 h 5793573"/>
              <a:gd name="connsiteX4" fmla="*/ 4813532 w 4813532"/>
              <a:gd name="connsiteY4" fmla="*/ 4991302 h 5793573"/>
              <a:gd name="connsiteX5" fmla="*/ 4011261 w 4813532"/>
              <a:gd name="connsiteY5" fmla="*/ 5793573 h 5793573"/>
              <a:gd name="connsiteX6" fmla="*/ 802271 w 4813532"/>
              <a:gd name="connsiteY6" fmla="*/ 5793573 h 5793573"/>
              <a:gd name="connsiteX7" fmla="*/ 0 w 4813532"/>
              <a:gd name="connsiteY7" fmla="*/ 4991302 h 5793573"/>
              <a:gd name="connsiteX8" fmla="*/ 0 w 4813532"/>
              <a:gd name="connsiteY8" fmla="*/ 802271 h 579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13532" h="5793573">
                <a:moveTo>
                  <a:pt x="0" y="802271"/>
                </a:moveTo>
                <a:cubicBezTo>
                  <a:pt x="0" y="359189"/>
                  <a:pt x="359189" y="0"/>
                  <a:pt x="802271" y="0"/>
                </a:cubicBezTo>
                <a:lnTo>
                  <a:pt x="4011261" y="0"/>
                </a:lnTo>
                <a:cubicBezTo>
                  <a:pt x="4454343" y="0"/>
                  <a:pt x="4813532" y="359189"/>
                  <a:pt x="4813532" y="802271"/>
                </a:cubicBezTo>
                <a:lnTo>
                  <a:pt x="4813532" y="4991302"/>
                </a:lnTo>
                <a:cubicBezTo>
                  <a:pt x="4813532" y="5434384"/>
                  <a:pt x="4454343" y="5793573"/>
                  <a:pt x="4011261" y="5793573"/>
                </a:cubicBezTo>
                <a:lnTo>
                  <a:pt x="802271" y="5793573"/>
                </a:lnTo>
                <a:cubicBezTo>
                  <a:pt x="359189" y="5793573"/>
                  <a:pt x="0" y="5434384"/>
                  <a:pt x="0" y="4991302"/>
                </a:cubicBezTo>
                <a:lnTo>
                  <a:pt x="0" y="802271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452" tIns="-214575" rIns="80452" bIns="833372" numCol="1" spcCol="1270" anchor="ctr" anchorCtr="0">
            <a:noAutofit/>
          </a:bodyPr>
          <a:lstStyle/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14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14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14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14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372" b="1" dirty="0">
              <a:solidFill>
                <a:sysClr val="window" lastClr="FFFFFF"/>
              </a:solidFill>
            </a:endParaRPr>
          </a:p>
          <a:p>
            <a:pPr algn="ctr" defTabSz="31612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" lastClr="FFFFFF"/>
                </a:solidFill>
              </a:rPr>
              <a:t>Phase 4: Career</a:t>
            </a:r>
          </a:p>
          <a:p>
            <a:pPr algn="ctr" defTabSz="31612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ysClr val="window" lastClr="FFFFFF"/>
                </a:solidFill>
                <a:cs typeface="Arial" panose="020B0604020202020204" pitchFamily="34" charset="0"/>
              </a:rPr>
              <a:t>Transitioning into the workforce: coaching and customised qualification measures</a:t>
            </a:r>
          </a:p>
        </p:txBody>
      </p:sp>
      <p:sp>
        <p:nvSpPr>
          <p:cNvPr id="68" name="Freihandform 67"/>
          <p:cNvSpPr/>
          <p:nvPr/>
        </p:nvSpPr>
        <p:spPr>
          <a:xfrm>
            <a:off x="3964157" y="2043908"/>
            <a:ext cx="2437270" cy="933398"/>
          </a:xfrm>
          <a:custGeom>
            <a:avLst/>
            <a:gdLst>
              <a:gd name="connsiteX0" fmla="*/ 0 w 4813532"/>
              <a:gd name="connsiteY0" fmla="*/ 802271 h 5793573"/>
              <a:gd name="connsiteX1" fmla="*/ 802271 w 4813532"/>
              <a:gd name="connsiteY1" fmla="*/ 0 h 5793573"/>
              <a:gd name="connsiteX2" fmla="*/ 4011261 w 4813532"/>
              <a:gd name="connsiteY2" fmla="*/ 0 h 5793573"/>
              <a:gd name="connsiteX3" fmla="*/ 4813532 w 4813532"/>
              <a:gd name="connsiteY3" fmla="*/ 802271 h 5793573"/>
              <a:gd name="connsiteX4" fmla="*/ 4813532 w 4813532"/>
              <a:gd name="connsiteY4" fmla="*/ 4991302 h 5793573"/>
              <a:gd name="connsiteX5" fmla="*/ 4011261 w 4813532"/>
              <a:gd name="connsiteY5" fmla="*/ 5793573 h 5793573"/>
              <a:gd name="connsiteX6" fmla="*/ 802271 w 4813532"/>
              <a:gd name="connsiteY6" fmla="*/ 5793573 h 5793573"/>
              <a:gd name="connsiteX7" fmla="*/ 0 w 4813532"/>
              <a:gd name="connsiteY7" fmla="*/ 4991302 h 5793573"/>
              <a:gd name="connsiteX8" fmla="*/ 0 w 4813532"/>
              <a:gd name="connsiteY8" fmla="*/ 802271 h 579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13532" h="5793573">
                <a:moveTo>
                  <a:pt x="0" y="802271"/>
                </a:moveTo>
                <a:cubicBezTo>
                  <a:pt x="0" y="359189"/>
                  <a:pt x="359189" y="0"/>
                  <a:pt x="802271" y="0"/>
                </a:cubicBezTo>
                <a:lnTo>
                  <a:pt x="4011261" y="0"/>
                </a:lnTo>
                <a:cubicBezTo>
                  <a:pt x="4454343" y="0"/>
                  <a:pt x="4813532" y="359189"/>
                  <a:pt x="4813532" y="802271"/>
                </a:cubicBezTo>
                <a:lnTo>
                  <a:pt x="4813532" y="4991302"/>
                </a:lnTo>
                <a:cubicBezTo>
                  <a:pt x="4813532" y="5434384"/>
                  <a:pt x="4454343" y="5793573"/>
                  <a:pt x="4011261" y="5793573"/>
                </a:cubicBezTo>
                <a:lnTo>
                  <a:pt x="802271" y="5793573"/>
                </a:lnTo>
                <a:cubicBezTo>
                  <a:pt x="359189" y="5793573"/>
                  <a:pt x="0" y="5434384"/>
                  <a:pt x="0" y="4991302"/>
                </a:cubicBezTo>
                <a:lnTo>
                  <a:pt x="0" y="802271"/>
                </a:lnTo>
                <a:close/>
              </a:path>
            </a:pathLst>
          </a:custGeom>
          <a:solidFill>
            <a:srgbClr val="F79646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452" tIns="-214575" rIns="80452" bIns="833372" numCol="1" spcCol="1270" anchor="ctr" anchorCtr="0">
            <a:noAutofit/>
          </a:bodyPr>
          <a:lstStyle/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1612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" lastClr="FFFFFF"/>
                </a:solidFill>
              </a:rPr>
              <a:t>Phase 1: Entrance</a:t>
            </a:r>
          </a:p>
          <a:p>
            <a:pPr algn="ctr" defTabSz="31612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ysClr val="window" lastClr="FFFFFF"/>
                </a:solidFill>
              </a:rPr>
              <a:t>Assessing prerequisites for admission and aptitude: diagnostics and advising</a:t>
            </a:r>
          </a:p>
        </p:txBody>
      </p:sp>
      <p:sp>
        <p:nvSpPr>
          <p:cNvPr id="36" name="AutoShape 2" descr="Bildergebnis für email symbol"/>
          <p:cNvSpPr>
            <a:spLocks noChangeAspect="1" noChangeArrowheads="1"/>
          </p:cNvSpPr>
          <p:nvPr/>
        </p:nvSpPr>
        <p:spPr bwMode="auto">
          <a:xfrm>
            <a:off x="39516" y="122128"/>
            <a:ext cx="263711" cy="22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3226" tIns="11613" rIns="23226" bIns="11613" numCol="1" anchor="t" anchorCtr="0" compatLnSpc="1">
            <a:prstTxWarp prst="textNoShape">
              <a:avLst/>
            </a:prstTxWarp>
          </a:bodyPr>
          <a:lstStyle/>
          <a:p>
            <a:endParaRPr lang="en-GB" sz="457" dirty="0"/>
          </a:p>
        </p:txBody>
      </p:sp>
      <p:sp>
        <p:nvSpPr>
          <p:cNvPr id="37" name="AutoShape 4" descr="Bildergebnis für email symbol"/>
          <p:cNvSpPr>
            <a:spLocks noChangeAspect="1" noChangeArrowheads="1"/>
          </p:cNvSpPr>
          <p:nvPr/>
        </p:nvSpPr>
        <p:spPr bwMode="auto">
          <a:xfrm>
            <a:off x="78226" y="160838"/>
            <a:ext cx="263711" cy="22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3226" tIns="11613" rIns="23226" bIns="11613" numCol="1" anchor="t" anchorCtr="0" compatLnSpc="1">
            <a:prstTxWarp prst="textNoShape">
              <a:avLst/>
            </a:prstTxWarp>
          </a:bodyPr>
          <a:lstStyle/>
          <a:p>
            <a:endParaRPr lang="en-GB" sz="457" dirty="0"/>
          </a:p>
        </p:txBody>
      </p:sp>
      <p:sp>
        <p:nvSpPr>
          <p:cNvPr id="121" name="Ellipse 120"/>
          <p:cNvSpPr/>
          <p:nvPr/>
        </p:nvSpPr>
        <p:spPr>
          <a:xfrm>
            <a:off x="6618086" y="2976254"/>
            <a:ext cx="2261704" cy="982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PROGRAMME:</a:t>
            </a:r>
            <a:br>
              <a:rPr lang="en-GB" sz="1000" dirty="0"/>
            </a:br>
            <a:r>
              <a:rPr lang="en-GB" sz="1000" dirty="0"/>
              <a:t>INTEGRA/</a:t>
            </a:r>
            <a:r>
              <a:rPr lang="en-GB" sz="1000" dirty="0" err="1"/>
              <a:t>NRWege</a:t>
            </a:r>
            <a:r>
              <a:rPr lang="en-GB" sz="1000" dirty="0"/>
              <a:t> ins </a:t>
            </a:r>
            <a:r>
              <a:rPr lang="en-GB" sz="1000" dirty="0" err="1"/>
              <a:t>Studium</a:t>
            </a:r>
            <a:r>
              <a:rPr lang="en-GB" sz="1000" dirty="0"/>
              <a:t>  </a:t>
            </a:r>
          </a:p>
          <a:p>
            <a:pPr algn="ctr"/>
            <a:r>
              <a:rPr lang="en-GB" sz="1000" dirty="0">
                <a:sym typeface="Wingdings" panose="05000000000000000000" pitchFamily="2" charset="2"/>
              </a:rPr>
              <a:t> Support for preparatory and language courses</a:t>
            </a:r>
            <a:endParaRPr lang="en-GB" sz="1000" dirty="0"/>
          </a:p>
        </p:txBody>
      </p:sp>
      <p:sp>
        <p:nvSpPr>
          <p:cNvPr id="122" name="Ellipse 121"/>
          <p:cNvSpPr/>
          <p:nvPr/>
        </p:nvSpPr>
        <p:spPr>
          <a:xfrm>
            <a:off x="6618086" y="4044107"/>
            <a:ext cx="2269927" cy="8711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PROGRAMME: WELCOME</a:t>
            </a:r>
          </a:p>
          <a:p>
            <a:pPr algn="ctr"/>
            <a:r>
              <a:rPr lang="en-GB" sz="1000" dirty="0">
                <a:sym typeface="Wingdings" panose="05000000000000000000" pitchFamily="2" charset="2"/>
              </a:rPr>
              <a:t> Support for student initiatives</a:t>
            </a:r>
            <a:endParaRPr lang="en-GB" sz="1000" dirty="0"/>
          </a:p>
        </p:txBody>
      </p:sp>
      <p:sp>
        <p:nvSpPr>
          <p:cNvPr id="127" name="Ellipse 126"/>
          <p:cNvSpPr/>
          <p:nvPr/>
        </p:nvSpPr>
        <p:spPr>
          <a:xfrm>
            <a:off x="6618086" y="2021189"/>
            <a:ext cx="2261704" cy="891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Recognising skills and qualifications: </a:t>
            </a:r>
            <a:r>
              <a:rPr lang="en-GB" sz="1000" dirty="0" err="1"/>
              <a:t>TestAS</a:t>
            </a:r>
            <a:r>
              <a:rPr lang="en-GB" sz="1000" dirty="0"/>
              <a:t> and </a:t>
            </a:r>
            <a:r>
              <a:rPr lang="en-GB" sz="1000" dirty="0" err="1"/>
              <a:t>uni</a:t>
            </a:r>
            <a:r>
              <a:rPr lang="en-GB" sz="1000" dirty="0"/>
              <a:t>-assist </a:t>
            </a:r>
          </a:p>
        </p:txBody>
      </p:sp>
      <p:sp>
        <p:nvSpPr>
          <p:cNvPr id="76" name="Freihandform 75"/>
          <p:cNvSpPr/>
          <p:nvPr/>
        </p:nvSpPr>
        <p:spPr>
          <a:xfrm>
            <a:off x="6683875" y="5209604"/>
            <a:ext cx="2195915" cy="1115576"/>
          </a:xfrm>
          <a:custGeom>
            <a:avLst/>
            <a:gdLst>
              <a:gd name="connsiteX0" fmla="*/ 0 w 4813532"/>
              <a:gd name="connsiteY0" fmla="*/ 802271 h 5793573"/>
              <a:gd name="connsiteX1" fmla="*/ 802271 w 4813532"/>
              <a:gd name="connsiteY1" fmla="*/ 0 h 5793573"/>
              <a:gd name="connsiteX2" fmla="*/ 4011261 w 4813532"/>
              <a:gd name="connsiteY2" fmla="*/ 0 h 5793573"/>
              <a:gd name="connsiteX3" fmla="*/ 4813532 w 4813532"/>
              <a:gd name="connsiteY3" fmla="*/ 802271 h 5793573"/>
              <a:gd name="connsiteX4" fmla="*/ 4813532 w 4813532"/>
              <a:gd name="connsiteY4" fmla="*/ 4991302 h 5793573"/>
              <a:gd name="connsiteX5" fmla="*/ 4011261 w 4813532"/>
              <a:gd name="connsiteY5" fmla="*/ 5793573 h 5793573"/>
              <a:gd name="connsiteX6" fmla="*/ 802271 w 4813532"/>
              <a:gd name="connsiteY6" fmla="*/ 5793573 h 5793573"/>
              <a:gd name="connsiteX7" fmla="*/ 0 w 4813532"/>
              <a:gd name="connsiteY7" fmla="*/ 4991302 h 5793573"/>
              <a:gd name="connsiteX8" fmla="*/ 0 w 4813532"/>
              <a:gd name="connsiteY8" fmla="*/ 802271 h 579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13532" h="5793573">
                <a:moveTo>
                  <a:pt x="0" y="802271"/>
                </a:moveTo>
                <a:cubicBezTo>
                  <a:pt x="0" y="359189"/>
                  <a:pt x="359189" y="0"/>
                  <a:pt x="802271" y="0"/>
                </a:cubicBezTo>
                <a:lnTo>
                  <a:pt x="4011261" y="0"/>
                </a:lnTo>
                <a:cubicBezTo>
                  <a:pt x="4454343" y="0"/>
                  <a:pt x="4813532" y="359189"/>
                  <a:pt x="4813532" y="802271"/>
                </a:cubicBezTo>
                <a:lnTo>
                  <a:pt x="4813532" y="4991302"/>
                </a:lnTo>
                <a:cubicBezTo>
                  <a:pt x="4813532" y="5434384"/>
                  <a:pt x="4454343" y="5793573"/>
                  <a:pt x="4011261" y="5793573"/>
                </a:cubicBezTo>
                <a:lnTo>
                  <a:pt x="802271" y="5793573"/>
                </a:lnTo>
                <a:cubicBezTo>
                  <a:pt x="359189" y="5793573"/>
                  <a:pt x="0" y="5434384"/>
                  <a:pt x="0" y="4991302"/>
                </a:cubicBezTo>
                <a:lnTo>
                  <a:pt x="0" y="802271"/>
                </a:lnTo>
                <a:close/>
              </a:path>
            </a:pathLst>
          </a:custGeom>
          <a:solidFill>
            <a:srgbClr val="F79646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452" tIns="-214575" rIns="80452" bIns="833372" numCol="1" spcCol="1270" anchor="ctr" anchorCtr="0">
            <a:noAutofit/>
          </a:bodyPr>
          <a:lstStyle/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14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14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14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14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14" b="1" dirty="0">
                <a:solidFill>
                  <a:sysClr val="window" lastClr="FFFFFF"/>
                </a:solidFill>
              </a:rPr>
              <a:t>    	</a:t>
            </a:r>
            <a:endParaRPr lang="en-GB" sz="1372" b="1" dirty="0">
              <a:solidFill>
                <a:sysClr val="window" lastClr="FFFFFF"/>
              </a:solidFill>
            </a:endParaRPr>
          </a:p>
          <a:p>
            <a:pPr marL="145161" indent="-145161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ysClr val="window" lastClr="FFFFFF"/>
                </a:solidFill>
              </a:rPr>
              <a:t>Leadership for Syria Scholarship Programme</a:t>
            </a:r>
          </a:p>
          <a:p>
            <a:pPr marL="145161" indent="-145161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000" b="1" dirty="0"/>
              <a:t>Baden-Württemberg Scholarship </a:t>
            </a:r>
            <a:r>
              <a:rPr lang="en-US" sz="1000" b="1" dirty="0" err="1"/>
              <a:t>Programme</a:t>
            </a:r>
            <a:r>
              <a:rPr lang="en-US" sz="1000" b="1" dirty="0"/>
              <a:t> for Refugees from Syria</a:t>
            </a:r>
            <a:endParaRPr lang="en-GB" sz="1000" b="1" dirty="0">
              <a:solidFill>
                <a:sysClr val="window" lastClr="FFFFFF"/>
              </a:solidFill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4172839" y="1124404"/>
            <a:ext cx="2019905" cy="84362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(Financial) 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Support for German HEIs</a:t>
            </a:r>
          </a:p>
        </p:txBody>
      </p:sp>
      <p:sp>
        <p:nvSpPr>
          <p:cNvPr id="51" name="Ellipse 50"/>
          <p:cNvSpPr/>
          <p:nvPr/>
        </p:nvSpPr>
        <p:spPr>
          <a:xfrm>
            <a:off x="6825752" y="1103199"/>
            <a:ext cx="1912160" cy="8333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(Financial) Support for Individuals</a:t>
            </a:r>
          </a:p>
        </p:txBody>
      </p:sp>
      <p:sp>
        <p:nvSpPr>
          <p:cNvPr id="30" name="Freihandform 29"/>
          <p:cNvSpPr/>
          <p:nvPr/>
        </p:nvSpPr>
        <p:spPr>
          <a:xfrm>
            <a:off x="3964157" y="3091376"/>
            <a:ext cx="2437271" cy="952731"/>
          </a:xfrm>
          <a:custGeom>
            <a:avLst/>
            <a:gdLst>
              <a:gd name="connsiteX0" fmla="*/ 0 w 4813532"/>
              <a:gd name="connsiteY0" fmla="*/ 802271 h 5793573"/>
              <a:gd name="connsiteX1" fmla="*/ 802271 w 4813532"/>
              <a:gd name="connsiteY1" fmla="*/ 0 h 5793573"/>
              <a:gd name="connsiteX2" fmla="*/ 4011261 w 4813532"/>
              <a:gd name="connsiteY2" fmla="*/ 0 h 5793573"/>
              <a:gd name="connsiteX3" fmla="*/ 4813532 w 4813532"/>
              <a:gd name="connsiteY3" fmla="*/ 802271 h 5793573"/>
              <a:gd name="connsiteX4" fmla="*/ 4813532 w 4813532"/>
              <a:gd name="connsiteY4" fmla="*/ 4991302 h 5793573"/>
              <a:gd name="connsiteX5" fmla="*/ 4011261 w 4813532"/>
              <a:gd name="connsiteY5" fmla="*/ 5793573 h 5793573"/>
              <a:gd name="connsiteX6" fmla="*/ 802271 w 4813532"/>
              <a:gd name="connsiteY6" fmla="*/ 5793573 h 5793573"/>
              <a:gd name="connsiteX7" fmla="*/ 0 w 4813532"/>
              <a:gd name="connsiteY7" fmla="*/ 4991302 h 5793573"/>
              <a:gd name="connsiteX8" fmla="*/ 0 w 4813532"/>
              <a:gd name="connsiteY8" fmla="*/ 802271 h 579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13532" h="5793573">
                <a:moveTo>
                  <a:pt x="0" y="802271"/>
                </a:moveTo>
                <a:cubicBezTo>
                  <a:pt x="0" y="359189"/>
                  <a:pt x="359189" y="0"/>
                  <a:pt x="802271" y="0"/>
                </a:cubicBezTo>
                <a:lnTo>
                  <a:pt x="4011261" y="0"/>
                </a:lnTo>
                <a:cubicBezTo>
                  <a:pt x="4454343" y="0"/>
                  <a:pt x="4813532" y="359189"/>
                  <a:pt x="4813532" y="802271"/>
                </a:cubicBezTo>
                <a:lnTo>
                  <a:pt x="4813532" y="4991302"/>
                </a:lnTo>
                <a:cubicBezTo>
                  <a:pt x="4813532" y="5434384"/>
                  <a:pt x="4454343" y="5793573"/>
                  <a:pt x="4011261" y="5793573"/>
                </a:cubicBezTo>
                <a:lnTo>
                  <a:pt x="802271" y="5793573"/>
                </a:lnTo>
                <a:cubicBezTo>
                  <a:pt x="359189" y="5793573"/>
                  <a:pt x="0" y="5434384"/>
                  <a:pt x="0" y="4991302"/>
                </a:cubicBezTo>
                <a:lnTo>
                  <a:pt x="0" y="802271"/>
                </a:lnTo>
                <a:close/>
              </a:path>
            </a:pathLst>
          </a:custGeom>
          <a:solidFill>
            <a:srgbClr val="F79646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452" tIns="-214575" rIns="80452" bIns="833372" numCol="1" spcCol="1270" anchor="ctr" anchorCtr="0">
            <a:noAutofit/>
          </a:bodyPr>
          <a:lstStyle/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14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" lastClr="FFFFFF"/>
                </a:solidFill>
              </a:rPr>
              <a:t>Phase 2: Preparation</a:t>
            </a: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ysClr val="window" lastClr="FFFFFF"/>
                </a:solidFill>
                <a:cs typeface="Arial" panose="020B0604020202020204" pitchFamily="34" charset="0"/>
              </a:rPr>
              <a:t>Educational opportunities: foundation courses, subject-specific language courses, intercultural training</a:t>
            </a:r>
          </a:p>
        </p:txBody>
      </p:sp>
    </p:spTree>
    <p:extLst>
      <p:ext uri="{BB962C8B-B14F-4D97-AF65-F5344CB8AC3E}">
        <p14:creationId xmlns:p14="http://schemas.microsoft.com/office/powerpoint/2010/main" val="3210063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2446" y="228580"/>
            <a:ext cx="8720664" cy="789372"/>
          </a:xfrm>
        </p:spPr>
        <p:txBody>
          <a:bodyPr>
            <a:noAutofit/>
          </a:bodyPr>
          <a:lstStyle/>
          <a:p>
            <a:r>
              <a:rPr lang="en-GB" sz="2800" dirty="0"/>
              <a:t>International DAAD Academy (</a:t>
            </a:r>
            <a:r>
              <a:rPr lang="en-GB" sz="2800" dirty="0" err="1"/>
              <a:t>iDA</a:t>
            </a:r>
            <a:r>
              <a:rPr lang="en-GB" sz="2800" dirty="0"/>
              <a:t>)</a:t>
            </a:r>
            <a:r>
              <a:rPr lang="en-GB" sz="2235" dirty="0">
                <a:solidFill>
                  <a:schemeClr val="accent2"/>
                </a:solidFill>
                <a:latin typeface="+mn-lt"/>
              </a:rPr>
              <a:t/>
            </a:r>
            <a:br>
              <a:rPr lang="en-GB" sz="2235" dirty="0">
                <a:solidFill>
                  <a:schemeClr val="accent2"/>
                </a:solidFill>
                <a:latin typeface="+mn-lt"/>
              </a:rPr>
            </a:br>
            <a:endParaRPr lang="en-GB" sz="2235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6" name="AutoShape 2" descr="Bildergebnis für email symbol"/>
          <p:cNvSpPr>
            <a:spLocks noChangeAspect="1" noChangeArrowheads="1"/>
          </p:cNvSpPr>
          <p:nvPr/>
        </p:nvSpPr>
        <p:spPr bwMode="auto">
          <a:xfrm>
            <a:off x="39516" y="122128"/>
            <a:ext cx="263711" cy="22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3226" tIns="11613" rIns="23226" bIns="11613" numCol="1" anchor="t" anchorCtr="0" compatLnSpc="1">
            <a:prstTxWarp prst="textNoShape">
              <a:avLst/>
            </a:prstTxWarp>
          </a:bodyPr>
          <a:lstStyle/>
          <a:p>
            <a:endParaRPr lang="en-GB" sz="457" dirty="0"/>
          </a:p>
        </p:txBody>
      </p:sp>
      <p:sp>
        <p:nvSpPr>
          <p:cNvPr id="37" name="AutoShape 4" descr="Bildergebnis für email symbol"/>
          <p:cNvSpPr>
            <a:spLocks noChangeAspect="1" noChangeArrowheads="1"/>
          </p:cNvSpPr>
          <p:nvPr/>
        </p:nvSpPr>
        <p:spPr bwMode="auto">
          <a:xfrm>
            <a:off x="78226" y="160838"/>
            <a:ext cx="263711" cy="22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3226" tIns="11613" rIns="23226" bIns="11613" numCol="1" anchor="t" anchorCtr="0" compatLnSpc="1">
            <a:prstTxWarp prst="textNoShape">
              <a:avLst/>
            </a:prstTxWarp>
          </a:bodyPr>
          <a:lstStyle/>
          <a:p>
            <a:endParaRPr lang="en-GB" sz="457" dirty="0"/>
          </a:p>
        </p:txBody>
      </p:sp>
      <p:sp>
        <p:nvSpPr>
          <p:cNvPr id="58" name="Ellipse 57"/>
          <p:cNvSpPr/>
          <p:nvPr/>
        </p:nvSpPr>
        <p:spPr>
          <a:xfrm>
            <a:off x="3126585" y="1249479"/>
            <a:ext cx="3485709" cy="118435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International DAAD Academy (</a:t>
            </a:r>
            <a:r>
              <a:rPr lang="en-GB" sz="1100" b="1" dirty="0" err="1">
                <a:solidFill>
                  <a:schemeClr val="tx1"/>
                </a:solidFill>
              </a:rPr>
              <a:t>iDA</a:t>
            </a:r>
            <a:r>
              <a:rPr lang="en-GB" sz="11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3" name="Freihandform 32"/>
          <p:cNvSpPr/>
          <p:nvPr/>
        </p:nvSpPr>
        <p:spPr>
          <a:xfrm>
            <a:off x="3185617" y="2663614"/>
            <a:ext cx="3367647" cy="968478"/>
          </a:xfrm>
          <a:custGeom>
            <a:avLst/>
            <a:gdLst>
              <a:gd name="connsiteX0" fmla="*/ 0 w 4813532"/>
              <a:gd name="connsiteY0" fmla="*/ 802271 h 5793573"/>
              <a:gd name="connsiteX1" fmla="*/ 802271 w 4813532"/>
              <a:gd name="connsiteY1" fmla="*/ 0 h 5793573"/>
              <a:gd name="connsiteX2" fmla="*/ 4011261 w 4813532"/>
              <a:gd name="connsiteY2" fmla="*/ 0 h 5793573"/>
              <a:gd name="connsiteX3" fmla="*/ 4813532 w 4813532"/>
              <a:gd name="connsiteY3" fmla="*/ 802271 h 5793573"/>
              <a:gd name="connsiteX4" fmla="*/ 4813532 w 4813532"/>
              <a:gd name="connsiteY4" fmla="*/ 4991302 h 5793573"/>
              <a:gd name="connsiteX5" fmla="*/ 4011261 w 4813532"/>
              <a:gd name="connsiteY5" fmla="*/ 5793573 h 5793573"/>
              <a:gd name="connsiteX6" fmla="*/ 802271 w 4813532"/>
              <a:gd name="connsiteY6" fmla="*/ 5793573 h 5793573"/>
              <a:gd name="connsiteX7" fmla="*/ 0 w 4813532"/>
              <a:gd name="connsiteY7" fmla="*/ 4991302 h 5793573"/>
              <a:gd name="connsiteX8" fmla="*/ 0 w 4813532"/>
              <a:gd name="connsiteY8" fmla="*/ 802271 h 579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13532" h="5793573">
                <a:moveTo>
                  <a:pt x="0" y="802271"/>
                </a:moveTo>
                <a:cubicBezTo>
                  <a:pt x="0" y="359189"/>
                  <a:pt x="359189" y="0"/>
                  <a:pt x="802271" y="0"/>
                </a:cubicBezTo>
                <a:lnTo>
                  <a:pt x="4011261" y="0"/>
                </a:lnTo>
                <a:cubicBezTo>
                  <a:pt x="4454343" y="0"/>
                  <a:pt x="4813532" y="359189"/>
                  <a:pt x="4813532" y="802271"/>
                </a:cubicBezTo>
                <a:lnTo>
                  <a:pt x="4813532" y="4991302"/>
                </a:lnTo>
                <a:cubicBezTo>
                  <a:pt x="4813532" y="5434384"/>
                  <a:pt x="4454343" y="5793573"/>
                  <a:pt x="4011261" y="5793573"/>
                </a:cubicBezTo>
                <a:lnTo>
                  <a:pt x="802271" y="5793573"/>
                </a:lnTo>
                <a:cubicBezTo>
                  <a:pt x="359189" y="5793573"/>
                  <a:pt x="0" y="5434384"/>
                  <a:pt x="0" y="4991302"/>
                </a:cubicBezTo>
                <a:lnTo>
                  <a:pt x="0" y="802271"/>
                </a:lnTo>
                <a:close/>
              </a:path>
            </a:pathLst>
          </a:custGeom>
          <a:solidFill>
            <a:srgbClr val="F79646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452" tIns="-214575" rIns="80452" bIns="833372" numCol="1" spcCol="1270" anchor="ctr" anchorCtr="0">
            <a:noAutofit/>
          </a:bodyPr>
          <a:lstStyle/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14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b="1" dirty="0">
                <a:solidFill>
                  <a:sysClr val="window" lastClr="FFFFFF"/>
                </a:solidFill>
              </a:rPr>
              <a:t>Seminars, Workshops &amp; Trainings</a:t>
            </a:r>
            <a:endParaRPr lang="en-GB" sz="1100" dirty="0">
              <a:solidFill>
                <a:sysClr val="window" lastClr="FFFFFF"/>
              </a:solidFill>
              <a:cs typeface="Arial" panose="020B0604020202020204" pitchFamily="34" charset="0"/>
            </a:endParaRPr>
          </a:p>
        </p:txBody>
      </p:sp>
      <p:sp>
        <p:nvSpPr>
          <p:cNvPr id="35" name="Freihandform 34"/>
          <p:cNvSpPr/>
          <p:nvPr/>
        </p:nvSpPr>
        <p:spPr>
          <a:xfrm>
            <a:off x="3185617" y="4939582"/>
            <a:ext cx="3367647" cy="968478"/>
          </a:xfrm>
          <a:custGeom>
            <a:avLst/>
            <a:gdLst>
              <a:gd name="connsiteX0" fmla="*/ 0 w 4813532"/>
              <a:gd name="connsiteY0" fmla="*/ 802271 h 5793573"/>
              <a:gd name="connsiteX1" fmla="*/ 802271 w 4813532"/>
              <a:gd name="connsiteY1" fmla="*/ 0 h 5793573"/>
              <a:gd name="connsiteX2" fmla="*/ 4011261 w 4813532"/>
              <a:gd name="connsiteY2" fmla="*/ 0 h 5793573"/>
              <a:gd name="connsiteX3" fmla="*/ 4813532 w 4813532"/>
              <a:gd name="connsiteY3" fmla="*/ 802271 h 5793573"/>
              <a:gd name="connsiteX4" fmla="*/ 4813532 w 4813532"/>
              <a:gd name="connsiteY4" fmla="*/ 4991302 h 5793573"/>
              <a:gd name="connsiteX5" fmla="*/ 4011261 w 4813532"/>
              <a:gd name="connsiteY5" fmla="*/ 5793573 h 5793573"/>
              <a:gd name="connsiteX6" fmla="*/ 802271 w 4813532"/>
              <a:gd name="connsiteY6" fmla="*/ 5793573 h 5793573"/>
              <a:gd name="connsiteX7" fmla="*/ 0 w 4813532"/>
              <a:gd name="connsiteY7" fmla="*/ 4991302 h 5793573"/>
              <a:gd name="connsiteX8" fmla="*/ 0 w 4813532"/>
              <a:gd name="connsiteY8" fmla="*/ 802271 h 579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13532" h="5793573">
                <a:moveTo>
                  <a:pt x="0" y="802271"/>
                </a:moveTo>
                <a:cubicBezTo>
                  <a:pt x="0" y="359189"/>
                  <a:pt x="359189" y="0"/>
                  <a:pt x="802271" y="0"/>
                </a:cubicBezTo>
                <a:lnTo>
                  <a:pt x="4011261" y="0"/>
                </a:lnTo>
                <a:cubicBezTo>
                  <a:pt x="4454343" y="0"/>
                  <a:pt x="4813532" y="359189"/>
                  <a:pt x="4813532" y="802271"/>
                </a:cubicBezTo>
                <a:lnTo>
                  <a:pt x="4813532" y="4991302"/>
                </a:lnTo>
                <a:cubicBezTo>
                  <a:pt x="4813532" y="5434384"/>
                  <a:pt x="4454343" y="5793573"/>
                  <a:pt x="4011261" y="5793573"/>
                </a:cubicBezTo>
                <a:lnTo>
                  <a:pt x="802271" y="5793573"/>
                </a:lnTo>
                <a:cubicBezTo>
                  <a:pt x="359189" y="5793573"/>
                  <a:pt x="0" y="5434384"/>
                  <a:pt x="0" y="4991302"/>
                </a:cubicBezTo>
                <a:lnTo>
                  <a:pt x="0" y="802271"/>
                </a:lnTo>
                <a:close/>
              </a:path>
            </a:pathLst>
          </a:custGeom>
          <a:solidFill>
            <a:srgbClr val="F79646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452" tIns="-214575" rIns="80452" bIns="833372" numCol="1" spcCol="1270" anchor="ctr" anchorCtr="0">
            <a:noAutofit/>
          </a:bodyPr>
          <a:lstStyle/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13" b="1" dirty="0">
                <a:solidFill>
                  <a:sysClr val="window" lastClr="FFFFFF"/>
                </a:solidFill>
              </a:rPr>
              <a:t> </a:t>
            </a: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14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b="1" dirty="0">
                <a:solidFill>
                  <a:sysClr val="window" lastClr="FFFFFF"/>
                </a:solidFill>
              </a:rPr>
              <a:t>Aim: Promoting the Implementation of Internationalisation Concepts</a:t>
            </a:r>
            <a:endParaRPr lang="en-GB" sz="1100" dirty="0">
              <a:solidFill>
                <a:sysClr val="window" lastClr="FFFFFF"/>
              </a:solidFill>
              <a:cs typeface="Arial" panose="020B0604020202020204" pitchFamily="34" charset="0"/>
            </a:endParaRPr>
          </a:p>
        </p:txBody>
      </p:sp>
      <p:sp>
        <p:nvSpPr>
          <p:cNvPr id="38" name="Freihandform 37"/>
          <p:cNvSpPr/>
          <p:nvPr/>
        </p:nvSpPr>
        <p:spPr>
          <a:xfrm>
            <a:off x="3185617" y="3801598"/>
            <a:ext cx="3367647" cy="968478"/>
          </a:xfrm>
          <a:custGeom>
            <a:avLst/>
            <a:gdLst>
              <a:gd name="connsiteX0" fmla="*/ 0 w 4813532"/>
              <a:gd name="connsiteY0" fmla="*/ 802271 h 5793573"/>
              <a:gd name="connsiteX1" fmla="*/ 802271 w 4813532"/>
              <a:gd name="connsiteY1" fmla="*/ 0 h 5793573"/>
              <a:gd name="connsiteX2" fmla="*/ 4011261 w 4813532"/>
              <a:gd name="connsiteY2" fmla="*/ 0 h 5793573"/>
              <a:gd name="connsiteX3" fmla="*/ 4813532 w 4813532"/>
              <a:gd name="connsiteY3" fmla="*/ 802271 h 5793573"/>
              <a:gd name="connsiteX4" fmla="*/ 4813532 w 4813532"/>
              <a:gd name="connsiteY4" fmla="*/ 4991302 h 5793573"/>
              <a:gd name="connsiteX5" fmla="*/ 4011261 w 4813532"/>
              <a:gd name="connsiteY5" fmla="*/ 5793573 h 5793573"/>
              <a:gd name="connsiteX6" fmla="*/ 802271 w 4813532"/>
              <a:gd name="connsiteY6" fmla="*/ 5793573 h 5793573"/>
              <a:gd name="connsiteX7" fmla="*/ 0 w 4813532"/>
              <a:gd name="connsiteY7" fmla="*/ 4991302 h 5793573"/>
              <a:gd name="connsiteX8" fmla="*/ 0 w 4813532"/>
              <a:gd name="connsiteY8" fmla="*/ 802271 h 579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13532" h="5793573">
                <a:moveTo>
                  <a:pt x="0" y="802271"/>
                </a:moveTo>
                <a:cubicBezTo>
                  <a:pt x="0" y="359189"/>
                  <a:pt x="359189" y="0"/>
                  <a:pt x="802271" y="0"/>
                </a:cubicBezTo>
                <a:lnTo>
                  <a:pt x="4011261" y="0"/>
                </a:lnTo>
                <a:cubicBezTo>
                  <a:pt x="4454343" y="0"/>
                  <a:pt x="4813532" y="359189"/>
                  <a:pt x="4813532" y="802271"/>
                </a:cubicBezTo>
                <a:lnTo>
                  <a:pt x="4813532" y="4991302"/>
                </a:lnTo>
                <a:cubicBezTo>
                  <a:pt x="4813532" y="5434384"/>
                  <a:pt x="4454343" y="5793573"/>
                  <a:pt x="4011261" y="5793573"/>
                </a:cubicBezTo>
                <a:lnTo>
                  <a:pt x="802271" y="5793573"/>
                </a:lnTo>
                <a:cubicBezTo>
                  <a:pt x="359189" y="5793573"/>
                  <a:pt x="0" y="5434384"/>
                  <a:pt x="0" y="4991302"/>
                </a:cubicBezTo>
                <a:lnTo>
                  <a:pt x="0" y="802271"/>
                </a:lnTo>
                <a:close/>
              </a:path>
            </a:pathLst>
          </a:custGeom>
          <a:solidFill>
            <a:srgbClr val="F79646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452" tIns="-214575" rIns="80452" bIns="833372" numCol="1" spcCol="1270" anchor="ctr" anchorCtr="0">
            <a:noAutofit/>
          </a:bodyPr>
          <a:lstStyle/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13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14" b="1" dirty="0">
              <a:solidFill>
                <a:sysClr val="window" lastClr="FFFFFF"/>
              </a:solidFill>
            </a:endParaRPr>
          </a:p>
          <a:p>
            <a:pPr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b="1" dirty="0">
                <a:solidFill>
                  <a:sysClr val="window" lastClr="FFFFFF"/>
                </a:solidFill>
              </a:rPr>
              <a:t>Special Workshops offered since end of 2015 regarding Themes of R</a:t>
            </a:r>
            <a:r>
              <a:rPr lang="en-GB" sz="1100" b="1" dirty="0" err="1">
                <a:solidFill>
                  <a:sysClr val="window" lastClr="FFFFFF"/>
                </a:solidFill>
              </a:rPr>
              <a:t>efugees</a:t>
            </a:r>
            <a:r>
              <a:rPr lang="en-GB" sz="1100" b="1" dirty="0">
                <a:solidFill>
                  <a:sysClr val="window" lastClr="FFFFFF"/>
                </a:solidFill>
              </a:rPr>
              <a:t> </a:t>
            </a:r>
            <a:endParaRPr lang="en-GB" sz="1100" dirty="0">
              <a:solidFill>
                <a:sysClr val="window" lastClr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13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7308"/>
            <a:ext cx="7886700" cy="984457"/>
          </a:xfrm>
        </p:spPr>
        <p:txBody>
          <a:bodyPr>
            <a:normAutofit/>
          </a:bodyPr>
          <a:lstStyle/>
          <a:p>
            <a:r>
              <a:rPr lang="de-DE" sz="2800" dirty="0"/>
              <a:t>Providing Information </a:t>
            </a:r>
            <a:r>
              <a:rPr lang="de-DE" sz="2800" dirty="0" err="1"/>
              <a:t>and</a:t>
            </a:r>
            <a:r>
              <a:rPr lang="de-DE" sz="2800" dirty="0"/>
              <a:t> </a:t>
            </a:r>
            <a:r>
              <a:rPr lang="de-DE" sz="2800" dirty="0" err="1"/>
              <a:t>Advice</a:t>
            </a:r>
            <a:endParaRPr lang="de-DE" sz="2800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>
          <a:xfrm>
            <a:off x="3158593" y="1444982"/>
            <a:ext cx="3463135" cy="4132936"/>
          </a:xfrm>
          <a:custGeom>
            <a:avLst/>
            <a:gdLst>
              <a:gd name="connsiteX0" fmla="*/ 0 w 4813532"/>
              <a:gd name="connsiteY0" fmla="*/ 802271 h 5793573"/>
              <a:gd name="connsiteX1" fmla="*/ 802271 w 4813532"/>
              <a:gd name="connsiteY1" fmla="*/ 0 h 5793573"/>
              <a:gd name="connsiteX2" fmla="*/ 4011261 w 4813532"/>
              <a:gd name="connsiteY2" fmla="*/ 0 h 5793573"/>
              <a:gd name="connsiteX3" fmla="*/ 4813532 w 4813532"/>
              <a:gd name="connsiteY3" fmla="*/ 802271 h 5793573"/>
              <a:gd name="connsiteX4" fmla="*/ 4813532 w 4813532"/>
              <a:gd name="connsiteY4" fmla="*/ 4991302 h 5793573"/>
              <a:gd name="connsiteX5" fmla="*/ 4011261 w 4813532"/>
              <a:gd name="connsiteY5" fmla="*/ 5793573 h 5793573"/>
              <a:gd name="connsiteX6" fmla="*/ 802271 w 4813532"/>
              <a:gd name="connsiteY6" fmla="*/ 5793573 h 5793573"/>
              <a:gd name="connsiteX7" fmla="*/ 0 w 4813532"/>
              <a:gd name="connsiteY7" fmla="*/ 4991302 h 5793573"/>
              <a:gd name="connsiteX8" fmla="*/ 0 w 4813532"/>
              <a:gd name="connsiteY8" fmla="*/ 802271 h 579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13532" h="5793573">
                <a:moveTo>
                  <a:pt x="0" y="802271"/>
                </a:moveTo>
                <a:cubicBezTo>
                  <a:pt x="0" y="359189"/>
                  <a:pt x="359189" y="0"/>
                  <a:pt x="802271" y="0"/>
                </a:cubicBezTo>
                <a:lnTo>
                  <a:pt x="4011261" y="0"/>
                </a:lnTo>
                <a:cubicBezTo>
                  <a:pt x="4454343" y="0"/>
                  <a:pt x="4813532" y="359189"/>
                  <a:pt x="4813532" y="802271"/>
                </a:cubicBezTo>
                <a:lnTo>
                  <a:pt x="4813532" y="4991302"/>
                </a:lnTo>
                <a:cubicBezTo>
                  <a:pt x="4813532" y="5434384"/>
                  <a:pt x="4454343" y="5793573"/>
                  <a:pt x="4011261" y="5793573"/>
                </a:cubicBezTo>
                <a:lnTo>
                  <a:pt x="802271" y="5793573"/>
                </a:lnTo>
                <a:cubicBezTo>
                  <a:pt x="359189" y="5793573"/>
                  <a:pt x="0" y="5434384"/>
                  <a:pt x="0" y="4991302"/>
                </a:cubicBezTo>
                <a:lnTo>
                  <a:pt x="0" y="802271"/>
                </a:lnTo>
                <a:close/>
              </a:path>
            </a:pathLst>
          </a:custGeom>
          <a:solidFill>
            <a:srgbClr val="F79646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452" tIns="-214575" rIns="80452" bIns="833372" numCol="1" spcCol="1270" rtlCol="0" anchor="ctr" anchorCtr="0">
            <a:noAutofit/>
          </a:bodyPr>
          <a:lstStyle/>
          <a:p>
            <a:pPr marL="0" indent="0">
              <a:buNone/>
            </a:pPr>
            <a:endParaRPr lang="en-GB" sz="914" dirty="0"/>
          </a:p>
          <a:p>
            <a:pPr marL="0" indent="0">
              <a:spcAft>
                <a:spcPts val="305"/>
              </a:spcAft>
              <a:buNone/>
            </a:pPr>
            <a:endParaRPr lang="en-GB" sz="1676" dirty="0"/>
          </a:p>
          <a:p>
            <a:pPr marL="0" indent="0">
              <a:spcAft>
                <a:spcPts val="305"/>
              </a:spcAft>
              <a:buNone/>
            </a:pPr>
            <a:endParaRPr lang="en-GB" sz="1676" dirty="0"/>
          </a:p>
          <a:p>
            <a:pPr marL="0" indent="0">
              <a:spcAft>
                <a:spcPts val="305"/>
              </a:spcAft>
              <a:buNone/>
            </a:pPr>
            <a:endParaRPr lang="en-GB" sz="1676" dirty="0"/>
          </a:p>
          <a:p>
            <a:pPr marL="0" indent="0">
              <a:spcAft>
                <a:spcPts val="305"/>
              </a:spcAft>
              <a:buNone/>
            </a:pPr>
            <a:r>
              <a:rPr lang="en-GB" sz="1676" dirty="0"/>
              <a:t>DAAD‘s Information Channels:</a:t>
            </a:r>
          </a:p>
          <a:p>
            <a:pPr marL="0" indent="0">
              <a:spcAft>
                <a:spcPts val="305"/>
              </a:spcAft>
              <a:buNone/>
            </a:pPr>
            <a:endParaRPr lang="en-GB" sz="1676" dirty="0"/>
          </a:p>
          <a:p>
            <a:pPr marL="145161" indent="-145161">
              <a:buFont typeface="Arial" panose="020B0604020202020204" pitchFamily="34" charset="0"/>
              <a:buChar char="•"/>
            </a:pPr>
            <a:r>
              <a:rPr lang="en-GB" sz="1372" dirty="0"/>
              <a:t>DAAD Website: </a:t>
            </a:r>
            <a:r>
              <a:rPr lang="en-GB" sz="1372" dirty="0">
                <a:hlinkClick r:id="rId2"/>
              </a:rPr>
              <a:t>www.daad.de/fluechtline</a:t>
            </a:r>
            <a:r>
              <a:rPr lang="en-GB" sz="1372" dirty="0"/>
              <a:t> </a:t>
            </a:r>
          </a:p>
          <a:p>
            <a:pPr marL="145161" indent="-145161">
              <a:buFont typeface="Arial" panose="020B0604020202020204" pitchFamily="34" charset="0"/>
              <a:buChar char="•"/>
            </a:pPr>
            <a:r>
              <a:rPr lang="en-GB" sz="1372" dirty="0"/>
              <a:t>DAAD Website for Refugees: </a:t>
            </a:r>
            <a:r>
              <a:rPr lang="en-GB" sz="1372" dirty="0">
                <a:hlinkClick r:id="rId3"/>
              </a:rPr>
              <a:t>www.study-in.de/refugees</a:t>
            </a:r>
            <a:endParaRPr lang="en-GB" sz="1372" dirty="0"/>
          </a:p>
          <a:p>
            <a:pPr marL="145161" indent="-145161">
              <a:buFont typeface="Arial" panose="020B0604020202020204" pitchFamily="34" charset="0"/>
              <a:buChar char="•"/>
            </a:pPr>
            <a:r>
              <a:rPr lang="en-GB" sz="1372" dirty="0"/>
              <a:t>Special Training Programme for German HEIs: 			   </a:t>
            </a:r>
            <a:r>
              <a:rPr lang="en-GB" sz="1372" dirty="0">
                <a:hlinkClick r:id="rId4"/>
              </a:rPr>
              <a:t>www.daad-akademie.de</a:t>
            </a:r>
            <a:r>
              <a:rPr lang="en-GB" sz="1372" dirty="0"/>
              <a:t> </a:t>
            </a:r>
          </a:p>
          <a:p>
            <a:pPr marL="145161" indent="-145161">
              <a:buFont typeface="Arial" panose="020B0604020202020204" pitchFamily="34" charset="0"/>
              <a:buChar char="•"/>
            </a:pPr>
            <a:r>
              <a:rPr lang="en-GB" sz="1372" dirty="0"/>
              <a:t>Telephone Hotline</a:t>
            </a:r>
          </a:p>
          <a:p>
            <a:pPr marL="145161" indent="-145161">
              <a:buFont typeface="Arial" panose="020B0604020202020204" pitchFamily="34" charset="0"/>
              <a:buChar char="•"/>
            </a:pPr>
            <a:r>
              <a:rPr lang="en-GB" sz="1372" dirty="0"/>
              <a:t> </a:t>
            </a:r>
          </a:p>
          <a:p>
            <a:pPr marL="0" indent="0" algn="ctr" defTabSz="3612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813" dirty="0">
              <a:solidFill>
                <a:sysClr val="window" lastClr="FFFFFF"/>
              </a:solidFill>
            </a:endParaRPr>
          </a:p>
        </p:txBody>
      </p:sp>
      <p:sp>
        <p:nvSpPr>
          <p:cNvPr id="6" name="Sehne 85"/>
          <p:cNvSpPr/>
          <p:nvPr/>
        </p:nvSpPr>
        <p:spPr>
          <a:xfrm rot="6692589">
            <a:off x="6502338" y="4903593"/>
            <a:ext cx="2530485" cy="2840082"/>
          </a:xfrm>
          <a:prstGeom prst="chord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57" dirty="0"/>
          </a:p>
        </p:txBody>
      </p:sp>
      <p:sp>
        <p:nvSpPr>
          <p:cNvPr id="7" name="Textfeld 6"/>
          <p:cNvSpPr txBox="1"/>
          <p:nvPr/>
        </p:nvSpPr>
        <p:spPr>
          <a:xfrm>
            <a:off x="7139395" y="5524578"/>
            <a:ext cx="1246540" cy="303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72" b="1" dirty="0">
                <a:solidFill>
                  <a:schemeClr val="accent2"/>
                </a:solidFill>
              </a:rPr>
              <a:t>Contact us:</a:t>
            </a:r>
            <a:endParaRPr lang="en-GB" sz="1016" b="1" dirty="0">
              <a:solidFill>
                <a:schemeClr val="accent2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139394" y="5869078"/>
            <a:ext cx="2221891" cy="51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72" b="1" dirty="0">
                <a:solidFill>
                  <a:schemeClr val="accent1"/>
                </a:solidFill>
              </a:rPr>
              <a:t>Info-</a:t>
            </a:r>
            <a:r>
              <a:rPr lang="en-GB" sz="1372" b="1" dirty="0" err="1">
                <a:solidFill>
                  <a:schemeClr val="accent1"/>
                </a:solidFill>
              </a:rPr>
              <a:t>Center</a:t>
            </a:r>
            <a:r>
              <a:rPr lang="en-GB" sz="1372" b="1" dirty="0">
                <a:solidFill>
                  <a:schemeClr val="accent1"/>
                </a:solidFill>
              </a:rPr>
              <a:t>: Infocenter@daad.de</a:t>
            </a:r>
          </a:p>
        </p:txBody>
      </p:sp>
    </p:spTree>
    <p:extLst>
      <p:ext uri="{BB962C8B-B14F-4D97-AF65-F5344CB8AC3E}">
        <p14:creationId xmlns:p14="http://schemas.microsoft.com/office/powerpoint/2010/main" val="1115532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760000"/>
          </a:xfrm>
        </p:spPr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087437" y="1667330"/>
            <a:ext cx="6969125" cy="1696900"/>
          </a:xfrm>
        </p:spPr>
        <p:txBody>
          <a:bodyPr/>
          <a:lstStyle/>
          <a:p>
            <a:pPr algn="ctr"/>
            <a:r>
              <a:rPr lang="de-DE" sz="4000" dirty="0">
                <a:solidFill>
                  <a:schemeClr val="tx2"/>
                </a:solidFill>
              </a:rPr>
              <a:t>		</a:t>
            </a:r>
            <a:r>
              <a:rPr lang="de-DE" sz="4000" dirty="0" err="1">
                <a:solidFill>
                  <a:schemeClr val="tx2"/>
                </a:solidFill>
              </a:rPr>
              <a:t>Thank</a:t>
            </a:r>
            <a:r>
              <a:rPr lang="de-DE" sz="4000" dirty="0">
                <a:solidFill>
                  <a:schemeClr val="tx2"/>
                </a:solidFill>
              </a:rPr>
              <a:t> </a:t>
            </a:r>
            <a:r>
              <a:rPr lang="de-DE" sz="4000" dirty="0" err="1">
                <a:solidFill>
                  <a:schemeClr val="tx2"/>
                </a:solidFill>
              </a:rPr>
              <a:t>you</a:t>
            </a:r>
            <a:r>
              <a:rPr lang="de-DE" sz="4000" dirty="0">
                <a:solidFill>
                  <a:schemeClr val="tx2"/>
                </a:solidFill>
              </a:rPr>
              <a:t> </a:t>
            </a:r>
            <a:r>
              <a:rPr lang="de-DE" sz="4000" dirty="0" err="1">
                <a:solidFill>
                  <a:schemeClr val="tx2"/>
                </a:solidFill>
              </a:rPr>
              <a:t>for</a:t>
            </a:r>
            <a:r>
              <a:rPr lang="de-DE" sz="4000" dirty="0">
                <a:solidFill>
                  <a:schemeClr val="tx2"/>
                </a:solidFill>
              </a:rPr>
              <a:t> </a:t>
            </a:r>
            <a:r>
              <a:rPr lang="de-DE" sz="4000" dirty="0" err="1">
                <a:solidFill>
                  <a:schemeClr val="tx2"/>
                </a:solidFill>
              </a:rPr>
              <a:t>your</a:t>
            </a:r>
            <a:r>
              <a:rPr lang="de-DE" sz="4000" dirty="0">
                <a:solidFill>
                  <a:schemeClr val="tx2"/>
                </a:solidFill>
              </a:rPr>
              <a:t> 	</a:t>
            </a:r>
            <a:r>
              <a:rPr lang="de-DE" sz="4000" dirty="0" err="1">
                <a:solidFill>
                  <a:schemeClr val="tx2"/>
                </a:solidFill>
              </a:rPr>
              <a:t>attention</a:t>
            </a:r>
            <a:r>
              <a:rPr lang="de-DE" sz="4000" dirty="0">
                <a:solidFill>
                  <a:schemeClr val="tx2"/>
                </a:solidFill>
              </a:rPr>
              <a:t>!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E9A67-508C-2544-868A-47185330C568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961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Benutzerdefiniert 2">
      <a:dk1>
        <a:sysClr val="windowText" lastClr="000000"/>
      </a:dk1>
      <a:lt1>
        <a:sysClr val="window" lastClr="FFFFFF"/>
      </a:lt1>
      <a:dk2>
        <a:srgbClr val="0060AF"/>
      </a:dk2>
      <a:lt2>
        <a:srgbClr val="FFFFFF"/>
      </a:lt2>
      <a:accent1>
        <a:srgbClr val="0060AF"/>
      </a:accent1>
      <a:accent2>
        <a:srgbClr val="E98A11"/>
      </a:accent2>
      <a:accent3>
        <a:srgbClr val="87B4E6"/>
      </a:accent3>
      <a:accent4>
        <a:srgbClr val="F8C897"/>
      </a:accent4>
      <a:accent5>
        <a:srgbClr val="B7D3F3"/>
      </a:accent5>
      <a:accent6>
        <a:srgbClr val="FCE3CC"/>
      </a:accent6>
      <a:hlink>
        <a:srgbClr val="00FF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DAAD_Farbwelt_01">
      <a:dk1>
        <a:sysClr val="windowText" lastClr="000000"/>
      </a:dk1>
      <a:lt1>
        <a:sysClr val="window" lastClr="FFFFFF"/>
      </a:lt1>
      <a:dk2>
        <a:srgbClr val="0060AF"/>
      </a:dk2>
      <a:lt2>
        <a:srgbClr val="FFFFFF"/>
      </a:lt2>
      <a:accent1>
        <a:srgbClr val="0060AF"/>
      </a:accent1>
      <a:accent2>
        <a:srgbClr val="E98A11"/>
      </a:accent2>
      <a:accent3>
        <a:srgbClr val="87B4E6"/>
      </a:accent3>
      <a:accent4>
        <a:srgbClr val="F8C897"/>
      </a:accent4>
      <a:accent5>
        <a:srgbClr val="B7D3F3"/>
      </a:accent5>
      <a:accent6>
        <a:srgbClr val="FCE3CC"/>
      </a:accent6>
      <a:hlink>
        <a:srgbClr val="00FF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DAAD_Farbwelt_01">
      <a:dk1>
        <a:sysClr val="windowText" lastClr="000000"/>
      </a:dk1>
      <a:lt1>
        <a:sysClr val="window" lastClr="FFFFFF"/>
      </a:lt1>
      <a:dk2>
        <a:srgbClr val="0060AF"/>
      </a:dk2>
      <a:lt2>
        <a:srgbClr val="FFFFFF"/>
      </a:lt2>
      <a:accent1>
        <a:srgbClr val="0060AF"/>
      </a:accent1>
      <a:accent2>
        <a:srgbClr val="E98A11"/>
      </a:accent2>
      <a:accent3>
        <a:srgbClr val="87B4E6"/>
      </a:accent3>
      <a:accent4>
        <a:srgbClr val="F8C897"/>
      </a:accent4>
      <a:accent5>
        <a:srgbClr val="B7D3F3"/>
      </a:accent5>
      <a:accent6>
        <a:srgbClr val="FCE3CC"/>
      </a:accent6>
      <a:hlink>
        <a:srgbClr val="00FF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0D5AFC6BF5E8D4F952612A3C79B13D3" ma:contentTypeVersion="25" ma:contentTypeDescription="Ein neues Dokument erstellen." ma:contentTypeScope="" ma:versionID="191fd62079b5067ab5bba5bc29f0e3a2">
  <xsd:schema xmlns:xsd="http://www.w3.org/2001/XMLSchema" xmlns:xs="http://www.w3.org/2001/XMLSchema" xmlns:p="http://schemas.microsoft.com/office/2006/metadata/properties" xmlns:ns2="145de765-d54b-4b65-981d-9bbc827d75dc" xmlns:ns3="49d07e78-53cb-493c-9b9e-eee48c897812" xmlns:ns4="da5e8ca0-ca97-435e-92e8-577493b7c0e0" targetNamespace="http://schemas.microsoft.com/office/2006/metadata/properties" ma:root="true" ma:fieldsID="9158462f248b4dd8316b5ef5528a59da" ns2:_="" ns3:_="" ns4:_="">
    <xsd:import namespace="145de765-d54b-4b65-981d-9bbc827d75dc"/>
    <xsd:import namespace="49d07e78-53cb-493c-9b9e-eee48c897812"/>
    <xsd:import namespace="da5e8ca0-ca97-435e-92e8-577493b7c0e0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c6bf82a65d03465fa66a4cdf9e7a306a" minOccurs="0"/>
                <xsd:element ref="ns3:Thema"/>
                <xsd:element ref="ns4:SharedWithUsers" minOccurs="0"/>
                <xsd:element ref="ns4:SharedWithDetails" minOccurs="0"/>
                <xsd:element ref="ns3:c9c8b130b1664562af0311ff4324788e" minOccurs="0"/>
                <xsd:element ref="ns3:kd846239ecff484cbb85f09ed8893f36" minOccurs="0"/>
                <xsd:element ref="ns3:Archivieren" minOccurs="0"/>
                <xsd:element ref="ns4:LastSharedByUser" minOccurs="0"/>
                <xsd:element ref="ns4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de765-d54b-4b65-981d-9bbc827d75dc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7826abe7-a86b-4f85-8355-37964c3eded5}" ma:internalName="TaxCatchAll" ma:showField="CatchAllData" ma:web="da5e8ca0-ca97-435e-92e8-577493b7c0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d07e78-53cb-493c-9b9e-eee48c897812" elementFormDefault="qualified">
    <xsd:import namespace="http://schemas.microsoft.com/office/2006/documentManagement/types"/>
    <xsd:import namespace="http://schemas.microsoft.com/office/infopath/2007/PartnerControls"/>
    <xsd:element name="c6bf82a65d03465fa66a4cdf9e7a306a" ma:index="10" ma:taxonomy="true" ma:internalName="c6bf82a65d03465fa66a4cdf9e7a306a" ma:taxonomyFieldName="Dokumentenart" ma:displayName="Dokumentenart" ma:readOnly="false" ma:fieldId="{c6bf82a6-5d03-465f-a66a-4cdf9e7a306a}" ma:sspId="a001fbed-1328-4d18-8512-813304929403" ma:termSetId="09a3c5c6-f1e5-427b-a7d0-4017eaa5690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hema" ma:index="11" ma:displayName="Thema" ma:default="Standardpräsentation" ma:format="Dropdown" ma:internalName="Thema" ma:readOnly="false">
      <xsd:simpleType>
        <xsd:restriction base="dms:Choice">
          <xsd:enumeration value="Standardpräsentation"/>
          <xsd:enumeration value="Dokumentenvorlage"/>
          <xsd:enumeration value="Corporate-Design Richtlinie"/>
          <xsd:enumeration value="Pressearbeit"/>
          <xsd:enumeration value="Öffentlichkeitsarbeit"/>
          <xsd:enumeration value="Interne Kommunikation"/>
          <xsd:enumeration value="Internetkoordinierung"/>
          <xsd:enumeration value="Social Media"/>
          <xsd:enumeration value="Publikationen"/>
          <xsd:enumeration value="Jahresthema"/>
          <xsd:enumeration value="Marketing"/>
          <xsd:enumeration value="Jubiläum – 90 Jahre DAAD"/>
          <xsd:enumeration value="Was macht eigentlich"/>
        </xsd:restriction>
      </xsd:simpleType>
    </xsd:element>
    <xsd:element name="c9c8b130b1664562af0311ff4324788e" ma:index="15" nillable="true" ma:taxonomy="true" ma:internalName="c9c8b130b1664562af0311ff4324788e" ma:taxonomyFieldName="Organisationseinheit" ma:displayName="Organisationseinheit" ma:fieldId="{c9c8b130-b166-4562-af03-11ff4324788e}" ma:taxonomyMulti="true" ma:sspId="a001fbed-1328-4d18-8512-813304929403" ma:termSetId="0ed81661-92d4-42e9-8d0d-4895a66633e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d846239ecff484cbb85f09ed8893f36" ma:index="17" nillable="true" ma:taxonomy="true" ma:internalName="kd846239ecff484cbb85f09ed8893f36" ma:taxonomyFieldName="Schlagwort" ma:displayName="Schlagwort" ma:fieldId="{4d846239-ecff-484c-bb85-f09ed8893f36}" ma:taxonomyMulti="true" ma:sspId="a001fbed-1328-4d18-8512-813304929403" ma:termSetId="ad712d94-146e-418d-b223-b2f90cfd56d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rchivieren" ma:index="18" nillable="true" ma:displayName="Archivieren" ma:default="0" ma:internalName="Archivieren">
      <xsd:simpleType>
        <xsd:restriction base="dms:Boolean"/>
      </xsd:simpleType>
    </xsd:element>
    <xsd:element name="MediaServiceMetadata" ma:index="2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5e8ca0-ca97-435e-92e8-577493b7c0e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description="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9" nillable="true" ma:displayName="Zuletzt freigegeben nach Benutz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0" nillable="true" ma:displayName="Zuletzt freigegeben nach Zeitpunkt" ma:description="" ma:format="DateTim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5de765-d54b-4b65-981d-9bbc827d75dc">
      <Value>118</Value>
      <Value>551</Value>
      <Value>416</Value>
      <Value>552</Value>
    </TaxCatchAll>
    <c6bf82a65d03465fa66a4cdf9e7a306a xmlns="49d07e78-53cb-493c-9b9e-eee48c8978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Präsentationen/Vorträge/Reden</TermName>
          <TermId xmlns="http://schemas.microsoft.com/office/infopath/2007/PartnerControls">73fee78f-aac7-4f8e-ad4e-786841ebc73e</TermId>
        </TermInfo>
      </Terms>
    </c6bf82a65d03465fa66a4cdf9e7a306a>
    <Thema xmlns="49d07e78-53cb-493c-9b9e-eee48c897812">Standardpräsentation</Thema>
    <c9c8b130b1664562af0311ff4324788e xmlns="49d07e78-53cb-493c-9b9e-eee48c8978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K13</TermName>
          <TermId xmlns="http://schemas.microsoft.com/office/infopath/2007/PartnerControls">2dcbeaea-f518-4eab-9d1d-a6ad706840df</TermId>
        </TermInfo>
      </Terms>
    </c9c8b130b1664562af0311ff4324788e>
    <kd846239ecff484cbb85f09ed8893f36 xmlns="49d07e78-53cb-493c-9b9e-eee48c8978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Externe Kommunikation</TermName>
          <TermId xmlns="http://schemas.microsoft.com/office/infopath/2007/PartnerControls">e04ef9aa-9b14-4891-84bd-0a4a2d6cca7a</TermId>
        </TermInfo>
        <TermInfo xmlns="http://schemas.microsoft.com/office/infopath/2007/PartnerControls">
          <TermName xmlns="http://schemas.microsoft.com/office/infopath/2007/PartnerControls"> Öffentlichkeitsarbeit</TermName>
          <TermId xmlns="http://schemas.microsoft.com/office/infopath/2007/PartnerControls">949dfc68-bd92-4b5b-81e2-ba53279b88a8</TermId>
        </TermInfo>
      </Terms>
    </kd846239ecff484cbb85f09ed8893f36>
    <Archivieren xmlns="49d07e78-53cb-493c-9b9e-eee48c897812">false</Archivieren>
  </documentManagement>
</p:properties>
</file>

<file path=customXml/itemProps1.xml><?xml version="1.0" encoding="utf-8"?>
<ds:datastoreItem xmlns:ds="http://schemas.openxmlformats.org/officeDocument/2006/customXml" ds:itemID="{A4B6DDE0-04A1-4FE3-B5BF-3CFB38C0C6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de765-d54b-4b65-981d-9bbc827d75dc"/>
    <ds:schemaRef ds:uri="49d07e78-53cb-493c-9b9e-eee48c897812"/>
    <ds:schemaRef ds:uri="da5e8ca0-ca97-435e-92e8-577493b7c0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D9B91E-6343-4ACA-A0BC-F29DAA6AC3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BE5579-5BE4-48D3-9B41-FFDC3DCCF983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da5e8ca0-ca97-435e-92e8-577493b7c0e0"/>
    <ds:schemaRef ds:uri="145de765-d54b-4b65-981d-9bbc827d75dc"/>
    <ds:schemaRef ds:uri="http://www.w3.org/XML/1998/namespace"/>
    <ds:schemaRef ds:uri="http://purl.org/dc/dcmitype/"/>
    <ds:schemaRef ds:uri="49d07e78-53cb-493c-9b9e-eee48c897812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215</Words>
  <Application>Microsoft Office PowerPoint</Application>
  <PresentationFormat>Bildschirmpräsentation (4:3)</PresentationFormat>
  <Paragraphs>106</Paragraphs>
  <Slides>7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Wingdings</vt:lpstr>
      <vt:lpstr>Office-Design</vt:lpstr>
      <vt:lpstr>DAAD’s Multilevel approach to Integration of Refugees in Higher Education </vt:lpstr>
      <vt:lpstr>The motto of the DAAD is …</vt:lpstr>
      <vt:lpstr>DAAD´s Fields of Action</vt:lpstr>
      <vt:lpstr>Financial Support for German HEI´s and Individuals  </vt:lpstr>
      <vt:lpstr>International DAAD Academy (iDA) </vt:lpstr>
      <vt:lpstr>Providing Information and Advice</vt:lpstr>
      <vt:lpstr>  Thank you for your 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qwertz qwerty</dc:creator>
  <cp:lastModifiedBy>lena reuter</cp:lastModifiedBy>
  <cp:revision>496</cp:revision>
  <cp:lastPrinted>2017-09-26T12:59:30Z</cp:lastPrinted>
  <dcterms:created xsi:type="dcterms:W3CDTF">2015-06-03T06:27:27Z</dcterms:created>
  <dcterms:modified xsi:type="dcterms:W3CDTF">2017-09-27T12:33:53Z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0x01010010D5AFC6BF5E8D4F952612A3C79B13D3</vt:lpwstr>
  </property>
  <property fmtid="{D5CDD505-2E9C-101B-9397-08002B2CF9AE}" pid="3" name="Dokumentenart">
    <vt:lpwstr>118;#Präsentationen/Vorträge/Reden|73fee78f-aac7-4f8e-ad4e-786841ebc73e</vt:lpwstr>
  </property>
  <property fmtid="{D5CDD505-2E9C-101B-9397-08002B2CF9AE}" pid="4" name="Schlagwort">
    <vt:lpwstr>552;#Externe Kommunikation|e04ef9aa-9b14-4891-84bd-0a4a2d6cca7a;#416;# Öffentlichkeitsarbeit|949dfc68-bd92-4b5b-81e2-ba53279b88a8</vt:lpwstr>
  </property>
  <property fmtid="{D5CDD505-2E9C-101B-9397-08002B2CF9AE}" pid="5" name="Organisationseinheit">
    <vt:lpwstr>551;#K13|2dcbeaea-f518-4eab-9d1d-a6ad706840df</vt:lpwstr>
  </property>
</Properties>
</file>