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61" r:id="rId2"/>
    <p:sldId id="256" r:id="rId3"/>
    <p:sldId id="258" r:id="rId4"/>
    <p:sldId id="259" r:id="rId5"/>
    <p:sldId id="260" r:id="rId6"/>
    <p:sldId id="274" r:id="rId7"/>
    <p:sldId id="262" r:id="rId8"/>
    <p:sldId id="270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2" r:id="rId17"/>
    <p:sldId id="27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C33"/>
    <a:srgbClr val="A632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2765" autoAdjust="0"/>
  </p:normalViewPr>
  <p:slideViewPr>
    <p:cSldViewPr snapToGrid="0">
      <p:cViewPr>
        <p:scale>
          <a:sx n="116" d="100"/>
          <a:sy n="116" d="100"/>
        </p:scale>
        <p:origin x="-354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7AD1109-8042-4DE2-901D-261C1E7864B6}" type="doc">
      <dgm:prSet loTypeId="urn:microsoft.com/office/officeart/2005/8/layout/matrix1" loCatId="matrix" qsTypeId="urn:microsoft.com/office/officeart/2005/8/quickstyle/3d4" qsCatId="3D" csTypeId="urn:microsoft.com/office/officeart/2005/8/colors/accent3_5" csCatId="accent3" phldr="1"/>
      <dgm:spPr/>
      <dgm:t>
        <a:bodyPr/>
        <a:lstStyle/>
        <a:p>
          <a:endParaRPr lang="en-GB"/>
        </a:p>
      </dgm:t>
    </dgm:pt>
    <dgm:pt modelId="{CDBC12BA-776D-48ED-AE64-3F1FF2A5F5AB}">
      <dgm:prSet phldrT="[Text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2400" u="none" strike="noStrike" dirty="0" smtClean="0">
              <a:solidFill>
                <a:schemeClr val="bg1"/>
              </a:solidFill>
              <a:effectLst/>
              <a:latin typeface="Cocon® Next Arabic" panose="020A0503020102020204" pitchFamily="18" charset="-78"/>
              <a:ea typeface="Cocon® Next Arabic" panose="020A0503020102020204" pitchFamily="18" charset="-78"/>
              <a:cs typeface="Cocon® Next Arabic" panose="020A0503020102020204" pitchFamily="18" charset="-78"/>
            </a:rPr>
            <a:t>Data from 23.04.2016 to 27.09.2017</a:t>
          </a:r>
          <a:endParaRPr lang="en-GB" sz="2400" u="none" strike="noStrike" dirty="0">
            <a:solidFill>
              <a:schemeClr val="bg1"/>
            </a:solidFill>
            <a:effectLst/>
            <a:latin typeface="Cocon® Next Arabic" panose="020A0503020102020204" pitchFamily="18" charset="-78"/>
            <a:ea typeface="Cocon® Next Arabic" panose="020A0503020102020204" pitchFamily="18" charset="-78"/>
            <a:cs typeface="Cocon® Next Arabic" panose="020A0503020102020204" pitchFamily="18" charset="-78"/>
          </a:endParaRPr>
        </a:p>
      </dgm:t>
    </dgm:pt>
    <dgm:pt modelId="{53004A77-08E6-4E11-B5BB-09241A5BCFA3}" type="parTrans" cxnId="{6FA7DBE7-31F9-4A34-AB61-2F8B789AE6B1}">
      <dgm:prSet/>
      <dgm:spPr/>
      <dgm:t>
        <a:bodyPr/>
        <a:lstStyle/>
        <a:p>
          <a:endParaRPr lang="en-GB"/>
        </a:p>
      </dgm:t>
    </dgm:pt>
    <dgm:pt modelId="{7D030135-88F8-460D-9B8E-8CB5D4B43AE6}" type="sibTrans" cxnId="{6FA7DBE7-31F9-4A34-AB61-2F8B789AE6B1}">
      <dgm:prSet/>
      <dgm:spPr/>
      <dgm:t>
        <a:bodyPr/>
        <a:lstStyle/>
        <a:p>
          <a:endParaRPr lang="en-GB"/>
        </a:p>
      </dgm:t>
    </dgm:pt>
    <dgm:pt modelId="{09B11EB7-A4A9-496C-BF64-63C019B7A357}">
      <dgm:prSet phldrT="[Text]" custT="1">
        <dgm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n-GB" sz="1900" u="none" strike="noStrike" dirty="0" smtClean="0">
            <a:effectLst/>
          </a:endParaRPr>
        </a:p>
        <a:p>
          <a:endParaRPr lang="en-GB" sz="1900" u="none" strike="noStrike" dirty="0" smtClean="0">
            <a:effectLst/>
          </a:endParaRPr>
        </a:p>
        <a:p>
          <a:r>
            <a:rPr lang="en-GB" sz="2400" u="none" strike="noStrike" dirty="0" smtClean="0">
              <a:effectLst/>
              <a:latin typeface="Cocon® Next Arabic" panose="020A0503020102020204" pitchFamily="18" charset="-78"/>
              <a:ea typeface="Cocon® Next Arabic" panose="020A0503020102020204" pitchFamily="18" charset="-78"/>
              <a:cs typeface="Cocon® Next Arabic" panose="020A0503020102020204" pitchFamily="18" charset="-78"/>
            </a:rPr>
            <a:t>Answered Questions</a:t>
          </a:r>
        </a:p>
        <a:p>
          <a:r>
            <a:rPr lang="en-US" sz="2400" dirty="0" smtClean="0">
              <a:solidFill>
                <a:schemeClr val="bg1"/>
              </a:solidFill>
              <a:latin typeface="Cocon® Next Arabic" panose="020A0503020102020204" pitchFamily="18" charset="-78"/>
              <a:ea typeface="Cocon® Next Arabic" panose="020A0503020102020204" pitchFamily="18" charset="-78"/>
              <a:cs typeface="Cocon® Next Arabic" panose="020A0503020102020204" pitchFamily="18" charset="-78"/>
            </a:rPr>
            <a:t>4,713</a:t>
          </a:r>
          <a:endParaRPr lang="en-GB" sz="2400" dirty="0">
            <a:solidFill>
              <a:schemeClr val="bg1"/>
            </a:solidFill>
            <a:latin typeface="Cocon® Next Arabic" panose="020A0503020102020204" pitchFamily="18" charset="-78"/>
            <a:ea typeface="Cocon® Next Arabic" panose="020A0503020102020204" pitchFamily="18" charset="-78"/>
            <a:cs typeface="Cocon® Next Arabic" panose="020A0503020102020204" pitchFamily="18" charset="-78"/>
          </a:endParaRPr>
        </a:p>
      </dgm:t>
    </dgm:pt>
    <dgm:pt modelId="{817F0409-A655-4DE7-B1A2-8EADB5521036}" type="parTrans" cxnId="{325A00E6-D0B3-4205-A2AF-2A0218878738}">
      <dgm:prSet/>
      <dgm:spPr/>
      <dgm:t>
        <a:bodyPr/>
        <a:lstStyle/>
        <a:p>
          <a:endParaRPr lang="en-GB"/>
        </a:p>
      </dgm:t>
    </dgm:pt>
    <dgm:pt modelId="{13AB2E69-7476-4579-B095-0000BA523C7E}" type="sibTrans" cxnId="{325A00E6-D0B3-4205-A2AF-2A0218878738}">
      <dgm:prSet/>
      <dgm:spPr/>
      <dgm:t>
        <a:bodyPr/>
        <a:lstStyle/>
        <a:p>
          <a:endParaRPr lang="en-GB"/>
        </a:p>
      </dgm:t>
    </dgm:pt>
    <dgm:pt modelId="{2098287D-F4D7-48E0-BB4D-2211F77C343C}">
      <dgm:prSet phldrT="[Text]" custT="1"/>
      <dgm:spPr/>
      <dgm:t>
        <a:bodyPr/>
        <a:lstStyle/>
        <a:p>
          <a:endParaRPr lang="en-GB" sz="1900" u="none" strike="noStrike" dirty="0" smtClean="0">
            <a:effectLst/>
          </a:endParaRPr>
        </a:p>
        <a:p>
          <a:endParaRPr lang="en-GB" sz="1900" u="none" strike="noStrike" dirty="0" smtClean="0">
            <a:effectLst/>
          </a:endParaRPr>
        </a:p>
        <a:p>
          <a:r>
            <a:rPr lang="en-GB" sz="2400" u="none" strike="noStrike" dirty="0" smtClean="0">
              <a:effectLst/>
              <a:latin typeface="Cocon® Next Arabic" panose="020A0503020102020204" pitchFamily="18" charset="-78"/>
              <a:ea typeface="Cocon® Next Arabic" panose="020A0503020102020204" pitchFamily="18" charset="-78"/>
              <a:cs typeface="Cocon® Next Arabic" panose="020A0503020102020204" pitchFamily="18" charset="-78"/>
            </a:rPr>
            <a:t>Registered Users</a:t>
          </a:r>
        </a:p>
        <a:p>
          <a:r>
            <a:rPr lang="en-US" sz="2400" u="none" strike="noStrike" dirty="0" smtClean="0">
              <a:effectLst/>
              <a:latin typeface="Cocon® Next Arabic" panose="020A0503020102020204" pitchFamily="18" charset="-78"/>
              <a:ea typeface="Cocon® Next Arabic" panose="020A0503020102020204" pitchFamily="18" charset="-78"/>
              <a:cs typeface="Cocon® Next Arabic" panose="020A0503020102020204" pitchFamily="18" charset="-78"/>
            </a:rPr>
            <a:t>2,334</a:t>
          </a:r>
          <a:endParaRPr lang="en-GB" sz="2400" u="none" strike="noStrike" dirty="0">
            <a:effectLst/>
            <a:latin typeface="Cocon® Next Arabic" panose="020A0503020102020204" pitchFamily="18" charset="-78"/>
            <a:ea typeface="Cocon® Next Arabic" panose="020A0503020102020204" pitchFamily="18" charset="-78"/>
            <a:cs typeface="Cocon® Next Arabic" panose="020A0503020102020204" pitchFamily="18" charset="-78"/>
          </a:endParaRPr>
        </a:p>
      </dgm:t>
    </dgm:pt>
    <dgm:pt modelId="{16AEF0AB-441D-4CE6-A062-CDBB6FFBB276}" type="parTrans" cxnId="{51B0B7AE-9AA5-44CD-9F94-0F08F33E3D2D}">
      <dgm:prSet/>
      <dgm:spPr/>
      <dgm:t>
        <a:bodyPr/>
        <a:lstStyle/>
        <a:p>
          <a:endParaRPr lang="en-GB"/>
        </a:p>
      </dgm:t>
    </dgm:pt>
    <dgm:pt modelId="{8D0FC266-40EE-4B9D-8A20-66E0A9E460EE}" type="sibTrans" cxnId="{51B0B7AE-9AA5-44CD-9F94-0F08F33E3D2D}">
      <dgm:prSet/>
      <dgm:spPr/>
      <dgm:t>
        <a:bodyPr/>
        <a:lstStyle/>
        <a:p>
          <a:endParaRPr lang="en-GB"/>
        </a:p>
      </dgm:t>
    </dgm:pt>
    <dgm:pt modelId="{1612FDBC-4DCD-484D-88B3-61A053B87F94}">
      <dgm:prSet phldrT="[Text]" custT="1"/>
      <dgm:spPr/>
      <dgm:t>
        <a:bodyPr/>
        <a:lstStyle/>
        <a:p>
          <a:endParaRPr lang="en-GB" sz="1900" u="none" strike="noStrike" dirty="0" smtClean="0">
            <a:effectLst/>
          </a:endParaRPr>
        </a:p>
        <a:p>
          <a:r>
            <a:rPr lang="en-GB" sz="2400" u="none" strike="noStrike" dirty="0" err="1" smtClean="0">
              <a:effectLst/>
              <a:latin typeface="Cocon® Next Arabic" panose="020A0503020102020204" pitchFamily="18" charset="-78"/>
              <a:ea typeface="Cocon® Next Arabic" panose="020A0503020102020204" pitchFamily="18" charset="-78"/>
              <a:cs typeface="Cocon® Next Arabic" panose="020A0503020102020204" pitchFamily="18" charset="-78"/>
            </a:rPr>
            <a:t>Articels</a:t>
          </a:r>
          <a:r>
            <a:rPr lang="en-GB" sz="2400" u="none" strike="noStrike" dirty="0" smtClean="0">
              <a:effectLst/>
              <a:latin typeface="Cocon® Next Arabic" panose="020A0503020102020204" pitchFamily="18" charset="-78"/>
              <a:ea typeface="Cocon® Next Arabic" panose="020A0503020102020204" pitchFamily="18" charset="-78"/>
              <a:cs typeface="Cocon® Next Arabic" panose="020A0503020102020204" pitchFamily="18" charset="-78"/>
            </a:rPr>
            <a:t>' Views</a:t>
          </a:r>
        </a:p>
        <a:p>
          <a:r>
            <a:rPr lang="en-GB" sz="2400" u="none" strike="noStrike" dirty="0" smtClean="0">
              <a:effectLst/>
              <a:latin typeface="Cocon® Next Arabic" panose="020A0503020102020204" pitchFamily="18" charset="-78"/>
              <a:ea typeface="Cocon® Next Arabic" panose="020A0503020102020204" pitchFamily="18" charset="-78"/>
              <a:cs typeface="Cocon® Next Arabic" panose="020A0503020102020204" pitchFamily="18" charset="-78"/>
            </a:rPr>
            <a:t>133,510</a:t>
          </a:r>
        </a:p>
        <a:p>
          <a:endParaRPr lang="en-US" sz="1900" u="none" strike="noStrike" dirty="0" smtClean="0">
            <a:effectLst/>
          </a:endParaRPr>
        </a:p>
        <a:p>
          <a:endParaRPr lang="en-GB" sz="1900" dirty="0"/>
        </a:p>
      </dgm:t>
    </dgm:pt>
    <dgm:pt modelId="{8C1E0E93-8D27-4732-80DB-43C39A81AD6C}" type="parTrans" cxnId="{5191E870-F40D-4035-B2E7-FDB75D8E32AF}">
      <dgm:prSet/>
      <dgm:spPr/>
      <dgm:t>
        <a:bodyPr/>
        <a:lstStyle/>
        <a:p>
          <a:endParaRPr lang="en-GB"/>
        </a:p>
      </dgm:t>
    </dgm:pt>
    <dgm:pt modelId="{770368C2-8B9C-4D30-88ED-82376F4BBC44}" type="sibTrans" cxnId="{5191E870-F40D-4035-B2E7-FDB75D8E32AF}">
      <dgm:prSet/>
      <dgm:spPr/>
      <dgm:t>
        <a:bodyPr/>
        <a:lstStyle/>
        <a:p>
          <a:endParaRPr lang="en-GB"/>
        </a:p>
      </dgm:t>
    </dgm:pt>
    <dgm:pt modelId="{5E9D05BB-689B-434B-99C7-31D8D9780E6E}">
      <dgm:prSet phldrT="[Text]" custT="1">
        <dgm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GB" sz="2400" u="none" strike="noStrike" dirty="0" smtClean="0">
              <a:effectLst/>
              <a:latin typeface="Cocon® Next Arabic" panose="020A0503020102020204" pitchFamily="18" charset="-78"/>
              <a:ea typeface="Cocon® Next Arabic" panose="020A0503020102020204" pitchFamily="18" charset="-78"/>
              <a:cs typeface="Cocon® Next Arabic" panose="020A0503020102020204" pitchFamily="18" charset="-78"/>
            </a:rPr>
            <a:t>Website's Visits</a:t>
          </a:r>
        </a:p>
        <a:p>
          <a:r>
            <a:rPr lang="en-GB" sz="2400" u="none" strike="noStrike" dirty="0" smtClean="0">
              <a:effectLst/>
              <a:latin typeface="Cocon® Next Arabic" panose="020A0503020102020204" pitchFamily="18" charset="-78"/>
              <a:ea typeface="Cocon® Next Arabic" panose="020A0503020102020204" pitchFamily="18" charset="-78"/>
              <a:cs typeface="Cocon® Next Arabic" panose="020A0503020102020204" pitchFamily="18" charset="-78"/>
            </a:rPr>
            <a:t>288,636</a:t>
          </a:r>
        </a:p>
        <a:p>
          <a:endParaRPr lang="en-GB" sz="2400" dirty="0"/>
        </a:p>
      </dgm:t>
    </dgm:pt>
    <dgm:pt modelId="{3A10985E-773E-4CE0-B786-27B03E7AA867}" type="parTrans" cxnId="{3095B478-CC7C-4FEF-A67F-FB4FBCE88A1C}">
      <dgm:prSet/>
      <dgm:spPr/>
      <dgm:t>
        <a:bodyPr/>
        <a:lstStyle/>
        <a:p>
          <a:endParaRPr lang="en-GB"/>
        </a:p>
      </dgm:t>
    </dgm:pt>
    <dgm:pt modelId="{C0FA1825-0314-4100-AB4E-D06A0F77B7C2}" type="sibTrans" cxnId="{3095B478-CC7C-4FEF-A67F-FB4FBCE88A1C}">
      <dgm:prSet/>
      <dgm:spPr/>
      <dgm:t>
        <a:bodyPr/>
        <a:lstStyle/>
        <a:p>
          <a:endParaRPr lang="en-GB"/>
        </a:p>
      </dgm:t>
    </dgm:pt>
    <dgm:pt modelId="{7BF68D09-4D8E-4C1E-B183-F42433AB9708}" type="pres">
      <dgm:prSet presAssocID="{17AD1109-8042-4DE2-901D-261C1E7864B6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BF13668F-9593-4E49-8598-B709D93E21B5}" type="pres">
      <dgm:prSet presAssocID="{17AD1109-8042-4DE2-901D-261C1E7864B6}" presName="matrix" presStyleCnt="0"/>
      <dgm:spPr/>
    </dgm:pt>
    <dgm:pt modelId="{11734549-8A89-4781-87D7-FC2D028F02F1}" type="pres">
      <dgm:prSet presAssocID="{17AD1109-8042-4DE2-901D-261C1E7864B6}" presName="tile1" presStyleLbl="node1" presStyleIdx="0" presStyleCnt="4" custLinFactNeighborX="0" custLinFactNeighborY="572"/>
      <dgm:spPr/>
      <dgm:t>
        <a:bodyPr/>
        <a:lstStyle/>
        <a:p>
          <a:endParaRPr lang="en-GB"/>
        </a:p>
      </dgm:t>
    </dgm:pt>
    <dgm:pt modelId="{6B9B9EBA-CB07-4577-8686-C66B3FDD1FC4}" type="pres">
      <dgm:prSet presAssocID="{17AD1109-8042-4DE2-901D-261C1E7864B6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66EC5D8-FCE1-4BA2-B49B-1E5B07A7DAFE}" type="pres">
      <dgm:prSet presAssocID="{17AD1109-8042-4DE2-901D-261C1E7864B6}" presName="tile2" presStyleLbl="node1" presStyleIdx="1" presStyleCnt="4" custLinFactNeighborX="763" custLinFactNeighborY="572"/>
      <dgm:spPr/>
      <dgm:t>
        <a:bodyPr/>
        <a:lstStyle/>
        <a:p>
          <a:endParaRPr lang="en-GB"/>
        </a:p>
      </dgm:t>
    </dgm:pt>
    <dgm:pt modelId="{57763B6C-50BA-4034-B9C1-930202754723}" type="pres">
      <dgm:prSet presAssocID="{17AD1109-8042-4DE2-901D-261C1E7864B6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EF58F2D-82BA-4126-B02E-6E4C5D77DDEE}" type="pres">
      <dgm:prSet presAssocID="{17AD1109-8042-4DE2-901D-261C1E7864B6}" presName="tile3" presStyleLbl="node1" presStyleIdx="2" presStyleCnt="4"/>
      <dgm:spPr/>
      <dgm:t>
        <a:bodyPr/>
        <a:lstStyle/>
        <a:p>
          <a:endParaRPr lang="en-GB"/>
        </a:p>
      </dgm:t>
    </dgm:pt>
    <dgm:pt modelId="{7A91E213-D59E-456E-9D33-000B1F360D00}" type="pres">
      <dgm:prSet presAssocID="{17AD1109-8042-4DE2-901D-261C1E7864B6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05A1C0A-6E5E-40E8-A845-01B9128A9568}" type="pres">
      <dgm:prSet presAssocID="{17AD1109-8042-4DE2-901D-261C1E7864B6}" presName="tile4" presStyleLbl="node1" presStyleIdx="3" presStyleCnt="4"/>
      <dgm:spPr/>
      <dgm:t>
        <a:bodyPr/>
        <a:lstStyle/>
        <a:p>
          <a:endParaRPr lang="en-GB"/>
        </a:p>
      </dgm:t>
    </dgm:pt>
    <dgm:pt modelId="{82111311-817B-4CFE-8801-CB039818AE96}" type="pres">
      <dgm:prSet presAssocID="{17AD1109-8042-4DE2-901D-261C1E7864B6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9F57724-4563-407D-8574-C8C1EA99773C}" type="pres">
      <dgm:prSet presAssocID="{17AD1109-8042-4DE2-901D-261C1E7864B6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en-GB"/>
        </a:p>
      </dgm:t>
    </dgm:pt>
  </dgm:ptLst>
  <dgm:cxnLst>
    <dgm:cxn modelId="{51B0B7AE-9AA5-44CD-9F94-0F08F33E3D2D}" srcId="{CDBC12BA-776D-48ED-AE64-3F1FF2A5F5AB}" destId="{2098287D-F4D7-48E0-BB4D-2211F77C343C}" srcOrd="1" destOrd="0" parTransId="{16AEF0AB-441D-4CE6-A062-CDBB6FFBB276}" sibTransId="{8D0FC266-40EE-4B9D-8A20-66E0A9E460EE}"/>
    <dgm:cxn modelId="{CCEF2498-0425-4AEB-B1DF-A14286120BD2}" type="presOf" srcId="{2098287D-F4D7-48E0-BB4D-2211F77C343C}" destId="{57763B6C-50BA-4034-B9C1-930202754723}" srcOrd="1" destOrd="0" presId="urn:microsoft.com/office/officeart/2005/8/layout/matrix1"/>
    <dgm:cxn modelId="{325A00E6-D0B3-4205-A2AF-2A0218878738}" srcId="{CDBC12BA-776D-48ED-AE64-3F1FF2A5F5AB}" destId="{09B11EB7-A4A9-496C-BF64-63C019B7A357}" srcOrd="0" destOrd="0" parTransId="{817F0409-A655-4DE7-B1A2-8EADB5521036}" sibTransId="{13AB2E69-7476-4579-B095-0000BA523C7E}"/>
    <dgm:cxn modelId="{3095B478-CC7C-4FEF-A67F-FB4FBCE88A1C}" srcId="{CDBC12BA-776D-48ED-AE64-3F1FF2A5F5AB}" destId="{5E9D05BB-689B-434B-99C7-31D8D9780E6E}" srcOrd="3" destOrd="0" parTransId="{3A10985E-773E-4CE0-B786-27B03E7AA867}" sibTransId="{C0FA1825-0314-4100-AB4E-D06A0F77B7C2}"/>
    <dgm:cxn modelId="{5191E870-F40D-4035-B2E7-FDB75D8E32AF}" srcId="{CDBC12BA-776D-48ED-AE64-3F1FF2A5F5AB}" destId="{1612FDBC-4DCD-484D-88B3-61A053B87F94}" srcOrd="2" destOrd="0" parTransId="{8C1E0E93-8D27-4732-80DB-43C39A81AD6C}" sibTransId="{770368C2-8B9C-4D30-88ED-82376F4BBC44}"/>
    <dgm:cxn modelId="{4555C779-0EFF-4D26-BE27-80B9CF339A65}" type="presOf" srcId="{09B11EB7-A4A9-496C-BF64-63C019B7A357}" destId="{6B9B9EBA-CB07-4577-8686-C66B3FDD1FC4}" srcOrd="1" destOrd="0" presId="urn:microsoft.com/office/officeart/2005/8/layout/matrix1"/>
    <dgm:cxn modelId="{195216BF-6CB2-4631-A557-F8E65EB16C5E}" type="presOf" srcId="{09B11EB7-A4A9-496C-BF64-63C019B7A357}" destId="{11734549-8A89-4781-87D7-FC2D028F02F1}" srcOrd="0" destOrd="0" presId="urn:microsoft.com/office/officeart/2005/8/layout/matrix1"/>
    <dgm:cxn modelId="{D16BEF3D-7EA0-4836-B091-3F31858DF48E}" type="presOf" srcId="{5E9D05BB-689B-434B-99C7-31D8D9780E6E}" destId="{005A1C0A-6E5E-40E8-A845-01B9128A9568}" srcOrd="0" destOrd="0" presId="urn:microsoft.com/office/officeart/2005/8/layout/matrix1"/>
    <dgm:cxn modelId="{B921715C-DABA-4979-98BB-510EC5B4F8C2}" type="presOf" srcId="{1612FDBC-4DCD-484D-88B3-61A053B87F94}" destId="{7A91E213-D59E-456E-9D33-000B1F360D00}" srcOrd="1" destOrd="0" presId="urn:microsoft.com/office/officeart/2005/8/layout/matrix1"/>
    <dgm:cxn modelId="{F8AEA3B3-CBF2-40B3-8279-A4F3DF52A985}" type="presOf" srcId="{2098287D-F4D7-48E0-BB4D-2211F77C343C}" destId="{966EC5D8-FCE1-4BA2-B49B-1E5B07A7DAFE}" srcOrd="0" destOrd="0" presId="urn:microsoft.com/office/officeart/2005/8/layout/matrix1"/>
    <dgm:cxn modelId="{37E57FC1-CC7D-45F0-ABD8-CE653DEFC093}" type="presOf" srcId="{17AD1109-8042-4DE2-901D-261C1E7864B6}" destId="{7BF68D09-4D8E-4C1E-B183-F42433AB9708}" srcOrd="0" destOrd="0" presId="urn:microsoft.com/office/officeart/2005/8/layout/matrix1"/>
    <dgm:cxn modelId="{6FA7DBE7-31F9-4A34-AB61-2F8B789AE6B1}" srcId="{17AD1109-8042-4DE2-901D-261C1E7864B6}" destId="{CDBC12BA-776D-48ED-AE64-3F1FF2A5F5AB}" srcOrd="0" destOrd="0" parTransId="{53004A77-08E6-4E11-B5BB-09241A5BCFA3}" sibTransId="{7D030135-88F8-460D-9B8E-8CB5D4B43AE6}"/>
    <dgm:cxn modelId="{CE5A8E24-D8FC-4AD5-A1B1-76855D81C94A}" type="presOf" srcId="{CDBC12BA-776D-48ED-AE64-3F1FF2A5F5AB}" destId="{49F57724-4563-407D-8574-C8C1EA99773C}" srcOrd="0" destOrd="0" presId="urn:microsoft.com/office/officeart/2005/8/layout/matrix1"/>
    <dgm:cxn modelId="{5360C7E9-3859-4DBB-8254-98CC45899A3F}" type="presOf" srcId="{1612FDBC-4DCD-484D-88B3-61A053B87F94}" destId="{3EF58F2D-82BA-4126-B02E-6E4C5D77DDEE}" srcOrd="0" destOrd="0" presId="urn:microsoft.com/office/officeart/2005/8/layout/matrix1"/>
    <dgm:cxn modelId="{10740D68-18A1-4BDB-9168-B37C7796016A}" type="presOf" srcId="{5E9D05BB-689B-434B-99C7-31D8D9780E6E}" destId="{82111311-817B-4CFE-8801-CB039818AE96}" srcOrd="1" destOrd="0" presId="urn:microsoft.com/office/officeart/2005/8/layout/matrix1"/>
    <dgm:cxn modelId="{7744017A-B048-40E4-82A8-92AF2F758A81}" type="presParOf" srcId="{7BF68D09-4D8E-4C1E-B183-F42433AB9708}" destId="{BF13668F-9593-4E49-8598-B709D93E21B5}" srcOrd="0" destOrd="0" presId="urn:microsoft.com/office/officeart/2005/8/layout/matrix1"/>
    <dgm:cxn modelId="{B1C28924-99A5-462B-9C66-0FAF616429A8}" type="presParOf" srcId="{BF13668F-9593-4E49-8598-B709D93E21B5}" destId="{11734549-8A89-4781-87D7-FC2D028F02F1}" srcOrd="0" destOrd="0" presId="urn:microsoft.com/office/officeart/2005/8/layout/matrix1"/>
    <dgm:cxn modelId="{7DC2A63F-5A03-412B-93EC-11237EDD3C58}" type="presParOf" srcId="{BF13668F-9593-4E49-8598-B709D93E21B5}" destId="{6B9B9EBA-CB07-4577-8686-C66B3FDD1FC4}" srcOrd="1" destOrd="0" presId="urn:microsoft.com/office/officeart/2005/8/layout/matrix1"/>
    <dgm:cxn modelId="{13460E02-8367-41FC-9C87-5A575E173413}" type="presParOf" srcId="{BF13668F-9593-4E49-8598-B709D93E21B5}" destId="{966EC5D8-FCE1-4BA2-B49B-1E5B07A7DAFE}" srcOrd="2" destOrd="0" presId="urn:microsoft.com/office/officeart/2005/8/layout/matrix1"/>
    <dgm:cxn modelId="{ED084EC1-8980-47C4-9CE5-6B206D5BE034}" type="presParOf" srcId="{BF13668F-9593-4E49-8598-B709D93E21B5}" destId="{57763B6C-50BA-4034-B9C1-930202754723}" srcOrd="3" destOrd="0" presId="urn:microsoft.com/office/officeart/2005/8/layout/matrix1"/>
    <dgm:cxn modelId="{DA428BE6-1056-451B-A3DF-86C19DF91555}" type="presParOf" srcId="{BF13668F-9593-4E49-8598-B709D93E21B5}" destId="{3EF58F2D-82BA-4126-B02E-6E4C5D77DDEE}" srcOrd="4" destOrd="0" presId="urn:microsoft.com/office/officeart/2005/8/layout/matrix1"/>
    <dgm:cxn modelId="{3FBEED4B-141C-4CFA-906C-3F3FA1A906D2}" type="presParOf" srcId="{BF13668F-9593-4E49-8598-B709D93E21B5}" destId="{7A91E213-D59E-456E-9D33-000B1F360D00}" srcOrd="5" destOrd="0" presId="urn:microsoft.com/office/officeart/2005/8/layout/matrix1"/>
    <dgm:cxn modelId="{37E9F2F1-84E2-487D-92BD-87CE1BF5BF5E}" type="presParOf" srcId="{BF13668F-9593-4E49-8598-B709D93E21B5}" destId="{005A1C0A-6E5E-40E8-A845-01B9128A9568}" srcOrd="6" destOrd="0" presId="urn:microsoft.com/office/officeart/2005/8/layout/matrix1"/>
    <dgm:cxn modelId="{1C08C6D8-B87F-4BB6-8BD0-2E66D543B7C8}" type="presParOf" srcId="{BF13668F-9593-4E49-8598-B709D93E21B5}" destId="{82111311-817B-4CFE-8801-CB039818AE96}" srcOrd="7" destOrd="0" presId="urn:microsoft.com/office/officeart/2005/8/layout/matrix1"/>
    <dgm:cxn modelId="{449C5B92-63A9-453D-A573-21EFAE4A7FEF}" type="presParOf" srcId="{7BF68D09-4D8E-4C1E-B183-F42433AB9708}" destId="{49F57724-4563-407D-8574-C8C1EA99773C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734549-8A89-4781-87D7-FC2D028F02F1}">
      <dsp:nvSpPr>
        <dsp:cNvPr id="0" name=""/>
        <dsp:cNvSpPr/>
      </dsp:nvSpPr>
      <dsp:spPr>
        <a:xfrm rot="16200000">
          <a:off x="677333" y="-661835"/>
          <a:ext cx="2709333" cy="4064000"/>
        </a:xfrm>
        <a:prstGeom prst="round1Rect">
          <a:avLst/>
        </a:prstGeom>
        <a:solidFill>
          <a:schemeClr val="dk1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/>
      </dsp:spPr>
      <dsp:style>
        <a:lnRef idx="3">
          <a:schemeClr val="lt1"/>
        </a:lnRef>
        <a:fillRef idx="1">
          <a:schemeClr val="dk1"/>
        </a:fillRef>
        <a:effectRef idx="1">
          <a:schemeClr val="dk1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900" u="none" strike="noStrike" kern="1200" dirty="0" smtClean="0">
            <a:effectLst/>
          </a:endParaRP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900" u="none" strike="noStrike" kern="1200" dirty="0" smtClean="0">
            <a:effectLst/>
          </a:endParaRP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u="none" strike="noStrike" kern="1200" dirty="0" smtClean="0">
              <a:effectLst/>
              <a:latin typeface="Cocon® Next Arabic" panose="020A0503020102020204" pitchFamily="18" charset="-78"/>
              <a:ea typeface="Cocon® Next Arabic" panose="020A0503020102020204" pitchFamily="18" charset="-78"/>
              <a:cs typeface="Cocon® Next Arabic" panose="020A0503020102020204" pitchFamily="18" charset="-78"/>
            </a:rPr>
            <a:t>Answered Questions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chemeClr val="bg1"/>
              </a:solidFill>
              <a:latin typeface="Cocon® Next Arabic" panose="020A0503020102020204" pitchFamily="18" charset="-78"/>
              <a:ea typeface="Cocon® Next Arabic" panose="020A0503020102020204" pitchFamily="18" charset="-78"/>
              <a:cs typeface="Cocon® Next Arabic" panose="020A0503020102020204" pitchFamily="18" charset="-78"/>
            </a:rPr>
            <a:t>4,713</a:t>
          </a:r>
          <a:endParaRPr lang="en-GB" sz="2400" kern="1200" dirty="0">
            <a:solidFill>
              <a:schemeClr val="bg1"/>
            </a:solidFill>
            <a:latin typeface="Cocon® Next Arabic" panose="020A0503020102020204" pitchFamily="18" charset="-78"/>
            <a:ea typeface="Cocon® Next Arabic" panose="020A0503020102020204" pitchFamily="18" charset="-78"/>
            <a:cs typeface="Cocon® Next Arabic" panose="020A0503020102020204" pitchFamily="18" charset="-78"/>
          </a:endParaRPr>
        </a:p>
      </dsp:txBody>
      <dsp:txXfrm rot="5400000">
        <a:off x="-1" y="15498"/>
        <a:ext cx="4064000" cy="2032000"/>
      </dsp:txXfrm>
    </dsp:sp>
    <dsp:sp modelId="{966EC5D8-FCE1-4BA2-B49B-1E5B07A7DAFE}">
      <dsp:nvSpPr>
        <dsp:cNvPr id="0" name=""/>
        <dsp:cNvSpPr/>
      </dsp:nvSpPr>
      <dsp:spPr>
        <a:xfrm>
          <a:off x="4064000" y="15497"/>
          <a:ext cx="4064000" cy="2709333"/>
        </a:xfrm>
        <a:prstGeom prst="round1Rect">
          <a:avLst/>
        </a:prstGeom>
        <a:solidFill>
          <a:schemeClr val="accent3">
            <a:alpha val="90000"/>
            <a:hueOff val="0"/>
            <a:satOff val="0"/>
            <a:lumOff val="0"/>
            <a:alphaOff val="-13333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900" u="none" strike="noStrike" kern="1200" dirty="0" smtClean="0">
            <a:effectLst/>
          </a:endParaRP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900" u="none" strike="noStrike" kern="1200" dirty="0" smtClean="0">
            <a:effectLst/>
          </a:endParaRP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u="none" strike="noStrike" kern="1200" dirty="0" smtClean="0">
              <a:effectLst/>
              <a:latin typeface="Cocon® Next Arabic" panose="020A0503020102020204" pitchFamily="18" charset="-78"/>
              <a:ea typeface="Cocon® Next Arabic" panose="020A0503020102020204" pitchFamily="18" charset="-78"/>
              <a:cs typeface="Cocon® Next Arabic" panose="020A0503020102020204" pitchFamily="18" charset="-78"/>
            </a:rPr>
            <a:t>Registered Users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u="none" strike="noStrike" kern="1200" dirty="0" smtClean="0">
              <a:effectLst/>
              <a:latin typeface="Cocon® Next Arabic" panose="020A0503020102020204" pitchFamily="18" charset="-78"/>
              <a:ea typeface="Cocon® Next Arabic" panose="020A0503020102020204" pitchFamily="18" charset="-78"/>
              <a:cs typeface="Cocon® Next Arabic" panose="020A0503020102020204" pitchFamily="18" charset="-78"/>
            </a:rPr>
            <a:t>2,334</a:t>
          </a:r>
          <a:endParaRPr lang="en-GB" sz="2400" u="none" strike="noStrike" kern="1200" dirty="0">
            <a:effectLst/>
            <a:latin typeface="Cocon® Next Arabic" panose="020A0503020102020204" pitchFamily="18" charset="-78"/>
            <a:ea typeface="Cocon® Next Arabic" panose="020A0503020102020204" pitchFamily="18" charset="-78"/>
            <a:cs typeface="Cocon® Next Arabic" panose="020A0503020102020204" pitchFamily="18" charset="-78"/>
          </a:endParaRPr>
        </a:p>
      </dsp:txBody>
      <dsp:txXfrm>
        <a:off x="4064000" y="15497"/>
        <a:ext cx="4064000" cy="2032000"/>
      </dsp:txXfrm>
    </dsp:sp>
    <dsp:sp modelId="{3EF58F2D-82BA-4126-B02E-6E4C5D77DDEE}">
      <dsp:nvSpPr>
        <dsp:cNvPr id="0" name=""/>
        <dsp:cNvSpPr/>
      </dsp:nvSpPr>
      <dsp:spPr>
        <a:xfrm rot="10800000">
          <a:off x="0" y="2709333"/>
          <a:ext cx="4064000" cy="2709333"/>
        </a:xfrm>
        <a:prstGeom prst="round1Rect">
          <a:avLst/>
        </a:prstGeom>
        <a:solidFill>
          <a:schemeClr val="accent3">
            <a:alpha val="90000"/>
            <a:hueOff val="0"/>
            <a:satOff val="0"/>
            <a:lumOff val="0"/>
            <a:alphaOff val="-26667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900" u="none" strike="noStrike" kern="1200" dirty="0" smtClean="0">
            <a:effectLst/>
          </a:endParaRP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u="none" strike="noStrike" kern="1200" dirty="0" err="1" smtClean="0">
              <a:effectLst/>
              <a:latin typeface="Cocon® Next Arabic" panose="020A0503020102020204" pitchFamily="18" charset="-78"/>
              <a:ea typeface="Cocon® Next Arabic" panose="020A0503020102020204" pitchFamily="18" charset="-78"/>
              <a:cs typeface="Cocon® Next Arabic" panose="020A0503020102020204" pitchFamily="18" charset="-78"/>
            </a:rPr>
            <a:t>Articels</a:t>
          </a:r>
          <a:r>
            <a:rPr lang="en-GB" sz="2400" u="none" strike="noStrike" kern="1200" dirty="0" smtClean="0">
              <a:effectLst/>
              <a:latin typeface="Cocon® Next Arabic" panose="020A0503020102020204" pitchFamily="18" charset="-78"/>
              <a:ea typeface="Cocon® Next Arabic" panose="020A0503020102020204" pitchFamily="18" charset="-78"/>
              <a:cs typeface="Cocon® Next Arabic" panose="020A0503020102020204" pitchFamily="18" charset="-78"/>
            </a:rPr>
            <a:t>' Views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u="none" strike="noStrike" kern="1200" dirty="0" smtClean="0">
              <a:effectLst/>
              <a:latin typeface="Cocon® Next Arabic" panose="020A0503020102020204" pitchFamily="18" charset="-78"/>
              <a:ea typeface="Cocon® Next Arabic" panose="020A0503020102020204" pitchFamily="18" charset="-78"/>
              <a:cs typeface="Cocon® Next Arabic" panose="020A0503020102020204" pitchFamily="18" charset="-78"/>
            </a:rPr>
            <a:t>133,510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u="none" strike="noStrike" kern="1200" dirty="0" smtClean="0">
            <a:effectLst/>
          </a:endParaRP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900" kern="1200" dirty="0"/>
        </a:p>
      </dsp:txBody>
      <dsp:txXfrm rot="10800000">
        <a:off x="0" y="3386666"/>
        <a:ext cx="4064000" cy="2032000"/>
      </dsp:txXfrm>
    </dsp:sp>
    <dsp:sp modelId="{005A1C0A-6E5E-40E8-A845-01B9128A9568}">
      <dsp:nvSpPr>
        <dsp:cNvPr id="0" name=""/>
        <dsp:cNvSpPr/>
      </dsp:nvSpPr>
      <dsp:spPr>
        <a:xfrm rot="5400000">
          <a:off x="4741333" y="2032000"/>
          <a:ext cx="2709333" cy="4064000"/>
        </a:xfrm>
        <a:prstGeom prst="round1Rect">
          <a:avLst/>
        </a:prstGeom>
        <a:solidFill>
          <a:schemeClr val="dk1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/>
      </dsp:spPr>
      <dsp:style>
        <a:lnRef idx="3">
          <a:schemeClr val="lt1"/>
        </a:lnRef>
        <a:fillRef idx="1">
          <a:schemeClr val="dk1"/>
        </a:fillRef>
        <a:effectRef idx="1">
          <a:schemeClr val="dk1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u="none" strike="noStrike" kern="1200" dirty="0" smtClean="0">
              <a:effectLst/>
              <a:latin typeface="Cocon® Next Arabic" panose="020A0503020102020204" pitchFamily="18" charset="-78"/>
              <a:ea typeface="Cocon® Next Arabic" panose="020A0503020102020204" pitchFamily="18" charset="-78"/>
              <a:cs typeface="Cocon® Next Arabic" panose="020A0503020102020204" pitchFamily="18" charset="-78"/>
            </a:rPr>
            <a:t>Website's Visits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u="none" strike="noStrike" kern="1200" dirty="0" smtClean="0">
              <a:effectLst/>
              <a:latin typeface="Cocon® Next Arabic" panose="020A0503020102020204" pitchFamily="18" charset="-78"/>
              <a:ea typeface="Cocon® Next Arabic" panose="020A0503020102020204" pitchFamily="18" charset="-78"/>
              <a:cs typeface="Cocon® Next Arabic" panose="020A0503020102020204" pitchFamily="18" charset="-78"/>
            </a:rPr>
            <a:t>288,636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2400" kern="1200" dirty="0"/>
        </a:p>
      </dsp:txBody>
      <dsp:txXfrm rot="-5400000">
        <a:off x="4063999" y="3386666"/>
        <a:ext cx="4064000" cy="2032000"/>
      </dsp:txXfrm>
    </dsp:sp>
    <dsp:sp modelId="{49F57724-4563-407D-8574-C8C1EA99773C}">
      <dsp:nvSpPr>
        <dsp:cNvPr id="0" name=""/>
        <dsp:cNvSpPr/>
      </dsp:nvSpPr>
      <dsp:spPr>
        <a:xfrm>
          <a:off x="2844799" y="2032000"/>
          <a:ext cx="2438400" cy="1354666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chemeClr val="accent2">
              <a:shade val="5000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u="none" strike="noStrike" kern="1200" dirty="0" smtClean="0">
              <a:solidFill>
                <a:schemeClr val="bg1"/>
              </a:solidFill>
              <a:effectLst/>
              <a:latin typeface="Cocon® Next Arabic" panose="020A0503020102020204" pitchFamily="18" charset="-78"/>
              <a:ea typeface="Cocon® Next Arabic" panose="020A0503020102020204" pitchFamily="18" charset="-78"/>
              <a:cs typeface="Cocon® Next Arabic" panose="020A0503020102020204" pitchFamily="18" charset="-78"/>
            </a:rPr>
            <a:t>Data from 23.04.2016 to 27.09.2017</a:t>
          </a:r>
          <a:endParaRPr lang="en-GB" sz="2400" u="none" strike="noStrike" kern="1200" dirty="0">
            <a:solidFill>
              <a:schemeClr val="bg1"/>
            </a:solidFill>
            <a:effectLst/>
            <a:latin typeface="Cocon® Next Arabic" panose="020A0503020102020204" pitchFamily="18" charset="-78"/>
            <a:ea typeface="Cocon® Next Arabic" panose="020A0503020102020204" pitchFamily="18" charset="-78"/>
            <a:cs typeface="Cocon® Next Arabic" panose="020A0503020102020204" pitchFamily="18" charset="-78"/>
          </a:endParaRPr>
        </a:p>
      </dsp:txBody>
      <dsp:txXfrm>
        <a:off x="2910928" y="2098129"/>
        <a:ext cx="2306142" cy="12224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13C525-CFF4-4AAC-B256-2D560D8E2642}" type="datetimeFigureOut">
              <a:rPr lang="en-GB" smtClean="0"/>
              <a:t>16/05/2018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0A0D75-FAE4-46F0-9B48-BE85BD67BD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888576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830BCA-6412-4D4F-B510-2E2106E8E666}" type="datetimeFigureOut">
              <a:rPr lang="en-GB" smtClean="0"/>
              <a:t>16/05/2018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F12CCB-7203-48C2-85AA-B36722CE02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89469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F12CCB-7203-48C2-85AA-B36722CE02E3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89144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 smtClean="0">
                <a:latin typeface="Cocon® Next Arabic" panose="020A0503020102020204" pitchFamily="18" charset="-78"/>
                <a:ea typeface="Cocon® Next Arabic" panose="020A0503020102020204" pitchFamily="18" charset="-78"/>
                <a:cs typeface="Cocon® Next Arabic" panose="020A0503020102020204" pitchFamily="18" charset="-78"/>
              </a:rPr>
              <a:t>(German Job Market)</a:t>
            </a:r>
          </a:p>
          <a:p>
            <a:r>
              <a:rPr lang="en-US" sz="1200" b="1" dirty="0" smtClean="0">
                <a:latin typeface="Cocon® Next Arabic" panose="020A0503020102020204" pitchFamily="18" charset="-78"/>
                <a:ea typeface="Cocon® Next Arabic" panose="020A0503020102020204" pitchFamily="18" charset="-78"/>
                <a:cs typeface="Cocon® Next Arabic" panose="020A0503020102020204" pitchFamily="18" charset="-78"/>
              </a:rPr>
              <a:t>New way to reach the people (Conference not a presentation)</a:t>
            </a:r>
          </a:p>
          <a:p>
            <a:r>
              <a:rPr lang="en-US" sz="1200" b="1" dirty="0" smtClean="0">
                <a:latin typeface="Cocon® Next Arabic" panose="020A0503020102020204" pitchFamily="18" charset="-78"/>
                <a:ea typeface="Cocon® Next Arabic" panose="020A0503020102020204" pitchFamily="18" charset="-78"/>
                <a:cs typeface="Cocon® Next Arabic" panose="020A0503020102020204" pitchFamily="18" charset="-78"/>
              </a:rPr>
              <a:t>We have posted the Reportage</a:t>
            </a:r>
            <a:r>
              <a:rPr lang="en-US" sz="1200" b="1" baseline="0" dirty="0" smtClean="0">
                <a:latin typeface="Cocon® Next Arabic" panose="020A0503020102020204" pitchFamily="18" charset="-78"/>
                <a:ea typeface="Cocon® Next Arabic" panose="020A0503020102020204" pitchFamily="18" charset="-78"/>
                <a:cs typeface="Cocon® Next Arabic" panose="020A0503020102020204" pitchFamily="18" charset="-78"/>
              </a:rPr>
              <a:t> yesterday on FB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F12CCB-7203-48C2-85AA-B36722CE02E3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27818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F12CCB-7203-48C2-85AA-B36722CE02E3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33962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Among other things we do such posts to</a:t>
            </a:r>
            <a:r>
              <a:rPr lang="en-US" baseline="0" dirty="0" smtClean="0"/>
              <a:t> keep our people interested in our Project</a:t>
            </a:r>
          </a:p>
          <a:p>
            <a:endParaRPr lang="en-US" dirty="0" smtClean="0"/>
          </a:p>
          <a:p>
            <a:r>
              <a:rPr lang="en-US" dirty="0" smtClean="0"/>
              <a:t>And a lot other</a:t>
            </a:r>
            <a:r>
              <a:rPr lang="en-US" baseline="0" dirty="0" smtClean="0"/>
              <a:t> interesting things..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F12CCB-7203-48C2-85AA-B36722CE02E3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20179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F12CCB-7203-48C2-85AA-B36722CE02E3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36715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Challenges:</a:t>
            </a:r>
          </a:p>
          <a:p>
            <a:r>
              <a:rPr lang="en-US" dirty="0" smtClean="0"/>
              <a:t>-Financial difficulties ( small donations )</a:t>
            </a:r>
          </a:p>
          <a:p>
            <a:r>
              <a:rPr lang="en-US" baseline="0" dirty="0" smtClean="0"/>
              <a:t>-No cooperative Universities</a:t>
            </a:r>
          </a:p>
          <a:p>
            <a:r>
              <a:rPr lang="en-US" baseline="0" dirty="0" smtClean="0"/>
              <a:t>-We had to pay for rooms</a:t>
            </a:r>
          </a:p>
          <a:p>
            <a:r>
              <a:rPr lang="en-US" baseline="0" dirty="0" smtClean="0"/>
              <a:t>-We can’t make new big projects we are planning for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F12CCB-7203-48C2-85AA-B36722CE02E3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90852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Rooms for Free</a:t>
            </a:r>
          </a:p>
          <a:p>
            <a:r>
              <a:rPr lang="de-DE" dirty="0" smtClean="0"/>
              <a:t>E-Mail</a:t>
            </a:r>
            <a:r>
              <a:rPr lang="de-DE" baseline="0" dirty="0" smtClean="0"/>
              <a:t> us with the new Language courses, to share it</a:t>
            </a:r>
          </a:p>
          <a:p>
            <a:r>
              <a:rPr lang="de-DE" baseline="0" dirty="0" smtClean="0"/>
              <a:t>Contact Person to answer the critical questions related to each Uni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F12CCB-7203-48C2-85AA-B36722CE02E3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28062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F12CCB-7203-48C2-85AA-B36722CE02E3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615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Story about Facebook groups (no other opportunity to get </a:t>
            </a:r>
            <a:r>
              <a:rPr lang="en-US" dirty="0" err="1" smtClean="0"/>
              <a:t>infos</a:t>
            </a:r>
            <a:r>
              <a:rPr lang="en-US" dirty="0" smtClean="0"/>
              <a:t>, more and more people,</a:t>
            </a:r>
            <a:r>
              <a:rPr lang="en-US" baseline="0" dirty="0" smtClean="0"/>
              <a:t> web 2.0 = fake comments)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Privacy issues</a:t>
            </a:r>
          </a:p>
          <a:p>
            <a:r>
              <a:rPr lang="en-US" dirty="0" smtClean="0"/>
              <a:t>Experienced Syrian</a:t>
            </a:r>
            <a:r>
              <a:rPr lang="en-US" baseline="0" dirty="0" smtClean="0"/>
              <a:t> </a:t>
            </a:r>
            <a:r>
              <a:rPr lang="en-US" dirty="0" smtClean="0"/>
              <a:t>People gathered to avoid the fake comments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F12CCB-7203-48C2-85AA-B36722CE02E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38943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Archieving</a:t>
            </a:r>
            <a:r>
              <a:rPr lang="en-GB" dirty="0" smtClean="0"/>
              <a:t> every thing on your account</a:t>
            </a:r>
          </a:p>
          <a:p>
            <a:r>
              <a:rPr lang="en-GB" dirty="0" smtClean="0"/>
              <a:t>Privacy issues</a:t>
            </a:r>
            <a:r>
              <a:rPr lang="en-GB" baseline="0" dirty="0" smtClean="0"/>
              <a:t> are avoided</a:t>
            </a:r>
          </a:p>
          <a:p>
            <a:r>
              <a:rPr lang="en-GB" dirty="0" smtClean="0"/>
              <a:t>knowledgeable advisors with the mother language ! (mention the two professors</a:t>
            </a:r>
            <a:r>
              <a:rPr lang="en-GB" baseline="0" dirty="0" smtClean="0"/>
              <a:t> about the freedom to talk on the </a:t>
            </a:r>
            <a:r>
              <a:rPr lang="en-GB" baseline="0" smtClean="0"/>
              <a:t>mother language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F12CCB-7203-48C2-85AA-B36722CE02E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07219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F12CCB-7203-48C2-85AA-B36722CE02E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10227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Allow me to show you our website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F12CCB-7203-48C2-85AA-B36722CE02E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01247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F12CCB-7203-48C2-85AA-B36722CE02E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59587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F12CCB-7203-48C2-85AA-B36722CE02E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18443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F12CCB-7203-48C2-85AA-B36722CE02E3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26324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F12CCB-7203-48C2-85AA-B36722CE02E3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7800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422C9-7CC2-4F96-A06F-5B4B6DA4EC5E}" type="datetime3">
              <a:rPr lang="en-GB" smtClean="0"/>
              <a:t>16 May, 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B2951-0DBA-4A7E-B569-195BB34384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6803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A8457-C3AA-4471-B12E-A6E7CF97ED47}" type="datetime3">
              <a:rPr lang="en-GB" smtClean="0"/>
              <a:t>16 May, 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B2951-0DBA-4A7E-B569-195BB34384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3479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55479-C0D1-486D-BCE7-66895B708829}" type="datetime3">
              <a:rPr lang="en-GB" smtClean="0"/>
              <a:t>16 May, 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B2951-0DBA-4A7E-B569-195BB34384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6710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383FE-0534-457F-B507-79D486F986ED}" type="datetime3">
              <a:rPr lang="en-GB" smtClean="0"/>
              <a:t>16 May, 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B2951-0DBA-4A7E-B569-195BB34384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57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50BF7-790E-40EE-888F-1C7D9C5F14D1}" type="datetime3">
              <a:rPr lang="en-GB" smtClean="0"/>
              <a:t>16 May, 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B2951-0DBA-4A7E-B569-195BB34384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0037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9D2FF-60C3-4D53-9E35-2EB3F698B136}" type="datetime3">
              <a:rPr lang="en-GB" smtClean="0"/>
              <a:t>16 May, 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B2951-0DBA-4A7E-B569-195BB34384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9088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F84C6-6872-4D79-A4F4-EA43CB3309EE}" type="datetime3">
              <a:rPr lang="en-GB" smtClean="0"/>
              <a:t>16 May, 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B2951-0DBA-4A7E-B569-195BB34384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8558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A9DE6-B0B8-47EE-BE4C-CBE87607F3DC}" type="datetime3">
              <a:rPr lang="en-GB" smtClean="0"/>
              <a:t>16 May, 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B2951-0DBA-4A7E-B569-195BB34384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8089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7F144-398D-4C8A-9F2E-92E40057FE7A}" type="datetime3">
              <a:rPr lang="en-GB" smtClean="0"/>
              <a:t>16 May, 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B2951-0DBA-4A7E-B569-195BB34384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9043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B064B-44A7-42AB-8346-0D6AB1720638}" type="datetime3">
              <a:rPr lang="en-GB" smtClean="0"/>
              <a:t>16 May, 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B2951-0DBA-4A7E-B569-195BB34384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8083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F8B91-8434-4C9E-AB7B-8742D8E9AE6C}" type="datetime3">
              <a:rPr lang="en-GB" smtClean="0"/>
              <a:t>16 May, 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B2951-0DBA-4A7E-B569-195BB34384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7853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E44A9D-6537-4B74-B713-172F07951AC4}" type="datetime3">
              <a:rPr lang="en-GB" smtClean="0"/>
              <a:t>16 May, 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AB2951-0DBA-4A7E-B569-195BB34384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766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jp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20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microsoft.com/office/2007/relationships/hdphoto" Target="../media/hdphoto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keitgerman.com/account/login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B2951-0DBA-4A7E-B569-195BB3438478}" type="slidenum">
              <a:rPr lang="en-GB" smtClean="0"/>
              <a:t>1</a:t>
            </a:fld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82" y="126610"/>
            <a:ext cx="2372752" cy="1639572"/>
          </a:xfrm>
          <a:prstGeom prst="rect">
            <a:avLst/>
          </a:prstGeom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081048" y="3164375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90484" y="4109771"/>
            <a:ext cx="61362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400" b="1" dirty="0" smtClean="0">
                <a:solidFill>
                  <a:srgbClr val="212121"/>
                </a:solidFill>
                <a:latin typeface="Cocon® Next Arabic" panose="020A0503020102020204" pitchFamily="18" charset="-78"/>
                <a:ea typeface="Cocon® Next Arabic" panose="020A0503020102020204" pitchFamily="18" charset="-78"/>
                <a:cs typeface="Cocon® Next Arabic" panose="020A0503020102020204" pitchFamily="18" charset="-78"/>
              </a:rPr>
              <a:t>“A </a:t>
            </a:r>
            <a:r>
              <a:rPr lang="en-US" sz="4400" b="1" dirty="0">
                <a:solidFill>
                  <a:srgbClr val="212121"/>
                </a:solidFill>
                <a:latin typeface="Cocon® Next Arabic" panose="020A0503020102020204" pitchFamily="18" charset="-78"/>
                <a:ea typeface="Cocon® Next Arabic" panose="020A0503020102020204" pitchFamily="18" charset="-78"/>
                <a:cs typeface="Cocon® Next Arabic" panose="020A0503020102020204" pitchFamily="18" charset="-78"/>
              </a:rPr>
              <a:t>good start is half way to </a:t>
            </a:r>
            <a:r>
              <a:rPr lang="en-US" sz="4400" b="1" dirty="0" smtClean="0">
                <a:solidFill>
                  <a:srgbClr val="212121"/>
                </a:solidFill>
                <a:latin typeface="Cocon® Next Arabic" panose="020A0503020102020204" pitchFamily="18" charset="-78"/>
                <a:ea typeface="Cocon® Next Arabic" panose="020A0503020102020204" pitchFamily="18" charset="-78"/>
                <a:cs typeface="Cocon® Next Arabic" panose="020A0503020102020204" pitchFamily="18" charset="-78"/>
              </a:rPr>
              <a:t>success!”</a:t>
            </a:r>
            <a:endParaRPr lang="en-GB" sz="4400" dirty="0">
              <a:latin typeface="Cocon® Next Arabic" panose="020A0503020102020204" pitchFamily="18" charset="-78"/>
              <a:ea typeface="Cocon® Next Arabic" panose="020A0503020102020204" pitchFamily="18" charset="-78"/>
              <a:cs typeface="Cocon® Next Arabic" panose="020A0503020102020204" pitchFamily="18" charset="-7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97834" y="1874859"/>
            <a:ext cx="507698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 dirty="0">
                <a:solidFill>
                  <a:srgbClr val="212121"/>
                </a:solidFill>
                <a:latin typeface="Cocon® Next Arabic" panose="020A0503020102020204" pitchFamily="18" charset="-78"/>
                <a:ea typeface="Cocon® Next Arabic" panose="020A0503020102020204" pitchFamily="18" charset="-78"/>
                <a:cs typeface="Cocon® Next Arabic" panose="020A0503020102020204" pitchFamily="18" charset="-78"/>
              </a:rPr>
              <a:t>Obay Hadid</a:t>
            </a:r>
            <a:r>
              <a:rPr lang="en-GB" sz="4000" b="1" dirty="0">
                <a:solidFill>
                  <a:srgbClr val="212121"/>
                </a:solidFill>
                <a:latin typeface="Cocon® Next Arabic" panose="020A0503020102020204" pitchFamily="18" charset="-78"/>
                <a:ea typeface="Cocon® Next Arabic" panose="020A0503020102020204" pitchFamily="18" charset="-78"/>
                <a:cs typeface="Cocon® Next Arabic" panose="020A0503020102020204" pitchFamily="18" charset="-78"/>
              </a:rPr>
              <a:t/>
            </a:r>
            <a:br>
              <a:rPr lang="en-GB" sz="4000" b="1" dirty="0">
                <a:solidFill>
                  <a:srgbClr val="212121"/>
                </a:solidFill>
                <a:latin typeface="Cocon® Next Arabic" panose="020A0503020102020204" pitchFamily="18" charset="-78"/>
                <a:ea typeface="Cocon® Next Arabic" panose="020A0503020102020204" pitchFamily="18" charset="-78"/>
                <a:cs typeface="Cocon® Next Arabic" panose="020A0503020102020204" pitchFamily="18" charset="-78"/>
              </a:rPr>
            </a:br>
            <a:r>
              <a:rPr lang="en-GB" sz="4000" b="1" dirty="0">
                <a:solidFill>
                  <a:srgbClr val="212121"/>
                </a:solidFill>
                <a:latin typeface="Cocon® Next Arabic" panose="020A0503020102020204" pitchFamily="18" charset="-78"/>
                <a:ea typeface="Cocon® Next Arabic" panose="020A0503020102020204" pitchFamily="18" charset="-78"/>
                <a:cs typeface="Cocon® Next Arabic" panose="020A0503020102020204" pitchFamily="18" charset="-78"/>
              </a:rPr>
              <a:t>Co-Founder </a:t>
            </a:r>
          </a:p>
        </p:txBody>
      </p:sp>
    </p:spTree>
    <p:extLst>
      <p:ext uri="{BB962C8B-B14F-4D97-AF65-F5344CB8AC3E}">
        <p14:creationId xmlns:p14="http://schemas.microsoft.com/office/powerpoint/2010/main" val="3142474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B2951-0DBA-4A7E-B569-195BB3438478}" type="slidenum">
              <a:rPr lang="en-GB" smtClean="0"/>
              <a:t>10</a:t>
            </a:fld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82" y="126610"/>
            <a:ext cx="2372752" cy="16395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18788" y="792828"/>
            <a:ext cx="78839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Cocon® Next Arabic" panose="020A0503020102020204" pitchFamily="18" charset="-78"/>
                <a:ea typeface="Cocon® Next Arabic" panose="020A0503020102020204" pitchFamily="18" charset="-78"/>
                <a:cs typeface="Cocon® Next Arabic" panose="020A0503020102020204" pitchFamily="18" charset="-78"/>
              </a:rPr>
              <a:t>Workshop in Hannover, 29.04.2017</a:t>
            </a:r>
            <a:endParaRPr lang="en-GB" sz="3600" b="1" dirty="0">
              <a:latin typeface="Cocon® Next Arabic" panose="020A0503020102020204" pitchFamily="18" charset="-78"/>
              <a:ea typeface="Cocon® Next Arabic" panose="020A0503020102020204" pitchFamily="18" charset="-78"/>
              <a:cs typeface="Cocon® Next Arabic" panose="020A0503020102020204" pitchFamily="18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597" y="2835528"/>
            <a:ext cx="5753176" cy="35208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36" y="2149848"/>
            <a:ext cx="5611010" cy="34338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1750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B2951-0DBA-4A7E-B569-195BB3438478}" type="slidenum">
              <a:rPr lang="en-GB" smtClean="0"/>
              <a:t>11</a:t>
            </a:fld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82" y="126610"/>
            <a:ext cx="2372752" cy="16395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18788" y="792828"/>
            <a:ext cx="78839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Cocon® Next Arabic" panose="020A0503020102020204" pitchFamily="18" charset="-78"/>
                <a:ea typeface="Cocon® Next Arabic" panose="020A0503020102020204" pitchFamily="18" charset="-78"/>
                <a:cs typeface="Cocon® Next Arabic" panose="020A0503020102020204" pitchFamily="18" charset="-78"/>
              </a:rPr>
              <a:t>Workshop in Berlin, 19.08.2017</a:t>
            </a:r>
            <a:endParaRPr lang="en-GB" sz="3600" b="1" dirty="0">
              <a:latin typeface="Cocon® Next Arabic" panose="020A0503020102020204" pitchFamily="18" charset="-78"/>
              <a:ea typeface="Cocon® Next Arabic" panose="020A0503020102020204" pitchFamily="18" charset="-78"/>
              <a:cs typeface="Cocon® Next Arabic" panose="020A0503020102020204" pitchFamily="18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505" y="2681207"/>
            <a:ext cx="5322645" cy="32573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96" y="1921790"/>
            <a:ext cx="5470177" cy="3347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83071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B2951-0DBA-4A7E-B569-195BB3438478}" type="slidenum">
              <a:rPr lang="en-GB" smtClean="0"/>
              <a:t>12</a:t>
            </a:fld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82" y="126610"/>
            <a:ext cx="2372752" cy="16395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18788" y="792828"/>
            <a:ext cx="78839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Cocon® Next Arabic" panose="020A0503020102020204" pitchFamily="18" charset="-78"/>
                <a:ea typeface="Cocon® Next Arabic" panose="020A0503020102020204" pitchFamily="18" charset="-78"/>
                <a:cs typeface="Cocon® Next Arabic" panose="020A0503020102020204" pitchFamily="18" charset="-78"/>
              </a:rPr>
              <a:t>Workshop in Hamburg, 23.09.2017</a:t>
            </a:r>
            <a:endParaRPr lang="en-GB" sz="3600" b="1" dirty="0">
              <a:latin typeface="Cocon® Next Arabic" panose="020A0503020102020204" pitchFamily="18" charset="-78"/>
              <a:ea typeface="Cocon® Next Arabic" panose="020A0503020102020204" pitchFamily="18" charset="-78"/>
              <a:cs typeface="Cocon® Next Arabic" panose="020A0503020102020204" pitchFamily="18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42" y="1611198"/>
            <a:ext cx="6123951" cy="4082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553" y="2775366"/>
            <a:ext cx="5147558" cy="34317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90606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B2951-0DBA-4A7E-B569-195BB3438478}" type="slidenum">
              <a:rPr lang="en-GB" smtClean="0"/>
              <a:t>13</a:t>
            </a:fld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82" y="126610"/>
            <a:ext cx="2372752" cy="1639572"/>
          </a:xfrm>
          <a:prstGeom prst="rect">
            <a:avLst/>
          </a:prstGeom>
        </p:spPr>
      </p:pic>
      <p:pic>
        <p:nvPicPr>
          <p:cNvPr id="2" name="make it syria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7238" y="2079733"/>
            <a:ext cx="4641742" cy="46417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533" y="2011470"/>
            <a:ext cx="4778267" cy="47782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18788" y="792828"/>
            <a:ext cx="78839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Cocon® Next Arabic" panose="020A0503020102020204" pitchFamily="18" charset="-78"/>
                <a:ea typeface="Cocon® Next Arabic" panose="020A0503020102020204" pitchFamily="18" charset="-78"/>
                <a:cs typeface="Cocon® Next Arabic" panose="020A0503020102020204" pitchFamily="18" charset="-78"/>
              </a:rPr>
              <a:t>Social Media Contents</a:t>
            </a:r>
            <a:endParaRPr lang="en-GB" sz="3600" b="1" dirty="0">
              <a:latin typeface="Cocon® Next Arabic" panose="020A0503020102020204" pitchFamily="18" charset="-78"/>
              <a:ea typeface="Cocon® Next Arabic" panose="020A0503020102020204" pitchFamily="18" charset="-78"/>
              <a:cs typeface="Cocon® Next Arabic" panose="020A05030201020202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0172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B2951-0DBA-4A7E-B569-195BB3438478}" type="slidenum">
              <a:rPr lang="en-GB" smtClean="0"/>
              <a:t>14</a:t>
            </a:fld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699" y="172151"/>
            <a:ext cx="6549324" cy="654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879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B2951-0DBA-4A7E-B569-195BB3438478}" type="slidenum">
              <a:rPr lang="en-GB" smtClean="0"/>
              <a:t>15</a:t>
            </a:fld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82" y="126610"/>
            <a:ext cx="2372752" cy="163957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25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93122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B2951-0DBA-4A7E-B569-195BB3438478}" type="slidenum">
              <a:rPr lang="en-GB" smtClean="0"/>
              <a:t>16</a:t>
            </a:fld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82" y="126610"/>
            <a:ext cx="2372752" cy="163957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298" y="949222"/>
            <a:ext cx="2960892" cy="29608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2728912"/>
            <a:ext cx="3810000" cy="381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19" y="2865132"/>
            <a:ext cx="2894447" cy="2894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51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B2951-0DBA-4A7E-B569-195BB3438478}" type="slidenum">
              <a:rPr lang="en-GB" smtClean="0"/>
              <a:t>17</a:t>
            </a:fld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82" y="126610"/>
            <a:ext cx="2372752" cy="163957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99" y="1766182"/>
            <a:ext cx="4762500" cy="4762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5284599" y="3177936"/>
            <a:ext cx="72535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Cocon® Next Arabic" panose="020A0503020102020204" pitchFamily="18" charset="-78"/>
                <a:ea typeface="Cocon® Next Arabic" panose="020A0503020102020204" pitchFamily="18" charset="-78"/>
                <a:cs typeface="Cocon® Next Arabic" panose="020A0503020102020204" pitchFamily="18" charset="-78"/>
              </a:rPr>
              <a:t>Obay Hadid</a:t>
            </a:r>
          </a:p>
          <a:p>
            <a:r>
              <a:rPr lang="en-US" sz="3600" dirty="0" smtClean="0">
                <a:latin typeface="Cocon® Next Arabic" panose="020A0503020102020204" pitchFamily="18" charset="-78"/>
                <a:ea typeface="Cocon® Next Arabic" panose="020A0503020102020204" pitchFamily="18" charset="-78"/>
                <a:cs typeface="Cocon® Next Arabic" panose="020A0503020102020204" pitchFamily="18" charset="-78"/>
              </a:rPr>
              <a:t>obay.hadid@makeitgerman.com</a:t>
            </a:r>
          </a:p>
          <a:p>
            <a:r>
              <a:rPr lang="en-US" sz="3600" dirty="0" smtClean="0">
                <a:latin typeface="Cocon® Next Arabic" panose="020A0503020102020204" pitchFamily="18" charset="-78"/>
                <a:ea typeface="Cocon® Next Arabic" panose="020A0503020102020204" pitchFamily="18" charset="-78"/>
                <a:cs typeface="Cocon® Next Arabic" panose="020A0503020102020204" pitchFamily="18" charset="-78"/>
              </a:rPr>
              <a:t>+4915754111895</a:t>
            </a:r>
            <a:endParaRPr lang="en-GB" sz="3600" dirty="0">
              <a:latin typeface="Cocon® Next Arabic" panose="020A0503020102020204" pitchFamily="18" charset="-78"/>
              <a:ea typeface="Cocon® Next Arabic" panose="020A0503020102020204" pitchFamily="18" charset="-78"/>
              <a:cs typeface="Cocon® Next Arabic" panose="020A05030201020202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30194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B2951-0DBA-4A7E-B569-195BB3438478}" type="slidenum">
              <a:rPr lang="en-GB" smtClean="0"/>
              <a:t>2</a:t>
            </a:fld>
            <a:endParaRPr lang="en-GB"/>
          </a:p>
        </p:txBody>
      </p:sp>
      <p:pic>
        <p:nvPicPr>
          <p:cNvPr id="2" name="365 MIG Sub E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662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B2951-0DBA-4A7E-B569-195BB3438478}" type="slidenum">
              <a:rPr lang="en-GB" smtClean="0"/>
              <a:t>3</a:t>
            </a:fld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82" y="126610"/>
            <a:ext cx="2372752" cy="16395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458" y="946396"/>
            <a:ext cx="9134178" cy="5139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558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B2951-0DBA-4A7E-B569-195BB3438478}" type="slidenum">
              <a:rPr lang="en-GB" smtClean="0"/>
              <a:t>4</a:t>
            </a:fld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82" y="126610"/>
            <a:ext cx="2372752" cy="163957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488" y="2821785"/>
            <a:ext cx="2817000" cy="24789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644" y="2821786"/>
            <a:ext cx="2817000" cy="24789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6800" y="2821784"/>
            <a:ext cx="2817000" cy="2478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445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B2951-0DBA-4A7E-B569-195BB3438478}" type="slidenum">
              <a:rPr lang="en-GB" smtClean="0"/>
              <a:t>5</a:t>
            </a:fld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82" y="126610"/>
            <a:ext cx="2372752" cy="1639572"/>
          </a:xfrm>
          <a:prstGeom prst="rect">
            <a:avLst/>
          </a:prstGeom>
        </p:spPr>
      </p:pic>
      <p:graphicFrame>
        <p:nvGraphicFramePr>
          <p:cNvPr id="25" name="Diagram 24"/>
          <p:cNvGraphicFramePr/>
          <p:nvPr>
            <p:extLst>
              <p:ext uri="{D42A27DB-BD31-4B8C-83A1-F6EECF244321}">
                <p14:modId xmlns:p14="http://schemas.microsoft.com/office/powerpoint/2010/main" val="1850161454"/>
              </p:ext>
            </p:extLst>
          </p:nvPr>
        </p:nvGraphicFramePr>
        <p:xfrm>
          <a:off x="3031786" y="813697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392289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graphicEl>
                                              <a:dgm id="{49F57724-4563-407D-8574-C8C1EA9977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>
                                            <p:graphicEl>
                                              <a:dgm id="{49F57724-4563-407D-8574-C8C1EA99773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graphicEl>
                                              <a:dgm id="{11734549-8A89-4781-87D7-FC2D028F02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>
                                            <p:graphicEl>
                                              <a:dgm id="{11734549-8A89-4781-87D7-FC2D028F02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graphicEl>
                                              <a:dgm id="{966EC5D8-FCE1-4BA2-B49B-1E5B07A7DA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>
                                            <p:graphicEl>
                                              <a:dgm id="{966EC5D8-FCE1-4BA2-B49B-1E5B07A7DA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graphicEl>
                                              <a:dgm id="{3EF58F2D-82BA-4126-B02E-6E4C5D77DD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>
                                            <p:graphicEl>
                                              <a:dgm id="{3EF58F2D-82BA-4126-B02E-6E4C5D77DD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graphicEl>
                                              <a:dgm id="{005A1C0A-6E5E-40E8-A845-01B9128A95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>
                                            <p:graphicEl>
                                              <a:dgm id="{005A1C0A-6E5E-40E8-A845-01B9128A95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5" grpId="0" uiExpand="1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B2951-0DBA-4A7E-B569-195BB3438478}" type="slidenum">
              <a:rPr lang="en-GB" smtClean="0"/>
              <a:t>6</a:t>
            </a:fld>
            <a:endParaRPr lang="en-GB" dirty="0"/>
          </a:p>
        </p:txBody>
      </p:sp>
      <p:pic>
        <p:nvPicPr>
          <p:cNvPr id="6" name="Picture 5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512" y="649255"/>
            <a:ext cx="7498956" cy="518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013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B2951-0DBA-4A7E-B569-195BB3438478}" type="slidenum">
              <a:rPr lang="en-GB" smtClean="0"/>
              <a:t>7</a:t>
            </a:fld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82" y="126610"/>
            <a:ext cx="2372752" cy="16395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62" y="2052089"/>
            <a:ext cx="6034008" cy="40246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782" y="1766182"/>
            <a:ext cx="5043940" cy="33643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2918788" y="792828"/>
            <a:ext cx="78839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Cocon® Next Arabic" panose="020A0503020102020204" pitchFamily="18" charset="-78"/>
                <a:ea typeface="Cocon® Next Arabic" panose="020A0503020102020204" pitchFamily="18" charset="-78"/>
                <a:cs typeface="Cocon® Next Arabic" panose="020A0503020102020204" pitchFamily="18" charset="-78"/>
              </a:rPr>
              <a:t>First Workshop in Berlin, 23.09.2016</a:t>
            </a:r>
            <a:endParaRPr lang="en-GB" sz="3600" b="1" dirty="0">
              <a:latin typeface="Cocon® Next Arabic" panose="020A0503020102020204" pitchFamily="18" charset="-78"/>
              <a:ea typeface="Cocon® Next Arabic" panose="020A0503020102020204" pitchFamily="18" charset="-78"/>
              <a:cs typeface="Cocon® Next Arabic" panose="020A05030201020202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19868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B2951-0DBA-4A7E-B569-195BB3438478}" type="slidenum">
              <a:rPr lang="en-GB" smtClean="0"/>
              <a:t>8</a:t>
            </a:fld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82" y="126610"/>
            <a:ext cx="2372752" cy="16395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18788" y="792828"/>
            <a:ext cx="78839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Cocon® Next Arabic" panose="020A0503020102020204" pitchFamily="18" charset="-78"/>
                <a:ea typeface="Cocon® Next Arabic" panose="020A0503020102020204" pitchFamily="18" charset="-78"/>
                <a:cs typeface="Cocon® Next Arabic" panose="020A0503020102020204" pitchFamily="18" charset="-78"/>
              </a:rPr>
              <a:t>Workshop in Mannheim, 14.12.2016</a:t>
            </a:r>
            <a:endParaRPr lang="en-GB" sz="3600" b="1" dirty="0">
              <a:latin typeface="Cocon® Next Arabic" panose="020A0503020102020204" pitchFamily="18" charset="-78"/>
              <a:ea typeface="Cocon® Next Arabic" panose="020A0503020102020204" pitchFamily="18" charset="-78"/>
              <a:cs typeface="Cocon® Next Arabic" panose="020A0503020102020204" pitchFamily="18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09" y="1948096"/>
            <a:ext cx="5062431" cy="33867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384" y="2551128"/>
            <a:ext cx="5274416" cy="3528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54543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B2951-0DBA-4A7E-B569-195BB3438478}" type="slidenum">
              <a:rPr lang="en-GB" smtClean="0"/>
              <a:t>9</a:t>
            </a:fld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82" y="126610"/>
            <a:ext cx="2372752" cy="16395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18788" y="792828"/>
            <a:ext cx="78839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Cocon® Next Arabic" panose="020A0503020102020204" pitchFamily="18" charset="-78"/>
                <a:ea typeface="Cocon® Next Arabic" panose="020A0503020102020204" pitchFamily="18" charset="-78"/>
                <a:cs typeface="Cocon® Next Arabic" panose="020A0503020102020204" pitchFamily="18" charset="-78"/>
              </a:rPr>
              <a:t>Workshop in Berlin, 22.04.2017</a:t>
            </a:r>
            <a:endParaRPr lang="en-GB" sz="3600" b="1" dirty="0">
              <a:latin typeface="Cocon® Next Arabic" panose="020A0503020102020204" pitchFamily="18" charset="-78"/>
              <a:ea typeface="Cocon® Next Arabic" panose="020A0503020102020204" pitchFamily="18" charset="-78"/>
              <a:cs typeface="Cocon® Next Arabic" panose="020A0503020102020204" pitchFamily="18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82" y="1983158"/>
            <a:ext cx="5848468" cy="3579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954" y="2582608"/>
            <a:ext cx="5848468" cy="3579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59849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1033</TotalTime>
  <Words>266</Words>
  <Application>Microsoft Office PowerPoint</Application>
  <PresentationFormat>Προσαρμογή</PresentationFormat>
  <Paragraphs>80</Paragraphs>
  <Slides>17</Slides>
  <Notes>16</Notes>
  <HiddenSlides>0</HiddenSlides>
  <MMClips>2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17</vt:i4>
      </vt:variant>
    </vt:vector>
  </HeadingPairs>
  <TitlesOfParts>
    <vt:vector size="18" baseType="lpstr"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Obay Hadid</dc:creator>
  <cp:lastModifiedBy>Tasos Selalmazidis</cp:lastModifiedBy>
  <cp:revision>36</cp:revision>
  <dcterms:created xsi:type="dcterms:W3CDTF">2017-09-14T14:02:56Z</dcterms:created>
  <dcterms:modified xsi:type="dcterms:W3CDTF">2018-05-16T08:11:34Z</dcterms:modified>
</cp:coreProperties>
</file>