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73" r:id="rId5"/>
    <p:sldId id="383" r:id="rId6"/>
    <p:sldId id="439" r:id="rId7"/>
    <p:sldId id="432" r:id="rId8"/>
    <p:sldId id="440" r:id="rId9"/>
    <p:sldId id="426" r:id="rId10"/>
    <p:sldId id="433" r:id="rId11"/>
    <p:sldId id="401" r:id="rId12"/>
    <p:sldId id="427" r:id="rId13"/>
    <p:sldId id="403" r:id="rId14"/>
  </p:sldIdLst>
  <p:sldSz cx="9144000" cy="6858000" type="overhead"/>
  <p:notesSz cx="6808788" cy="9940925"/>
  <p:defaultTextStyle>
    <a:defPPr>
      <a:defRPr lang="en-US"/>
    </a:defPPr>
    <a:lvl1pPr algn="l" rtl="0" fontAlgn="base">
      <a:spcBef>
        <a:spcPct val="0"/>
      </a:spcBef>
      <a:spcAft>
        <a:spcPct val="0"/>
      </a:spcAft>
      <a:defRPr sz="2500" b="1" kern="1200">
        <a:solidFill>
          <a:schemeClr val="bg1"/>
        </a:solidFill>
        <a:latin typeface="Arial" charset="0"/>
        <a:ea typeface="ＭＳ Ｐゴシック" charset="0"/>
        <a:cs typeface="+mn-cs"/>
      </a:defRPr>
    </a:lvl1pPr>
    <a:lvl2pPr marL="457200" algn="l" rtl="0" fontAlgn="base">
      <a:spcBef>
        <a:spcPct val="0"/>
      </a:spcBef>
      <a:spcAft>
        <a:spcPct val="0"/>
      </a:spcAft>
      <a:defRPr sz="2500" b="1" kern="1200">
        <a:solidFill>
          <a:schemeClr val="bg1"/>
        </a:solidFill>
        <a:latin typeface="Arial" charset="0"/>
        <a:ea typeface="ＭＳ Ｐゴシック" charset="0"/>
        <a:cs typeface="+mn-cs"/>
      </a:defRPr>
    </a:lvl2pPr>
    <a:lvl3pPr marL="914400" algn="l" rtl="0" fontAlgn="base">
      <a:spcBef>
        <a:spcPct val="0"/>
      </a:spcBef>
      <a:spcAft>
        <a:spcPct val="0"/>
      </a:spcAft>
      <a:defRPr sz="2500" b="1" kern="1200">
        <a:solidFill>
          <a:schemeClr val="bg1"/>
        </a:solidFill>
        <a:latin typeface="Arial" charset="0"/>
        <a:ea typeface="ＭＳ Ｐゴシック" charset="0"/>
        <a:cs typeface="+mn-cs"/>
      </a:defRPr>
    </a:lvl3pPr>
    <a:lvl4pPr marL="1371600" algn="l" rtl="0" fontAlgn="base">
      <a:spcBef>
        <a:spcPct val="0"/>
      </a:spcBef>
      <a:spcAft>
        <a:spcPct val="0"/>
      </a:spcAft>
      <a:defRPr sz="2500" b="1" kern="1200">
        <a:solidFill>
          <a:schemeClr val="bg1"/>
        </a:solidFill>
        <a:latin typeface="Arial" charset="0"/>
        <a:ea typeface="ＭＳ Ｐゴシック" charset="0"/>
        <a:cs typeface="+mn-cs"/>
      </a:defRPr>
    </a:lvl4pPr>
    <a:lvl5pPr marL="1828800" algn="l" rtl="0" fontAlgn="base">
      <a:spcBef>
        <a:spcPct val="0"/>
      </a:spcBef>
      <a:spcAft>
        <a:spcPct val="0"/>
      </a:spcAft>
      <a:defRPr sz="2500" b="1" kern="1200">
        <a:solidFill>
          <a:schemeClr val="bg1"/>
        </a:solidFill>
        <a:latin typeface="Arial" charset="0"/>
        <a:ea typeface="ＭＳ Ｐゴシック" charset="0"/>
        <a:cs typeface="+mn-cs"/>
      </a:defRPr>
    </a:lvl5pPr>
    <a:lvl6pPr marL="2286000" algn="l" defTabSz="457200" rtl="0" eaLnBrk="1" latinLnBrk="0" hangingPunct="1">
      <a:defRPr sz="2500" b="1" kern="1200">
        <a:solidFill>
          <a:schemeClr val="bg1"/>
        </a:solidFill>
        <a:latin typeface="Arial" charset="0"/>
        <a:ea typeface="ＭＳ Ｐゴシック" charset="0"/>
        <a:cs typeface="+mn-cs"/>
      </a:defRPr>
    </a:lvl6pPr>
    <a:lvl7pPr marL="2743200" algn="l" defTabSz="457200" rtl="0" eaLnBrk="1" latinLnBrk="0" hangingPunct="1">
      <a:defRPr sz="2500" b="1" kern="1200">
        <a:solidFill>
          <a:schemeClr val="bg1"/>
        </a:solidFill>
        <a:latin typeface="Arial" charset="0"/>
        <a:ea typeface="ＭＳ Ｐゴシック" charset="0"/>
        <a:cs typeface="+mn-cs"/>
      </a:defRPr>
    </a:lvl7pPr>
    <a:lvl8pPr marL="3200400" algn="l" defTabSz="457200" rtl="0" eaLnBrk="1" latinLnBrk="0" hangingPunct="1">
      <a:defRPr sz="2500" b="1" kern="1200">
        <a:solidFill>
          <a:schemeClr val="bg1"/>
        </a:solidFill>
        <a:latin typeface="Arial" charset="0"/>
        <a:ea typeface="ＭＳ Ｐゴシック" charset="0"/>
        <a:cs typeface="+mn-cs"/>
      </a:defRPr>
    </a:lvl8pPr>
    <a:lvl9pPr marL="3657600" algn="l" defTabSz="457200" rtl="0" eaLnBrk="1" latinLnBrk="0" hangingPunct="1">
      <a:defRPr sz="2500" b="1" kern="1200">
        <a:solidFill>
          <a:schemeClr val="bg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180"/>
    <a:srgbClr val="4F0080"/>
    <a:srgbClr val="E8E8E8"/>
    <a:srgbClr val="400080"/>
    <a:srgbClr val="C71221"/>
    <a:srgbClr val="63184C"/>
    <a:srgbClr val="E8E748"/>
    <a:srgbClr val="A79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iddels stil 4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6909" autoAdjust="0"/>
  </p:normalViewPr>
  <p:slideViewPr>
    <p:cSldViewPr snapToGrid="0">
      <p:cViewPr varScale="1">
        <p:scale>
          <a:sx n="64" d="100"/>
          <a:sy n="64"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7" d="100"/>
          <a:sy n="117" d="100"/>
        </p:scale>
        <p:origin x="-3896" y="-11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t" anchorCtr="0" compatLnSpc="1">
            <a:prstTxWarp prst="textNoShape">
              <a:avLst/>
            </a:prstTxWarp>
          </a:bodyPr>
          <a:lstStyle>
            <a:lvl1pPr defTabSz="916833">
              <a:defRPr sz="1200" b="0">
                <a:solidFill>
                  <a:schemeClr val="tx1"/>
                </a:solidFill>
                <a:latin typeface="Times New Roman" pitchFamily="18" charset="0"/>
                <a:ea typeface="+mn-ea"/>
              </a:defRPr>
            </a:lvl1pPr>
          </a:lstStyle>
          <a:p>
            <a:pPr>
              <a:defRPr/>
            </a:pPr>
            <a:endParaRPr lang="nb-NO"/>
          </a:p>
        </p:txBody>
      </p:sp>
      <p:sp>
        <p:nvSpPr>
          <p:cNvPr id="7171" name="Rectangle 3"/>
          <p:cNvSpPr>
            <a:spLocks noGrp="1" noChangeArrowheads="1"/>
          </p:cNvSpPr>
          <p:nvPr>
            <p:ph type="dt" sz="quarter" idx="1"/>
          </p:nvPr>
        </p:nvSpPr>
        <p:spPr bwMode="auto">
          <a:xfrm>
            <a:off x="3859271" y="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t" anchorCtr="0" compatLnSpc="1">
            <a:prstTxWarp prst="textNoShape">
              <a:avLst/>
            </a:prstTxWarp>
          </a:bodyPr>
          <a:lstStyle>
            <a:lvl1pPr algn="r" defTabSz="916833">
              <a:defRPr sz="1200" b="0">
                <a:solidFill>
                  <a:schemeClr val="tx1"/>
                </a:solidFill>
                <a:latin typeface="Times New Roman" pitchFamily="18" charset="0"/>
                <a:ea typeface="+mn-ea"/>
              </a:defRPr>
            </a:lvl1pPr>
          </a:lstStyle>
          <a:p>
            <a:pPr>
              <a:defRPr/>
            </a:pPr>
            <a:endParaRPr lang="nb-NO"/>
          </a:p>
        </p:txBody>
      </p:sp>
      <p:sp>
        <p:nvSpPr>
          <p:cNvPr id="7172" name="Rectangle 4"/>
          <p:cNvSpPr>
            <a:spLocks noGrp="1" noChangeArrowheads="1"/>
          </p:cNvSpPr>
          <p:nvPr>
            <p:ph type="ftr" sz="quarter" idx="2"/>
          </p:nvPr>
        </p:nvSpPr>
        <p:spPr bwMode="auto">
          <a:xfrm>
            <a:off x="1" y="944372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b" anchorCtr="0" compatLnSpc="1">
            <a:prstTxWarp prst="textNoShape">
              <a:avLst/>
            </a:prstTxWarp>
          </a:bodyPr>
          <a:lstStyle>
            <a:lvl1pPr defTabSz="916833">
              <a:defRPr sz="1200" b="0">
                <a:solidFill>
                  <a:schemeClr val="tx1"/>
                </a:solidFill>
                <a:latin typeface="Times New Roman" pitchFamily="18" charset="0"/>
                <a:ea typeface="+mn-ea"/>
              </a:defRPr>
            </a:lvl1pPr>
          </a:lstStyle>
          <a:p>
            <a:pPr>
              <a:defRPr/>
            </a:pPr>
            <a:endParaRPr lang="nb-NO"/>
          </a:p>
        </p:txBody>
      </p:sp>
      <p:sp>
        <p:nvSpPr>
          <p:cNvPr id="7173" name="Rectangle 5"/>
          <p:cNvSpPr>
            <a:spLocks noGrp="1" noChangeArrowheads="1"/>
          </p:cNvSpPr>
          <p:nvPr>
            <p:ph type="sldNum" sz="quarter" idx="3"/>
          </p:nvPr>
        </p:nvSpPr>
        <p:spPr bwMode="auto">
          <a:xfrm>
            <a:off x="3859271" y="944372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b" anchorCtr="0" compatLnSpc="1">
            <a:prstTxWarp prst="textNoShape">
              <a:avLst/>
            </a:prstTxWarp>
          </a:bodyPr>
          <a:lstStyle>
            <a:lvl1pPr algn="r" defTabSz="916833">
              <a:defRPr sz="1200" b="0">
                <a:solidFill>
                  <a:schemeClr val="tx1"/>
                </a:solidFill>
                <a:latin typeface="Times New Roman" charset="0"/>
              </a:defRPr>
            </a:lvl1pPr>
          </a:lstStyle>
          <a:p>
            <a:fld id="{387A3A92-9375-244D-9FA0-9875C703239E}" type="slidenum">
              <a:rPr lang="en-US"/>
              <a:pPr/>
              <a:t>‹#›</a:t>
            </a:fld>
            <a:endParaRPr lang="en-US"/>
          </a:p>
        </p:txBody>
      </p:sp>
    </p:spTree>
    <p:extLst>
      <p:ext uri="{BB962C8B-B14F-4D97-AF65-F5344CB8AC3E}">
        <p14:creationId xmlns:p14="http://schemas.microsoft.com/office/powerpoint/2010/main" val="209912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1" y="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t" anchorCtr="0" compatLnSpc="1">
            <a:prstTxWarp prst="textNoShape">
              <a:avLst/>
            </a:prstTxWarp>
          </a:bodyPr>
          <a:lstStyle>
            <a:lvl1pPr defTabSz="916833">
              <a:defRPr sz="1200" b="0">
                <a:solidFill>
                  <a:schemeClr val="tx1"/>
                </a:solidFill>
                <a:latin typeface="Times New Roman" pitchFamily="18" charset="0"/>
                <a:ea typeface="+mn-ea"/>
              </a:defRPr>
            </a:lvl1pPr>
          </a:lstStyle>
          <a:p>
            <a:pPr>
              <a:defRPr/>
            </a:pPr>
            <a:endParaRPr lang="nb-NO"/>
          </a:p>
        </p:txBody>
      </p:sp>
      <p:sp>
        <p:nvSpPr>
          <p:cNvPr id="12291" name="Rectangle 1027"/>
          <p:cNvSpPr>
            <a:spLocks noGrp="1" noChangeArrowheads="1"/>
          </p:cNvSpPr>
          <p:nvPr>
            <p:ph type="dt" idx="1"/>
          </p:nvPr>
        </p:nvSpPr>
        <p:spPr bwMode="auto">
          <a:xfrm>
            <a:off x="3857676" y="0"/>
            <a:ext cx="2949517"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t" anchorCtr="0" compatLnSpc="1">
            <a:prstTxWarp prst="textNoShape">
              <a:avLst/>
            </a:prstTxWarp>
          </a:bodyPr>
          <a:lstStyle>
            <a:lvl1pPr algn="r" defTabSz="916833">
              <a:defRPr sz="1200" b="0">
                <a:solidFill>
                  <a:schemeClr val="tx1"/>
                </a:solidFill>
                <a:latin typeface="Times New Roman" pitchFamily="18" charset="0"/>
                <a:ea typeface="+mn-ea"/>
              </a:defRPr>
            </a:lvl1pPr>
          </a:lstStyle>
          <a:p>
            <a:pPr>
              <a:defRPr/>
            </a:pPr>
            <a:endParaRPr lang="nb-NO"/>
          </a:p>
        </p:txBody>
      </p:sp>
      <p:sp>
        <p:nvSpPr>
          <p:cNvPr id="4100" name="Rectangle 1028"/>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2293" name="Rectangle 1029"/>
          <p:cNvSpPr>
            <a:spLocks noGrp="1" noChangeArrowheads="1"/>
          </p:cNvSpPr>
          <p:nvPr>
            <p:ph type="body" sz="quarter" idx="3"/>
          </p:nvPr>
        </p:nvSpPr>
        <p:spPr bwMode="auto">
          <a:xfrm>
            <a:off x="679922" y="4721860"/>
            <a:ext cx="5448946" cy="447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1030"/>
          <p:cNvSpPr>
            <a:spLocks noGrp="1" noChangeArrowheads="1"/>
          </p:cNvSpPr>
          <p:nvPr>
            <p:ph type="ftr" sz="quarter" idx="4"/>
          </p:nvPr>
        </p:nvSpPr>
        <p:spPr bwMode="auto">
          <a:xfrm>
            <a:off x="1" y="9443720"/>
            <a:ext cx="2949517"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b" anchorCtr="0" compatLnSpc="1">
            <a:prstTxWarp prst="textNoShape">
              <a:avLst/>
            </a:prstTxWarp>
          </a:bodyPr>
          <a:lstStyle>
            <a:lvl1pPr defTabSz="916833">
              <a:defRPr sz="1200" b="0">
                <a:solidFill>
                  <a:schemeClr val="tx1"/>
                </a:solidFill>
                <a:latin typeface="Times New Roman" pitchFamily="18" charset="0"/>
                <a:ea typeface="+mn-ea"/>
              </a:defRPr>
            </a:lvl1pPr>
          </a:lstStyle>
          <a:p>
            <a:pPr>
              <a:defRPr/>
            </a:pPr>
            <a:endParaRPr lang="nb-NO"/>
          </a:p>
        </p:txBody>
      </p:sp>
      <p:sp>
        <p:nvSpPr>
          <p:cNvPr id="12295" name="Rectangle 1031"/>
          <p:cNvSpPr>
            <a:spLocks noGrp="1" noChangeArrowheads="1"/>
          </p:cNvSpPr>
          <p:nvPr>
            <p:ph type="sldNum" sz="quarter" idx="5"/>
          </p:nvPr>
        </p:nvSpPr>
        <p:spPr bwMode="auto">
          <a:xfrm>
            <a:off x="3857676" y="9443720"/>
            <a:ext cx="2949517"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6" tIns="45848" rIns="91696" bIns="45848" numCol="1" anchor="b" anchorCtr="0" compatLnSpc="1">
            <a:prstTxWarp prst="textNoShape">
              <a:avLst/>
            </a:prstTxWarp>
          </a:bodyPr>
          <a:lstStyle>
            <a:lvl1pPr algn="r" defTabSz="916833">
              <a:defRPr sz="1200" b="0">
                <a:solidFill>
                  <a:schemeClr val="tx1"/>
                </a:solidFill>
                <a:latin typeface="Times New Roman" charset="0"/>
              </a:defRPr>
            </a:lvl1pPr>
          </a:lstStyle>
          <a:p>
            <a:fld id="{3F0D11D0-BD16-3D41-B089-AD3B63082BF2}" type="slidenum">
              <a:rPr lang="en-US"/>
              <a:pPr/>
              <a:t>‹#›</a:t>
            </a:fld>
            <a:endParaRPr lang="en-US"/>
          </a:p>
        </p:txBody>
      </p:sp>
    </p:spTree>
    <p:extLst>
      <p:ext uri="{BB962C8B-B14F-4D97-AF65-F5344CB8AC3E}">
        <p14:creationId xmlns:p14="http://schemas.microsoft.com/office/powerpoint/2010/main" val="1837229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2813" y="744538"/>
            <a:ext cx="4957762" cy="3717925"/>
          </a:xfrm>
        </p:spPr>
      </p:sp>
      <p:sp>
        <p:nvSpPr>
          <p:cNvPr id="3" name="Plassholder for notater 2"/>
          <p:cNvSpPr>
            <a:spLocks noGrp="1"/>
          </p:cNvSpPr>
          <p:nvPr>
            <p:ph type="body" idx="1"/>
          </p:nvPr>
        </p:nvSpPr>
        <p:spPr/>
        <p:txBody>
          <a:bodyPr/>
          <a:lstStyle/>
          <a:p>
            <a:pPr marL="0" indent="0">
              <a:buNone/>
            </a:pPr>
            <a:r>
              <a:rPr lang="en-US" sz="1800" dirty="0" smtClean="0"/>
              <a:t>Each Party shall take all feasible and reasonable steps within the framework of its education system and in conformity with its constitutional, legal, and regulatory provisions to develop procedures designed to assess fairly and expeditiously whether </a:t>
            </a:r>
            <a:r>
              <a:rPr lang="en-US" sz="2000" i="1" baseline="0" dirty="0" smtClean="0"/>
              <a:t> </a:t>
            </a:r>
            <a:r>
              <a:rPr lang="en-US" sz="2000" i="1" dirty="0" smtClean="0"/>
              <a:t>refugees, displaced persons and persons in a refugee-like situation</a:t>
            </a:r>
            <a:r>
              <a:rPr lang="en-US" sz="2000" dirty="0" smtClean="0"/>
              <a:t> </a:t>
            </a:r>
          </a:p>
          <a:p>
            <a:pPr marL="0" indent="0">
              <a:buNone/>
            </a:pPr>
            <a:r>
              <a:rPr lang="en-US" sz="1800" dirty="0" smtClean="0"/>
              <a:t>fulfill the relevant requirements for access to higher education, to further higher education </a:t>
            </a:r>
            <a:r>
              <a:rPr lang="en-US" sz="1800" dirty="0" err="1" smtClean="0"/>
              <a:t>programmes</a:t>
            </a:r>
            <a:r>
              <a:rPr lang="en-US" sz="1800" dirty="0" smtClean="0"/>
              <a:t> or to employment activities, </a:t>
            </a:r>
            <a:r>
              <a:rPr lang="en-US" sz="2000" i="1" dirty="0" smtClean="0"/>
              <a:t>even in cases in which the qualifications obtained in one of the Parties cannot be proven through documentary evidence.</a:t>
            </a:r>
          </a:p>
          <a:p>
            <a:endParaRPr lang="nb-NO" dirty="0" smtClean="0"/>
          </a:p>
          <a:p>
            <a:endParaRPr lang="nb-NO" dirty="0" smtClean="0"/>
          </a:p>
          <a:p>
            <a:r>
              <a:rPr lang="nb-NO" dirty="0" err="1" smtClean="0"/>
              <a:t>Important</a:t>
            </a:r>
            <a:r>
              <a:rPr lang="nb-NO" dirty="0" smtClean="0"/>
              <a:t> for </a:t>
            </a:r>
            <a:r>
              <a:rPr lang="nb-NO" dirty="0" err="1" smtClean="0"/>
              <a:t>integration</a:t>
            </a:r>
            <a:r>
              <a:rPr lang="nb-NO" baseline="0" dirty="0" smtClean="0"/>
              <a:t> and </a:t>
            </a:r>
            <a:r>
              <a:rPr lang="nb-NO" baseline="0" dirty="0" err="1" smtClean="0"/>
              <a:t>empowerment</a:t>
            </a:r>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2</a:t>
            </a:fld>
            <a:endParaRPr lang="en-US"/>
          </a:p>
        </p:txBody>
      </p:sp>
    </p:spTree>
    <p:extLst>
      <p:ext uri="{BB962C8B-B14F-4D97-AF65-F5344CB8AC3E}">
        <p14:creationId xmlns:p14="http://schemas.microsoft.com/office/powerpoint/2010/main" val="156865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What</a:t>
            </a:r>
            <a:r>
              <a:rPr lang="nb-NO" dirty="0" smtClean="0"/>
              <a:t> </a:t>
            </a:r>
            <a:r>
              <a:rPr lang="nb-NO" dirty="0" err="1" smtClean="0"/>
              <a:t>kinds</a:t>
            </a:r>
            <a:r>
              <a:rPr lang="nb-NO" dirty="0" smtClean="0"/>
              <a:t> </a:t>
            </a:r>
            <a:r>
              <a:rPr lang="nb-NO" dirty="0" err="1" smtClean="0"/>
              <a:t>of</a:t>
            </a:r>
            <a:r>
              <a:rPr lang="nb-NO" dirty="0" smtClean="0"/>
              <a:t> </a:t>
            </a:r>
            <a:r>
              <a:rPr lang="nb-NO" dirty="0" err="1" smtClean="0"/>
              <a:t>solutions</a:t>
            </a:r>
            <a:r>
              <a:rPr lang="nb-NO" dirty="0" smtClean="0"/>
              <a:t> do </a:t>
            </a:r>
            <a:r>
              <a:rPr lang="nb-NO" dirty="0" err="1" smtClean="0"/>
              <a:t>we</a:t>
            </a:r>
            <a:r>
              <a:rPr lang="nb-NO" dirty="0" smtClean="0"/>
              <a:t> </a:t>
            </a:r>
            <a:r>
              <a:rPr lang="nb-NO" dirty="0" err="1" smtClean="0"/>
              <a:t>need</a:t>
            </a:r>
            <a:r>
              <a:rPr lang="nb-NO" dirty="0" smtClean="0"/>
              <a:t>: </a:t>
            </a:r>
          </a:p>
          <a:p>
            <a:pPr>
              <a:buFont typeface="Wingdings" panose="05000000000000000000" pitchFamily="2" charset="2"/>
              <a:buChar char="ü"/>
            </a:pPr>
            <a:r>
              <a:rPr lang="en-US" dirty="0" smtClean="0"/>
              <a:t>Early / Fast</a:t>
            </a:r>
          </a:p>
          <a:p>
            <a:pPr>
              <a:buFont typeface="Wingdings" panose="05000000000000000000" pitchFamily="2" charset="2"/>
              <a:buChar char="ü"/>
            </a:pPr>
            <a:r>
              <a:rPr lang="en-US" dirty="0" smtClean="0"/>
              <a:t>Effective</a:t>
            </a:r>
          </a:p>
          <a:p>
            <a:pPr>
              <a:buFont typeface="Wingdings" panose="05000000000000000000" pitchFamily="2" charset="2"/>
              <a:buChar char="ü"/>
            </a:pPr>
            <a:r>
              <a:rPr lang="en-US" dirty="0" smtClean="0"/>
              <a:t>Accessible</a:t>
            </a:r>
          </a:p>
          <a:p>
            <a:pPr>
              <a:buFont typeface="Wingdings" panose="05000000000000000000" pitchFamily="2" charset="2"/>
              <a:buChar char="ü"/>
            </a:pPr>
            <a:r>
              <a:rPr lang="en-US" dirty="0" smtClean="0"/>
              <a:t>Professional</a:t>
            </a:r>
          </a:p>
          <a:p>
            <a:pPr>
              <a:buFont typeface="Wingdings" panose="05000000000000000000" pitchFamily="2" charset="2"/>
              <a:buChar char="ü"/>
            </a:pPr>
            <a:r>
              <a:rPr lang="en-US" dirty="0" smtClean="0"/>
              <a:t>Fair / provides equal treatment</a:t>
            </a:r>
          </a:p>
          <a:p>
            <a:pPr>
              <a:buFont typeface="Wingdings" panose="05000000000000000000" pitchFamily="2" charset="2"/>
              <a:buChar char="ü"/>
            </a:pPr>
            <a:r>
              <a:rPr lang="en-US" dirty="0" smtClean="0"/>
              <a:t>Provides relevant information</a:t>
            </a:r>
          </a:p>
          <a:p>
            <a:pPr>
              <a:buFont typeface="Wingdings" panose="05000000000000000000" pitchFamily="2" charset="2"/>
              <a:buChar char="ü"/>
            </a:pPr>
            <a:r>
              <a:rPr lang="en-US" dirty="0" smtClean="0"/>
              <a:t>Provides feasible system for transition and easy mobility between regions, educational levels and even countries</a:t>
            </a:r>
          </a:p>
          <a:p>
            <a:endParaRPr lang="en-US" dirty="0" smtClean="0"/>
          </a:p>
          <a:p>
            <a:pPr marL="0" indent="0">
              <a:buNone/>
            </a:pPr>
            <a:r>
              <a:rPr lang="nb-NO" dirty="0" err="1" smtClean="0"/>
              <a:t>Current</a:t>
            </a:r>
            <a:r>
              <a:rPr lang="nb-NO" dirty="0" smtClean="0"/>
              <a:t> </a:t>
            </a:r>
            <a:r>
              <a:rPr lang="nb-NO" dirty="0" err="1" smtClean="0"/>
              <a:t>refugee</a:t>
            </a:r>
            <a:r>
              <a:rPr lang="nb-NO" dirty="0" smtClean="0"/>
              <a:t> </a:t>
            </a:r>
            <a:r>
              <a:rPr lang="nb-NO" dirty="0" err="1" smtClean="0"/>
              <a:t>crisis</a:t>
            </a:r>
            <a:r>
              <a:rPr lang="nb-NO" dirty="0" smtClean="0"/>
              <a:t> </a:t>
            </a:r>
            <a:r>
              <a:rPr lang="nb-NO" dirty="0" err="1" smtClean="0"/>
              <a:t>concerns</a:t>
            </a:r>
            <a:r>
              <a:rPr lang="nb-NO" dirty="0" smtClean="0"/>
              <a:t> all European </a:t>
            </a:r>
            <a:r>
              <a:rPr lang="nb-NO" dirty="0" err="1" smtClean="0"/>
              <a:t>states</a:t>
            </a:r>
            <a:r>
              <a:rPr lang="nb-NO" dirty="0" smtClean="0"/>
              <a:t>, </a:t>
            </a:r>
            <a:r>
              <a:rPr lang="nb-NO" dirty="0" err="1" smtClean="0">
                <a:solidFill>
                  <a:srgbClr val="C00000"/>
                </a:solidFill>
              </a:rPr>
              <a:t>but</a:t>
            </a:r>
            <a:r>
              <a:rPr lang="nb-NO" dirty="0" smtClean="0">
                <a:solidFill>
                  <a:srgbClr val="C00000"/>
                </a:solidFill>
              </a:rPr>
              <a:t>:</a:t>
            </a:r>
          </a:p>
          <a:p>
            <a:r>
              <a:rPr lang="nb-NO" dirty="0" smtClean="0"/>
              <a:t>Different </a:t>
            </a:r>
            <a:r>
              <a:rPr lang="nb-NO" dirty="0" err="1" smtClean="0"/>
              <a:t>legislations</a:t>
            </a:r>
            <a:endParaRPr lang="nb-NO" dirty="0" smtClean="0"/>
          </a:p>
          <a:p>
            <a:r>
              <a:rPr lang="nb-NO" dirty="0" smtClean="0"/>
              <a:t>Different </a:t>
            </a:r>
            <a:r>
              <a:rPr lang="nb-NO" dirty="0" err="1" smtClean="0"/>
              <a:t>assessment</a:t>
            </a:r>
            <a:r>
              <a:rPr lang="nb-NO" dirty="0" smtClean="0"/>
              <a:t> </a:t>
            </a:r>
            <a:r>
              <a:rPr lang="nb-NO" dirty="0" err="1" smtClean="0"/>
              <a:t>practices</a:t>
            </a:r>
            <a:endParaRPr lang="nb-NO" dirty="0" smtClean="0"/>
          </a:p>
          <a:p>
            <a:r>
              <a:rPr lang="nb-NO" dirty="0" smtClean="0"/>
              <a:t>Different </a:t>
            </a:r>
            <a:r>
              <a:rPr lang="nb-NO" dirty="0" err="1" smtClean="0"/>
              <a:t>financial</a:t>
            </a:r>
            <a:r>
              <a:rPr lang="nb-NO" dirty="0" smtClean="0"/>
              <a:t> </a:t>
            </a:r>
            <a:r>
              <a:rPr lang="nb-NO" dirty="0" err="1" smtClean="0"/>
              <a:t>capacity</a:t>
            </a:r>
            <a:r>
              <a:rPr lang="nb-NO" dirty="0" smtClean="0"/>
              <a:t> </a:t>
            </a:r>
            <a:r>
              <a:rPr lang="nb-NO" dirty="0" err="1" smtClean="0"/>
              <a:t>situation</a:t>
            </a:r>
            <a:endParaRPr lang="nb-NO" dirty="0" smtClean="0"/>
          </a:p>
          <a:p>
            <a:r>
              <a:rPr lang="nb-NO" dirty="0" smtClean="0"/>
              <a:t>Different </a:t>
            </a:r>
            <a:r>
              <a:rPr lang="nb-NO" dirty="0" err="1" smtClean="0"/>
              <a:t>number</a:t>
            </a:r>
            <a:r>
              <a:rPr lang="nb-NO" dirty="0" smtClean="0"/>
              <a:t> </a:t>
            </a:r>
            <a:r>
              <a:rPr lang="nb-NO" dirty="0" err="1" smtClean="0"/>
              <a:t>of</a:t>
            </a:r>
            <a:r>
              <a:rPr lang="nb-NO" dirty="0" smtClean="0"/>
              <a:t> </a:t>
            </a:r>
            <a:r>
              <a:rPr lang="nb-NO" dirty="0" err="1" smtClean="0"/>
              <a:t>refugees</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3</a:t>
            </a:fld>
            <a:endParaRPr lang="en-US"/>
          </a:p>
        </p:txBody>
      </p:sp>
    </p:spTree>
    <p:extLst>
      <p:ext uri="{BB962C8B-B14F-4D97-AF65-F5344CB8AC3E}">
        <p14:creationId xmlns:p14="http://schemas.microsoft.com/office/powerpoint/2010/main" val="149367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Font typeface="+mj-lt"/>
              <a:buAutoNum type="arabicPeriod"/>
            </a:pPr>
            <a:r>
              <a:rPr lang="en-US" dirty="0" smtClean="0"/>
              <a:t>September 2015: Norwegian ENIC-NARIC (NOKUT) and UK NARIC proposed the idea of a European Qualifications Passport for Refugees,</a:t>
            </a:r>
            <a:r>
              <a:rPr lang="en-US" baseline="0" dirty="0" smtClean="0"/>
              <a:t> inspired by the </a:t>
            </a:r>
            <a:r>
              <a:rPr lang="en-US" dirty="0" smtClean="0"/>
              <a:t>Nansen Passport for refugees (look this up).</a:t>
            </a:r>
          </a:p>
          <a:p>
            <a:pPr marL="228600" indent="-228600">
              <a:buFont typeface="+mj-lt"/>
              <a:buAutoNum type="arabicPeriod"/>
            </a:pPr>
            <a:r>
              <a:rPr lang="en-US" dirty="0" smtClean="0"/>
              <a:t>Feb-June 2016: Pilot project in Norway testing the methodology  (20 refugees) </a:t>
            </a:r>
          </a:p>
          <a:p>
            <a:pPr marL="228600" indent="-228600">
              <a:buFont typeface="+mj-lt"/>
              <a:buAutoNum type="arabicPeriod"/>
            </a:pPr>
            <a:r>
              <a:rPr lang="nb-NO" dirty="0" err="1" smtClean="0"/>
              <a:t>March</a:t>
            </a:r>
            <a:r>
              <a:rPr lang="nb-NO" dirty="0" smtClean="0"/>
              <a:t> – </a:t>
            </a:r>
            <a:r>
              <a:rPr lang="nb-NO" dirty="0" err="1" smtClean="0"/>
              <a:t>December</a:t>
            </a:r>
            <a:r>
              <a:rPr lang="nb-NO" dirty="0" smtClean="0"/>
              <a:t> 2017: Pilot </a:t>
            </a:r>
            <a:r>
              <a:rPr lang="nb-NO" dirty="0" err="1" smtClean="0"/>
              <a:t>project</a:t>
            </a:r>
            <a:r>
              <a:rPr lang="nb-NO" dirty="0" smtClean="0"/>
              <a:t> in </a:t>
            </a:r>
            <a:r>
              <a:rPr lang="nb-NO" dirty="0" err="1" smtClean="0"/>
              <a:t>Greece</a:t>
            </a:r>
            <a:r>
              <a:rPr lang="nb-NO" dirty="0" smtClean="0"/>
              <a:t> by </a:t>
            </a:r>
            <a:r>
              <a:rPr lang="nb-NO" dirty="0" err="1" smtClean="0"/>
              <a:t>the</a:t>
            </a:r>
            <a:r>
              <a:rPr lang="nb-NO" dirty="0" smtClean="0"/>
              <a:t> Council </a:t>
            </a:r>
            <a:r>
              <a:rPr lang="nb-NO" dirty="0" err="1" smtClean="0"/>
              <a:t>of</a:t>
            </a:r>
            <a:r>
              <a:rPr lang="nb-NO" dirty="0" smtClean="0"/>
              <a:t> Europe and </a:t>
            </a:r>
            <a:r>
              <a:rPr lang="nb-NO" dirty="0" err="1" smtClean="0"/>
              <a:t>Greek</a:t>
            </a:r>
            <a:r>
              <a:rPr lang="nb-NO" dirty="0" smtClean="0"/>
              <a:t> </a:t>
            </a:r>
            <a:r>
              <a:rPr lang="nb-NO" dirty="0" err="1" smtClean="0"/>
              <a:t>authorities</a:t>
            </a:r>
            <a:r>
              <a:rPr lang="nb-NO" dirty="0" smtClean="0"/>
              <a:t> in </a:t>
            </a:r>
            <a:r>
              <a:rPr lang="nb-NO" dirty="0" err="1" smtClean="0"/>
              <a:t>cooperation</a:t>
            </a:r>
            <a:r>
              <a:rPr lang="nb-NO" dirty="0" smtClean="0"/>
              <a:t> </a:t>
            </a:r>
            <a:r>
              <a:rPr lang="nb-NO" dirty="0" err="1" smtClean="0"/>
              <a:t>with</a:t>
            </a:r>
            <a:r>
              <a:rPr lang="nb-NO" dirty="0" smtClean="0"/>
              <a:t> UNHCR and </a:t>
            </a:r>
            <a:r>
              <a:rPr lang="nb-NO" dirty="0" err="1" smtClean="0"/>
              <a:t>recognition</a:t>
            </a:r>
            <a:r>
              <a:rPr lang="nb-NO" dirty="0" smtClean="0"/>
              <a:t> </a:t>
            </a:r>
            <a:r>
              <a:rPr lang="nb-NO" dirty="0" err="1" smtClean="0"/>
              <a:t>experts</a:t>
            </a:r>
            <a:r>
              <a:rPr lang="nb-NO" dirty="0" smtClean="0"/>
              <a:t> from </a:t>
            </a:r>
            <a:r>
              <a:rPr lang="nb-NO" dirty="0" err="1" smtClean="0"/>
              <a:t>Greece</a:t>
            </a:r>
            <a:r>
              <a:rPr lang="nb-NO" dirty="0" smtClean="0"/>
              <a:t>, </a:t>
            </a:r>
            <a:r>
              <a:rPr lang="nb-NO" dirty="0" err="1" smtClean="0"/>
              <a:t>Italy</a:t>
            </a:r>
            <a:r>
              <a:rPr lang="nb-NO" dirty="0" smtClean="0"/>
              <a:t>, Norway and UK </a:t>
            </a:r>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4</a:t>
            </a:fld>
            <a:endParaRPr lang="en-US"/>
          </a:p>
        </p:txBody>
      </p:sp>
    </p:spTree>
    <p:extLst>
      <p:ext uri="{BB962C8B-B14F-4D97-AF65-F5344CB8AC3E}">
        <p14:creationId xmlns:p14="http://schemas.microsoft.com/office/powerpoint/2010/main" val="215543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kern="1200" dirty="0" smtClean="0">
                <a:solidFill>
                  <a:schemeClr val="tx1">
                    <a:lumMod val="65000"/>
                    <a:lumOff val="35000"/>
                  </a:schemeClr>
                </a:solidFill>
                <a:latin typeface="Times New Roman" pitchFamily="18" charset="0"/>
                <a:ea typeface="ＭＳ Ｐゴシック" charset="0"/>
                <a:cs typeface="+mn-cs"/>
              </a:rPr>
              <a:t>Task:</a:t>
            </a:r>
            <a:br>
              <a:rPr lang="en-US" sz="1200" b="0" kern="1200" dirty="0" smtClean="0">
                <a:solidFill>
                  <a:schemeClr val="tx1">
                    <a:lumMod val="65000"/>
                    <a:lumOff val="35000"/>
                  </a:schemeClr>
                </a:solidFill>
                <a:latin typeface="Times New Roman" pitchFamily="18" charset="0"/>
                <a:ea typeface="ＭＳ Ｐゴシック" charset="0"/>
                <a:cs typeface="+mn-cs"/>
              </a:rPr>
            </a:br>
            <a:r>
              <a:rPr lang="en-US" sz="1200" b="0" kern="1200" dirty="0" smtClean="0">
                <a:solidFill>
                  <a:schemeClr val="tx1">
                    <a:lumMod val="65000"/>
                    <a:lumOff val="35000"/>
                  </a:schemeClr>
                </a:solidFill>
                <a:latin typeface="Times New Roman" pitchFamily="18" charset="0"/>
                <a:ea typeface="ＭＳ Ｐゴシック" charset="0"/>
                <a:cs typeface="+mn-cs"/>
              </a:rPr>
              <a:t>to map, summarize and present available information on the applicant’s educational level, work experience and language proficiency, in order to provide information that can be relevant to applications for employment or internship, qualification courses and admission to studies.</a:t>
            </a:r>
          </a:p>
          <a:p>
            <a:endParaRPr lang="en-US" sz="1200" b="0" kern="1200" dirty="0" smtClean="0">
              <a:solidFill>
                <a:schemeClr val="tx1">
                  <a:lumMod val="65000"/>
                  <a:lumOff val="35000"/>
                </a:schemeClr>
              </a:solidFill>
              <a:latin typeface="Times New Roman" pitchFamily="18" charset="0"/>
              <a:ea typeface="ＭＳ Ｐゴシック" charset="0"/>
              <a:cs typeface="+mn-cs"/>
            </a:endParaRPr>
          </a:p>
          <a:p>
            <a:r>
              <a:rPr lang="en-US" sz="1200" b="0" kern="1200" dirty="0" smtClean="0">
                <a:solidFill>
                  <a:schemeClr val="tx1">
                    <a:lumMod val="65000"/>
                    <a:lumOff val="35000"/>
                  </a:schemeClr>
                </a:solidFill>
                <a:latin typeface="Times New Roman" pitchFamily="18" charset="0"/>
                <a:ea typeface="ＭＳ Ｐゴシック" charset="0"/>
                <a:cs typeface="+mn-cs"/>
              </a:rPr>
              <a:t>Method – combination of an assessment of available documentation and a structured interview, conducted by a qualified credential evaluator, identification of missing documentation by use of previously evaluated cases</a:t>
            </a:r>
          </a:p>
          <a:p>
            <a:endParaRPr lang="en-US" sz="1200" b="0" kern="1200" dirty="0" smtClean="0">
              <a:solidFill>
                <a:schemeClr val="tx1">
                  <a:lumMod val="65000"/>
                  <a:lumOff val="35000"/>
                </a:schemeClr>
              </a:solidFill>
              <a:latin typeface="Times New Roman" pitchFamily="18" charset="0"/>
              <a:ea typeface="ＭＳ Ｐゴシック" charset="0"/>
              <a:cs typeface="+mn-cs"/>
            </a:endParaRPr>
          </a:p>
          <a:p>
            <a:pPr marL="228600" indent="-228600">
              <a:buFont typeface="+mj-lt"/>
              <a:buAutoNum type="arabicPeriod"/>
            </a:pPr>
            <a:endParaRPr lang="nb-NO" dirty="0" smtClean="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5</a:t>
            </a:fld>
            <a:endParaRPr lang="en-US"/>
          </a:p>
        </p:txBody>
      </p:sp>
    </p:spTree>
    <p:extLst>
      <p:ext uri="{BB962C8B-B14F-4D97-AF65-F5344CB8AC3E}">
        <p14:creationId xmlns:p14="http://schemas.microsoft.com/office/powerpoint/2010/main" val="73581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Outcome: </a:t>
            </a:r>
            <a:br>
              <a:rPr lang="en-US" dirty="0" smtClean="0"/>
            </a:br>
            <a:r>
              <a:rPr lang="en-US" dirty="0" smtClean="0"/>
              <a:t>European Qualifications Passport for Refugees, containing the following information:</a:t>
            </a:r>
          </a:p>
          <a:p>
            <a:endParaRPr lang="en-US" dirty="0" smtClean="0"/>
          </a:p>
          <a:p>
            <a:pPr marL="171450" indent="-171450">
              <a:buFont typeface="Arial" panose="020B0604020202020204" pitchFamily="34" charset="0"/>
              <a:buChar char="•"/>
            </a:pPr>
            <a:r>
              <a:rPr lang="en-US" dirty="0" smtClean="0"/>
              <a:t>Highest educational qualification achieved:</a:t>
            </a:r>
            <a:r>
              <a:rPr lang="en-US" baseline="0" dirty="0" smtClean="0"/>
              <a:t> </a:t>
            </a:r>
            <a:r>
              <a:rPr lang="en-US" dirty="0" smtClean="0"/>
              <a:t>Official name of the study/degree, field of study/specialization, educational institution, country</a:t>
            </a:r>
          </a:p>
          <a:p>
            <a:pPr marL="171450" indent="-171450">
              <a:buFont typeface="Arial" panose="020B0604020202020204" pitchFamily="34" charset="0"/>
              <a:buChar char="•"/>
            </a:pPr>
            <a:r>
              <a:rPr lang="en-US" dirty="0" smtClean="0"/>
              <a:t>Other qualifications:</a:t>
            </a:r>
            <a:r>
              <a:rPr lang="en-US" baseline="0" dirty="0" smtClean="0"/>
              <a:t> </a:t>
            </a:r>
            <a:r>
              <a:rPr lang="en-US" dirty="0" smtClean="0"/>
              <a:t>Official name of the study/degree, field of study/specialization, educational institution, country</a:t>
            </a:r>
          </a:p>
          <a:p>
            <a:pPr marL="171450" indent="-171450">
              <a:buFont typeface="Arial" panose="020B0604020202020204" pitchFamily="34" charset="0"/>
              <a:buChar char="•"/>
            </a:pPr>
            <a:r>
              <a:rPr lang="en-US" dirty="0" smtClean="0"/>
              <a:t>Additional relevant information:</a:t>
            </a:r>
            <a:r>
              <a:rPr lang="en-US" baseline="0" dirty="0" smtClean="0"/>
              <a:t> </a:t>
            </a:r>
            <a:r>
              <a:rPr lang="en-US" dirty="0" smtClean="0"/>
              <a:t>Languages – native speaker, language of instruction, others</a:t>
            </a:r>
          </a:p>
          <a:p>
            <a:pPr marL="171450" indent="-171450">
              <a:buFont typeface="Arial" panose="020B0604020202020204" pitchFamily="34" charset="0"/>
              <a:buChar char="•"/>
            </a:pPr>
            <a:r>
              <a:rPr lang="en-US" dirty="0" smtClean="0"/>
              <a:t>Work experience and membership in professional organizations</a:t>
            </a:r>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6</a:t>
            </a:fld>
            <a:endParaRPr lang="en-US"/>
          </a:p>
        </p:txBody>
      </p:sp>
    </p:spTree>
    <p:extLst>
      <p:ext uri="{BB962C8B-B14F-4D97-AF65-F5344CB8AC3E}">
        <p14:creationId xmlns:p14="http://schemas.microsoft.com/office/powerpoint/2010/main" val="35881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Continue</a:t>
            </a:r>
            <a:r>
              <a:rPr lang="nb-NO" dirty="0" smtClean="0"/>
              <a:t> </a:t>
            </a:r>
            <a:r>
              <a:rPr lang="nb-NO" dirty="0" err="1" smtClean="0"/>
              <a:t>our</a:t>
            </a:r>
            <a:r>
              <a:rPr lang="nb-NO" dirty="0" smtClean="0"/>
              <a:t> </a:t>
            </a:r>
            <a:r>
              <a:rPr lang="nb-NO" dirty="0" err="1" smtClean="0"/>
              <a:t>close</a:t>
            </a:r>
            <a:r>
              <a:rPr lang="nb-NO" dirty="0" smtClean="0"/>
              <a:t> </a:t>
            </a:r>
            <a:r>
              <a:rPr lang="nb-NO" dirty="0" err="1" smtClean="0"/>
              <a:t>cooperation</a:t>
            </a:r>
            <a:r>
              <a:rPr lang="nb-NO" dirty="0" smtClean="0"/>
              <a:t> </a:t>
            </a:r>
            <a:r>
              <a:rPr lang="nb-NO" dirty="0" err="1" smtClean="0"/>
              <a:t>with</a:t>
            </a:r>
            <a:r>
              <a:rPr lang="nb-NO" dirty="0" smtClean="0"/>
              <a:t> Norwegian </a:t>
            </a:r>
            <a:r>
              <a:rPr lang="nb-NO" dirty="0" err="1" smtClean="0"/>
              <a:t>HEIs</a:t>
            </a:r>
            <a:r>
              <a:rPr lang="nb-NO" dirty="0" smtClean="0"/>
              <a:t> in </a:t>
            </a:r>
            <a:r>
              <a:rPr lang="nb-NO" i="1" dirty="0" smtClean="0"/>
              <a:t>Akademisk dugnad</a:t>
            </a:r>
            <a:r>
              <a:rPr lang="nb-NO" dirty="0" smtClean="0"/>
              <a:t>, </a:t>
            </a:r>
            <a:r>
              <a:rPr lang="nb-NO" dirty="0" err="1" smtClean="0"/>
              <a:t>bridging</a:t>
            </a:r>
            <a:r>
              <a:rPr lang="nb-NO" dirty="0" smtClean="0"/>
              <a:t> programs, </a:t>
            </a:r>
            <a:r>
              <a:rPr lang="nb-NO" dirty="0" err="1" smtClean="0"/>
              <a:t>working</a:t>
            </a:r>
            <a:r>
              <a:rPr lang="nb-NO" dirty="0" smtClean="0"/>
              <a:t> </a:t>
            </a:r>
            <a:r>
              <a:rPr lang="nb-NO" dirty="0" err="1" smtClean="0"/>
              <a:t>groups</a:t>
            </a:r>
            <a:r>
              <a:rPr lang="nb-NO" dirty="0" smtClean="0"/>
              <a:t>, </a:t>
            </a:r>
            <a:r>
              <a:rPr lang="nb-NO" dirty="0" err="1" smtClean="0"/>
              <a:t>StAR</a:t>
            </a:r>
            <a:r>
              <a:rPr lang="nb-NO" dirty="0" smtClean="0"/>
              <a:t> etc.</a:t>
            </a:r>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8</a:t>
            </a:fld>
            <a:endParaRPr lang="en-US"/>
          </a:p>
        </p:txBody>
      </p:sp>
    </p:spTree>
    <p:extLst>
      <p:ext uri="{BB962C8B-B14F-4D97-AF65-F5344CB8AC3E}">
        <p14:creationId xmlns:p14="http://schemas.microsoft.com/office/powerpoint/2010/main" val="99585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10</a:t>
            </a:fld>
            <a:endParaRPr lang="en-US"/>
          </a:p>
        </p:txBody>
      </p:sp>
    </p:spTree>
    <p:extLst>
      <p:ext uri="{BB962C8B-B14F-4D97-AF65-F5344CB8AC3E}">
        <p14:creationId xmlns:p14="http://schemas.microsoft.com/office/powerpoint/2010/main" val="241748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Powerpoint_b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bwMode="auto">
          <a:xfrm>
            <a:off x="0" y="4653136"/>
            <a:ext cx="9144000" cy="2204864"/>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3076" name="Rectangle 4"/>
          <p:cNvSpPr>
            <a:spLocks noGrp="1" noChangeArrowheads="1"/>
          </p:cNvSpPr>
          <p:nvPr>
            <p:ph type="ctrTitle"/>
          </p:nvPr>
        </p:nvSpPr>
        <p:spPr>
          <a:xfrm>
            <a:off x="1619672" y="3717776"/>
            <a:ext cx="6400800" cy="719336"/>
          </a:xfrm>
        </p:spPr>
        <p:txBody>
          <a:bodyPr/>
          <a:lstStyle>
            <a:lvl1pPr>
              <a:defRPr sz="2800">
                <a:solidFill>
                  <a:srgbClr val="660066"/>
                </a:solidFill>
              </a:defRPr>
            </a:lvl1pPr>
          </a:lstStyle>
          <a:p>
            <a:pPr lvl="0"/>
            <a:r>
              <a:rPr lang="nb-NO" noProof="0" smtClean="0"/>
              <a:t>Klikk for å redigere tittelstil</a:t>
            </a:r>
            <a:endParaRPr lang="en-US" noProof="0" dirty="0" smtClean="0"/>
          </a:p>
        </p:txBody>
      </p:sp>
      <p:sp>
        <p:nvSpPr>
          <p:cNvPr id="3077" name="Rectangle 5"/>
          <p:cNvSpPr>
            <a:spLocks noGrp="1" noChangeArrowheads="1"/>
          </p:cNvSpPr>
          <p:nvPr>
            <p:ph type="subTitle" idx="1"/>
          </p:nvPr>
        </p:nvSpPr>
        <p:spPr>
          <a:xfrm>
            <a:off x="1619672" y="4916016"/>
            <a:ext cx="6400800" cy="457200"/>
          </a:xfrm>
        </p:spPr>
        <p:txBody>
          <a:bodyPr/>
          <a:lstStyle>
            <a:lvl1pPr marL="0" marR="0" indent="0" algn="l" defTabSz="914400" rtl="0" eaLnBrk="0" fontAlgn="base" latinLnBrk="0" hangingPunct="0">
              <a:lnSpc>
                <a:spcPct val="100000"/>
              </a:lnSpc>
              <a:spcBef>
                <a:spcPct val="20000"/>
              </a:spcBef>
              <a:spcAft>
                <a:spcPct val="0"/>
              </a:spcAft>
              <a:buClr>
                <a:srgbClr val="660066"/>
              </a:buClr>
              <a:buSzPct val="90000"/>
              <a:buFont typeface="Times" pitchFamily="18" charset="0"/>
              <a:buNone/>
              <a:tabLst/>
              <a:defRPr sz="1400" i="0">
                <a:solidFill>
                  <a:schemeClr val="tx1">
                    <a:lumMod val="65000"/>
                    <a:lumOff val="35000"/>
                  </a:schemeClr>
                </a:solidFill>
              </a:defRPr>
            </a:lvl1pPr>
          </a:lstStyle>
          <a:p>
            <a:pPr lvl="0"/>
            <a:r>
              <a:rPr lang="nb-NO" noProof="0" smtClean="0"/>
              <a:t>Klikk for å redigere undertittelstil i malen</a:t>
            </a:r>
            <a:endParaRPr lang="nb-NO" noProof="0" dirty="0" smtClean="0"/>
          </a:p>
        </p:txBody>
      </p:sp>
    </p:spTree>
    <p:extLst>
      <p:ext uri="{BB962C8B-B14F-4D97-AF65-F5344CB8AC3E}">
        <p14:creationId xmlns:p14="http://schemas.microsoft.com/office/powerpoint/2010/main" val="301802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844824"/>
            <a:ext cx="6716216" cy="4327376"/>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E9E2950A-DE24-4EC6-87D8-C4B5E0B123C2}" type="datetime1">
              <a:rPr lang="nb-NO" smtClean="0"/>
              <a:t>25.09.2017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FB21ACA5-2AB3-0C4A-AB0B-F1C5D8C14D72}" type="slidenum">
              <a:rPr lang="nb-NO"/>
              <a:pPr/>
              <a:t>‹#›</a:t>
            </a:fld>
            <a:endParaRPr lang="en-US"/>
          </a:p>
        </p:txBody>
      </p:sp>
    </p:spTree>
    <p:extLst>
      <p:ext uri="{BB962C8B-B14F-4D97-AF65-F5344CB8AC3E}">
        <p14:creationId xmlns:p14="http://schemas.microsoft.com/office/powerpoint/2010/main" val="20506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1052736"/>
            <a:ext cx="1695450" cy="5119464"/>
          </a:xfrm>
        </p:spPr>
        <p:txBody>
          <a:bodyPr vert="eaVert"/>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052736"/>
            <a:ext cx="4933950" cy="511946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B8D7E968-DC75-4141-89F5-CD346DC16A21}" type="datetime1">
              <a:rPr lang="nb-NO" smtClean="0"/>
              <a:t>25.09.2017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CF9F025E-DE87-7746-AC95-20EEAC9BDB0A}" type="slidenum">
              <a:rPr lang="nb-NO"/>
              <a:pPr/>
              <a:t>‹#›</a:t>
            </a:fld>
            <a:endParaRPr lang="en-US"/>
          </a:p>
        </p:txBody>
      </p:sp>
    </p:spTree>
    <p:extLst>
      <p:ext uri="{BB962C8B-B14F-4D97-AF65-F5344CB8AC3E}">
        <p14:creationId xmlns:p14="http://schemas.microsoft.com/office/powerpoint/2010/main" val="142418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2057400" y="6629399"/>
            <a:ext cx="1752600" cy="228601"/>
          </a:xfrm>
        </p:spPr>
        <p:txBody>
          <a:bodyPr/>
          <a:lstStyle>
            <a:lvl1pPr>
              <a:defRPr>
                <a:solidFill>
                  <a:schemeClr val="bg1"/>
                </a:solidFill>
              </a:defRPr>
            </a:lvl1pPr>
          </a:lstStyle>
          <a:p>
            <a:fld id="{12863F00-2D4E-4557-9344-263335B64C8A}" type="datetime1">
              <a:rPr lang="nb-NO" smtClean="0"/>
              <a:t>25.09.2017</a:t>
            </a:fld>
            <a:endParaRPr lang="en-GB" dirty="0"/>
          </a:p>
        </p:txBody>
      </p:sp>
      <p:sp>
        <p:nvSpPr>
          <p:cNvPr id="6" name="Slide Number Placeholder 5"/>
          <p:cNvSpPr>
            <a:spLocks noGrp="1"/>
          </p:cNvSpPr>
          <p:nvPr>
            <p:ph type="sldNum" sz="quarter" idx="12"/>
          </p:nvPr>
        </p:nvSpPr>
        <p:spPr>
          <a:xfrm>
            <a:off x="3810000" y="6629400"/>
            <a:ext cx="762000" cy="228600"/>
          </a:xfrm>
        </p:spPr>
        <p:txBody>
          <a:bodyPr/>
          <a:lstStyle>
            <a:lvl1pPr>
              <a:defRPr>
                <a:solidFill>
                  <a:schemeClr val="bg1"/>
                </a:solidFill>
              </a:defRPr>
            </a:lvl1pPr>
          </a:lstStyle>
          <a:p>
            <a:r>
              <a:rPr lang="en-GB" dirty="0" smtClean="0"/>
              <a:t>Slide </a:t>
            </a:r>
            <a:fld id="{E5A2D1E2-AADD-4352-99BC-B8B0D40E53D2}" type="slidenum">
              <a:rPr lang="en-GB" smtClean="0"/>
              <a:pPr/>
              <a:t>‹#›</a:t>
            </a:fld>
            <a:endParaRPr lang="en-GB" dirty="0"/>
          </a:p>
        </p:txBody>
      </p:sp>
      <p:sp>
        <p:nvSpPr>
          <p:cNvPr id="11" name="Title 1"/>
          <p:cNvSpPr>
            <a:spLocks noGrp="1"/>
          </p:cNvSpPr>
          <p:nvPr>
            <p:ph type="title"/>
          </p:nvPr>
        </p:nvSpPr>
        <p:spPr>
          <a:xfrm>
            <a:off x="457200" y="381000"/>
            <a:ext cx="8229600" cy="914400"/>
          </a:xfrm>
        </p:spPr>
        <p:txBody>
          <a:bodyPr>
            <a:noAutofit/>
          </a:bodyPr>
          <a:lstStyle>
            <a:lvl1pPr>
              <a:defRPr sz="4000">
                <a:solidFill>
                  <a:srgbClr val="7EB71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800201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25/09/2017</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56344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619671" y="4406900"/>
            <a:ext cx="6875041" cy="1362075"/>
          </a:xfrm>
        </p:spPr>
        <p:txBody>
          <a:bodyPr anchor="t"/>
          <a:lstStyle>
            <a:lvl1pPr algn="l">
              <a:defRPr sz="2800" b="0" cap="none">
                <a:solidFill>
                  <a:srgbClr val="660066"/>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619671" y="2906713"/>
            <a:ext cx="6875041"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fld id="{2680537B-6AC6-4BF7-8F31-AC2AB83502FD}" type="datetime1">
              <a:rPr lang="nb-NO" smtClean="0"/>
              <a:t>25.09.2017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2BF272C7-44DE-C044-9B2A-4ED751CD1525}" type="slidenum">
              <a:rPr lang="nb-NO"/>
              <a:pPr/>
              <a:t>‹#›</a:t>
            </a:fld>
            <a:endParaRPr lang="en-US"/>
          </a:p>
        </p:txBody>
      </p:sp>
    </p:spTree>
    <p:extLst>
      <p:ext uri="{BB962C8B-B14F-4D97-AF65-F5344CB8AC3E}">
        <p14:creationId xmlns:p14="http://schemas.microsoft.com/office/powerpoint/2010/main" val="41161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6D23E178-1C94-430C-BCB3-68019F5820DE}" type="datetime1">
              <a:rPr lang="nb-NO" smtClean="0"/>
              <a:t>25.09.2017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45945BC0-B45A-C640-B705-C8F91954F6EC}" type="slidenum">
              <a:rPr lang="nb-NO"/>
              <a:pPr/>
              <a:t>‹#›</a:t>
            </a:fld>
            <a:endParaRPr lang="en-US"/>
          </a:p>
        </p:txBody>
      </p:sp>
    </p:spTree>
    <p:extLst>
      <p:ext uri="{BB962C8B-B14F-4D97-AF65-F5344CB8AC3E}">
        <p14:creationId xmlns:p14="http://schemas.microsoft.com/office/powerpoint/2010/main" val="415696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00200" y="1052736"/>
            <a:ext cx="6788224" cy="609600"/>
          </a:xfrm>
        </p:spPr>
        <p:txBody>
          <a:bodyPr/>
          <a:lstStyle>
            <a:lvl1pPr>
              <a:defRPr sz="2800"/>
            </a:lvl1pPr>
          </a:lstStyle>
          <a:p>
            <a:r>
              <a:rPr lang="nb-NO" smtClean="0"/>
              <a:t>Klikk for å redigere tittelstil</a:t>
            </a:r>
            <a:endParaRPr lang="nb-NO" dirty="0"/>
          </a:p>
        </p:txBody>
      </p:sp>
      <p:sp>
        <p:nvSpPr>
          <p:cNvPr id="3" name="Plassholder for innhold 2"/>
          <p:cNvSpPr>
            <a:spLocks noGrp="1"/>
          </p:cNvSpPr>
          <p:nvPr>
            <p:ph sz="half" idx="1"/>
          </p:nvPr>
        </p:nvSpPr>
        <p:spPr>
          <a:xfrm>
            <a:off x="16002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hasCustomPrompt="1"/>
          </p:nvPr>
        </p:nvSpPr>
        <p:spPr>
          <a:xfrm>
            <a:off x="50673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Rectangle 4"/>
          <p:cNvSpPr>
            <a:spLocks noGrp="1" noChangeArrowheads="1"/>
          </p:cNvSpPr>
          <p:nvPr>
            <p:ph type="dt" sz="half" idx="10"/>
          </p:nvPr>
        </p:nvSpPr>
        <p:spPr>
          <a:ln/>
        </p:spPr>
        <p:txBody>
          <a:bodyPr/>
          <a:lstStyle>
            <a:lvl1pPr>
              <a:defRPr/>
            </a:lvl1pPr>
          </a:lstStyle>
          <a:p>
            <a:fld id="{DA1FFDF2-85AA-4000-87BB-CE4A16D89A0D}" type="datetime1">
              <a:rPr lang="nb-NO" smtClean="0"/>
              <a:t>25.09.2017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B66FBDEC-D681-BC43-95FD-193B789FA9C8}" type="slidenum">
              <a:rPr lang="nb-NO"/>
              <a:pPr/>
              <a:t>‹#›</a:t>
            </a:fld>
            <a:endParaRPr lang="en-US"/>
          </a:p>
        </p:txBody>
      </p:sp>
    </p:spTree>
    <p:extLst>
      <p:ext uri="{BB962C8B-B14F-4D97-AF65-F5344CB8AC3E}">
        <p14:creationId xmlns:p14="http://schemas.microsoft.com/office/powerpoint/2010/main" val="290650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457200" y="1916832"/>
            <a:ext cx="4040188"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780928"/>
            <a:ext cx="4040188"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5025" y="1916832"/>
            <a:ext cx="4041775"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5" y="2780928"/>
            <a:ext cx="4041775"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Rectangle 4"/>
          <p:cNvSpPr>
            <a:spLocks noGrp="1" noChangeArrowheads="1"/>
          </p:cNvSpPr>
          <p:nvPr>
            <p:ph type="dt" sz="half" idx="10"/>
          </p:nvPr>
        </p:nvSpPr>
        <p:spPr>
          <a:ln/>
        </p:spPr>
        <p:txBody>
          <a:bodyPr/>
          <a:lstStyle>
            <a:lvl1pPr>
              <a:defRPr/>
            </a:lvl1pPr>
          </a:lstStyle>
          <a:p>
            <a:fld id="{D7692911-6B84-47F5-B7F0-D7E177A542D7}" type="datetime1">
              <a:rPr lang="nb-NO" smtClean="0"/>
              <a:t>25.09.2017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9" name="Rectangle 6"/>
          <p:cNvSpPr>
            <a:spLocks noGrp="1" noChangeArrowheads="1"/>
          </p:cNvSpPr>
          <p:nvPr>
            <p:ph type="sldNum" sz="quarter" idx="12"/>
          </p:nvPr>
        </p:nvSpPr>
        <p:spPr>
          <a:ln/>
        </p:spPr>
        <p:txBody>
          <a:bodyPr/>
          <a:lstStyle>
            <a:lvl1pPr>
              <a:defRPr/>
            </a:lvl1pPr>
          </a:lstStyle>
          <a:p>
            <a:r>
              <a:rPr lang="nb-NO"/>
              <a:t>| </a:t>
            </a:r>
            <a:fld id="{F643F99A-96F0-7B4A-A560-E55876850453}" type="slidenum">
              <a:rPr lang="nb-NO"/>
              <a:pPr/>
              <a:t>‹#›</a:t>
            </a:fld>
            <a:endParaRPr lang="en-US"/>
          </a:p>
        </p:txBody>
      </p:sp>
      <p:sp>
        <p:nvSpPr>
          <p:cNvPr id="10" name="Tittel 1"/>
          <p:cNvSpPr>
            <a:spLocks noGrp="1"/>
          </p:cNvSpPr>
          <p:nvPr>
            <p:ph type="title"/>
          </p:nvPr>
        </p:nvSpPr>
        <p:spPr>
          <a:xfrm>
            <a:off x="467544" y="1052736"/>
            <a:ext cx="8208912" cy="609600"/>
          </a:xfrm>
        </p:spPr>
        <p:txBody>
          <a:bodyPr/>
          <a:lstStyle>
            <a:lvl1pPr>
              <a:defRPr sz="2800">
                <a:solidFill>
                  <a:srgbClr val="660066"/>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89998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solidFill>
                  <a:srgbClr val="660066"/>
                </a:solidFill>
              </a:defRPr>
            </a:lvl1pPr>
          </a:lstStyle>
          <a:p>
            <a:r>
              <a:rPr lang="nb-NO" smtClean="0"/>
              <a:t>Klikk for å redigere tittelstil</a:t>
            </a:r>
            <a:endParaRPr lang="nb-NO" dirty="0"/>
          </a:p>
        </p:txBody>
      </p:sp>
      <p:sp>
        <p:nvSpPr>
          <p:cNvPr id="3" name="Rectangle 4"/>
          <p:cNvSpPr>
            <a:spLocks noGrp="1" noChangeArrowheads="1"/>
          </p:cNvSpPr>
          <p:nvPr>
            <p:ph type="dt" sz="half" idx="10"/>
          </p:nvPr>
        </p:nvSpPr>
        <p:spPr>
          <a:ln/>
        </p:spPr>
        <p:txBody>
          <a:bodyPr/>
          <a:lstStyle>
            <a:lvl1pPr>
              <a:defRPr/>
            </a:lvl1pPr>
          </a:lstStyle>
          <a:p>
            <a:fld id="{1012E45F-9DB3-418D-92DA-884A984C8F94}" type="datetime1">
              <a:rPr lang="nb-NO" smtClean="0"/>
              <a:t>25.09.2017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5" name="Rectangle 6"/>
          <p:cNvSpPr>
            <a:spLocks noGrp="1" noChangeArrowheads="1"/>
          </p:cNvSpPr>
          <p:nvPr>
            <p:ph type="sldNum" sz="quarter" idx="12"/>
          </p:nvPr>
        </p:nvSpPr>
        <p:spPr>
          <a:ln/>
        </p:spPr>
        <p:txBody>
          <a:bodyPr/>
          <a:lstStyle>
            <a:lvl1pPr>
              <a:defRPr/>
            </a:lvl1pPr>
          </a:lstStyle>
          <a:p>
            <a:r>
              <a:rPr lang="nb-NO"/>
              <a:t>| </a:t>
            </a:r>
            <a:fld id="{FB7FDE4E-52B9-C44B-B439-22301CE3D933}" type="slidenum">
              <a:rPr lang="nb-NO"/>
              <a:pPr/>
              <a:t>‹#›</a:t>
            </a:fld>
            <a:endParaRPr lang="en-US"/>
          </a:p>
        </p:txBody>
      </p:sp>
    </p:spTree>
    <p:extLst>
      <p:ext uri="{BB962C8B-B14F-4D97-AF65-F5344CB8AC3E}">
        <p14:creationId xmlns:p14="http://schemas.microsoft.com/office/powerpoint/2010/main" val="305305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8B7874-4318-495D-9D50-9C150F276444}" type="datetime1">
              <a:rPr lang="nb-NO" smtClean="0"/>
              <a:t>25.09.2017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4" name="Rectangle 6"/>
          <p:cNvSpPr>
            <a:spLocks noGrp="1" noChangeArrowheads="1"/>
          </p:cNvSpPr>
          <p:nvPr>
            <p:ph type="sldNum" sz="quarter" idx="12"/>
          </p:nvPr>
        </p:nvSpPr>
        <p:spPr>
          <a:ln/>
        </p:spPr>
        <p:txBody>
          <a:bodyPr/>
          <a:lstStyle>
            <a:lvl1pPr>
              <a:defRPr/>
            </a:lvl1pPr>
          </a:lstStyle>
          <a:p>
            <a:r>
              <a:rPr lang="nb-NO"/>
              <a:t>| </a:t>
            </a:r>
            <a:fld id="{8CAEB17F-3652-534B-B347-90045D950230}" type="slidenum">
              <a:rPr lang="nb-NO"/>
              <a:pPr/>
              <a:t>‹#›</a:t>
            </a:fld>
            <a:endParaRPr lang="en-US"/>
          </a:p>
        </p:txBody>
      </p:sp>
    </p:spTree>
    <p:extLst>
      <p:ext uri="{BB962C8B-B14F-4D97-AF65-F5344CB8AC3E}">
        <p14:creationId xmlns:p14="http://schemas.microsoft.com/office/powerpoint/2010/main" val="277356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196752"/>
            <a:ext cx="5111750" cy="4929411"/>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98330936-01EB-4647-8D56-23C4903FFCB2}" type="datetime1">
              <a:rPr lang="nb-NO" smtClean="0"/>
              <a:t>25.09.2017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C04AEF4E-C2AF-C447-8BE2-63E0E506D6C5}" type="slidenum">
              <a:rPr lang="nb-NO"/>
              <a:pPr/>
              <a:t>‹#›</a:t>
            </a:fld>
            <a:endParaRPr lang="en-US"/>
          </a:p>
        </p:txBody>
      </p:sp>
      <p:sp>
        <p:nvSpPr>
          <p:cNvPr id="8" name="Tittel 1"/>
          <p:cNvSpPr>
            <a:spLocks noGrp="1"/>
          </p:cNvSpPr>
          <p:nvPr>
            <p:ph type="title"/>
          </p:nvPr>
        </p:nvSpPr>
        <p:spPr>
          <a:xfrm>
            <a:off x="467544" y="1196752"/>
            <a:ext cx="3024336" cy="720080"/>
          </a:xfrm>
        </p:spPr>
        <p:txBody>
          <a:bodyPr/>
          <a:lstStyle>
            <a:lvl1pPr>
              <a:defRPr sz="2800"/>
            </a:lvl1pPr>
          </a:lstStyle>
          <a:p>
            <a:r>
              <a:rPr lang="nb-NO" smtClean="0"/>
              <a:t>Klikk for å redigere tittelstil</a:t>
            </a:r>
            <a:endParaRPr lang="nb-NO" dirty="0"/>
          </a:p>
        </p:txBody>
      </p:sp>
    </p:spTree>
    <p:extLst>
      <p:ext uri="{BB962C8B-B14F-4D97-AF65-F5344CB8AC3E}">
        <p14:creationId xmlns:p14="http://schemas.microsoft.com/office/powerpoint/2010/main" val="15470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619672" y="4800600"/>
            <a:ext cx="5760640" cy="566738"/>
          </a:xfrm>
        </p:spPr>
        <p:txBody>
          <a:bodyPr anchor="b"/>
          <a:lstStyle>
            <a:lvl1pPr algn="l">
              <a:defRPr sz="2800" b="0"/>
            </a:lvl1pPr>
          </a:lstStyle>
          <a:p>
            <a:r>
              <a:rPr lang="nb-NO" smtClean="0"/>
              <a:t>Klikk for å redigere tittelstil</a:t>
            </a:r>
            <a:endParaRPr lang="nb-NO" dirty="0"/>
          </a:p>
        </p:txBody>
      </p:sp>
      <p:sp>
        <p:nvSpPr>
          <p:cNvPr id="3" name="Plassholder for bilde 2"/>
          <p:cNvSpPr>
            <a:spLocks noGrp="1"/>
          </p:cNvSpPr>
          <p:nvPr>
            <p:ph type="pic" idx="1"/>
          </p:nvPr>
        </p:nvSpPr>
        <p:spPr>
          <a:xfrm>
            <a:off x="1619672" y="1052736"/>
            <a:ext cx="5760640" cy="3674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dirty="0" smtClean="0"/>
          </a:p>
        </p:txBody>
      </p:sp>
      <p:sp>
        <p:nvSpPr>
          <p:cNvPr id="4" name="Plassholder for tekst 3"/>
          <p:cNvSpPr>
            <a:spLocks noGrp="1"/>
          </p:cNvSpPr>
          <p:nvPr>
            <p:ph type="body" sz="half" idx="2"/>
          </p:nvPr>
        </p:nvSpPr>
        <p:spPr>
          <a:xfrm>
            <a:off x="1619672" y="5445224"/>
            <a:ext cx="5760640" cy="726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440FAD72-D24B-4F5A-921E-F42EDF958D58}" type="datetime1">
              <a:rPr lang="nb-NO" smtClean="0"/>
              <a:t>25.09.2017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390881CB-74A1-0346-9546-12FE6CDF2EE5}" type="slidenum">
              <a:rPr lang="nb-NO"/>
              <a:pPr/>
              <a:t>‹#›</a:t>
            </a:fld>
            <a:endParaRPr lang="en-US"/>
          </a:p>
        </p:txBody>
      </p:sp>
    </p:spTree>
    <p:extLst>
      <p:ext uri="{BB962C8B-B14F-4D97-AF65-F5344CB8AC3E}">
        <p14:creationId xmlns:p14="http://schemas.microsoft.com/office/powerpoint/2010/main" val="231120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solidFill>
                  <a:srgbClr val="000000"/>
                </a:solidFill>
              </a:ln>
              <a:solidFill>
                <a:schemeClr val="bg1"/>
              </a:solidFill>
              <a:effectLst/>
              <a:latin typeface="Arial" charset="0"/>
            </a:endParaRPr>
          </a:p>
        </p:txBody>
      </p:sp>
      <p:sp>
        <p:nvSpPr>
          <p:cNvPr id="12" name="Rectangle 11"/>
          <p:cNvSpPr/>
          <p:nvPr/>
        </p:nvSpPr>
        <p:spPr bwMode="auto">
          <a:xfrm>
            <a:off x="0" y="6525344"/>
            <a:ext cx="9144000" cy="332656"/>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1026" name="Rectangle 2"/>
          <p:cNvSpPr>
            <a:spLocks noGrp="1" noChangeArrowheads="1"/>
          </p:cNvSpPr>
          <p:nvPr>
            <p:ph type="title"/>
          </p:nvPr>
        </p:nvSpPr>
        <p:spPr bwMode="auto">
          <a:xfrm>
            <a:off x="1600200" y="1052736"/>
            <a:ext cx="67882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dirty="0"/>
          </a:p>
        </p:txBody>
      </p:sp>
      <p:sp>
        <p:nvSpPr>
          <p:cNvPr id="1027" name="Rectangle 3"/>
          <p:cNvSpPr>
            <a:spLocks noGrp="1" noChangeArrowheads="1"/>
          </p:cNvSpPr>
          <p:nvPr>
            <p:ph type="body" idx="1"/>
          </p:nvPr>
        </p:nvSpPr>
        <p:spPr bwMode="auto">
          <a:xfrm>
            <a:off x="1600200" y="1844824"/>
            <a:ext cx="6781800" cy="43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8" name="Rectangle 4"/>
          <p:cNvSpPr>
            <a:spLocks noGrp="1" noChangeArrowheads="1"/>
          </p:cNvSpPr>
          <p:nvPr>
            <p:ph type="dt" sz="half" idx="2"/>
          </p:nvPr>
        </p:nvSpPr>
        <p:spPr bwMode="auto">
          <a:xfrm>
            <a:off x="685800" y="6553200"/>
            <a:ext cx="762000" cy="304800"/>
          </a:xfrm>
          <a:prstGeom prst="rect">
            <a:avLst/>
          </a:prstGeom>
          <a:noFill/>
          <a:ln>
            <a:noFill/>
          </a:ln>
          <a:effectLst/>
          <a:extLst>
            <a:ext uri="{909E8E84-426E-40DD-AFC4-6F175D3DCCD1}">
              <a14:hiddenFill xmlns:a14="http://schemas.microsoft.com/office/drawing/2010/main">
                <a:solidFill>
                  <a:srgbClr val="C712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4F0080"/>
                </a:solidFill>
              </a:defRPr>
            </a:lvl1pPr>
          </a:lstStyle>
          <a:p>
            <a:fld id="{7F967F1D-1E46-4EBE-B14C-F48D28036DD1}" type="datetime1">
              <a:rPr lang="nb-NO" smtClean="0"/>
              <a:t>25.09.2017</a:t>
            </a:fld>
            <a:endParaRPr lang="en-US" dirty="0"/>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4F0080"/>
                </a:solidFill>
                <a:ea typeface="+mn-ea"/>
              </a:defRPr>
            </a:lvl1pPr>
          </a:lstStyle>
          <a:p>
            <a:pPr>
              <a:defRPr/>
            </a:pPr>
            <a:r>
              <a:rPr lang="en-US" smtClean="0"/>
              <a:t>Assessment of Refugees’ Qualifications: Challenges and Possible Solutions</a:t>
            </a:r>
            <a:endParaRPr lang="en-US" dirty="0"/>
          </a:p>
        </p:txBody>
      </p:sp>
      <p:sp>
        <p:nvSpPr>
          <p:cNvPr id="1030" name="Rectangle 6"/>
          <p:cNvSpPr>
            <a:spLocks noGrp="1" noChangeArrowheads="1"/>
          </p:cNvSpPr>
          <p:nvPr>
            <p:ph type="sldNum" sz="quarter" idx="4"/>
          </p:nvPr>
        </p:nvSpPr>
        <p:spPr bwMode="auto">
          <a:xfrm>
            <a:off x="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4F0080"/>
                </a:solidFill>
              </a:defRPr>
            </a:lvl1pPr>
          </a:lstStyle>
          <a:p>
            <a:r>
              <a:rPr lang="nb-NO" dirty="0" smtClean="0"/>
              <a:t>| </a:t>
            </a:r>
            <a:fld id="{83829003-18A9-5544-813E-1DE326FAFFE7}" type="slidenum">
              <a:rPr lang="nb-NO" smtClean="0"/>
              <a:pPr/>
              <a:t>‹#›</a:t>
            </a:fld>
            <a:endParaRPr lang="en-US" dirty="0"/>
          </a:p>
        </p:txBody>
      </p:sp>
      <p:pic>
        <p:nvPicPr>
          <p:cNvPr id="11" name="Picture 10" descr="Powerpoint_stripe.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707136"/>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58" r:id="rId2"/>
    <p:sldLayoutId id="214748375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 id="2147483769" r:id="rId13"/>
  </p:sldLayoutIdLst>
  <p:hf hdr="0"/>
  <p:txStyles>
    <p:titleStyle>
      <a:lvl1pPr algn="l" rtl="0" eaLnBrk="1" fontAlgn="base" hangingPunct="1">
        <a:spcBef>
          <a:spcPct val="0"/>
        </a:spcBef>
        <a:spcAft>
          <a:spcPct val="0"/>
        </a:spcAft>
        <a:defRPr sz="2800" b="0">
          <a:solidFill>
            <a:srgbClr val="660066"/>
          </a:solidFill>
          <a:latin typeface="+mj-lt"/>
          <a:ea typeface="ＭＳ Ｐゴシック" charset="0"/>
          <a:cs typeface="+mj-cs"/>
        </a:defRPr>
      </a:lvl1pPr>
      <a:lvl2pPr algn="l" rtl="0" eaLnBrk="1" fontAlgn="base" hangingPunct="1">
        <a:spcBef>
          <a:spcPct val="0"/>
        </a:spcBef>
        <a:spcAft>
          <a:spcPct val="0"/>
        </a:spcAft>
        <a:defRPr sz="2400" b="1">
          <a:solidFill>
            <a:srgbClr val="63184C"/>
          </a:solidFill>
          <a:latin typeface="Arial" charset="0"/>
          <a:ea typeface="ＭＳ Ｐゴシック" charset="0"/>
        </a:defRPr>
      </a:lvl2pPr>
      <a:lvl3pPr algn="l" rtl="0" eaLnBrk="1" fontAlgn="base" hangingPunct="1">
        <a:spcBef>
          <a:spcPct val="0"/>
        </a:spcBef>
        <a:spcAft>
          <a:spcPct val="0"/>
        </a:spcAft>
        <a:defRPr sz="2400" b="1">
          <a:solidFill>
            <a:srgbClr val="63184C"/>
          </a:solidFill>
          <a:latin typeface="Arial" charset="0"/>
          <a:ea typeface="ＭＳ Ｐゴシック" charset="0"/>
        </a:defRPr>
      </a:lvl3pPr>
      <a:lvl4pPr algn="l" rtl="0" eaLnBrk="1" fontAlgn="base" hangingPunct="1">
        <a:spcBef>
          <a:spcPct val="0"/>
        </a:spcBef>
        <a:spcAft>
          <a:spcPct val="0"/>
        </a:spcAft>
        <a:defRPr sz="2400" b="1">
          <a:solidFill>
            <a:srgbClr val="63184C"/>
          </a:solidFill>
          <a:latin typeface="Arial" charset="0"/>
          <a:ea typeface="ＭＳ Ｐゴシック" charset="0"/>
        </a:defRPr>
      </a:lvl4pPr>
      <a:lvl5pPr algn="l" rtl="0" eaLnBrk="1" fontAlgn="base" hangingPunct="1">
        <a:spcBef>
          <a:spcPct val="0"/>
        </a:spcBef>
        <a:spcAft>
          <a:spcPct val="0"/>
        </a:spcAft>
        <a:defRPr sz="2400" b="1">
          <a:solidFill>
            <a:srgbClr val="63184C"/>
          </a:solidFill>
          <a:latin typeface="Arial" charset="0"/>
          <a:ea typeface="ＭＳ Ｐゴシック" charset="0"/>
        </a:defRPr>
      </a:lvl5pPr>
      <a:lvl6pPr marL="457200" algn="l" rtl="0" eaLnBrk="1" fontAlgn="base" hangingPunct="1">
        <a:spcBef>
          <a:spcPct val="0"/>
        </a:spcBef>
        <a:spcAft>
          <a:spcPct val="0"/>
        </a:spcAft>
        <a:defRPr sz="2400" b="1">
          <a:solidFill>
            <a:srgbClr val="63184C"/>
          </a:solidFill>
          <a:latin typeface="Arial" charset="0"/>
        </a:defRPr>
      </a:lvl6pPr>
      <a:lvl7pPr marL="914400" algn="l" rtl="0" eaLnBrk="1" fontAlgn="base" hangingPunct="1">
        <a:spcBef>
          <a:spcPct val="0"/>
        </a:spcBef>
        <a:spcAft>
          <a:spcPct val="0"/>
        </a:spcAft>
        <a:defRPr sz="2400" b="1">
          <a:solidFill>
            <a:srgbClr val="63184C"/>
          </a:solidFill>
          <a:latin typeface="Arial" charset="0"/>
        </a:defRPr>
      </a:lvl7pPr>
      <a:lvl8pPr marL="1371600" algn="l" rtl="0" eaLnBrk="1" fontAlgn="base" hangingPunct="1">
        <a:spcBef>
          <a:spcPct val="0"/>
        </a:spcBef>
        <a:spcAft>
          <a:spcPct val="0"/>
        </a:spcAft>
        <a:defRPr sz="2400" b="1">
          <a:solidFill>
            <a:srgbClr val="63184C"/>
          </a:solidFill>
          <a:latin typeface="Arial" charset="0"/>
        </a:defRPr>
      </a:lvl8pPr>
      <a:lvl9pPr marL="1828800" algn="l" rtl="0" eaLnBrk="1" fontAlgn="base" hangingPunct="1">
        <a:spcBef>
          <a:spcPct val="0"/>
        </a:spcBef>
        <a:spcAft>
          <a:spcPct val="0"/>
        </a:spcAft>
        <a:defRPr sz="2400" b="1">
          <a:solidFill>
            <a:srgbClr val="63184C"/>
          </a:solidFill>
          <a:latin typeface="Arial" charset="0"/>
        </a:defRPr>
      </a:lvl9pPr>
    </p:titleStyle>
    <p:bodyStyle>
      <a:lvl1pPr marL="193675" indent="-193675" algn="l" rtl="0" eaLnBrk="1" fontAlgn="base" hangingPunct="1">
        <a:spcBef>
          <a:spcPct val="20000"/>
        </a:spcBef>
        <a:spcAft>
          <a:spcPct val="0"/>
        </a:spcAft>
        <a:buClr>
          <a:srgbClr val="660066"/>
        </a:buClr>
        <a:buSzPct val="90000"/>
        <a:buFont typeface="Times" charset="0"/>
        <a:buChar char="•"/>
        <a:defRPr sz="2200">
          <a:solidFill>
            <a:schemeClr val="tx1">
              <a:lumMod val="65000"/>
              <a:lumOff val="35000"/>
            </a:schemeClr>
          </a:solidFill>
          <a:latin typeface="+mn-lt"/>
          <a:ea typeface="ＭＳ Ｐゴシック" charset="0"/>
          <a:cs typeface="+mn-cs"/>
        </a:defRPr>
      </a:lvl1pPr>
      <a:lvl2pPr marL="669925" indent="-285750" algn="l" rtl="0" eaLnBrk="1" fontAlgn="base" hangingPunct="1">
        <a:spcBef>
          <a:spcPct val="20000"/>
        </a:spcBef>
        <a:spcAft>
          <a:spcPct val="0"/>
        </a:spcAft>
        <a:buClr>
          <a:srgbClr val="660066"/>
        </a:buClr>
        <a:buSzPct val="70000"/>
        <a:buFont typeface="Courier New"/>
        <a:buChar char="o"/>
        <a:defRPr>
          <a:solidFill>
            <a:schemeClr val="tx1">
              <a:lumMod val="65000"/>
              <a:lumOff val="35000"/>
            </a:schemeClr>
          </a:solidFill>
          <a:latin typeface="+mn-lt"/>
          <a:ea typeface="ＭＳ Ｐゴシック" charset="0"/>
        </a:defRPr>
      </a:lvl2pPr>
      <a:lvl3pPr marL="1049337" indent="-285750" algn="l" rtl="0" eaLnBrk="1" fontAlgn="base" hangingPunct="1">
        <a:spcBef>
          <a:spcPct val="20000"/>
        </a:spcBef>
        <a:spcAft>
          <a:spcPct val="0"/>
        </a:spcAft>
        <a:buClr>
          <a:srgbClr val="660066"/>
        </a:buClr>
        <a:buSzPct val="90000"/>
        <a:buFont typeface="Arial"/>
        <a:buChar char="•"/>
        <a:defRPr sz="1600">
          <a:solidFill>
            <a:schemeClr val="tx1">
              <a:lumMod val="65000"/>
              <a:lumOff val="35000"/>
            </a:schemeClr>
          </a:solidFill>
          <a:latin typeface="+mn-lt"/>
          <a:ea typeface="ＭＳ Ｐゴシック" charset="0"/>
        </a:defRPr>
      </a:lvl3pPr>
      <a:lvl4pPr marL="1431925" indent="-285750" algn="l" rtl="0" eaLnBrk="1" fontAlgn="base" hangingPunct="1">
        <a:spcBef>
          <a:spcPct val="20000"/>
        </a:spcBef>
        <a:spcAft>
          <a:spcPct val="0"/>
        </a:spcAft>
        <a:buClr>
          <a:srgbClr val="660066"/>
        </a:buClr>
        <a:buSzPct val="70000"/>
        <a:buFont typeface="Courier New"/>
        <a:buChar char="o"/>
        <a:defRPr sz="1400">
          <a:solidFill>
            <a:schemeClr val="tx1">
              <a:lumMod val="65000"/>
              <a:lumOff val="35000"/>
            </a:schemeClr>
          </a:solidFill>
          <a:latin typeface="+mn-lt"/>
          <a:ea typeface="ＭＳ Ｐゴシック" charset="0"/>
        </a:defRPr>
      </a:lvl4pPr>
      <a:lvl5pPr marL="1711325" indent="-185738" algn="l" rtl="0" eaLnBrk="1" fontAlgn="base" hangingPunct="1">
        <a:spcBef>
          <a:spcPct val="20000"/>
        </a:spcBef>
        <a:spcAft>
          <a:spcPct val="0"/>
        </a:spcAft>
        <a:buClr>
          <a:srgbClr val="660066"/>
        </a:buClr>
        <a:buSzPct val="90000"/>
        <a:buFont typeface="Times" charset="0"/>
        <a:buChar char="•"/>
        <a:defRPr sz="1200">
          <a:solidFill>
            <a:schemeClr val="tx1">
              <a:lumMod val="65000"/>
              <a:lumOff val="35000"/>
            </a:schemeClr>
          </a:solidFill>
          <a:latin typeface="+mn-lt"/>
          <a:ea typeface="ＭＳ Ｐゴシック" charset="0"/>
        </a:defRPr>
      </a:lvl5pPr>
      <a:lvl6pPr marL="21685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ina.malgina@nokut.n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einar.meier@nokut.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_9VFOVgS1w"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0789" y="3717776"/>
            <a:ext cx="7158445" cy="719336"/>
          </a:xfrm>
        </p:spPr>
        <p:txBody>
          <a:bodyPr/>
          <a:lstStyle/>
          <a:p>
            <a:r>
              <a:rPr lang="en-US" dirty="0" smtClean="0"/>
              <a:t>European Qualifications Passport for Refugees</a:t>
            </a:r>
            <a:endParaRPr lang="en-US" dirty="0"/>
          </a:p>
        </p:txBody>
      </p:sp>
      <p:sp>
        <p:nvSpPr>
          <p:cNvPr id="3075" name="Rectangle 3"/>
          <p:cNvSpPr>
            <a:spLocks noGrp="1" noChangeArrowheads="1"/>
          </p:cNvSpPr>
          <p:nvPr>
            <p:ph type="subTitle" idx="1"/>
          </p:nvPr>
        </p:nvSpPr>
        <p:spPr>
          <a:xfrm>
            <a:off x="1410789" y="4916016"/>
            <a:ext cx="6609683" cy="457200"/>
          </a:xfrm>
        </p:spPr>
        <p:txBody>
          <a:bodyPr/>
          <a:lstStyle/>
          <a:p>
            <a:pPr eaLnBrk="1" hangingPunct="1"/>
            <a:r>
              <a:rPr lang="nb-NO" dirty="0" smtClean="0">
                <a:latin typeface="Arial" charset="0"/>
              </a:rPr>
              <a:t>Einar Meier</a:t>
            </a:r>
          </a:p>
          <a:p>
            <a:pPr eaLnBrk="1" hangingPunct="1"/>
            <a:r>
              <a:rPr lang="nb-NO" i="1" dirty="0" smtClean="0">
                <a:latin typeface="Arial" charset="0"/>
              </a:rPr>
              <a:t>Senior adviser</a:t>
            </a:r>
          </a:p>
          <a:p>
            <a:pPr eaLnBrk="1" hangingPunct="1"/>
            <a:r>
              <a:rPr lang="nb-NO" dirty="0" smtClean="0">
                <a:latin typeface="Arial" charset="0"/>
              </a:rPr>
              <a:t>NOKUT </a:t>
            </a:r>
            <a:r>
              <a:rPr lang="nb-NO" dirty="0">
                <a:latin typeface="Arial" charset="0"/>
              </a:rPr>
              <a:t>(Norwegian </a:t>
            </a:r>
            <a:r>
              <a:rPr lang="nb-NO" dirty="0" err="1">
                <a:latin typeface="Arial" charset="0"/>
              </a:rPr>
              <a:t>Agency</a:t>
            </a:r>
            <a:r>
              <a:rPr lang="nb-NO" dirty="0">
                <a:latin typeface="Arial" charset="0"/>
              </a:rPr>
              <a:t> for </a:t>
            </a:r>
            <a:r>
              <a:rPr lang="nb-NO" dirty="0" err="1">
                <a:latin typeface="Arial" charset="0"/>
              </a:rPr>
              <a:t>Quality</a:t>
            </a:r>
            <a:r>
              <a:rPr lang="nb-NO" dirty="0">
                <a:latin typeface="Arial" charset="0"/>
              </a:rPr>
              <a:t> </a:t>
            </a:r>
            <a:r>
              <a:rPr lang="nb-NO" dirty="0" err="1">
                <a:latin typeface="Arial" charset="0"/>
              </a:rPr>
              <a:t>Assurance</a:t>
            </a:r>
            <a:r>
              <a:rPr lang="nb-NO" dirty="0">
                <a:latin typeface="Arial" charset="0"/>
              </a:rPr>
              <a:t> in </a:t>
            </a:r>
            <a:r>
              <a:rPr lang="nb-NO" dirty="0" err="1">
                <a:latin typeface="Arial" charset="0"/>
              </a:rPr>
              <a:t>Education</a:t>
            </a:r>
            <a:r>
              <a:rPr lang="nb-NO" dirty="0" smtClean="0">
                <a:latin typeface="Arial" charset="0"/>
              </a:rPr>
              <a:t>)</a:t>
            </a:r>
            <a:br>
              <a:rPr lang="nb-NO" dirty="0" smtClean="0">
                <a:latin typeface="Arial" charset="0"/>
              </a:rPr>
            </a:br>
            <a:r>
              <a:rPr lang="nb-NO" dirty="0" smtClean="0">
                <a:latin typeface="Arial" charset="0"/>
              </a:rPr>
              <a:t>Norwegian </a:t>
            </a:r>
            <a:r>
              <a:rPr lang="nb-NO" dirty="0">
                <a:latin typeface="Arial" charset="0"/>
              </a:rPr>
              <a:t>ENIC-NARIC</a:t>
            </a:r>
          </a:p>
        </p:txBody>
      </p:sp>
    </p:spTree>
    <p:extLst>
      <p:ext uri="{BB962C8B-B14F-4D97-AF65-F5344CB8AC3E}">
        <p14:creationId xmlns:p14="http://schemas.microsoft.com/office/powerpoint/2010/main" val="634530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00200" y="1262599"/>
            <a:ext cx="6788224" cy="609600"/>
          </a:xfrm>
        </p:spPr>
        <p:txBody>
          <a:bodyPr/>
          <a:lstStyle/>
          <a:p>
            <a:r>
              <a:rPr lang="nb-NO" dirty="0" err="1" smtClean="0"/>
              <a:t>Thank</a:t>
            </a:r>
            <a:r>
              <a:rPr lang="nb-NO" dirty="0" smtClean="0"/>
              <a:t> </a:t>
            </a:r>
            <a:r>
              <a:rPr lang="nb-NO" dirty="0" err="1" smtClean="0"/>
              <a:t>you</a:t>
            </a:r>
            <a:r>
              <a:rPr lang="nb-NO" dirty="0" smtClean="0"/>
              <a:t> for </a:t>
            </a:r>
            <a:r>
              <a:rPr lang="nb-NO" dirty="0" err="1" smtClean="0"/>
              <a:t>your</a:t>
            </a:r>
            <a:r>
              <a:rPr lang="nb-NO" dirty="0" smtClean="0"/>
              <a:t> </a:t>
            </a:r>
            <a:r>
              <a:rPr lang="nb-NO" dirty="0" err="1" smtClean="0"/>
              <a:t>attention</a:t>
            </a:r>
            <a:r>
              <a:rPr lang="nb-NO" dirty="0" smtClean="0"/>
              <a:t>!</a:t>
            </a:r>
            <a:endParaRPr lang="nb-NO" dirty="0"/>
          </a:p>
        </p:txBody>
      </p:sp>
      <p:sp>
        <p:nvSpPr>
          <p:cNvPr id="3" name="Plassholder for innhold 2"/>
          <p:cNvSpPr>
            <a:spLocks noGrp="1"/>
          </p:cNvSpPr>
          <p:nvPr>
            <p:ph idx="1"/>
          </p:nvPr>
        </p:nvSpPr>
        <p:spPr>
          <a:xfrm>
            <a:off x="539646" y="2024706"/>
            <a:ext cx="8214610" cy="4327376"/>
          </a:xfrm>
        </p:spPr>
        <p:txBody>
          <a:bodyPr/>
          <a:lstStyle/>
          <a:p>
            <a:pPr marL="0" indent="0">
              <a:buNone/>
            </a:pPr>
            <a:r>
              <a:rPr lang="nb-NO" dirty="0" smtClean="0"/>
              <a:t>Questions, </a:t>
            </a:r>
            <a:r>
              <a:rPr lang="nb-NO" dirty="0" err="1" smtClean="0"/>
              <a:t>comments</a:t>
            </a:r>
            <a:r>
              <a:rPr lang="nb-NO" dirty="0" smtClean="0"/>
              <a:t> or </a:t>
            </a:r>
            <a:r>
              <a:rPr lang="nb-NO" dirty="0" err="1" smtClean="0"/>
              <a:t>advice</a:t>
            </a:r>
            <a:r>
              <a:rPr lang="nb-NO" dirty="0" smtClean="0"/>
              <a:t>? </a:t>
            </a:r>
            <a:r>
              <a:rPr lang="nb-NO" dirty="0" err="1" smtClean="0"/>
              <a:t>Please</a:t>
            </a:r>
            <a:r>
              <a:rPr lang="nb-NO" dirty="0" smtClean="0"/>
              <a:t> </a:t>
            </a:r>
            <a:r>
              <a:rPr lang="nb-NO" dirty="0" err="1" smtClean="0"/>
              <a:t>get</a:t>
            </a:r>
            <a:r>
              <a:rPr lang="nb-NO" dirty="0" smtClean="0"/>
              <a:t> in touch!</a:t>
            </a:r>
          </a:p>
          <a:p>
            <a:pPr marL="0" indent="0">
              <a:buNone/>
            </a:pPr>
            <a:endParaRPr lang="nb-NO" dirty="0" smtClean="0"/>
          </a:p>
          <a:p>
            <a:r>
              <a:rPr lang="nb-NO" dirty="0" smtClean="0"/>
              <a:t>Marina </a:t>
            </a:r>
            <a:r>
              <a:rPr lang="nb-NO" dirty="0" smtClean="0"/>
              <a:t>Malgina, </a:t>
            </a:r>
            <a:r>
              <a:rPr lang="nb-NO" i="1" dirty="0" smtClean="0"/>
              <a:t>head </a:t>
            </a:r>
            <a:r>
              <a:rPr lang="nb-NO" i="1" dirty="0" err="1" smtClean="0"/>
              <a:t>of</a:t>
            </a:r>
            <a:r>
              <a:rPr lang="nb-NO" i="1" dirty="0" smtClean="0"/>
              <a:t> </a:t>
            </a:r>
            <a:r>
              <a:rPr lang="nb-NO" i="1" dirty="0" err="1" smtClean="0"/>
              <a:t>section</a:t>
            </a:r>
            <a:r>
              <a:rPr lang="nb-NO" dirty="0" smtClean="0"/>
              <a:t/>
            </a:r>
            <a:br>
              <a:rPr lang="nb-NO" dirty="0" smtClean="0"/>
            </a:br>
            <a:r>
              <a:rPr lang="nb-NO" dirty="0" smtClean="0">
                <a:hlinkClick r:id="rId3"/>
              </a:rPr>
              <a:t>marina.malgina@nokut.no</a:t>
            </a:r>
            <a:endParaRPr lang="nb-NO" dirty="0" smtClean="0"/>
          </a:p>
          <a:p>
            <a:r>
              <a:rPr lang="nb-NO" dirty="0"/>
              <a:t>Einar Meier, </a:t>
            </a:r>
            <a:r>
              <a:rPr lang="nb-NO" i="1" dirty="0"/>
              <a:t>senior adviser </a:t>
            </a:r>
            <a:br>
              <a:rPr lang="nb-NO" i="1" dirty="0"/>
            </a:br>
            <a:r>
              <a:rPr lang="nb-NO" dirty="0">
                <a:hlinkClick r:id="rId4"/>
              </a:rPr>
              <a:t>einar.meier@nokut.no</a:t>
            </a:r>
            <a:endParaRPr lang="nb-NO" dirty="0"/>
          </a:p>
          <a:p>
            <a:r>
              <a:rPr lang="nb-NO" dirty="0" smtClean="0"/>
              <a:t>www.nokut.no</a:t>
            </a:r>
            <a:endParaRPr lang="nb-NO" dirty="0" smtClean="0"/>
          </a:p>
          <a:p>
            <a:pPr marL="0" indent="0">
              <a:buNone/>
            </a:pPr>
            <a:endParaRPr lang="nb-NO" dirty="0"/>
          </a:p>
          <a:p>
            <a:pPr marL="0" indent="0">
              <a:buNone/>
            </a:pPr>
            <a:r>
              <a:rPr lang="nb-NO" dirty="0"/>
              <a:t>NOKUT - Norwegian </a:t>
            </a:r>
            <a:r>
              <a:rPr lang="nb-NO" dirty="0" err="1"/>
              <a:t>Agency</a:t>
            </a:r>
            <a:r>
              <a:rPr lang="nb-NO" dirty="0"/>
              <a:t> for </a:t>
            </a:r>
            <a:r>
              <a:rPr lang="nb-NO" dirty="0" err="1"/>
              <a:t>Quality</a:t>
            </a:r>
            <a:r>
              <a:rPr lang="nb-NO" dirty="0"/>
              <a:t> </a:t>
            </a:r>
            <a:r>
              <a:rPr lang="nb-NO" dirty="0" err="1"/>
              <a:t>Assurance</a:t>
            </a:r>
            <a:r>
              <a:rPr lang="nb-NO" dirty="0"/>
              <a:t> in </a:t>
            </a:r>
            <a:r>
              <a:rPr lang="nb-NO" dirty="0" err="1"/>
              <a:t>Education</a:t>
            </a:r>
            <a:r>
              <a:rPr lang="nb-NO" dirty="0"/>
              <a:t> </a:t>
            </a:r>
          </a:p>
          <a:p>
            <a:pPr marL="0" indent="0">
              <a:buNone/>
            </a:pPr>
            <a:r>
              <a:rPr lang="nb-NO" dirty="0"/>
              <a:t>Norwegian ENIC-NARIC</a:t>
            </a:r>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3458372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0946" y="1052736"/>
            <a:ext cx="8053465" cy="609600"/>
          </a:xfrm>
        </p:spPr>
        <p:txBody>
          <a:bodyPr/>
          <a:lstStyle/>
          <a:p>
            <a:r>
              <a:rPr lang="nb-NO" sz="3200" dirty="0" err="1" smtClean="0"/>
              <a:t>Lisbon</a:t>
            </a:r>
            <a:r>
              <a:rPr lang="nb-NO" sz="3200" dirty="0" smtClean="0"/>
              <a:t> </a:t>
            </a:r>
            <a:r>
              <a:rPr lang="nb-NO" sz="3200" dirty="0" err="1" smtClean="0"/>
              <a:t>Recognition</a:t>
            </a:r>
            <a:r>
              <a:rPr lang="nb-NO" sz="3200" dirty="0" smtClean="0"/>
              <a:t> Convention </a:t>
            </a:r>
            <a:r>
              <a:rPr lang="nb-NO" sz="3200" dirty="0" smtClean="0"/>
              <a:t>(1999)</a:t>
            </a:r>
            <a:endParaRPr lang="nb-NO" sz="3200" dirty="0"/>
          </a:p>
        </p:txBody>
      </p:sp>
      <p:sp>
        <p:nvSpPr>
          <p:cNvPr id="3" name="Plassholder for innhold 2"/>
          <p:cNvSpPr>
            <a:spLocks noGrp="1"/>
          </p:cNvSpPr>
          <p:nvPr>
            <p:ph idx="1"/>
          </p:nvPr>
        </p:nvSpPr>
        <p:spPr>
          <a:xfrm>
            <a:off x="3662596" y="2254448"/>
            <a:ext cx="5361484" cy="4160559"/>
          </a:xfrm>
        </p:spPr>
        <p:txBody>
          <a:bodyPr/>
          <a:lstStyle/>
          <a:p>
            <a:r>
              <a:rPr lang="en-US" sz="2400" dirty="0" smtClean="0"/>
              <a:t>Only </a:t>
            </a:r>
            <a:r>
              <a:rPr lang="en-US" sz="2400" dirty="0"/>
              <a:t>legally binding text in the </a:t>
            </a:r>
            <a:r>
              <a:rPr lang="en-US" sz="2400" dirty="0" smtClean="0"/>
              <a:t>EHEA</a:t>
            </a:r>
            <a:endParaRPr lang="en-US" sz="2400" dirty="0"/>
          </a:p>
          <a:p>
            <a:r>
              <a:rPr lang="nb-NO" sz="2400" dirty="0" err="1"/>
              <a:t>Article</a:t>
            </a:r>
            <a:r>
              <a:rPr lang="nb-NO" sz="2400" dirty="0"/>
              <a:t> </a:t>
            </a:r>
            <a:r>
              <a:rPr lang="nb-NO" sz="2400" dirty="0" smtClean="0"/>
              <a:t>VII: </a:t>
            </a:r>
            <a:r>
              <a:rPr lang="en-US" sz="2400" dirty="0" smtClean="0"/>
              <a:t>Legal </a:t>
            </a:r>
            <a:r>
              <a:rPr lang="en-US" sz="2400" dirty="0" smtClean="0"/>
              <a:t>obligation </a:t>
            </a:r>
            <a:r>
              <a:rPr lang="en-US" sz="2400" dirty="0" smtClean="0"/>
              <a:t>to develop </a:t>
            </a:r>
            <a:r>
              <a:rPr lang="en-US" sz="2400" dirty="0"/>
              <a:t>procedures </a:t>
            </a:r>
            <a:r>
              <a:rPr lang="en-US" sz="2400" dirty="0" smtClean="0"/>
              <a:t>to </a:t>
            </a:r>
            <a:r>
              <a:rPr lang="en-US" sz="2400" dirty="0"/>
              <a:t>assess </a:t>
            </a:r>
            <a:r>
              <a:rPr lang="en-US" sz="2400" dirty="0" smtClean="0"/>
              <a:t>qualifications of </a:t>
            </a:r>
            <a:r>
              <a:rPr lang="en-US" sz="2400" dirty="0" smtClean="0"/>
              <a:t>refugees</a:t>
            </a:r>
            <a:endParaRPr lang="en-US" sz="2400" dirty="0" smtClean="0"/>
          </a:p>
          <a:p>
            <a:r>
              <a:rPr lang="en-US" sz="2400" dirty="0" smtClean="0"/>
              <a:t>For </a:t>
            </a:r>
            <a:r>
              <a:rPr lang="en-US" sz="2400" dirty="0"/>
              <a:t>access to </a:t>
            </a:r>
            <a:r>
              <a:rPr lang="en-US" sz="2400" dirty="0" smtClean="0"/>
              <a:t>HE/employment</a:t>
            </a:r>
            <a:endParaRPr lang="en-US" sz="2400" dirty="0"/>
          </a:p>
          <a:p>
            <a:r>
              <a:rPr lang="en-US" sz="2400" dirty="0"/>
              <a:t>E</a:t>
            </a:r>
            <a:r>
              <a:rPr lang="en-US" sz="2400" dirty="0" smtClean="0"/>
              <a:t>ven where qualifications cannot </a:t>
            </a:r>
            <a:r>
              <a:rPr lang="en-US" sz="2400" dirty="0"/>
              <a:t>be proven through documentary evidence.</a:t>
            </a:r>
          </a:p>
          <a:p>
            <a:endParaRPr lang="nb-NO" dirty="0"/>
          </a:p>
        </p:txBody>
      </p:sp>
      <p:pic>
        <p:nvPicPr>
          <p:cNvPr id="4" name="Bilde 3"/>
          <p:cNvPicPr>
            <a:picLocks noChangeAspect="1"/>
          </p:cNvPicPr>
          <p:nvPr/>
        </p:nvPicPr>
        <p:blipFill>
          <a:blip r:embed="rId3"/>
          <a:stretch>
            <a:fillRect/>
          </a:stretch>
        </p:blipFill>
        <p:spPr>
          <a:xfrm>
            <a:off x="460946" y="3978140"/>
            <a:ext cx="1914950" cy="1614846"/>
          </a:xfrm>
          <a:prstGeom prst="rect">
            <a:avLst/>
          </a:prstGeom>
        </p:spPr>
      </p:pic>
      <p:pic>
        <p:nvPicPr>
          <p:cNvPr id="5" name="Bilde 4"/>
          <p:cNvPicPr>
            <a:picLocks noChangeAspect="1"/>
          </p:cNvPicPr>
          <p:nvPr/>
        </p:nvPicPr>
        <p:blipFill>
          <a:blip r:embed="rId4"/>
          <a:stretch>
            <a:fillRect/>
          </a:stretch>
        </p:blipFill>
        <p:spPr>
          <a:xfrm>
            <a:off x="464817" y="2303110"/>
            <a:ext cx="1996214" cy="1445976"/>
          </a:xfrm>
          <a:prstGeom prst="rect">
            <a:avLst/>
          </a:prstGeom>
        </p:spPr>
      </p:pic>
      <p:pic>
        <p:nvPicPr>
          <p:cNvPr id="6" name="Bilde 5"/>
          <p:cNvPicPr>
            <a:picLocks noChangeAspect="1"/>
          </p:cNvPicPr>
          <p:nvPr/>
        </p:nvPicPr>
        <p:blipFill>
          <a:blip r:embed="rId5"/>
          <a:stretch>
            <a:fillRect/>
          </a:stretch>
        </p:blipFill>
        <p:spPr>
          <a:xfrm>
            <a:off x="175381" y="5835837"/>
            <a:ext cx="3487214" cy="579170"/>
          </a:xfrm>
          <a:prstGeom prst="rect">
            <a:avLst/>
          </a:prstGeom>
        </p:spPr>
      </p:pic>
    </p:spTree>
    <p:extLst>
      <p:ext uri="{BB962C8B-B14F-4D97-AF65-F5344CB8AC3E}">
        <p14:creationId xmlns:p14="http://schemas.microsoft.com/office/powerpoint/2010/main" val="1225312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133658" y="2261014"/>
            <a:ext cx="3567448" cy="4495801"/>
          </a:xfrm>
        </p:spPr>
        <p:txBody>
          <a:bodyPr>
            <a:normAutofit/>
          </a:bodyPr>
          <a:lstStyle/>
          <a:p>
            <a:r>
              <a:rPr lang="en-US" sz="2400" dirty="0" smtClean="0"/>
              <a:t>Number of refugees</a:t>
            </a:r>
            <a:endParaRPr lang="en-US" sz="2400" dirty="0" smtClean="0"/>
          </a:p>
          <a:p>
            <a:r>
              <a:rPr lang="en-US" sz="2400" dirty="0" smtClean="0"/>
              <a:t>Language competency</a:t>
            </a:r>
          </a:p>
          <a:p>
            <a:r>
              <a:rPr lang="en-US" sz="2400" dirty="0" smtClean="0"/>
              <a:t>Unfinished or undocumented qualifications</a:t>
            </a:r>
          </a:p>
          <a:p>
            <a:r>
              <a:rPr lang="en-US" sz="2400" dirty="0" smtClean="0"/>
              <a:t>Demand for mobility and portability</a:t>
            </a:r>
          </a:p>
          <a:p>
            <a:endParaRPr lang="en-US" dirty="0"/>
          </a:p>
        </p:txBody>
      </p:sp>
      <p:sp>
        <p:nvSpPr>
          <p:cNvPr id="3" name="Plassholder for dato 2"/>
          <p:cNvSpPr>
            <a:spLocks noGrp="1"/>
          </p:cNvSpPr>
          <p:nvPr>
            <p:ph type="dt" sz="half" idx="10"/>
          </p:nvPr>
        </p:nvSpPr>
        <p:spPr/>
        <p:txBody>
          <a:bodyPr/>
          <a:lstStyle/>
          <a:p>
            <a:fld id="{4BC713FC-FCA7-43DF-9823-1B303FD3F020}" type="datetime4">
              <a:rPr lang="en-US" smtClean="0"/>
              <a:t>September 25, 2017</a:t>
            </a:fld>
            <a:endParaRPr lang="en-GB" dirty="0"/>
          </a:p>
        </p:txBody>
      </p:sp>
      <p:sp>
        <p:nvSpPr>
          <p:cNvPr id="5" name="Tittel 4"/>
          <p:cNvSpPr>
            <a:spLocks noGrp="1"/>
          </p:cNvSpPr>
          <p:nvPr>
            <p:ph type="title"/>
          </p:nvPr>
        </p:nvSpPr>
        <p:spPr>
          <a:xfrm>
            <a:off x="1075386" y="1051776"/>
            <a:ext cx="7516565" cy="914400"/>
          </a:xfrm>
        </p:spPr>
        <p:txBody>
          <a:bodyPr/>
          <a:lstStyle/>
          <a:p>
            <a:r>
              <a:rPr lang="en-US" sz="3200" dirty="0" smtClean="0">
                <a:solidFill>
                  <a:srgbClr val="660066"/>
                </a:solidFill>
              </a:rPr>
              <a:t>Challenges</a:t>
            </a:r>
            <a:endParaRPr lang="en-US" sz="3200" dirty="0">
              <a:solidFill>
                <a:srgbClr val="660066"/>
              </a:solidFill>
            </a:endParaRPr>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183" y="2244712"/>
            <a:ext cx="3826768" cy="2950841"/>
          </a:xfrm>
          <a:prstGeom prst="rect">
            <a:avLst/>
          </a:prstGeom>
        </p:spPr>
      </p:pic>
    </p:spTree>
    <p:extLst>
      <p:ext uri="{BB962C8B-B14F-4D97-AF65-F5344CB8AC3E}">
        <p14:creationId xmlns:p14="http://schemas.microsoft.com/office/powerpoint/2010/main" val="27937635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ChangeArrowheads="1"/>
          </p:cNvSpPr>
          <p:nvPr/>
        </p:nvSpPr>
        <p:spPr bwMode="auto">
          <a:xfrm>
            <a:off x="589338" y="3121472"/>
            <a:ext cx="67675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r>
              <a:rPr lang="en-US" sz="2400" b="0" dirty="0" smtClean="0">
                <a:solidFill>
                  <a:srgbClr val="C00000"/>
                </a:solidFill>
                <a:latin typeface="+mn-lt"/>
              </a:rPr>
              <a:t>Aim</a:t>
            </a:r>
            <a:r>
              <a:rPr lang="en-US" sz="2400" b="0" dirty="0" smtClean="0">
                <a:solidFill>
                  <a:schemeClr val="tx1">
                    <a:lumMod val="65000"/>
                    <a:lumOff val="35000"/>
                  </a:schemeClr>
                </a:solidFill>
                <a:latin typeface="+mn-lt"/>
              </a:rPr>
              <a:t>: </a:t>
            </a:r>
            <a:endParaRPr lang="en-US" sz="2400" b="0" dirty="0">
              <a:solidFill>
                <a:schemeClr val="tx1">
                  <a:lumMod val="65000"/>
                  <a:lumOff val="35000"/>
                </a:schemeClr>
              </a:solidFill>
              <a:latin typeface="+mn-lt"/>
            </a:endParaRPr>
          </a:p>
          <a:p>
            <a:pPr lvl="1"/>
            <a:r>
              <a:rPr lang="en-US" sz="2400" b="0" dirty="0" smtClean="0">
                <a:solidFill>
                  <a:schemeClr val="tx1">
                    <a:lumMod val="65000"/>
                    <a:lumOff val="35000"/>
                  </a:schemeClr>
                </a:solidFill>
                <a:latin typeface="+mn-lt"/>
              </a:rPr>
              <a:t>Provide refugees with </a:t>
            </a:r>
          </a:p>
          <a:p>
            <a:pPr marL="914400" lvl="1" indent="-457200">
              <a:buFont typeface="Arial" panose="020B0604020202020204" pitchFamily="34" charset="0"/>
              <a:buChar char="•"/>
            </a:pPr>
            <a:r>
              <a:rPr lang="en-US" sz="2400" b="0" dirty="0">
                <a:solidFill>
                  <a:schemeClr val="tx1">
                    <a:lumMod val="65000"/>
                    <a:lumOff val="35000"/>
                  </a:schemeClr>
                </a:solidFill>
                <a:latin typeface="+mn-lt"/>
              </a:rPr>
              <a:t>A</a:t>
            </a:r>
            <a:r>
              <a:rPr lang="en-US" sz="2400" b="0" dirty="0" smtClean="0">
                <a:solidFill>
                  <a:schemeClr val="tx1">
                    <a:lumMod val="65000"/>
                    <a:lumOff val="35000"/>
                  </a:schemeClr>
                </a:solidFill>
                <a:latin typeface="+mn-lt"/>
              </a:rPr>
              <a:t>n assessment of qualifications that cannot be fully documented</a:t>
            </a:r>
          </a:p>
          <a:p>
            <a:pPr marL="914400" lvl="1" indent="-457200">
              <a:buFont typeface="Arial" panose="020B0604020202020204" pitchFamily="34" charset="0"/>
              <a:buChar char="•"/>
            </a:pPr>
            <a:r>
              <a:rPr lang="en-US" sz="2400" b="0" dirty="0" smtClean="0">
                <a:solidFill>
                  <a:schemeClr val="tx1">
                    <a:lumMod val="65000"/>
                    <a:lumOff val="35000"/>
                  </a:schemeClr>
                </a:solidFill>
                <a:latin typeface="+mn-lt"/>
              </a:rPr>
              <a:t>An assessment accepted across borders</a:t>
            </a:r>
            <a:endParaRPr lang="en-US" sz="2400" b="0" dirty="0">
              <a:solidFill>
                <a:schemeClr val="tx1">
                  <a:lumMod val="65000"/>
                  <a:lumOff val="35000"/>
                </a:schemeClr>
              </a:solidFill>
              <a:latin typeface="+mn-lt"/>
            </a:endParaRPr>
          </a:p>
        </p:txBody>
      </p:sp>
      <p:sp>
        <p:nvSpPr>
          <p:cNvPr id="11"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4</a:t>
            </a:fld>
            <a:endParaRPr lang="fr-FR">
              <a:latin typeface="Arial Narrow" charset="0"/>
              <a:ea typeface="Arial Narrow" charset="0"/>
              <a:cs typeface="Arial Narrow" charset="0"/>
            </a:endParaRPr>
          </a:p>
        </p:txBody>
      </p:sp>
      <p:grpSp>
        <p:nvGrpSpPr>
          <p:cNvPr id="2" name="Group 1"/>
          <p:cNvGrpSpPr/>
          <p:nvPr/>
        </p:nvGrpSpPr>
        <p:grpSpPr>
          <a:xfrm>
            <a:off x="476367" y="767927"/>
            <a:ext cx="7863893" cy="5564289"/>
            <a:chOff x="394282" y="989238"/>
            <a:chExt cx="7863893" cy="5564289"/>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2" y="1155132"/>
              <a:ext cx="26336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2" y="5965009"/>
              <a:ext cx="19494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738" y="5982027"/>
              <a:ext cx="1851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734" y="5993263"/>
              <a:ext cx="171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575" y="6010886"/>
              <a:ext cx="149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350" y="989238"/>
              <a:ext cx="12890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tel 1"/>
          <p:cNvSpPr txBox="1">
            <a:spLocks/>
          </p:cNvSpPr>
          <p:nvPr/>
        </p:nvSpPr>
        <p:spPr>
          <a:xfrm>
            <a:off x="589338" y="1895216"/>
            <a:ext cx="8019739" cy="609600"/>
          </a:xfrm>
          <a:prstGeom prst="rect">
            <a:avLst/>
          </a:prstGeom>
        </p:spPr>
        <p:txBody>
          <a:bodyPr/>
          <a:lstStyle>
            <a:lvl1pPr algn="l" rtl="0" eaLnBrk="1" fontAlgn="base" hangingPunct="1">
              <a:spcBef>
                <a:spcPct val="0"/>
              </a:spcBef>
              <a:spcAft>
                <a:spcPct val="0"/>
              </a:spcAft>
              <a:defRPr sz="2800" b="0">
                <a:solidFill>
                  <a:srgbClr val="660066"/>
                </a:solidFill>
                <a:latin typeface="+mj-lt"/>
                <a:ea typeface="ＭＳ Ｐゴシック" charset="0"/>
                <a:cs typeface="+mj-cs"/>
              </a:defRPr>
            </a:lvl1pPr>
            <a:lvl2pPr algn="l" rtl="0" eaLnBrk="1" fontAlgn="base" hangingPunct="1">
              <a:spcBef>
                <a:spcPct val="0"/>
              </a:spcBef>
              <a:spcAft>
                <a:spcPct val="0"/>
              </a:spcAft>
              <a:defRPr sz="2400" b="1">
                <a:solidFill>
                  <a:srgbClr val="63184C"/>
                </a:solidFill>
                <a:latin typeface="Arial" charset="0"/>
                <a:ea typeface="ＭＳ Ｐゴシック" charset="0"/>
              </a:defRPr>
            </a:lvl2pPr>
            <a:lvl3pPr algn="l" rtl="0" eaLnBrk="1" fontAlgn="base" hangingPunct="1">
              <a:spcBef>
                <a:spcPct val="0"/>
              </a:spcBef>
              <a:spcAft>
                <a:spcPct val="0"/>
              </a:spcAft>
              <a:defRPr sz="2400" b="1">
                <a:solidFill>
                  <a:srgbClr val="63184C"/>
                </a:solidFill>
                <a:latin typeface="Arial" charset="0"/>
                <a:ea typeface="ＭＳ Ｐゴシック" charset="0"/>
              </a:defRPr>
            </a:lvl3pPr>
            <a:lvl4pPr algn="l" rtl="0" eaLnBrk="1" fontAlgn="base" hangingPunct="1">
              <a:spcBef>
                <a:spcPct val="0"/>
              </a:spcBef>
              <a:spcAft>
                <a:spcPct val="0"/>
              </a:spcAft>
              <a:defRPr sz="2400" b="1">
                <a:solidFill>
                  <a:srgbClr val="63184C"/>
                </a:solidFill>
                <a:latin typeface="Arial" charset="0"/>
                <a:ea typeface="ＭＳ Ｐゴシック" charset="0"/>
              </a:defRPr>
            </a:lvl4pPr>
            <a:lvl5pPr algn="l" rtl="0" eaLnBrk="1" fontAlgn="base" hangingPunct="1">
              <a:spcBef>
                <a:spcPct val="0"/>
              </a:spcBef>
              <a:spcAft>
                <a:spcPct val="0"/>
              </a:spcAft>
              <a:defRPr sz="2400" b="1">
                <a:solidFill>
                  <a:srgbClr val="63184C"/>
                </a:solidFill>
                <a:latin typeface="Arial" charset="0"/>
                <a:ea typeface="ＭＳ Ｐゴシック" charset="0"/>
              </a:defRPr>
            </a:lvl5pPr>
            <a:lvl6pPr marL="457200" algn="l" rtl="0" eaLnBrk="1" fontAlgn="base" hangingPunct="1">
              <a:spcBef>
                <a:spcPct val="0"/>
              </a:spcBef>
              <a:spcAft>
                <a:spcPct val="0"/>
              </a:spcAft>
              <a:defRPr sz="2400" b="1">
                <a:solidFill>
                  <a:srgbClr val="63184C"/>
                </a:solidFill>
                <a:latin typeface="Arial" charset="0"/>
              </a:defRPr>
            </a:lvl6pPr>
            <a:lvl7pPr marL="914400" algn="l" rtl="0" eaLnBrk="1" fontAlgn="base" hangingPunct="1">
              <a:spcBef>
                <a:spcPct val="0"/>
              </a:spcBef>
              <a:spcAft>
                <a:spcPct val="0"/>
              </a:spcAft>
              <a:defRPr sz="2400" b="1">
                <a:solidFill>
                  <a:srgbClr val="63184C"/>
                </a:solidFill>
                <a:latin typeface="Arial" charset="0"/>
              </a:defRPr>
            </a:lvl7pPr>
            <a:lvl8pPr marL="1371600" algn="l" rtl="0" eaLnBrk="1" fontAlgn="base" hangingPunct="1">
              <a:spcBef>
                <a:spcPct val="0"/>
              </a:spcBef>
              <a:spcAft>
                <a:spcPct val="0"/>
              </a:spcAft>
              <a:defRPr sz="2400" b="1">
                <a:solidFill>
                  <a:srgbClr val="63184C"/>
                </a:solidFill>
                <a:latin typeface="Arial" charset="0"/>
              </a:defRPr>
            </a:lvl8pPr>
            <a:lvl9pPr marL="1828800" algn="l" rtl="0" eaLnBrk="1" fontAlgn="base" hangingPunct="1">
              <a:spcBef>
                <a:spcPct val="0"/>
              </a:spcBef>
              <a:spcAft>
                <a:spcPct val="0"/>
              </a:spcAft>
              <a:defRPr sz="2400" b="1">
                <a:solidFill>
                  <a:srgbClr val="63184C"/>
                </a:solidFill>
                <a:latin typeface="Arial" charset="0"/>
              </a:defRPr>
            </a:lvl9pPr>
          </a:lstStyle>
          <a:p>
            <a:r>
              <a:rPr lang="en-US" kern="0" dirty="0" smtClean="0"/>
              <a:t>Towards a multilateral solution:</a:t>
            </a:r>
            <a:br>
              <a:rPr lang="en-US" kern="0" dirty="0" smtClean="0"/>
            </a:br>
            <a:r>
              <a:rPr lang="en-US" kern="0" dirty="0" smtClean="0"/>
              <a:t>European Qualifications Passport for Refugees</a:t>
            </a:r>
            <a:endParaRPr lang="en-US" kern="0" dirty="0"/>
          </a:p>
        </p:txBody>
      </p:sp>
    </p:spTree>
    <p:extLst>
      <p:ext uri="{BB962C8B-B14F-4D97-AF65-F5344CB8AC3E}">
        <p14:creationId xmlns:p14="http://schemas.microsoft.com/office/powerpoint/2010/main" val="156658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ChangeArrowheads="1"/>
          </p:cNvSpPr>
          <p:nvPr/>
        </p:nvSpPr>
        <p:spPr bwMode="auto">
          <a:xfrm>
            <a:off x="476367" y="1887982"/>
            <a:ext cx="797808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0" dirty="0" smtClean="0">
                <a:solidFill>
                  <a:srgbClr val="C00000"/>
                </a:solidFill>
                <a:latin typeface="+mn-lt"/>
              </a:rPr>
              <a:t>Task:</a:t>
            </a: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Map educational level, work experience and language proficiency</a:t>
            </a: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Provide </a:t>
            </a:r>
            <a:r>
              <a:rPr lang="en-US" sz="2400" b="0" dirty="0">
                <a:solidFill>
                  <a:schemeClr val="tx1">
                    <a:lumMod val="65000"/>
                    <a:lumOff val="35000"/>
                  </a:schemeClr>
                </a:solidFill>
                <a:latin typeface="+mn-lt"/>
              </a:rPr>
              <a:t>information </a:t>
            </a:r>
            <a:r>
              <a:rPr lang="en-US" sz="2400" b="0" dirty="0" smtClean="0">
                <a:solidFill>
                  <a:schemeClr val="tx1">
                    <a:lumMod val="65000"/>
                    <a:lumOff val="35000"/>
                  </a:schemeClr>
                </a:solidFill>
                <a:latin typeface="+mn-lt"/>
              </a:rPr>
              <a:t>relevant for employment, internships, </a:t>
            </a:r>
            <a:r>
              <a:rPr lang="en-US" sz="2400" b="0" dirty="0">
                <a:solidFill>
                  <a:schemeClr val="tx1">
                    <a:lumMod val="65000"/>
                    <a:lumOff val="35000"/>
                  </a:schemeClr>
                </a:solidFill>
                <a:latin typeface="+mn-lt"/>
              </a:rPr>
              <a:t>qualification </a:t>
            </a:r>
            <a:r>
              <a:rPr lang="en-US" sz="2400" b="0" dirty="0" smtClean="0">
                <a:solidFill>
                  <a:schemeClr val="tx1">
                    <a:lumMod val="65000"/>
                    <a:lumOff val="35000"/>
                  </a:schemeClr>
                </a:solidFill>
                <a:latin typeface="+mn-lt"/>
              </a:rPr>
              <a:t>courses, HE admission</a:t>
            </a:r>
          </a:p>
          <a:p>
            <a:r>
              <a:rPr lang="en-US" sz="2400" b="0" dirty="0" smtClean="0">
                <a:solidFill>
                  <a:srgbClr val="C00000"/>
                </a:solidFill>
                <a:latin typeface="+mn-lt"/>
              </a:rPr>
              <a:t/>
            </a:r>
            <a:br>
              <a:rPr lang="en-US" sz="2400" b="0" dirty="0" smtClean="0">
                <a:solidFill>
                  <a:srgbClr val="C00000"/>
                </a:solidFill>
                <a:latin typeface="+mn-lt"/>
              </a:rPr>
            </a:br>
            <a:r>
              <a:rPr lang="en-US" sz="2400" b="0" dirty="0" smtClean="0">
                <a:solidFill>
                  <a:srgbClr val="C00000"/>
                </a:solidFill>
                <a:latin typeface="+mn-lt"/>
              </a:rPr>
              <a:t>Method</a:t>
            </a:r>
            <a:r>
              <a:rPr lang="en-US" sz="2400" b="0" dirty="0" smtClean="0">
                <a:solidFill>
                  <a:schemeClr val="tx1">
                    <a:lumMod val="65000"/>
                    <a:lumOff val="35000"/>
                  </a:schemeClr>
                </a:solidFill>
                <a:latin typeface="+mn-lt"/>
              </a:rPr>
              <a:t>: </a:t>
            </a: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Assessment </a:t>
            </a:r>
            <a:r>
              <a:rPr lang="en-US" sz="2400" b="0" dirty="0">
                <a:solidFill>
                  <a:schemeClr val="tx1">
                    <a:lumMod val="65000"/>
                    <a:lumOff val="35000"/>
                  </a:schemeClr>
                </a:solidFill>
                <a:latin typeface="+mn-lt"/>
              </a:rPr>
              <a:t>of available </a:t>
            </a:r>
            <a:r>
              <a:rPr lang="en-US" sz="2400" b="0" dirty="0" smtClean="0">
                <a:solidFill>
                  <a:schemeClr val="tx1">
                    <a:lumMod val="65000"/>
                    <a:lumOff val="35000"/>
                  </a:schemeClr>
                </a:solidFill>
                <a:latin typeface="+mn-lt"/>
              </a:rPr>
              <a:t>documentation</a:t>
            </a: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Structured interview by qualified </a:t>
            </a:r>
            <a:r>
              <a:rPr lang="en-US" sz="2400" b="0" dirty="0">
                <a:solidFill>
                  <a:schemeClr val="tx1">
                    <a:lumMod val="65000"/>
                    <a:lumOff val="35000"/>
                  </a:schemeClr>
                </a:solidFill>
                <a:latin typeface="+mn-lt"/>
              </a:rPr>
              <a:t>credential </a:t>
            </a:r>
            <a:r>
              <a:rPr lang="en-US" sz="2400" b="0" dirty="0" smtClean="0">
                <a:solidFill>
                  <a:schemeClr val="tx1">
                    <a:lumMod val="65000"/>
                    <a:lumOff val="35000"/>
                  </a:schemeClr>
                </a:solidFill>
                <a:latin typeface="+mn-lt"/>
              </a:rPr>
              <a:t>evaluators</a:t>
            </a:r>
            <a:endParaRPr lang="en-US" sz="2400" b="0" dirty="0">
              <a:solidFill>
                <a:schemeClr val="tx1">
                  <a:lumMod val="65000"/>
                  <a:lumOff val="35000"/>
                </a:schemeClr>
              </a:solidFill>
              <a:latin typeface="+mn-lt"/>
            </a:endParaRPr>
          </a:p>
          <a:p>
            <a:endParaRPr lang="en-US" sz="2800" b="0" dirty="0">
              <a:solidFill>
                <a:schemeClr val="tx1">
                  <a:lumMod val="65000"/>
                  <a:lumOff val="35000"/>
                </a:schemeClr>
              </a:solidFill>
              <a:latin typeface="+mn-lt"/>
            </a:endParaRPr>
          </a:p>
        </p:txBody>
      </p:sp>
      <p:sp>
        <p:nvSpPr>
          <p:cNvPr id="11"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5</a:t>
            </a:fld>
            <a:endParaRPr lang="fr-FR" dirty="0">
              <a:latin typeface="Arial Narrow" charset="0"/>
              <a:ea typeface="Arial Narrow" charset="0"/>
              <a:cs typeface="Arial Narrow" charset="0"/>
            </a:endParaRPr>
          </a:p>
        </p:txBody>
      </p:sp>
      <p:grpSp>
        <p:nvGrpSpPr>
          <p:cNvPr id="2" name="Group 1"/>
          <p:cNvGrpSpPr/>
          <p:nvPr/>
        </p:nvGrpSpPr>
        <p:grpSpPr>
          <a:xfrm>
            <a:off x="476367" y="767927"/>
            <a:ext cx="7863893" cy="5564289"/>
            <a:chOff x="394282" y="989238"/>
            <a:chExt cx="7863893" cy="5564289"/>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2" y="1155132"/>
              <a:ext cx="26336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2" y="5965009"/>
              <a:ext cx="19494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738" y="5982027"/>
              <a:ext cx="1851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734" y="5993263"/>
              <a:ext cx="171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575" y="6010886"/>
              <a:ext cx="149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350" y="989238"/>
              <a:ext cx="12890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0896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1418" y="698801"/>
            <a:ext cx="8835130" cy="815206"/>
          </a:xfrm>
        </p:spPr>
        <p:txBody>
          <a:bodyPr/>
          <a:lstStyle/>
          <a:p>
            <a:r>
              <a:rPr lang="en-US" dirty="0" smtClean="0"/>
              <a:t>Outcomes: European </a:t>
            </a:r>
            <a:r>
              <a:rPr lang="en-US" dirty="0" smtClean="0"/>
              <a:t>Qualifications Passport </a:t>
            </a:r>
            <a:r>
              <a:rPr lang="en-US" dirty="0" smtClean="0"/>
              <a:t/>
            </a:r>
            <a:br>
              <a:rPr lang="en-US" dirty="0" smtClean="0"/>
            </a:br>
            <a:r>
              <a:rPr lang="en-US" dirty="0" smtClean="0"/>
              <a:t>for </a:t>
            </a:r>
            <a:r>
              <a:rPr lang="en-US" dirty="0" smtClean="0"/>
              <a:t>Refugees</a:t>
            </a:r>
            <a:endParaRPr lang="en-US" dirty="0"/>
          </a:p>
        </p:txBody>
      </p:sp>
      <p:pic>
        <p:nvPicPr>
          <p:cNvPr id="13" name="Plassholder for innhold 6"/>
          <p:cNvPicPr>
            <a:picLocks noChangeAspect="1"/>
          </p:cNvPicPr>
          <p:nvPr/>
        </p:nvPicPr>
        <p:blipFill rotWithShape="1">
          <a:blip r:embed="rId3"/>
          <a:srcRect l="12874" t="8778" r="70048" b="7669"/>
          <a:stretch/>
        </p:blipFill>
        <p:spPr bwMode="auto">
          <a:xfrm>
            <a:off x="4471601" y="1640806"/>
            <a:ext cx="3593107" cy="4846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18" y="1640807"/>
            <a:ext cx="3664258" cy="2422533"/>
          </a:xfrm>
          <a:prstGeom prst="rect">
            <a:avLst/>
          </a:prstGeom>
          <a:ln>
            <a:noFill/>
          </a:ln>
          <a:effectLst>
            <a:outerShdw blurRad="292100" dist="139700" dir="2700000" algn="tl" rotWithShape="0">
              <a:srgbClr val="333333">
                <a:alpha val="65000"/>
              </a:srgbClr>
            </a:outerShdw>
          </a:effectLst>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18" y="4380757"/>
            <a:ext cx="3664258" cy="2061839"/>
          </a:xfrm>
          <a:prstGeom prst="rect">
            <a:avLst/>
          </a:prstGeom>
          <a:ln>
            <a:noFill/>
          </a:ln>
          <a:effectLst>
            <a:outerShdw blurRad="292100" dist="139700" dir="2700000" algn="tl" rotWithShape="0">
              <a:srgbClr val="333333">
                <a:alpha val="65000"/>
              </a:srgbClr>
            </a:outerShdw>
          </a:effectLst>
        </p:spPr>
      </p:pic>
      <p:pic>
        <p:nvPicPr>
          <p:cNvPr id="7" name="Bilde 6"/>
          <p:cNvPicPr>
            <a:picLocks noChangeAspect="1"/>
          </p:cNvPicPr>
          <p:nvPr/>
        </p:nvPicPr>
        <p:blipFill>
          <a:blip r:embed="rId6"/>
          <a:stretch>
            <a:fillRect/>
          </a:stretch>
        </p:blipFill>
        <p:spPr>
          <a:xfrm>
            <a:off x="1896272" y="-269823"/>
            <a:ext cx="6288357" cy="8176698"/>
          </a:xfrm>
          <a:prstGeom prst="rect">
            <a:avLst/>
          </a:prstGeom>
        </p:spPr>
      </p:pic>
    </p:spTree>
    <p:extLst>
      <p:ext uri="{BB962C8B-B14F-4D97-AF65-F5344CB8AC3E}">
        <p14:creationId xmlns:p14="http://schemas.microsoft.com/office/powerpoint/2010/main" val="3678241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ChangeArrowheads="1"/>
          </p:cNvSpPr>
          <p:nvPr/>
        </p:nvSpPr>
        <p:spPr bwMode="auto">
          <a:xfrm>
            <a:off x="674557" y="3161719"/>
            <a:ext cx="716901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en-US" sz="2400" b="0" dirty="0" smtClean="0">
                <a:solidFill>
                  <a:schemeClr val="tx1">
                    <a:lumMod val="65000"/>
                    <a:lumOff val="35000"/>
                  </a:schemeClr>
                </a:solidFill>
                <a:latin typeface="+mn-lt"/>
              </a:rPr>
              <a:t>62 </a:t>
            </a:r>
            <a:r>
              <a:rPr lang="en-US" sz="2400" b="0" dirty="0" smtClean="0">
                <a:solidFill>
                  <a:schemeClr val="tx1">
                    <a:lumMod val="65000"/>
                    <a:lumOff val="35000"/>
                  </a:schemeClr>
                </a:solidFill>
                <a:latin typeface="+mn-lt"/>
              </a:rPr>
              <a:t>refugees </a:t>
            </a:r>
            <a:r>
              <a:rPr lang="en-US" sz="2400" b="0" dirty="0" smtClean="0">
                <a:solidFill>
                  <a:schemeClr val="tx1">
                    <a:lumMod val="65000"/>
                    <a:lumOff val="35000"/>
                  </a:schemeClr>
                </a:solidFill>
                <a:latin typeface="+mn-lt"/>
              </a:rPr>
              <a:t>interviewed (+32 this week)</a:t>
            </a:r>
            <a:endParaRPr lang="en-US" sz="2400" b="0" dirty="0" smtClean="0">
              <a:solidFill>
                <a:schemeClr val="tx1">
                  <a:lumMod val="65000"/>
                  <a:lumOff val="35000"/>
                </a:schemeClr>
              </a:solidFill>
              <a:latin typeface="+mn-lt"/>
            </a:endParaRP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54 European Qualifications Passports for Refugees </a:t>
            </a:r>
            <a:r>
              <a:rPr lang="en-US" sz="2400" b="0" dirty="0" smtClean="0">
                <a:solidFill>
                  <a:schemeClr val="tx1">
                    <a:lumMod val="65000"/>
                    <a:lumOff val="35000"/>
                  </a:schemeClr>
                </a:solidFill>
                <a:latin typeface="+mn-lt"/>
              </a:rPr>
              <a:t>issued</a:t>
            </a:r>
          </a:p>
          <a:p>
            <a:pPr marL="457200" indent="-457200">
              <a:buFont typeface="Arial" panose="020B0604020202020204" pitchFamily="34" charset="0"/>
              <a:buChar char="•"/>
            </a:pPr>
            <a:r>
              <a:rPr lang="en-US" sz="2400" b="0" dirty="0" smtClean="0">
                <a:solidFill>
                  <a:schemeClr val="tx1">
                    <a:lumMod val="65000"/>
                    <a:lumOff val="35000"/>
                  </a:schemeClr>
                </a:solidFill>
                <a:latin typeface="+mn-lt"/>
              </a:rPr>
              <a:t>Refugees interviewed in Greece have been relocated to Norway, Germany and Ireland – more are in process of relocation</a:t>
            </a:r>
            <a:endParaRPr lang="en-US" sz="2400" b="0" dirty="0" smtClean="0">
              <a:solidFill>
                <a:schemeClr val="tx1">
                  <a:lumMod val="65000"/>
                  <a:lumOff val="35000"/>
                </a:schemeClr>
              </a:solidFill>
              <a:latin typeface="+mn-lt"/>
            </a:endParaRPr>
          </a:p>
          <a:p>
            <a:pPr marL="457200" indent="-457200">
              <a:buFontTx/>
              <a:buChar char="-"/>
            </a:pPr>
            <a:endParaRPr lang="en-US" sz="3000" dirty="0">
              <a:solidFill>
                <a:srgbClr val="0D347D"/>
              </a:solidFill>
              <a:latin typeface="Arial Narrow" panose="020B0606020202030204" pitchFamily="34" charset="0"/>
            </a:endParaRPr>
          </a:p>
        </p:txBody>
      </p:sp>
      <p:sp>
        <p:nvSpPr>
          <p:cNvPr id="11"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7</a:t>
            </a:fld>
            <a:endParaRPr lang="fr-FR">
              <a:latin typeface="Arial Narrow" charset="0"/>
              <a:ea typeface="Arial Narrow" charset="0"/>
              <a:cs typeface="Arial Narrow" charset="0"/>
            </a:endParaRPr>
          </a:p>
        </p:txBody>
      </p:sp>
      <p:grpSp>
        <p:nvGrpSpPr>
          <p:cNvPr id="2" name="Group 1"/>
          <p:cNvGrpSpPr/>
          <p:nvPr/>
        </p:nvGrpSpPr>
        <p:grpSpPr>
          <a:xfrm>
            <a:off x="394282" y="989238"/>
            <a:ext cx="7863893" cy="5564289"/>
            <a:chOff x="394282" y="989238"/>
            <a:chExt cx="7863893" cy="5564289"/>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82" y="1155132"/>
              <a:ext cx="26336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2" y="5965009"/>
              <a:ext cx="19494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38" y="5982027"/>
              <a:ext cx="1851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734" y="5993263"/>
              <a:ext cx="171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575" y="6010886"/>
              <a:ext cx="149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350" y="989238"/>
              <a:ext cx="12890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tel 1"/>
          <p:cNvSpPr txBox="1">
            <a:spLocks/>
          </p:cNvSpPr>
          <p:nvPr/>
        </p:nvSpPr>
        <p:spPr>
          <a:xfrm>
            <a:off x="1185622" y="2378425"/>
            <a:ext cx="6788224" cy="609600"/>
          </a:xfrm>
          <a:prstGeom prst="rect">
            <a:avLst/>
          </a:prstGeom>
        </p:spPr>
        <p:txBody>
          <a:bodyPr/>
          <a:lstStyle>
            <a:lvl1pPr algn="l" rtl="0" eaLnBrk="1" fontAlgn="base" hangingPunct="1">
              <a:spcBef>
                <a:spcPct val="0"/>
              </a:spcBef>
              <a:spcAft>
                <a:spcPct val="0"/>
              </a:spcAft>
              <a:defRPr sz="2800" b="0">
                <a:solidFill>
                  <a:srgbClr val="660066"/>
                </a:solidFill>
                <a:latin typeface="+mj-lt"/>
                <a:ea typeface="ＭＳ Ｐゴシック" charset="0"/>
                <a:cs typeface="+mj-cs"/>
              </a:defRPr>
            </a:lvl1pPr>
            <a:lvl2pPr algn="l" rtl="0" eaLnBrk="1" fontAlgn="base" hangingPunct="1">
              <a:spcBef>
                <a:spcPct val="0"/>
              </a:spcBef>
              <a:spcAft>
                <a:spcPct val="0"/>
              </a:spcAft>
              <a:defRPr sz="2400" b="1">
                <a:solidFill>
                  <a:srgbClr val="63184C"/>
                </a:solidFill>
                <a:latin typeface="Arial" charset="0"/>
                <a:ea typeface="ＭＳ Ｐゴシック" charset="0"/>
              </a:defRPr>
            </a:lvl2pPr>
            <a:lvl3pPr algn="l" rtl="0" eaLnBrk="1" fontAlgn="base" hangingPunct="1">
              <a:spcBef>
                <a:spcPct val="0"/>
              </a:spcBef>
              <a:spcAft>
                <a:spcPct val="0"/>
              </a:spcAft>
              <a:defRPr sz="2400" b="1">
                <a:solidFill>
                  <a:srgbClr val="63184C"/>
                </a:solidFill>
                <a:latin typeface="Arial" charset="0"/>
                <a:ea typeface="ＭＳ Ｐゴシック" charset="0"/>
              </a:defRPr>
            </a:lvl3pPr>
            <a:lvl4pPr algn="l" rtl="0" eaLnBrk="1" fontAlgn="base" hangingPunct="1">
              <a:spcBef>
                <a:spcPct val="0"/>
              </a:spcBef>
              <a:spcAft>
                <a:spcPct val="0"/>
              </a:spcAft>
              <a:defRPr sz="2400" b="1">
                <a:solidFill>
                  <a:srgbClr val="63184C"/>
                </a:solidFill>
                <a:latin typeface="Arial" charset="0"/>
                <a:ea typeface="ＭＳ Ｐゴシック" charset="0"/>
              </a:defRPr>
            </a:lvl4pPr>
            <a:lvl5pPr algn="l" rtl="0" eaLnBrk="1" fontAlgn="base" hangingPunct="1">
              <a:spcBef>
                <a:spcPct val="0"/>
              </a:spcBef>
              <a:spcAft>
                <a:spcPct val="0"/>
              </a:spcAft>
              <a:defRPr sz="2400" b="1">
                <a:solidFill>
                  <a:srgbClr val="63184C"/>
                </a:solidFill>
                <a:latin typeface="Arial" charset="0"/>
                <a:ea typeface="ＭＳ Ｐゴシック" charset="0"/>
              </a:defRPr>
            </a:lvl5pPr>
            <a:lvl6pPr marL="457200" algn="l" rtl="0" eaLnBrk="1" fontAlgn="base" hangingPunct="1">
              <a:spcBef>
                <a:spcPct val="0"/>
              </a:spcBef>
              <a:spcAft>
                <a:spcPct val="0"/>
              </a:spcAft>
              <a:defRPr sz="2400" b="1">
                <a:solidFill>
                  <a:srgbClr val="63184C"/>
                </a:solidFill>
                <a:latin typeface="Arial" charset="0"/>
              </a:defRPr>
            </a:lvl6pPr>
            <a:lvl7pPr marL="914400" algn="l" rtl="0" eaLnBrk="1" fontAlgn="base" hangingPunct="1">
              <a:spcBef>
                <a:spcPct val="0"/>
              </a:spcBef>
              <a:spcAft>
                <a:spcPct val="0"/>
              </a:spcAft>
              <a:defRPr sz="2400" b="1">
                <a:solidFill>
                  <a:srgbClr val="63184C"/>
                </a:solidFill>
                <a:latin typeface="Arial" charset="0"/>
              </a:defRPr>
            </a:lvl7pPr>
            <a:lvl8pPr marL="1371600" algn="l" rtl="0" eaLnBrk="1" fontAlgn="base" hangingPunct="1">
              <a:spcBef>
                <a:spcPct val="0"/>
              </a:spcBef>
              <a:spcAft>
                <a:spcPct val="0"/>
              </a:spcAft>
              <a:defRPr sz="2400" b="1">
                <a:solidFill>
                  <a:srgbClr val="63184C"/>
                </a:solidFill>
                <a:latin typeface="Arial" charset="0"/>
              </a:defRPr>
            </a:lvl8pPr>
            <a:lvl9pPr marL="1828800" algn="l" rtl="0" eaLnBrk="1" fontAlgn="base" hangingPunct="1">
              <a:spcBef>
                <a:spcPct val="0"/>
              </a:spcBef>
              <a:spcAft>
                <a:spcPct val="0"/>
              </a:spcAft>
              <a:defRPr sz="2400" b="1">
                <a:solidFill>
                  <a:srgbClr val="63184C"/>
                </a:solidFill>
                <a:latin typeface="Arial" charset="0"/>
              </a:defRPr>
            </a:lvl9pPr>
          </a:lstStyle>
          <a:p>
            <a:r>
              <a:rPr lang="en-US" kern="0" dirty="0" smtClean="0"/>
              <a:t>Results so far:</a:t>
            </a:r>
            <a:endParaRPr lang="en-US" kern="0" dirty="0"/>
          </a:p>
        </p:txBody>
      </p:sp>
    </p:spTree>
    <p:extLst>
      <p:ext uri="{BB962C8B-B14F-4D97-AF65-F5344CB8AC3E}">
        <p14:creationId xmlns:p14="http://schemas.microsoft.com/office/powerpoint/2010/main" val="3430012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96284" y="1260572"/>
            <a:ext cx="6788224" cy="609600"/>
          </a:xfrm>
        </p:spPr>
        <p:txBody>
          <a:bodyPr/>
          <a:lstStyle/>
          <a:p>
            <a:r>
              <a:rPr lang="nb-NO" dirty="0" smtClean="0"/>
              <a:t>The </a:t>
            </a:r>
            <a:r>
              <a:rPr lang="nb-NO" dirty="0" err="1" smtClean="0"/>
              <a:t>way</a:t>
            </a:r>
            <a:r>
              <a:rPr lang="nb-NO" dirty="0" smtClean="0"/>
              <a:t> </a:t>
            </a:r>
            <a:r>
              <a:rPr lang="nb-NO" dirty="0" err="1" smtClean="0"/>
              <a:t>ahead</a:t>
            </a:r>
            <a:endParaRPr lang="nb-NO" dirty="0"/>
          </a:p>
        </p:txBody>
      </p:sp>
      <p:sp>
        <p:nvSpPr>
          <p:cNvPr id="3" name="Plassholder for innhold 2"/>
          <p:cNvSpPr>
            <a:spLocks noGrp="1"/>
          </p:cNvSpPr>
          <p:nvPr>
            <p:ph idx="1"/>
          </p:nvPr>
        </p:nvSpPr>
        <p:spPr>
          <a:xfrm>
            <a:off x="767379" y="2144250"/>
            <a:ext cx="7836975" cy="4713750"/>
          </a:xfrm>
        </p:spPr>
        <p:txBody>
          <a:bodyPr/>
          <a:lstStyle/>
          <a:p>
            <a:r>
              <a:rPr lang="nb-NO" dirty="0" smtClean="0"/>
              <a:t>NOKUT is </a:t>
            </a:r>
            <a:r>
              <a:rPr lang="nb-NO" dirty="0" err="1" smtClean="0"/>
              <a:t>coordinating</a:t>
            </a:r>
            <a:r>
              <a:rPr lang="nb-NO" dirty="0" smtClean="0"/>
              <a:t> an Erasmus+ </a:t>
            </a:r>
            <a:r>
              <a:rPr lang="nb-NO" dirty="0" err="1" smtClean="0"/>
              <a:t>project</a:t>
            </a:r>
            <a:r>
              <a:rPr lang="nb-NO" dirty="0" smtClean="0"/>
              <a:t> t</a:t>
            </a:r>
            <a:r>
              <a:rPr lang="en-US" dirty="0" smtClean="0"/>
              <a:t>o develop a toolkit for recognition of refugees’ qualifications</a:t>
            </a:r>
          </a:p>
          <a:p>
            <a:r>
              <a:rPr lang="nb-NO" dirty="0" smtClean="0"/>
              <a:t>EQPR II </a:t>
            </a:r>
            <a:r>
              <a:rPr lang="nb-NO" dirty="0" err="1" smtClean="0"/>
              <a:t>project</a:t>
            </a:r>
            <a:r>
              <a:rPr lang="nb-NO" dirty="0" smtClean="0"/>
              <a:t> 2018 (TBD): </a:t>
            </a:r>
            <a:r>
              <a:rPr lang="nb-NO" dirty="0" err="1" smtClean="0"/>
              <a:t>c</a:t>
            </a:r>
            <a:r>
              <a:rPr lang="nb-NO" dirty="0" err="1" smtClean="0"/>
              <a:t>loser</a:t>
            </a:r>
            <a:r>
              <a:rPr lang="nb-NO" dirty="0" smtClean="0"/>
              <a:t> </a:t>
            </a:r>
            <a:r>
              <a:rPr lang="nb-NO" dirty="0" err="1" smtClean="0"/>
              <a:t>cooperation</a:t>
            </a:r>
            <a:r>
              <a:rPr lang="nb-NO" dirty="0" smtClean="0"/>
              <a:t> </a:t>
            </a:r>
            <a:r>
              <a:rPr lang="nb-NO" dirty="0" err="1" smtClean="0"/>
              <a:t>with</a:t>
            </a:r>
            <a:r>
              <a:rPr lang="nb-NO" dirty="0" smtClean="0"/>
              <a:t> </a:t>
            </a:r>
            <a:r>
              <a:rPr lang="nb-NO" dirty="0" err="1" smtClean="0"/>
              <a:t>HEIs</a:t>
            </a:r>
            <a:r>
              <a:rPr lang="nb-NO" dirty="0" smtClean="0"/>
              <a:t>?</a:t>
            </a:r>
          </a:p>
          <a:p>
            <a:r>
              <a:rPr lang="nb-NO" dirty="0" err="1" smtClean="0"/>
              <a:t>Subsidiary</a:t>
            </a:r>
            <a:r>
              <a:rPr lang="nb-NO" dirty="0" smtClean="0"/>
              <a:t> </a:t>
            </a:r>
            <a:r>
              <a:rPr lang="nb-NO" dirty="0" err="1" smtClean="0"/>
              <a:t>text</a:t>
            </a:r>
            <a:r>
              <a:rPr lang="nb-NO" dirty="0" smtClean="0"/>
              <a:t> to </a:t>
            </a:r>
            <a:r>
              <a:rPr lang="nb-NO" dirty="0" err="1" smtClean="0"/>
              <a:t>Lisbon</a:t>
            </a:r>
            <a:r>
              <a:rPr lang="nb-NO" dirty="0" smtClean="0"/>
              <a:t> </a:t>
            </a:r>
            <a:r>
              <a:rPr lang="nb-NO" dirty="0" err="1" smtClean="0"/>
              <a:t>Recognition</a:t>
            </a:r>
            <a:r>
              <a:rPr lang="nb-NO" dirty="0" smtClean="0"/>
              <a:t> Convention</a:t>
            </a:r>
          </a:p>
          <a:p>
            <a:r>
              <a:rPr lang="en-US" dirty="0" smtClean="0"/>
              <a:t>Methodology </a:t>
            </a:r>
            <a:r>
              <a:rPr lang="en-US" dirty="0"/>
              <a:t>can be applied to other similar processes, e.g. identification of the potential students, qualified personnel in a special field of study etc</a:t>
            </a:r>
            <a:r>
              <a:rPr lang="en-US" dirty="0" smtClean="0"/>
              <a:t>.</a:t>
            </a:r>
          </a:p>
          <a:p>
            <a:endParaRPr lang="en-US" dirty="0"/>
          </a:p>
          <a:p>
            <a:endParaRPr lang="en-US" dirty="0" smtClean="0"/>
          </a:p>
          <a:p>
            <a:endParaRPr lang="en-US" dirty="0"/>
          </a:p>
          <a:p>
            <a:pPr marL="0" indent="0">
              <a:buNone/>
            </a:pPr>
            <a:endParaRPr lang="nb-NO" dirty="0"/>
          </a:p>
          <a:p>
            <a:pPr marL="0" indent="0">
              <a:buNone/>
            </a:pPr>
            <a:endParaRPr lang="nb-NO" dirty="0"/>
          </a:p>
          <a:p>
            <a:endParaRPr lang="nb-NO" dirty="0" smtClean="0"/>
          </a:p>
          <a:p>
            <a:pPr marL="0" indent="0">
              <a:buNone/>
            </a:pPr>
            <a:endParaRPr lang="nb-NO" dirty="0"/>
          </a:p>
        </p:txBody>
      </p:sp>
      <p:pic>
        <p:nvPicPr>
          <p:cNvPr id="4" name="Bilde 3"/>
          <p:cNvPicPr>
            <a:picLocks noChangeAspect="1"/>
          </p:cNvPicPr>
          <p:nvPr/>
        </p:nvPicPr>
        <p:blipFill>
          <a:blip r:embed="rId3"/>
          <a:stretch>
            <a:fillRect/>
          </a:stretch>
        </p:blipFill>
        <p:spPr>
          <a:xfrm>
            <a:off x="767379" y="4770948"/>
            <a:ext cx="8121788" cy="2828623"/>
          </a:xfrm>
          <a:prstGeom prst="rect">
            <a:avLst/>
          </a:prstGeom>
        </p:spPr>
      </p:pic>
    </p:spTree>
    <p:extLst>
      <p:ext uri="{BB962C8B-B14F-4D97-AF65-F5344CB8AC3E}">
        <p14:creationId xmlns:p14="http://schemas.microsoft.com/office/powerpoint/2010/main" val="69675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00200" y="854353"/>
            <a:ext cx="6788224" cy="609600"/>
          </a:xfrm>
        </p:spPr>
        <p:txBody>
          <a:bodyPr/>
          <a:lstStyle/>
          <a:p>
            <a:r>
              <a:rPr lang="en-US" dirty="0" smtClean="0"/>
              <a:t>More on the EQPR project</a:t>
            </a:r>
            <a:endParaRPr lang="en-US" dirty="0"/>
          </a:p>
        </p:txBody>
      </p:sp>
      <p:pic>
        <p:nvPicPr>
          <p:cNvPr id="13" name="Plassholder for innhold 12"/>
          <p:cNvPicPr>
            <a:picLocks noGrp="1"/>
          </p:cNvPicPr>
          <p:nvPr>
            <p:ph idx="1"/>
          </p:nvPr>
        </p:nvPicPr>
        <p:blipFill rotWithShape="1">
          <a:blip r:embed="rId2"/>
          <a:srcRect l="5153" t="18327" r="55885" b="9813"/>
          <a:stretch/>
        </p:blipFill>
        <p:spPr bwMode="auto">
          <a:xfrm>
            <a:off x="1235964" y="1463953"/>
            <a:ext cx="5944424" cy="3220940"/>
          </a:xfrm>
          <a:prstGeom prst="rect">
            <a:avLst/>
          </a:prstGeom>
          <a:ln>
            <a:noFill/>
          </a:ln>
          <a:extLst>
            <a:ext uri="{53640926-AAD7-44D8-BBD7-CCE9431645EC}">
              <a14:shadowObscured xmlns:a14="http://schemas.microsoft.com/office/drawing/2010/main"/>
            </a:ext>
          </a:extLst>
        </p:spPr>
      </p:pic>
      <p:sp>
        <p:nvSpPr>
          <p:cNvPr id="15" name="Rektangel 14"/>
          <p:cNvSpPr/>
          <p:nvPr/>
        </p:nvSpPr>
        <p:spPr>
          <a:xfrm>
            <a:off x="891914" y="4925161"/>
            <a:ext cx="7974224" cy="369332"/>
          </a:xfrm>
          <a:prstGeom prst="rect">
            <a:avLst/>
          </a:prstGeom>
        </p:spPr>
        <p:txBody>
          <a:bodyPr wrap="square">
            <a:spAutoFit/>
          </a:bodyPr>
          <a:lstStyle/>
          <a:p>
            <a:r>
              <a:rPr lang="nb-NO" sz="1800" dirty="0" smtClean="0">
                <a:solidFill>
                  <a:srgbClr val="550180"/>
                </a:solidFill>
                <a:latin typeface="+mn-lt"/>
                <a:ea typeface="Calibri" panose="020F0502020204030204" pitchFamily="34" charset="0"/>
                <a:cs typeface="Times New Roman" panose="02020603050405020304" pitchFamily="18" charset="0"/>
              </a:rPr>
              <a:t>www.coe.int/en/web/education/recognition-of-refugees-qualifications</a:t>
            </a:r>
            <a:endParaRPr lang="en-US" sz="1800" dirty="0">
              <a:solidFill>
                <a:srgbClr val="550180"/>
              </a:solidFill>
              <a:latin typeface="+mn-lt"/>
            </a:endParaRPr>
          </a:p>
        </p:txBody>
      </p:sp>
      <p:sp>
        <p:nvSpPr>
          <p:cNvPr id="3" name="Rektangel 2"/>
          <p:cNvSpPr/>
          <p:nvPr/>
        </p:nvSpPr>
        <p:spPr>
          <a:xfrm>
            <a:off x="891914" y="5534761"/>
            <a:ext cx="7974224" cy="769441"/>
          </a:xfrm>
          <a:prstGeom prst="rect">
            <a:avLst/>
          </a:prstGeom>
        </p:spPr>
        <p:txBody>
          <a:bodyPr wrap="square">
            <a:spAutoFit/>
          </a:bodyPr>
          <a:lstStyle/>
          <a:p>
            <a:pPr marL="193675" lvl="0" indent="-193675">
              <a:spcBef>
                <a:spcPct val="20000"/>
              </a:spcBef>
              <a:buClr>
                <a:srgbClr val="660066"/>
              </a:buClr>
              <a:buSzPct val="90000"/>
              <a:buFont typeface="Times" charset="0"/>
              <a:buChar char="•"/>
            </a:pPr>
            <a:r>
              <a:rPr lang="nb-NO" sz="2200" b="0" kern="0" dirty="0" err="1">
                <a:solidFill>
                  <a:schemeClr val="tx1">
                    <a:lumMod val="65000"/>
                    <a:lumOff val="35000"/>
                  </a:schemeClr>
                </a:solidFill>
                <a:latin typeface="Arial"/>
                <a:hlinkClick r:id="rId3"/>
              </a:rPr>
              <a:t>Greece</a:t>
            </a:r>
            <a:r>
              <a:rPr lang="nb-NO" sz="2200" b="0" kern="0" dirty="0">
                <a:solidFill>
                  <a:schemeClr val="tx1">
                    <a:lumMod val="65000"/>
                    <a:lumOff val="35000"/>
                  </a:schemeClr>
                </a:solidFill>
                <a:latin typeface="Arial"/>
                <a:hlinkClick r:id="rId3"/>
              </a:rPr>
              <a:t> is </a:t>
            </a:r>
            <a:r>
              <a:rPr lang="nb-NO" sz="2200" b="0" kern="0" dirty="0" err="1">
                <a:solidFill>
                  <a:schemeClr val="tx1">
                    <a:lumMod val="65000"/>
                    <a:lumOff val="35000"/>
                  </a:schemeClr>
                </a:solidFill>
                <a:latin typeface="Arial"/>
                <a:hlinkClick r:id="rId3"/>
              </a:rPr>
              <a:t>pioneering</a:t>
            </a:r>
            <a:r>
              <a:rPr lang="nb-NO" sz="2200" b="0" kern="0" dirty="0">
                <a:solidFill>
                  <a:schemeClr val="tx1">
                    <a:lumMod val="65000"/>
                    <a:lumOff val="35000"/>
                  </a:schemeClr>
                </a:solidFill>
                <a:latin typeface="Arial"/>
                <a:hlinkClick r:id="rId3"/>
              </a:rPr>
              <a:t> ‘</a:t>
            </a:r>
            <a:r>
              <a:rPr lang="nb-NO" sz="2200" b="0" kern="0" dirty="0" err="1">
                <a:solidFill>
                  <a:schemeClr val="tx1">
                    <a:lumMod val="65000"/>
                    <a:lumOff val="35000"/>
                  </a:schemeClr>
                </a:solidFill>
                <a:latin typeface="Arial"/>
                <a:hlinkClick r:id="rId3"/>
              </a:rPr>
              <a:t>education</a:t>
            </a:r>
            <a:r>
              <a:rPr lang="nb-NO" sz="2200" b="0" kern="0" dirty="0">
                <a:solidFill>
                  <a:schemeClr val="tx1">
                    <a:lumMod val="65000"/>
                    <a:lumOff val="35000"/>
                  </a:schemeClr>
                </a:solidFill>
                <a:latin typeface="Arial"/>
                <a:hlinkClick r:id="rId3"/>
              </a:rPr>
              <a:t>’ </a:t>
            </a:r>
            <a:r>
              <a:rPr lang="nb-NO" sz="2200" b="0" kern="0" dirty="0" err="1">
                <a:solidFill>
                  <a:schemeClr val="tx1">
                    <a:lumMod val="65000"/>
                    <a:lumOff val="35000"/>
                  </a:schemeClr>
                </a:solidFill>
                <a:latin typeface="Arial"/>
                <a:hlinkClick r:id="rId3"/>
              </a:rPr>
              <a:t>passports</a:t>
            </a:r>
            <a:r>
              <a:rPr lang="nb-NO" sz="2200" b="0" kern="0" dirty="0">
                <a:solidFill>
                  <a:schemeClr val="tx1">
                    <a:lumMod val="65000"/>
                    <a:lumOff val="35000"/>
                  </a:schemeClr>
                </a:solidFill>
                <a:latin typeface="Arial"/>
                <a:hlinkClick r:id="rId3"/>
              </a:rPr>
              <a:t> for </a:t>
            </a:r>
            <a:r>
              <a:rPr lang="nb-NO" sz="2200" b="0" kern="0" dirty="0" err="1">
                <a:solidFill>
                  <a:schemeClr val="tx1">
                    <a:lumMod val="65000"/>
                    <a:lumOff val="35000"/>
                  </a:schemeClr>
                </a:solidFill>
                <a:latin typeface="Arial"/>
                <a:hlinkClick r:id="rId3"/>
              </a:rPr>
              <a:t>refugees</a:t>
            </a:r>
            <a:r>
              <a:rPr lang="nb-NO" sz="2200" b="0" kern="0" dirty="0">
                <a:solidFill>
                  <a:schemeClr val="tx1">
                    <a:lumMod val="65000"/>
                    <a:lumOff val="35000"/>
                  </a:schemeClr>
                </a:solidFill>
                <a:latin typeface="Arial"/>
                <a:hlinkClick r:id="rId3"/>
              </a:rPr>
              <a:t> </a:t>
            </a:r>
            <a:r>
              <a:rPr lang="nb-NO" sz="2200" b="0" kern="0" dirty="0">
                <a:solidFill>
                  <a:schemeClr val="tx1">
                    <a:lumMod val="65000"/>
                    <a:lumOff val="35000"/>
                  </a:schemeClr>
                </a:solidFill>
                <a:latin typeface="Arial"/>
              </a:rPr>
              <a:t>(World </a:t>
            </a:r>
            <a:r>
              <a:rPr lang="nb-NO" sz="2200" b="0" kern="0" dirty="0" err="1">
                <a:solidFill>
                  <a:schemeClr val="tx1">
                    <a:lumMod val="65000"/>
                    <a:lumOff val="35000"/>
                  </a:schemeClr>
                </a:solidFill>
                <a:latin typeface="Arial"/>
              </a:rPr>
              <a:t>Economic</a:t>
            </a:r>
            <a:r>
              <a:rPr lang="nb-NO" sz="2200" b="0" kern="0" dirty="0">
                <a:solidFill>
                  <a:schemeClr val="tx1">
                    <a:lumMod val="65000"/>
                    <a:lumOff val="35000"/>
                  </a:schemeClr>
                </a:solidFill>
                <a:latin typeface="Arial"/>
              </a:rPr>
              <a:t> Forum video)</a:t>
            </a:r>
            <a:endParaRPr lang="nb-NO" sz="2200" b="0" kern="0" dirty="0">
              <a:solidFill>
                <a:schemeClr val="tx1">
                  <a:lumMod val="65000"/>
                  <a:lumOff val="35000"/>
                </a:schemeClr>
              </a:solidFill>
              <a:latin typeface="Arial"/>
            </a:endParaRPr>
          </a:p>
        </p:txBody>
      </p:sp>
    </p:spTree>
    <p:extLst>
      <p:ext uri="{BB962C8B-B14F-4D97-AF65-F5344CB8AC3E}">
        <p14:creationId xmlns:p14="http://schemas.microsoft.com/office/powerpoint/2010/main" val="3962206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OKUT_Mal_2013">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500" b="1" i="0" u="none" strike="noStrike" cap="none" normalizeH="0" baseline="0"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1600" dirty="0" smtClean="0">
            <a:solidFill>
              <a:schemeClr val="tx1"/>
            </a:solidFill>
          </a:defRPr>
        </a:defPPr>
      </a:lstStyle>
    </a:tx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y-nokut [Skrivebeskyttet]" id="{A757DE24-C2A1-4AF9-90BA-8AACC7F19E4B}" vid="{C146442D-8A28-496A-957F-6BD581FBA8B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047EAF60898847AADEDA44E11AF9C6" ma:contentTypeVersion="0" ma:contentTypeDescription="Opprett et nytt dokument." ma:contentTypeScope="" ma:versionID="62589f1e205cdbfefa89fe1cff58aba7">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CC143FD-1019-445B-853B-DAC42E4DCD22}">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E2B81EB3-139C-4418-9BD3-FB8FC205515B}">
  <ds:schemaRefs>
    <ds:schemaRef ds:uri="http://schemas.microsoft.com/sharepoint/v3/contenttype/forms"/>
  </ds:schemaRefs>
</ds:datastoreItem>
</file>

<file path=customXml/itemProps3.xml><?xml version="1.0" encoding="utf-8"?>
<ds:datastoreItem xmlns:ds="http://schemas.openxmlformats.org/officeDocument/2006/customXml" ds:itemID="{09433486-6EAC-43A1-831A-6B1284199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European Recognition Passport for Refugees_02.10.2015</Template>
  <TotalTime>5325</TotalTime>
  <Words>514</Words>
  <Application>Microsoft Office PowerPoint</Application>
  <PresentationFormat>Transparent</PresentationFormat>
  <Paragraphs>95</Paragraphs>
  <Slides>10</Slides>
  <Notes>7</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10</vt:i4>
      </vt:variant>
    </vt:vector>
  </HeadingPairs>
  <TitlesOfParts>
    <vt:vector size="19" baseType="lpstr">
      <vt:lpstr>ＭＳ Ｐゴシック</vt:lpstr>
      <vt:lpstr>Arial</vt:lpstr>
      <vt:lpstr>Arial Narrow</vt:lpstr>
      <vt:lpstr>Calibri</vt:lpstr>
      <vt:lpstr>Courier New</vt:lpstr>
      <vt:lpstr>Times</vt:lpstr>
      <vt:lpstr>Times New Roman</vt:lpstr>
      <vt:lpstr>Wingdings</vt:lpstr>
      <vt:lpstr>NOKUT_Mal_2013</vt:lpstr>
      <vt:lpstr>European Qualifications Passport for Refugees</vt:lpstr>
      <vt:lpstr>Lisbon Recognition Convention (1999)</vt:lpstr>
      <vt:lpstr>Challenges</vt:lpstr>
      <vt:lpstr>PowerPoint-presentasjon</vt:lpstr>
      <vt:lpstr>PowerPoint-presentasjon</vt:lpstr>
      <vt:lpstr>Outcomes: European Qualifications Passport  for Refugees</vt:lpstr>
      <vt:lpstr>PowerPoint-presentasjon</vt:lpstr>
      <vt:lpstr>The way ahead</vt:lpstr>
      <vt:lpstr>More on the EQPR project</vt:lpstr>
      <vt:lpstr>Thank you for your attention!</vt:lpstr>
    </vt:vector>
  </TitlesOfParts>
  <Company>NOKUT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Marina Malgina</dc:creator>
  <cp:lastModifiedBy>Einar Meier</cp:lastModifiedBy>
  <cp:revision>176</cp:revision>
  <cp:lastPrinted>2017-06-21T15:56:00Z</cp:lastPrinted>
  <dcterms:created xsi:type="dcterms:W3CDTF">2015-09-29T15:05:04Z</dcterms:created>
  <dcterms:modified xsi:type="dcterms:W3CDTF">2017-09-27T09:56:33Z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0x010100F5047EAF60898847AADEDA44E11AF9C6</vt:lpwstr>
  </property>
</Properties>
</file>